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4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45.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55.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56.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57.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58.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59.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60.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61.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66.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67.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68.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75.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notesSlides/notesSlide86.xml" ContentType="application/vnd.openxmlformats-officedocument.presentationml.notesSlide+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diagrams/data45.xml" ContentType="application/vnd.openxmlformats-officedocument.drawingml.diagramData+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drawing45.xml" ContentType="application/vnd.ms-office.drawingml.diagramDrawing+xml"/>
  <Override PartName="/ppt/diagrams/data46.xml" ContentType="application/vnd.openxmlformats-officedocument.drawingml.diagramData+xml"/>
  <Override PartName="/ppt/diagrams/layout46.xml" ContentType="application/vnd.openxmlformats-officedocument.drawingml.diagramLayout+xml"/>
  <Override PartName="/ppt/diagrams/quickStyle46.xml" ContentType="application/vnd.openxmlformats-officedocument.drawingml.diagramStyle+xml"/>
  <Override PartName="/ppt/diagrams/colors46.xml" ContentType="application/vnd.openxmlformats-officedocument.drawingml.diagramColors+xml"/>
  <Override PartName="/ppt/diagrams/drawing46.xml" ContentType="application/vnd.ms-office.drawingml.diagramDrawing+xml"/>
  <Override PartName="/ppt/diagrams/data47.xml" ContentType="application/vnd.openxmlformats-officedocument.drawingml.diagramData+xml"/>
  <Override PartName="/ppt/diagrams/layout47.xml" ContentType="application/vnd.openxmlformats-officedocument.drawingml.diagramLayout+xml"/>
  <Override PartName="/ppt/diagrams/quickStyle47.xml" ContentType="application/vnd.openxmlformats-officedocument.drawingml.diagramStyle+xml"/>
  <Override PartName="/ppt/diagrams/colors47.xml" ContentType="application/vnd.openxmlformats-officedocument.drawingml.diagramColors+xml"/>
  <Override PartName="/ppt/diagrams/drawing47.xml" ContentType="application/vnd.ms-office.drawingml.diagramDrawing+xml"/>
  <Override PartName="/ppt/diagrams/data48.xml" ContentType="application/vnd.openxmlformats-officedocument.drawingml.diagramData+xml"/>
  <Override PartName="/ppt/diagrams/layout48.xml" ContentType="application/vnd.openxmlformats-officedocument.drawingml.diagramLayout+xml"/>
  <Override PartName="/ppt/diagrams/quickStyle48.xml" ContentType="application/vnd.openxmlformats-officedocument.drawingml.diagramStyle+xml"/>
  <Override PartName="/ppt/diagrams/colors48.xml" ContentType="application/vnd.openxmlformats-officedocument.drawingml.diagramColors+xml"/>
  <Override PartName="/ppt/diagrams/drawing48.xml" ContentType="application/vnd.ms-office.drawingml.diagramDrawing+xml"/>
  <Override PartName="/ppt/diagrams/data49.xml" ContentType="application/vnd.openxmlformats-officedocument.drawingml.diagramData+xml"/>
  <Override PartName="/ppt/diagrams/layout49.xml" ContentType="application/vnd.openxmlformats-officedocument.drawingml.diagramLayout+xml"/>
  <Override PartName="/ppt/diagrams/quickStyle49.xml" ContentType="application/vnd.openxmlformats-officedocument.drawingml.diagramStyle+xml"/>
  <Override PartName="/ppt/diagrams/colors49.xml" ContentType="application/vnd.openxmlformats-officedocument.drawingml.diagramColors+xml"/>
  <Override PartName="/ppt/diagrams/drawing49.xml" ContentType="application/vnd.ms-office.drawingml.diagramDrawing+xml"/>
  <Override PartName="/ppt/diagrams/data50.xml" ContentType="application/vnd.openxmlformats-officedocument.drawingml.diagramData+xml"/>
  <Override PartName="/ppt/diagrams/layout50.xml" ContentType="application/vnd.openxmlformats-officedocument.drawingml.diagramLayout+xml"/>
  <Override PartName="/ppt/diagrams/quickStyle50.xml" ContentType="application/vnd.openxmlformats-officedocument.drawingml.diagramStyle+xml"/>
  <Override PartName="/ppt/diagrams/colors50.xml" ContentType="application/vnd.openxmlformats-officedocument.drawingml.diagramColors+xml"/>
  <Override PartName="/ppt/diagrams/drawing50.xml" ContentType="application/vnd.ms-office.drawingml.diagramDrawing+xml"/>
  <Override PartName="/ppt/diagrams/data51.xml" ContentType="application/vnd.openxmlformats-officedocument.drawingml.diagramData+xml"/>
  <Override PartName="/ppt/diagrams/layout51.xml" ContentType="application/vnd.openxmlformats-officedocument.drawingml.diagramLayout+xml"/>
  <Override PartName="/ppt/diagrams/quickStyle51.xml" ContentType="application/vnd.openxmlformats-officedocument.drawingml.diagramStyle+xml"/>
  <Override PartName="/ppt/diagrams/colors51.xml" ContentType="application/vnd.openxmlformats-officedocument.drawingml.diagramColors+xml"/>
  <Override PartName="/ppt/diagrams/drawing51.xml" ContentType="application/vnd.ms-office.drawingml.diagramDrawing+xml"/>
  <Override PartName="/ppt/diagrams/data52.xml" ContentType="application/vnd.openxmlformats-officedocument.drawingml.diagramData+xml"/>
  <Override PartName="/ppt/diagrams/layout52.xml" ContentType="application/vnd.openxmlformats-officedocument.drawingml.diagramLayout+xml"/>
  <Override PartName="/ppt/diagrams/quickStyle52.xml" ContentType="application/vnd.openxmlformats-officedocument.drawingml.diagramStyle+xml"/>
  <Override PartName="/ppt/diagrams/colors52.xml" ContentType="application/vnd.openxmlformats-officedocument.drawingml.diagramColors+xml"/>
  <Override PartName="/ppt/diagrams/drawing52.xml" ContentType="application/vnd.ms-office.drawingml.diagramDrawing+xml"/>
  <Override PartName="/ppt/diagrams/data53.xml" ContentType="application/vnd.openxmlformats-officedocument.drawingml.diagramData+xml"/>
  <Override PartName="/ppt/diagrams/layout53.xml" ContentType="application/vnd.openxmlformats-officedocument.drawingml.diagramLayout+xml"/>
  <Override PartName="/ppt/diagrams/quickStyle53.xml" ContentType="application/vnd.openxmlformats-officedocument.drawingml.diagramStyle+xml"/>
  <Override PartName="/ppt/diagrams/colors53.xml" ContentType="application/vnd.openxmlformats-officedocument.drawingml.diagramColors+xml"/>
  <Override PartName="/ppt/diagrams/drawing53.xml" ContentType="application/vnd.ms-office.drawingml.diagramDrawing+xml"/>
  <Override PartName="/ppt/diagrams/data54.xml" ContentType="application/vnd.openxmlformats-officedocument.drawingml.diagramData+xml"/>
  <Override PartName="/ppt/diagrams/layout54.xml" ContentType="application/vnd.openxmlformats-officedocument.drawingml.diagramLayout+xml"/>
  <Override PartName="/ppt/diagrams/quickStyle54.xml" ContentType="application/vnd.openxmlformats-officedocument.drawingml.diagramStyle+xml"/>
  <Override PartName="/ppt/diagrams/colors54.xml" ContentType="application/vnd.openxmlformats-officedocument.drawingml.diagramColors+xml"/>
  <Override PartName="/ppt/diagrams/drawing54.xml" ContentType="application/vnd.ms-office.drawingml.diagramDrawing+xml"/>
  <Override PartName="/ppt/diagrams/data55.xml" ContentType="application/vnd.openxmlformats-officedocument.drawingml.diagramData+xml"/>
  <Override PartName="/ppt/diagrams/layout55.xml" ContentType="application/vnd.openxmlformats-officedocument.drawingml.diagramLayout+xml"/>
  <Override PartName="/ppt/diagrams/quickStyle55.xml" ContentType="application/vnd.openxmlformats-officedocument.drawingml.diagramStyle+xml"/>
  <Override PartName="/ppt/diagrams/colors55.xml" ContentType="application/vnd.openxmlformats-officedocument.drawingml.diagramColors+xml"/>
  <Override PartName="/ppt/diagrams/drawing55.xml" ContentType="application/vnd.ms-office.drawingml.diagramDrawing+xml"/>
  <Override PartName="/ppt/diagrams/data56.xml" ContentType="application/vnd.openxmlformats-officedocument.drawingml.diagramData+xml"/>
  <Override PartName="/ppt/diagrams/layout56.xml" ContentType="application/vnd.openxmlformats-officedocument.drawingml.diagramLayout+xml"/>
  <Override PartName="/ppt/diagrams/quickStyle56.xml" ContentType="application/vnd.openxmlformats-officedocument.drawingml.diagramStyle+xml"/>
  <Override PartName="/ppt/diagrams/colors56.xml" ContentType="application/vnd.openxmlformats-officedocument.drawingml.diagramColors+xml"/>
  <Override PartName="/ppt/diagrams/drawing56.xml" ContentType="application/vnd.ms-office.drawingml.diagramDrawing+xml"/>
  <Override PartName="/ppt/diagrams/data57.xml" ContentType="application/vnd.openxmlformats-officedocument.drawingml.diagramData+xml"/>
  <Override PartName="/ppt/diagrams/layout57.xml" ContentType="application/vnd.openxmlformats-officedocument.drawingml.diagramLayout+xml"/>
  <Override PartName="/ppt/diagrams/quickStyle57.xml" ContentType="application/vnd.openxmlformats-officedocument.drawingml.diagramStyle+xml"/>
  <Override PartName="/ppt/diagrams/colors57.xml" ContentType="application/vnd.openxmlformats-officedocument.drawingml.diagramColors+xml"/>
  <Override PartName="/ppt/diagrams/drawing57.xml" ContentType="application/vnd.ms-office.drawingml.diagramDrawing+xml"/>
  <Override PartName="/ppt/diagrams/data58.xml" ContentType="application/vnd.openxmlformats-officedocument.drawingml.diagramData+xml"/>
  <Override PartName="/ppt/diagrams/layout58.xml" ContentType="application/vnd.openxmlformats-officedocument.drawingml.diagramLayout+xml"/>
  <Override PartName="/ppt/diagrams/quickStyle58.xml" ContentType="application/vnd.openxmlformats-officedocument.drawingml.diagramStyle+xml"/>
  <Override PartName="/ppt/diagrams/colors58.xml" ContentType="application/vnd.openxmlformats-officedocument.drawingml.diagramColors+xml"/>
  <Override PartName="/ppt/diagrams/drawing58.xml" ContentType="application/vnd.ms-office.drawingml.diagramDrawing+xml"/>
  <Override PartName="/ppt/diagrams/data59.xml" ContentType="application/vnd.openxmlformats-officedocument.drawingml.diagramData+xml"/>
  <Override PartName="/ppt/diagrams/layout59.xml" ContentType="application/vnd.openxmlformats-officedocument.drawingml.diagramLayout+xml"/>
  <Override PartName="/ppt/diagrams/quickStyle59.xml" ContentType="application/vnd.openxmlformats-officedocument.drawingml.diagramStyle+xml"/>
  <Override PartName="/ppt/diagrams/colors59.xml" ContentType="application/vnd.openxmlformats-officedocument.drawingml.diagramColors+xml"/>
  <Override PartName="/ppt/diagrams/drawing59.xml" ContentType="application/vnd.ms-office.drawingml.diagramDrawing+xml"/>
  <Override PartName="/ppt/diagrams/data60.xml" ContentType="application/vnd.openxmlformats-officedocument.drawingml.diagramData+xml"/>
  <Override PartName="/ppt/diagrams/layout60.xml" ContentType="application/vnd.openxmlformats-officedocument.drawingml.diagramLayout+xml"/>
  <Override PartName="/ppt/diagrams/quickStyle60.xml" ContentType="application/vnd.openxmlformats-officedocument.drawingml.diagramStyle+xml"/>
  <Override PartName="/ppt/diagrams/colors60.xml" ContentType="application/vnd.openxmlformats-officedocument.drawingml.diagramColors+xml"/>
  <Override PartName="/ppt/diagrams/drawing60.xml" ContentType="application/vnd.ms-office.drawingml.diagramDrawing+xml"/>
  <Override PartName="/ppt/diagrams/data61.xml" ContentType="application/vnd.openxmlformats-officedocument.drawingml.diagramData+xml"/>
  <Override PartName="/ppt/diagrams/layout61.xml" ContentType="application/vnd.openxmlformats-officedocument.drawingml.diagramLayout+xml"/>
  <Override PartName="/ppt/diagrams/quickStyle61.xml" ContentType="application/vnd.openxmlformats-officedocument.drawingml.diagramStyle+xml"/>
  <Override PartName="/ppt/diagrams/colors61.xml" ContentType="application/vnd.openxmlformats-officedocument.drawingml.diagramColors+xml"/>
  <Override PartName="/ppt/diagrams/drawing61.xml" ContentType="application/vnd.ms-office.drawingml.diagramDrawing+xml"/>
  <Override PartName="/ppt/diagrams/data62.xml" ContentType="application/vnd.openxmlformats-officedocument.drawingml.diagramData+xml"/>
  <Override PartName="/ppt/diagrams/layout62.xml" ContentType="application/vnd.openxmlformats-officedocument.drawingml.diagramLayout+xml"/>
  <Override PartName="/ppt/diagrams/quickStyle62.xml" ContentType="application/vnd.openxmlformats-officedocument.drawingml.diagramStyle+xml"/>
  <Override PartName="/ppt/diagrams/colors62.xml" ContentType="application/vnd.openxmlformats-officedocument.drawingml.diagramColors+xml"/>
  <Override PartName="/ppt/diagrams/drawing62.xml" ContentType="application/vnd.ms-office.drawingml.diagramDrawing+xml"/>
  <Override PartName="/ppt/diagrams/data63.xml" ContentType="application/vnd.openxmlformats-officedocument.drawingml.diagramData+xml"/>
  <Override PartName="/ppt/diagrams/layout63.xml" ContentType="application/vnd.openxmlformats-officedocument.drawingml.diagramLayout+xml"/>
  <Override PartName="/ppt/diagrams/quickStyle63.xml" ContentType="application/vnd.openxmlformats-officedocument.drawingml.diagramStyle+xml"/>
  <Override PartName="/ppt/diagrams/colors63.xml" ContentType="application/vnd.openxmlformats-officedocument.drawingml.diagramColors+xml"/>
  <Override PartName="/ppt/diagrams/drawing63.xml" ContentType="application/vnd.ms-office.drawingml.diagramDrawing+xml"/>
  <Override PartName="/ppt/diagrams/data64.xml" ContentType="application/vnd.openxmlformats-officedocument.drawingml.diagramData+xml"/>
  <Override PartName="/ppt/diagrams/layout64.xml" ContentType="application/vnd.openxmlformats-officedocument.drawingml.diagramLayout+xml"/>
  <Override PartName="/ppt/diagrams/quickStyle64.xml" ContentType="application/vnd.openxmlformats-officedocument.drawingml.diagramStyle+xml"/>
  <Override PartName="/ppt/diagrams/colors64.xml" ContentType="application/vnd.openxmlformats-officedocument.drawingml.diagramColors+xml"/>
  <Override PartName="/ppt/diagrams/drawing64.xml" ContentType="application/vnd.ms-office.drawingml.diagramDrawing+xml"/>
  <Override PartName="/ppt/diagrams/data65.xml" ContentType="application/vnd.openxmlformats-officedocument.drawingml.diagramData+xml"/>
  <Override PartName="/ppt/diagrams/layout65.xml" ContentType="application/vnd.openxmlformats-officedocument.drawingml.diagramLayout+xml"/>
  <Override PartName="/ppt/diagrams/quickStyle65.xml" ContentType="application/vnd.openxmlformats-officedocument.drawingml.diagramStyle+xml"/>
  <Override PartName="/ppt/diagrams/colors65.xml" ContentType="application/vnd.openxmlformats-officedocument.drawingml.diagramColors+xml"/>
  <Override PartName="/ppt/diagrams/drawing65.xml" ContentType="application/vnd.ms-office.drawingml.diagramDrawing+xml"/>
  <Override PartName="/ppt/diagrams/data66.xml" ContentType="application/vnd.openxmlformats-officedocument.drawingml.diagramData+xml"/>
  <Override PartName="/ppt/diagrams/layout66.xml" ContentType="application/vnd.openxmlformats-officedocument.drawingml.diagramLayout+xml"/>
  <Override PartName="/ppt/diagrams/quickStyle66.xml" ContentType="application/vnd.openxmlformats-officedocument.drawingml.diagramStyle+xml"/>
  <Override PartName="/ppt/diagrams/colors66.xml" ContentType="application/vnd.openxmlformats-officedocument.drawingml.diagramColors+xml"/>
  <Override PartName="/ppt/diagrams/drawing66.xml" ContentType="application/vnd.ms-office.drawingml.diagramDrawing+xml"/>
  <Override PartName="/ppt/diagrams/data67.xml" ContentType="application/vnd.openxmlformats-officedocument.drawingml.diagramData+xml"/>
  <Override PartName="/ppt/diagrams/layout67.xml" ContentType="application/vnd.openxmlformats-officedocument.drawingml.diagramLayout+xml"/>
  <Override PartName="/ppt/diagrams/quickStyle67.xml" ContentType="application/vnd.openxmlformats-officedocument.drawingml.diagramStyle+xml"/>
  <Override PartName="/ppt/diagrams/colors67.xml" ContentType="application/vnd.openxmlformats-officedocument.drawingml.diagramColors+xml"/>
  <Override PartName="/ppt/diagrams/drawing67.xml" ContentType="application/vnd.ms-office.drawingml.diagramDrawing+xml"/>
  <Override PartName="/ppt/diagrams/data68.xml" ContentType="application/vnd.openxmlformats-officedocument.drawingml.diagramData+xml"/>
  <Override PartName="/ppt/diagrams/layout68.xml" ContentType="application/vnd.openxmlformats-officedocument.drawingml.diagramLayout+xml"/>
  <Override PartName="/ppt/diagrams/quickStyle68.xml" ContentType="application/vnd.openxmlformats-officedocument.drawingml.diagramStyle+xml"/>
  <Override PartName="/ppt/diagrams/colors68.xml" ContentType="application/vnd.openxmlformats-officedocument.drawingml.diagramColors+xml"/>
  <Override PartName="/ppt/diagrams/drawing68.xml" ContentType="application/vnd.ms-office.drawingml.diagramDrawing+xml"/>
  <Override PartName="/ppt/diagrams/data69.xml" ContentType="application/vnd.openxmlformats-officedocument.drawingml.diagramData+xml"/>
  <Override PartName="/ppt/diagrams/layout69.xml" ContentType="application/vnd.openxmlformats-officedocument.drawingml.diagramLayout+xml"/>
  <Override PartName="/ppt/diagrams/quickStyle69.xml" ContentType="application/vnd.openxmlformats-officedocument.drawingml.diagramStyle+xml"/>
  <Override PartName="/ppt/diagrams/colors69.xml" ContentType="application/vnd.openxmlformats-officedocument.drawingml.diagramColors+xml"/>
  <Override PartName="/ppt/diagrams/drawing69.xml" ContentType="application/vnd.ms-office.drawingml.diagramDrawing+xml"/>
  <Override PartName="/ppt/diagrams/data70.xml" ContentType="application/vnd.openxmlformats-officedocument.drawingml.diagramData+xml"/>
  <Override PartName="/ppt/diagrams/layout70.xml" ContentType="application/vnd.openxmlformats-officedocument.drawingml.diagramLayout+xml"/>
  <Override PartName="/ppt/diagrams/quickStyle70.xml" ContentType="application/vnd.openxmlformats-officedocument.drawingml.diagramStyle+xml"/>
  <Override PartName="/ppt/diagrams/colors70.xml" ContentType="application/vnd.openxmlformats-officedocument.drawingml.diagramColors+xml"/>
  <Override PartName="/ppt/diagrams/drawing70.xml" ContentType="application/vnd.ms-office.drawingml.diagramDrawing+xml"/>
  <Override PartName="/ppt/diagrams/data71.xml" ContentType="application/vnd.openxmlformats-officedocument.drawingml.diagramData+xml"/>
  <Override PartName="/ppt/diagrams/layout71.xml" ContentType="application/vnd.openxmlformats-officedocument.drawingml.diagramLayout+xml"/>
  <Override PartName="/ppt/diagrams/quickStyle71.xml" ContentType="application/vnd.openxmlformats-officedocument.drawingml.diagramStyle+xml"/>
  <Override PartName="/ppt/diagrams/colors71.xml" ContentType="application/vnd.openxmlformats-officedocument.drawingml.diagramColors+xml"/>
  <Override PartName="/ppt/diagrams/drawing71.xml" ContentType="application/vnd.ms-office.drawingml.diagramDrawing+xml"/>
  <Override PartName="/ppt/diagrams/data72.xml" ContentType="application/vnd.openxmlformats-officedocument.drawingml.diagramData+xml"/>
  <Override PartName="/ppt/diagrams/layout72.xml" ContentType="application/vnd.openxmlformats-officedocument.drawingml.diagramLayout+xml"/>
  <Override PartName="/ppt/diagrams/quickStyle72.xml" ContentType="application/vnd.openxmlformats-officedocument.drawingml.diagramStyle+xml"/>
  <Override PartName="/ppt/diagrams/colors72.xml" ContentType="application/vnd.openxmlformats-officedocument.drawingml.diagramColors+xml"/>
  <Override PartName="/ppt/diagrams/drawing72.xml" ContentType="application/vnd.ms-office.drawingml.diagramDrawing+xml"/>
  <Override PartName="/ppt/diagrams/data73.xml" ContentType="application/vnd.openxmlformats-officedocument.drawingml.diagramData+xml"/>
  <Override PartName="/ppt/diagrams/layout73.xml" ContentType="application/vnd.openxmlformats-officedocument.drawingml.diagramLayout+xml"/>
  <Override PartName="/ppt/diagrams/quickStyle73.xml" ContentType="application/vnd.openxmlformats-officedocument.drawingml.diagramStyle+xml"/>
  <Override PartName="/ppt/diagrams/colors73.xml" ContentType="application/vnd.openxmlformats-officedocument.drawingml.diagramColors+xml"/>
  <Override PartName="/ppt/diagrams/drawing73.xml" ContentType="application/vnd.ms-office.drawingml.diagramDrawing+xml"/>
  <Override PartName="/ppt/diagrams/data74.xml" ContentType="application/vnd.openxmlformats-officedocument.drawingml.diagramData+xml"/>
  <Override PartName="/ppt/diagrams/layout74.xml" ContentType="application/vnd.openxmlformats-officedocument.drawingml.diagramLayout+xml"/>
  <Override PartName="/ppt/diagrams/quickStyle74.xml" ContentType="application/vnd.openxmlformats-officedocument.drawingml.diagramStyle+xml"/>
  <Override PartName="/ppt/diagrams/colors74.xml" ContentType="application/vnd.openxmlformats-officedocument.drawingml.diagramColors+xml"/>
  <Override PartName="/ppt/diagrams/drawing74.xml" ContentType="application/vnd.ms-office.drawingml.diagramDrawing+xml"/>
  <Override PartName="/ppt/diagrams/data75.xml" ContentType="application/vnd.openxmlformats-officedocument.drawingml.diagramData+xml"/>
  <Override PartName="/ppt/diagrams/layout75.xml" ContentType="application/vnd.openxmlformats-officedocument.drawingml.diagramLayout+xml"/>
  <Override PartName="/ppt/diagrams/quickStyle75.xml" ContentType="application/vnd.openxmlformats-officedocument.drawingml.diagramStyle+xml"/>
  <Override PartName="/ppt/diagrams/colors75.xml" ContentType="application/vnd.openxmlformats-officedocument.drawingml.diagramColors+xml"/>
  <Override PartName="/ppt/diagrams/drawing75.xml" ContentType="application/vnd.ms-office.drawingml.diagramDrawing+xml"/>
  <Override PartName="/ppt/diagrams/data76.xml" ContentType="application/vnd.openxmlformats-officedocument.drawingml.diagramData+xml"/>
  <Override PartName="/ppt/diagrams/layout76.xml" ContentType="application/vnd.openxmlformats-officedocument.drawingml.diagramLayout+xml"/>
  <Override PartName="/ppt/diagrams/quickStyle76.xml" ContentType="application/vnd.openxmlformats-officedocument.drawingml.diagramStyle+xml"/>
  <Override PartName="/ppt/diagrams/colors76.xml" ContentType="application/vnd.openxmlformats-officedocument.drawingml.diagramColors+xml"/>
  <Override PartName="/ppt/diagrams/drawing76.xml" ContentType="application/vnd.ms-office.drawingml.diagramDrawing+xml"/>
  <Override PartName="/ppt/diagrams/data77.xml" ContentType="application/vnd.openxmlformats-officedocument.drawingml.diagramData+xml"/>
  <Override PartName="/ppt/diagrams/layout77.xml" ContentType="application/vnd.openxmlformats-officedocument.drawingml.diagramLayout+xml"/>
  <Override PartName="/ppt/diagrams/quickStyle77.xml" ContentType="application/vnd.openxmlformats-officedocument.drawingml.diagramStyle+xml"/>
  <Override PartName="/ppt/diagrams/colors77.xml" ContentType="application/vnd.openxmlformats-officedocument.drawingml.diagramColors+xml"/>
  <Override PartName="/ppt/diagrams/drawing7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74" r:id="rId1"/>
  </p:sldMasterIdLst>
  <p:notesMasterIdLst>
    <p:notesMasterId r:id="rId236"/>
  </p:notesMasterIdLst>
  <p:handoutMasterIdLst>
    <p:handoutMasterId r:id="rId237"/>
  </p:handoutMasterIdLst>
  <p:sldIdLst>
    <p:sldId id="256" r:id="rId2"/>
    <p:sldId id="261" r:id="rId3"/>
    <p:sldId id="262" r:id="rId4"/>
    <p:sldId id="258" r:id="rId5"/>
    <p:sldId id="259" r:id="rId6"/>
    <p:sldId id="264" r:id="rId7"/>
    <p:sldId id="265" r:id="rId8"/>
    <p:sldId id="267" r:id="rId9"/>
    <p:sldId id="268" r:id="rId10"/>
    <p:sldId id="274" r:id="rId11"/>
    <p:sldId id="275" r:id="rId12"/>
    <p:sldId id="632" r:id="rId13"/>
    <p:sldId id="633" r:id="rId14"/>
    <p:sldId id="521" r:id="rId15"/>
    <p:sldId id="522" r:id="rId16"/>
    <p:sldId id="276" r:id="rId17"/>
    <p:sldId id="277" r:id="rId18"/>
    <p:sldId id="278" r:id="rId19"/>
    <p:sldId id="634" r:id="rId20"/>
    <p:sldId id="284" r:id="rId21"/>
    <p:sldId id="285" r:id="rId22"/>
    <p:sldId id="286" r:id="rId23"/>
    <p:sldId id="287" r:id="rId24"/>
    <p:sldId id="293" r:id="rId25"/>
    <p:sldId id="291" r:id="rId26"/>
    <p:sldId id="292" r:id="rId27"/>
    <p:sldId id="524" r:id="rId28"/>
    <p:sldId id="523" r:id="rId29"/>
    <p:sldId id="294" r:id="rId30"/>
    <p:sldId id="295" r:id="rId31"/>
    <p:sldId id="296" r:id="rId32"/>
    <p:sldId id="298" r:id="rId33"/>
    <p:sldId id="302" r:id="rId34"/>
    <p:sldId id="303" r:id="rId35"/>
    <p:sldId id="304" r:id="rId36"/>
    <p:sldId id="305" r:id="rId37"/>
    <p:sldId id="307" r:id="rId38"/>
    <p:sldId id="454" r:id="rId39"/>
    <p:sldId id="525" r:id="rId40"/>
    <p:sldId id="455" r:id="rId41"/>
    <p:sldId id="458" r:id="rId42"/>
    <p:sldId id="459" r:id="rId43"/>
    <p:sldId id="460" r:id="rId44"/>
    <p:sldId id="461" r:id="rId45"/>
    <p:sldId id="526" r:id="rId46"/>
    <p:sldId id="516" r:id="rId47"/>
    <p:sldId id="453" r:id="rId48"/>
    <p:sldId id="463" r:id="rId49"/>
    <p:sldId id="517" r:id="rId50"/>
    <p:sldId id="527" r:id="rId51"/>
    <p:sldId id="462" r:id="rId52"/>
    <p:sldId id="467" r:id="rId53"/>
    <p:sldId id="528" r:id="rId54"/>
    <p:sldId id="468" r:id="rId55"/>
    <p:sldId id="469" r:id="rId56"/>
    <p:sldId id="470" r:id="rId57"/>
    <p:sldId id="471" r:id="rId58"/>
    <p:sldId id="472" r:id="rId59"/>
    <p:sldId id="473" r:id="rId60"/>
    <p:sldId id="529" r:id="rId61"/>
    <p:sldId id="530" r:id="rId62"/>
    <p:sldId id="466" r:id="rId63"/>
    <p:sldId id="346" r:id="rId64"/>
    <p:sldId id="266" r:id="rId65"/>
    <p:sldId id="345" r:id="rId66"/>
    <p:sldId id="354" r:id="rId67"/>
    <p:sldId id="347" r:id="rId68"/>
    <p:sldId id="348" r:id="rId69"/>
    <p:sldId id="349" r:id="rId70"/>
    <p:sldId id="351" r:id="rId71"/>
    <p:sldId id="352" r:id="rId72"/>
    <p:sldId id="353" r:id="rId73"/>
    <p:sldId id="350" r:id="rId74"/>
    <p:sldId id="355" r:id="rId75"/>
    <p:sldId id="356" r:id="rId76"/>
    <p:sldId id="357" r:id="rId77"/>
    <p:sldId id="358" r:id="rId78"/>
    <p:sldId id="359" r:id="rId79"/>
    <p:sldId id="360" r:id="rId80"/>
    <p:sldId id="361" r:id="rId81"/>
    <p:sldId id="474" r:id="rId82"/>
    <p:sldId id="475" r:id="rId83"/>
    <p:sldId id="476" r:id="rId84"/>
    <p:sldId id="478" r:id="rId85"/>
    <p:sldId id="482" r:id="rId86"/>
    <p:sldId id="479" r:id="rId87"/>
    <p:sldId id="483" r:id="rId88"/>
    <p:sldId id="484" r:id="rId89"/>
    <p:sldId id="480" r:id="rId90"/>
    <p:sldId id="493" r:id="rId91"/>
    <p:sldId id="628" r:id="rId92"/>
    <p:sldId id="629" r:id="rId93"/>
    <p:sldId id="630" r:id="rId94"/>
    <p:sldId id="496" r:id="rId95"/>
    <p:sldId id="363" r:id="rId96"/>
    <p:sldId id="487" r:id="rId97"/>
    <p:sldId id="488" r:id="rId98"/>
    <p:sldId id="489" r:id="rId99"/>
    <p:sldId id="490" r:id="rId100"/>
    <p:sldId id="491" r:id="rId101"/>
    <p:sldId id="492" r:id="rId102"/>
    <p:sldId id="485" r:id="rId103"/>
    <p:sldId id="486" r:id="rId104"/>
    <p:sldId id="364" r:id="rId105"/>
    <p:sldId id="366" r:id="rId106"/>
    <p:sldId id="442" r:id="rId107"/>
    <p:sldId id="367" r:id="rId108"/>
    <p:sldId id="365" r:id="rId109"/>
    <p:sldId id="368" r:id="rId110"/>
    <p:sldId id="369" r:id="rId111"/>
    <p:sldId id="370" r:id="rId112"/>
    <p:sldId id="371" r:id="rId113"/>
    <p:sldId id="531" r:id="rId114"/>
    <p:sldId id="532" r:id="rId115"/>
    <p:sldId id="533" r:id="rId116"/>
    <p:sldId id="534" r:id="rId117"/>
    <p:sldId id="536" r:id="rId118"/>
    <p:sldId id="537" r:id="rId119"/>
    <p:sldId id="377" r:id="rId120"/>
    <p:sldId id="372" r:id="rId121"/>
    <p:sldId id="538" r:id="rId122"/>
    <p:sldId id="539" r:id="rId123"/>
    <p:sldId id="310" r:id="rId124"/>
    <p:sldId id="540" r:id="rId125"/>
    <p:sldId id="541" r:id="rId126"/>
    <p:sldId id="542" r:id="rId127"/>
    <p:sldId id="378" r:id="rId128"/>
    <p:sldId id="385" r:id="rId129"/>
    <p:sldId id="386" r:id="rId130"/>
    <p:sldId id="387" r:id="rId131"/>
    <p:sldId id="388" r:id="rId132"/>
    <p:sldId id="389" r:id="rId133"/>
    <p:sldId id="390" r:id="rId134"/>
    <p:sldId id="391" r:id="rId135"/>
    <p:sldId id="392" r:id="rId136"/>
    <p:sldId id="543" r:id="rId137"/>
    <p:sldId id="544" r:id="rId138"/>
    <p:sldId id="545" r:id="rId139"/>
    <p:sldId id="546" r:id="rId140"/>
    <p:sldId id="547" r:id="rId141"/>
    <p:sldId id="548" r:id="rId142"/>
    <p:sldId id="384" r:id="rId143"/>
    <p:sldId id="549" r:id="rId144"/>
    <p:sldId id="550" r:id="rId145"/>
    <p:sldId id="551" r:id="rId146"/>
    <p:sldId id="552" r:id="rId147"/>
    <p:sldId id="553" r:id="rId148"/>
    <p:sldId id="554" r:id="rId149"/>
    <p:sldId id="555" r:id="rId150"/>
    <p:sldId id="556" r:id="rId151"/>
    <p:sldId id="557" r:id="rId152"/>
    <p:sldId id="558" r:id="rId153"/>
    <p:sldId id="559" r:id="rId154"/>
    <p:sldId id="560" r:id="rId155"/>
    <p:sldId id="561" r:id="rId156"/>
    <p:sldId id="562" r:id="rId157"/>
    <p:sldId id="563" r:id="rId158"/>
    <p:sldId id="398" r:id="rId159"/>
    <p:sldId id="500" r:id="rId160"/>
    <p:sldId id="564" r:id="rId161"/>
    <p:sldId id="565" r:id="rId162"/>
    <p:sldId id="566" r:id="rId163"/>
    <p:sldId id="499" r:id="rId164"/>
    <p:sldId id="567" r:id="rId165"/>
    <p:sldId id="568" r:id="rId166"/>
    <p:sldId id="569" r:id="rId167"/>
    <p:sldId id="570" r:id="rId168"/>
    <p:sldId id="504" r:id="rId169"/>
    <p:sldId id="510" r:id="rId170"/>
    <p:sldId id="511" r:id="rId171"/>
    <p:sldId id="512" r:id="rId172"/>
    <p:sldId id="509" r:id="rId173"/>
    <p:sldId id="571" r:id="rId174"/>
    <p:sldId id="572" r:id="rId175"/>
    <p:sldId id="573" r:id="rId176"/>
    <p:sldId id="574" r:id="rId177"/>
    <p:sldId id="575" r:id="rId178"/>
    <p:sldId id="576" r:id="rId179"/>
    <p:sldId id="577" r:id="rId180"/>
    <p:sldId id="578" r:id="rId181"/>
    <p:sldId id="579" r:id="rId182"/>
    <p:sldId id="424" r:id="rId183"/>
    <p:sldId id="580" r:id="rId184"/>
    <p:sldId id="581" r:id="rId185"/>
    <p:sldId id="513" r:id="rId186"/>
    <p:sldId id="582" r:id="rId187"/>
    <p:sldId id="583" r:id="rId188"/>
    <p:sldId id="584" r:id="rId189"/>
    <p:sldId id="585" r:id="rId190"/>
    <p:sldId id="586" r:id="rId191"/>
    <p:sldId id="436" r:id="rId192"/>
    <p:sldId id="587" r:id="rId193"/>
    <p:sldId id="588" r:id="rId194"/>
    <p:sldId id="589" r:id="rId195"/>
    <p:sldId id="590" r:id="rId196"/>
    <p:sldId id="591" r:id="rId197"/>
    <p:sldId id="592" r:id="rId198"/>
    <p:sldId id="593" r:id="rId199"/>
    <p:sldId id="594" r:id="rId200"/>
    <p:sldId id="595" r:id="rId201"/>
    <p:sldId id="596" r:id="rId202"/>
    <p:sldId id="597" r:id="rId203"/>
    <p:sldId id="598" r:id="rId204"/>
    <p:sldId id="599" r:id="rId205"/>
    <p:sldId id="600" r:id="rId206"/>
    <p:sldId id="601" r:id="rId207"/>
    <p:sldId id="602" r:id="rId208"/>
    <p:sldId id="603" r:id="rId209"/>
    <p:sldId id="604" r:id="rId210"/>
    <p:sldId id="605" r:id="rId211"/>
    <p:sldId id="606" r:id="rId212"/>
    <p:sldId id="607" r:id="rId213"/>
    <p:sldId id="608" r:id="rId214"/>
    <p:sldId id="609" r:id="rId215"/>
    <p:sldId id="610" r:id="rId216"/>
    <p:sldId id="611" r:id="rId217"/>
    <p:sldId id="612" r:id="rId218"/>
    <p:sldId id="613" r:id="rId219"/>
    <p:sldId id="614" r:id="rId220"/>
    <p:sldId id="615" r:id="rId221"/>
    <p:sldId id="616" r:id="rId222"/>
    <p:sldId id="617" r:id="rId223"/>
    <p:sldId id="618" r:id="rId224"/>
    <p:sldId id="619" r:id="rId225"/>
    <p:sldId id="620" r:id="rId226"/>
    <p:sldId id="621" r:id="rId227"/>
    <p:sldId id="622" r:id="rId228"/>
    <p:sldId id="623" r:id="rId229"/>
    <p:sldId id="624" r:id="rId230"/>
    <p:sldId id="625" r:id="rId231"/>
    <p:sldId id="626" r:id="rId232"/>
    <p:sldId id="627" r:id="rId233"/>
    <p:sldId id="452" r:id="rId234"/>
    <p:sldId id="260" r:id="rId235"/>
  </p:sldIdLst>
  <p:sldSz cx="12192000" cy="6858000"/>
  <p:notesSz cx="6662738" cy="9926638"/>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shika" initials="r" lastIdx="8" clrIdx="0">
    <p:extLst/>
  </p:cmAuthor>
  <p:cmAuthor id="2" name="Meghana" initials="M" lastIdx="4"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29" autoAdjust="0"/>
    <p:restoredTop sz="88538" autoAdjust="0"/>
  </p:normalViewPr>
  <p:slideViewPr>
    <p:cSldViewPr snapToGrid="0">
      <p:cViewPr varScale="1">
        <p:scale>
          <a:sx n="64" d="100"/>
          <a:sy n="64" d="100"/>
        </p:scale>
        <p:origin x="996"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handoutMaster" Target="handoutMasters/handoutMaster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01" Type="http://schemas.openxmlformats.org/officeDocument/2006/relationships/slide" Target="slides/slide200.xml"/><Relationship Id="rId222" Type="http://schemas.openxmlformats.org/officeDocument/2006/relationships/slide" Target="slides/slide22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commentAuthors" Target="commentAuthors.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viewProps" Target="viewProps.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notesMaster" Target="notesMasters/notesMaster1.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tableStyles" Target="tableStyles.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7.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8.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9.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0.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9.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60.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6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6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6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6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6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6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8.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6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0.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7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7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7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77.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BDAFF4-4945-4DEE-AA4A-5D3988441ED4}" type="doc">
      <dgm:prSet loTypeId="urn:microsoft.com/office/officeart/2005/8/layout/target3" loCatId="list" qsTypeId="urn:microsoft.com/office/officeart/2005/8/quickstyle/simple1" qsCatId="simple" csTypeId="urn:microsoft.com/office/officeart/2005/8/colors/accent0_3" csCatId="mainScheme" phldr="1"/>
      <dgm:spPr/>
      <dgm:t>
        <a:bodyPr/>
        <a:lstStyle/>
        <a:p>
          <a:endParaRPr lang="en-IN"/>
        </a:p>
      </dgm:t>
    </dgm:pt>
    <dgm:pt modelId="{78E19F5B-9659-494D-AF75-46EA864E8714}">
      <dgm:prSet custT="1"/>
      <dgm:spPr/>
      <dgm:t>
        <a:bodyPr/>
        <a:lstStyle/>
        <a:p>
          <a:pPr algn="l" rtl="0"/>
          <a:r>
            <a:rPr lang="en-US" sz="2400" b="1" dirty="0">
              <a:latin typeface="+mn-lt"/>
              <a:ea typeface="Cambria Math" panose="02040503050406030204" pitchFamily="18" charset="0"/>
            </a:rPr>
            <a:t>Central GST (CGST) </a:t>
          </a:r>
          <a:r>
            <a:rPr lang="en-US" sz="2400" dirty="0">
              <a:latin typeface="+mn-lt"/>
              <a:ea typeface="Cambria Math" panose="02040503050406030204" pitchFamily="18" charset="0"/>
            </a:rPr>
            <a:t>- Levy on </a:t>
          </a:r>
          <a:r>
            <a:rPr lang="en-US" sz="2400" b="1" dirty="0">
              <a:latin typeface="+mn-lt"/>
              <a:ea typeface="Cambria Math" panose="02040503050406030204" pitchFamily="18" charset="0"/>
            </a:rPr>
            <a:t>supply of ALL </a:t>
          </a:r>
          <a:r>
            <a:rPr lang="en-US" sz="2400" dirty="0">
              <a:latin typeface="+mn-lt"/>
              <a:ea typeface="Cambria Math" panose="02040503050406030204" pitchFamily="18" charset="0"/>
            </a:rPr>
            <a:t>goods and/ or services within a particular State, </a:t>
          </a:r>
          <a:r>
            <a:rPr lang="en-US" sz="2400" u="sng" dirty="0">
              <a:latin typeface="+mn-lt"/>
              <a:ea typeface="Cambria Math" panose="02040503050406030204" pitchFamily="18" charset="0"/>
            </a:rPr>
            <a:t>by the Central Government</a:t>
          </a:r>
          <a:endParaRPr lang="en-IN" sz="2400" dirty="0">
            <a:latin typeface="+mn-lt"/>
          </a:endParaRPr>
        </a:p>
      </dgm:t>
    </dgm:pt>
    <dgm:pt modelId="{B8726A3F-7067-467C-9122-87D2A6D6F414}" type="parTrans" cxnId="{F286CAC4-5E21-4847-B27F-5348B394936D}">
      <dgm:prSet/>
      <dgm:spPr/>
      <dgm:t>
        <a:bodyPr/>
        <a:lstStyle/>
        <a:p>
          <a:endParaRPr lang="en-IN" sz="2000">
            <a:latin typeface="+mn-lt"/>
          </a:endParaRPr>
        </a:p>
      </dgm:t>
    </dgm:pt>
    <dgm:pt modelId="{C5055653-C5D4-4CAD-A020-CB0339573E34}" type="sibTrans" cxnId="{F286CAC4-5E21-4847-B27F-5348B394936D}">
      <dgm:prSet/>
      <dgm:spPr/>
      <dgm:t>
        <a:bodyPr/>
        <a:lstStyle/>
        <a:p>
          <a:endParaRPr lang="en-IN" sz="2000">
            <a:latin typeface="+mn-lt"/>
          </a:endParaRPr>
        </a:p>
      </dgm:t>
    </dgm:pt>
    <dgm:pt modelId="{FF90F671-DEF7-4B6A-8F36-4E1C6CD35E67}">
      <dgm:prSet custT="1"/>
      <dgm:spPr/>
      <dgm:t>
        <a:bodyPr/>
        <a:lstStyle/>
        <a:p>
          <a:pPr algn="l" rtl="0"/>
          <a:r>
            <a:rPr lang="en-US" sz="2400" b="1" dirty="0">
              <a:latin typeface="+mn-lt"/>
              <a:ea typeface="Cambria Math" panose="02040503050406030204" pitchFamily="18" charset="0"/>
            </a:rPr>
            <a:t>State GST (SGST) </a:t>
          </a:r>
          <a:r>
            <a:rPr lang="en-US" sz="2400" dirty="0">
              <a:latin typeface="+mn-lt"/>
              <a:ea typeface="Cambria Math" panose="02040503050406030204" pitchFamily="18" charset="0"/>
            </a:rPr>
            <a:t>- Levy on </a:t>
          </a:r>
          <a:r>
            <a:rPr lang="en-US" sz="2400" b="1" dirty="0">
              <a:latin typeface="+mn-lt"/>
              <a:ea typeface="Cambria Math" panose="02040503050406030204" pitchFamily="18" charset="0"/>
            </a:rPr>
            <a:t>supply of ALL </a:t>
          </a:r>
          <a:r>
            <a:rPr lang="en-US" sz="2400" dirty="0">
              <a:latin typeface="+mn-lt"/>
              <a:ea typeface="Cambria Math" panose="02040503050406030204" pitchFamily="18" charset="0"/>
            </a:rPr>
            <a:t>goods and/ or services within a particular State, </a:t>
          </a:r>
          <a:r>
            <a:rPr lang="en-US" sz="2400" u="sng" dirty="0">
              <a:latin typeface="+mn-lt"/>
              <a:ea typeface="Cambria Math" panose="02040503050406030204" pitchFamily="18" charset="0"/>
            </a:rPr>
            <a:t>by the </a:t>
          </a:r>
          <a:r>
            <a:rPr lang="en-US" sz="2400" b="1" u="sng" dirty="0">
              <a:latin typeface="+mn-lt"/>
              <a:ea typeface="Cambria Math" panose="02040503050406030204" pitchFamily="18" charset="0"/>
            </a:rPr>
            <a:t>respective </a:t>
          </a:r>
          <a:r>
            <a:rPr lang="en-US" sz="2400" u="sng" dirty="0">
              <a:latin typeface="+mn-lt"/>
              <a:ea typeface="Cambria Math" panose="02040503050406030204" pitchFamily="18" charset="0"/>
            </a:rPr>
            <a:t>State Government </a:t>
          </a:r>
          <a:endParaRPr lang="en-IN" sz="2400" dirty="0">
            <a:latin typeface="+mn-lt"/>
          </a:endParaRPr>
        </a:p>
      </dgm:t>
    </dgm:pt>
    <dgm:pt modelId="{D42F7FA8-5ECF-4F00-BF22-69BF21BF03F6}" type="parTrans" cxnId="{E8ECC6B5-ADE7-400A-8048-60DA34549449}">
      <dgm:prSet/>
      <dgm:spPr/>
      <dgm:t>
        <a:bodyPr/>
        <a:lstStyle/>
        <a:p>
          <a:endParaRPr lang="en-IN" sz="2000">
            <a:latin typeface="+mn-lt"/>
          </a:endParaRPr>
        </a:p>
      </dgm:t>
    </dgm:pt>
    <dgm:pt modelId="{18EA291C-5DB7-408A-81F9-723068BE21AA}" type="sibTrans" cxnId="{E8ECC6B5-ADE7-400A-8048-60DA34549449}">
      <dgm:prSet/>
      <dgm:spPr/>
      <dgm:t>
        <a:bodyPr/>
        <a:lstStyle/>
        <a:p>
          <a:endParaRPr lang="en-IN" sz="2000">
            <a:latin typeface="+mn-lt"/>
          </a:endParaRPr>
        </a:p>
      </dgm:t>
    </dgm:pt>
    <dgm:pt modelId="{3781EAAC-4DED-410B-95F7-E10CAE42E6DE}">
      <dgm:prSet custT="1"/>
      <dgm:spPr/>
      <dgm:t>
        <a:bodyPr/>
        <a:lstStyle/>
        <a:p>
          <a:pPr algn="l" rtl="0"/>
          <a:r>
            <a:rPr lang="en-US" sz="2400" b="1" dirty="0">
              <a:latin typeface="+mn-lt"/>
              <a:ea typeface="Cambria Math" panose="02040503050406030204" pitchFamily="18" charset="0"/>
            </a:rPr>
            <a:t>Integrated GST (IGST) </a:t>
          </a:r>
          <a:r>
            <a:rPr lang="en-US" sz="2400" dirty="0">
              <a:latin typeface="+mn-lt"/>
              <a:ea typeface="Cambria Math" panose="02040503050406030204" pitchFamily="18" charset="0"/>
            </a:rPr>
            <a:t>– Levy on </a:t>
          </a:r>
          <a:r>
            <a:rPr lang="en-US" sz="2400" b="1" dirty="0">
              <a:latin typeface="+mn-lt"/>
              <a:ea typeface="Cambria Math" panose="02040503050406030204" pitchFamily="18" charset="0"/>
            </a:rPr>
            <a:t>ALL inter-State supplies of </a:t>
          </a:r>
          <a:r>
            <a:rPr lang="en-US" sz="2400" dirty="0">
              <a:latin typeface="+mn-lt"/>
              <a:ea typeface="Cambria Math" panose="02040503050406030204" pitchFamily="18" charset="0"/>
            </a:rPr>
            <a:t>goods and/ or services, by </a:t>
          </a:r>
          <a:r>
            <a:rPr lang="en-US" sz="2400" u="sng" dirty="0">
              <a:latin typeface="+mn-lt"/>
              <a:ea typeface="Cambria Math" panose="02040503050406030204" pitchFamily="18" charset="0"/>
            </a:rPr>
            <a:t>the Central Government </a:t>
          </a:r>
          <a:endParaRPr lang="en-IN" sz="2400" u="sng" dirty="0">
            <a:latin typeface="+mn-lt"/>
          </a:endParaRPr>
        </a:p>
      </dgm:t>
    </dgm:pt>
    <dgm:pt modelId="{9FE8F358-8A1F-4B39-917F-E0ED722AA3BB}" type="parTrans" cxnId="{2EE43D3D-9B6B-421F-9F48-5572F8E7BED9}">
      <dgm:prSet/>
      <dgm:spPr/>
      <dgm:t>
        <a:bodyPr/>
        <a:lstStyle/>
        <a:p>
          <a:endParaRPr lang="en-IN" sz="2000">
            <a:latin typeface="+mn-lt"/>
          </a:endParaRPr>
        </a:p>
      </dgm:t>
    </dgm:pt>
    <dgm:pt modelId="{26504D33-B290-4745-A4E1-A5C202716F0A}" type="sibTrans" cxnId="{2EE43D3D-9B6B-421F-9F48-5572F8E7BED9}">
      <dgm:prSet/>
      <dgm:spPr/>
      <dgm:t>
        <a:bodyPr/>
        <a:lstStyle/>
        <a:p>
          <a:endParaRPr lang="en-IN" sz="2000">
            <a:latin typeface="+mn-lt"/>
          </a:endParaRPr>
        </a:p>
      </dgm:t>
    </dgm:pt>
    <dgm:pt modelId="{06E4882E-1B49-480A-ADE6-E55C998AA88F}" type="pres">
      <dgm:prSet presAssocID="{A7BDAFF4-4945-4DEE-AA4A-5D3988441ED4}" presName="Name0" presStyleCnt="0">
        <dgm:presLayoutVars>
          <dgm:chMax val="7"/>
          <dgm:dir/>
          <dgm:animLvl val="lvl"/>
          <dgm:resizeHandles val="exact"/>
        </dgm:presLayoutVars>
      </dgm:prSet>
      <dgm:spPr/>
    </dgm:pt>
    <dgm:pt modelId="{F6487338-D0FD-4BBD-8DBA-5328E9A1AFC5}" type="pres">
      <dgm:prSet presAssocID="{78E19F5B-9659-494D-AF75-46EA864E8714}" presName="circle1" presStyleLbl="node1" presStyleIdx="0" presStyleCnt="3"/>
      <dgm:spPr/>
    </dgm:pt>
    <dgm:pt modelId="{FFB4C163-35EA-4E52-840A-D4D6503FF1BF}" type="pres">
      <dgm:prSet presAssocID="{78E19F5B-9659-494D-AF75-46EA864E8714}" presName="space" presStyleCnt="0"/>
      <dgm:spPr/>
    </dgm:pt>
    <dgm:pt modelId="{0058D49B-3B7A-4571-9B42-1432A857BC32}" type="pres">
      <dgm:prSet presAssocID="{78E19F5B-9659-494D-AF75-46EA864E8714}" presName="rect1" presStyleLbl="alignAcc1" presStyleIdx="0" presStyleCnt="3"/>
      <dgm:spPr/>
    </dgm:pt>
    <dgm:pt modelId="{4ACF7DA2-1973-4BE2-866C-075244C56913}" type="pres">
      <dgm:prSet presAssocID="{FF90F671-DEF7-4B6A-8F36-4E1C6CD35E67}" presName="vertSpace2" presStyleLbl="node1" presStyleIdx="0" presStyleCnt="3"/>
      <dgm:spPr/>
    </dgm:pt>
    <dgm:pt modelId="{3DFAD32A-94B1-44B1-A09C-61E500AE50B7}" type="pres">
      <dgm:prSet presAssocID="{FF90F671-DEF7-4B6A-8F36-4E1C6CD35E67}" presName="circle2" presStyleLbl="node1" presStyleIdx="1" presStyleCnt="3"/>
      <dgm:spPr/>
    </dgm:pt>
    <dgm:pt modelId="{B3798DD8-B022-43EC-9B67-EC592FFC91FB}" type="pres">
      <dgm:prSet presAssocID="{FF90F671-DEF7-4B6A-8F36-4E1C6CD35E67}" presName="rect2" presStyleLbl="alignAcc1" presStyleIdx="1" presStyleCnt="3"/>
      <dgm:spPr/>
    </dgm:pt>
    <dgm:pt modelId="{CE0ECCF5-9609-482F-A8B6-2B679A239D6F}" type="pres">
      <dgm:prSet presAssocID="{3781EAAC-4DED-410B-95F7-E10CAE42E6DE}" presName="vertSpace3" presStyleLbl="node1" presStyleIdx="1" presStyleCnt="3"/>
      <dgm:spPr/>
    </dgm:pt>
    <dgm:pt modelId="{24E1B1AB-074A-4479-B432-F411B548F1F5}" type="pres">
      <dgm:prSet presAssocID="{3781EAAC-4DED-410B-95F7-E10CAE42E6DE}" presName="circle3" presStyleLbl="node1" presStyleIdx="2" presStyleCnt="3"/>
      <dgm:spPr/>
    </dgm:pt>
    <dgm:pt modelId="{70009E64-5DF6-46D3-9C13-FC5EBF56A8A1}" type="pres">
      <dgm:prSet presAssocID="{3781EAAC-4DED-410B-95F7-E10CAE42E6DE}" presName="rect3" presStyleLbl="alignAcc1" presStyleIdx="2" presStyleCnt="3" custLinFactNeighborX="685" custLinFactNeighborY="2515"/>
      <dgm:spPr/>
    </dgm:pt>
    <dgm:pt modelId="{054CE950-9392-4BD8-97B4-E7E77D44F341}" type="pres">
      <dgm:prSet presAssocID="{78E19F5B-9659-494D-AF75-46EA864E8714}" presName="rect1ParTxNoCh" presStyleLbl="alignAcc1" presStyleIdx="2" presStyleCnt="3">
        <dgm:presLayoutVars>
          <dgm:chMax val="1"/>
          <dgm:bulletEnabled val="1"/>
        </dgm:presLayoutVars>
      </dgm:prSet>
      <dgm:spPr/>
    </dgm:pt>
    <dgm:pt modelId="{C0278B5A-EF33-41AF-A1A0-92911952293D}" type="pres">
      <dgm:prSet presAssocID="{FF90F671-DEF7-4B6A-8F36-4E1C6CD35E67}" presName="rect2ParTxNoCh" presStyleLbl="alignAcc1" presStyleIdx="2" presStyleCnt="3">
        <dgm:presLayoutVars>
          <dgm:chMax val="1"/>
          <dgm:bulletEnabled val="1"/>
        </dgm:presLayoutVars>
      </dgm:prSet>
      <dgm:spPr/>
    </dgm:pt>
    <dgm:pt modelId="{EDA802D8-E607-4A96-A263-92446680E6C9}" type="pres">
      <dgm:prSet presAssocID="{3781EAAC-4DED-410B-95F7-E10CAE42E6DE}" presName="rect3ParTxNoCh" presStyleLbl="alignAcc1" presStyleIdx="2" presStyleCnt="3">
        <dgm:presLayoutVars>
          <dgm:chMax val="1"/>
          <dgm:bulletEnabled val="1"/>
        </dgm:presLayoutVars>
      </dgm:prSet>
      <dgm:spPr/>
    </dgm:pt>
  </dgm:ptLst>
  <dgm:cxnLst>
    <dgm:cxn modelId="{A13045A0-53AE-4851-99E2-DBCEBF15CA0B}" type="presOf" srcId="{78E19F5B-9659-494D-AF75-46EA864E8714}" destId="{0058D49B-3B7A-4571-9B42-1432A857BC32}" srcOrd="0" destOrd="0" presId="urn:microsoft.com/office/officeart/2005/8/layout/target3"/>
    <dgm:cxn modelId="{9898C10E-3435-4424-80B5-CE2D63D52DAA}" type="presOf" srcId="{FF90F671-DEF7-4B6A-8F36-4E1C6CD35E67}" destId="{C0278B5A-EF33-41AF-A1A0-92911952293D}" srcOrd="1" destOrd="0" presId="urn:microsoft.com/office/officeart/2005/8/layout/target3"/>
    <dgm:cxn modelId="{2EE43D3D-9B6B-421F-9F48-5572F8E7BED9}" srcId="{A7BDAFF4-4945-4DEE-AA4A-5D3988441ED4}" destId="{3781EAAC-4DED-410B-95F7-E10CAE42E6DE}" srcOrd="2" destOrd="0" parTransId="{9FE8F358-8A1F-4B39-917F-E0ED722AA3BB}" sibTransId="{26504D33-B290-4745-A4E1-A5C202716F0A}"/>
    <dgm:cxn modelId="{2C69DDD7-3568-4791-9ED2-D51EEFF4BC0B}" type="presOf" srcId="{A7BDAFF4-4945-4DEE-AA4A-5D3988441ED4}" destId="{06E4882E-1B49-480A-ADE6-E55C998AA88F}" srcOrd="0" destOrd="0" presId="urn:microsoft.com/office/officeart/2005/8/layout/target3"/>
    <dgm:cxn modelId="{F286CAC4-5E21-4847-B27F-5348B394936D}" srcId="{A7BDAFF4-4945-4DEE-AA4A-5D3988441ED4}" destId="{78E19F5B-9659-494D-AF75-46EA864E8714}" srcOrd="0" destOrd="0" parTransId="{B8726A3F-7067-467C-9122-87D2A6D6F414}" sibTransId="{C5055653-C5D4-4CAD-A020-CB0339573E34}"/>
    <dgm:cxn modelId="{DA3FC5F2-A653-43B6-954C-137EB90A3931}" type="presOf" srcId="{78E19F5B-9659-494D-AF75-46EA864E8714}" destId="{054CE950-9392-4BD8-97B4-E7E77D44F341}" srcOrd="1" destOrd="0" presId="urn:microsoft.com/office/officeart/2005/8/layout/target3"/>
    <dgm:cxn modelId="{E8ECC6B5-ADE7-400A-8048-60DA34549449}" srcId="{A7BDAFF4-4945-4DEE-AA4A-5D3988441ED4}" destId="{FF90F671-DEF7-4B6A-8F36-4E1C6CD35E67}" srcOrd="1" destOrd="0" parTransId="{D42F7FA8-5ECF-4F00-BF22-69BF21BF03F6}" sibTransId="{18EA291C-5DB7-408A-81F9-723068BE21AA}"/>
    <dgm:cxn modelId="{C919AD55-4D3B-4130-8CD6-73EA48ED9F26}" type="presOf" srcId="{3781EAAC-4DED-410B-95F7-E10CAE42E6DE}" destId="{70009E64-5DF6-46D3-9C13-FC5EBF56A8A1}" srcOrd="0" destOrd="0" presId="urn:microsoft.com/office/officeart/2005/8/layout/target3"/>
    <dgm:cxn modelId="{4068E9AE-CC96-4ACC-BBB2-2371D2092F5F}" type="presOf" srcId="{FF90F671-DEF7-4B6A-8F36-4E1C6CD35E67}" destId="{B3798DD8-B022-43EC-9B67-EC592FFC91FB}" srcOrd="0" destOrd="0" presId="urn:microsoft.com/office/officeart/2005/8/layout/target3"/>
    <dgm:cxn modelId="{0BD51F1C-6AB0-48F4-9577-286B40D2BB85}" type="presOf" srcId="{3781EAAC-4DED-410B-95F7-E10CAE42E6DE}" destId="{EDA802D8-E607-4A96-A263-92446680E6C9}" srcOrd="1" destOrd="0" presId="urn:microsoft.com/office/officeart/2005/8/layout/target3"/>
    <dgm:cxn modelId="{6E7AD2F1-F4FF-4CDA-BDC5-060DE2856A4A}" type="presParOf" srcId="{06E4882E-1B49-480A-ADE6-E55C998AA88F}" destId="{F6487338-D0FD-4BBD-8DBA-5328E9A1AFC5}" srcOrd="0" destOrd="0" presId="urn:microsoft.com/office/officeart/2005/8/layout/target3"/>
    <dgm:cxn modelId="{954EE3D8-DD8D-44E6-AEBA-2D66E479C30E}" type="presParOf" srcId="{06E4882E-1B49-480A-ADE6-E55C998AA88F}" destId="{FFB4C163-35EA-4E52-840A-D4D6503FF1BF}" srcOrd="1" destOrd="0" presId="urn:microsoft.com/office/officeart/2005/8/layout/target3"/>
    <dgm:cxn modelId="{606E266D-E3D1-48F0-9BF6-CCFE670D764E}" type="presParOf" srcId="{06E4882E-1B49-480A-ADE6-E55C998AA88F}" destId="{0058D49B-3B7A-4571-9B42-1432A857BC32}" srcOrd="2" destOrd="0" presId="urn:microsoft.com/office/officeart/2005/8/layout/target3"/>
    <dgm:cxn modelId="{6F709D4F-10D0-4629-909B-5EE5AC2719B0}" type="presParOf" srcId="{06E4882E-1B49-480A-ADE6-E55C998AA88F}" destId="{4ACF7DA2-1973-4BE2-866C-075244C56913}" srcOrd="3" destOrd="0" presId="urn:microsoft.com/office/officeart/2005/8/layout/target3"/>
    <dgm:cxn modelId="{A662C6E9-AB0F-488A-8BB1-9CD771EFCA4E}" type="presParOf" srcId="{06E4882E-1B49-480A-ADE6-E55C998AA88F}" destId="{3DFAD32A-94B1-44B1-A09C-61E500AE50B7}" srcOrd="4" destOrd="0" presId="urn:microsoft.com/office/officeart/2005/8/layout/target3"/>
    <dgm:cxn modelId="{7D097FDE-07D9-4C3D-A6BB-451907821C74}" type="presParOf" srcId="{06E4882E-1B49-480A-ADE6-E55C998AA88F}" destId="{B3798DD8-B022-43EC-9B67-EC592FFC91FB}" srcOrd="5" destOrd="0" presId="urn:microsoft.com/office/officeart/2005/8/layout/target3"/>
    <dgm:cxn modelId="{1A946755-63AB-4A88-A403-71756BC81200}" type="presParOf" srcId="{06E4882E-1B49-480A-ADE6-E55C998AA88F}" destId="{CE0ECCF5-9609-482F-A8B6-2B679A239D6F}" srcOrd="6" destOrd="0" presId="urn:microsoft.com/office/officeart/2005/8/layout/target3"/>
    <dgm:cxn modelId="{23182CB4-1C48-4E3B-9E19-643346410121}" type="presParOf" srcId="{06E4882E-1B49-480A-ADE6-E55C998AA88F}" destId="{24E1B1AB-074A-4479-B432-F411B548F1F5}" srcOrd="7" destOrd="0" presId="urn:microsoft.com/office/officeart/2005/8/layout/target3"/>
    <dgm:cxn modelId="{F1BB8700-19F8-430F-A1EC-D515D961F998}" type="presParOf" srcId="{06E4882E-1B49-480A-ADE6-E55C998AA88F}" destId="{70009E64-5DF6-46D3-9C13-FC5EBF56A8A1}" srcOrd="8" destOrd="0" presId="urn:microsoft.com/office/officeart/2005/8/layout/target3"/>
    <dgm:cxn modelId="{BD2DDF8D-1C3D-4DAB-B7AC-CED7808218FA}" type="presParOf" srcId="{06E4882E-1B49-480A-ADE6-E55C998AA88F}" destId="{054CE950-9392-4BD8-97B4-E7E77D44F341}" srcOrd="9" destOrd="0" presId="urn:microsoft.com/office/officeart/2005/8/layout/target3"/>
    <dgm:cxn modelId="{2F797B8A-8710-430E-9AA1-5179ACBA4497}" type="presParOf" srcId="{06E4882E-1B49-480A-ADE6-E55C998AA88F}" destId="{C0278B5A-EF33-41AF-A1A0-92911952293D}" srcOrd="10" destOrd="0" presId="urn:microsoft.com/office/officeart/2005/8/layout/target3"/>
    <dgm:cxn modelId="{76A7C29C-F3CB-464D-B7E3-CF83C8030C8E}" type="presParOf" srcId="{06E4882E-1B49-480A-ADE6-E55C998AA88F}" destId="{EDA802D8-E607-4A96-A263-92446680E6C9}" srcOrd="11"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85872DB-D1D5-4716-B434-4FC316C343EA}" type="doc">
      <dgm:prSet loTypeId="urn:microsoft.com/office/officeart/2005/8/layout/radial4" loCatId="relationship" qsTypeId="urn:microsoft.com/office/officeart/2005/8/quickstyle/simple1" qsCatId="simple" csTypeId="urn:microsoft.com/office/officeart/2005/8/colors/accent0_2" csCatId="mainScheme" phldr="1"/>
      <dgm:spPr/>
      <dgm:t>
        <a:bodyPr/>
        <a:lstStyle/>
        <a:p>
          <a:endParaRPr lang="en-US"/>
        </a:p>
      </dgm:t>
    </dgm:pt>
    <dgm:pt modelId="{BCD78BC2-5389-41EC-BCFB-B383C195C123}">
      <dgm:prSet phldrT="[Text]" custT="1">
        <dgm:style>
          <a:lnRef idx="1">
            <a:schemeClr val="dk1"/>
          </a:lnRef>
          <a:fillRef idx="2">
            <a:schemeClr val="dk1"/>
          </a:fillRef>
          <a:effectRef idx="1">
            <a:schemeClr val="dk1"/>
          </a:effectRef>
          <a:fontRef idx="minor">
            <a:schemeClr val="dk1"/>
          </a:fontRef>
        </dgm:style>
      </dgm:prSet>
      <dgm:spPr/>
      <dgm:t>
        <a:bodyPr/>
        <a:lstStyle/>
        <a:p>
          <a:r>
            <a:rPr lang="en-US" sz="4000" b="1" dirty="0">
              <a:latin typeface="Cambria Math" panose="02040503050406030204" pitchFamily="18" charset="0"/>
              <a:ea typeface="Cambria Math" panose="02040503050406030204" pitchFamily="18" charset="0"/>
            </a:rPr>
            <a:t>COT</a:t>
          </a:r>
        </a:p>
        <a:p>
          <a:r>
            <a:rPr lang="en-US" sz="1800" b="1" dirty="0">
              <a:latin typeface="Cambria Math" panose="02040503050406030204" pitchFamily="18" charset="0"/>
              <a:ea typeface="Cambria Math" panose="02040503050406030204" pitchFamily="18" charset="0"/>
            </a:rPr>
            <a:t>IGST (2X)</a:t>
          </a:r>
          <a:endParaRPr lang="en-US" sz="2400" b="1" dirty="0">
            <a:latin typeface="Cambria Math" panose="02040503050406030204" pitchFamily="18" charset="0"/>
            <a:ea typeface="Cambria Math" panose="02040503050406030204" pitchFamily="18" charset="0"/>
          </a:endParaRPr>
        </a:p>
        <a:p>
          <a:r>
            <a:rPr lang="en-US" sz="2000" b="1" dirty="0">
              <a:latin typeface="Cambria Math" panose="02040503050406030204" pitchFamily="18" charset="0"/>
              <a:ea typeface="Cambria Math" panose="02040503050406030204" pitchFamily="18" charset="0"/>
            </a:rPr>
            <a:t>2.5% </a:t>
          </a:r>
          <a:r>
            <a:rPr lang="en-US" sz="1600" b="1" dirty="0">
              <a:latin typeface="Cambria Math" panose="02040503050406030204" pitchFamily="18" charset="0"/>
              <a:ea typeface="Cambria Math" panose="02040503050406030204" pitchFamily="18" charset="0"/>
            </a:rPr>
            <a:t>Manufacturers</a:t>
          </a:r>
        </a:p>
        <a:p>
          <a:r>
            <a:rPr lang="en-US" sz="2400" b="1" dirty="0">
              <a:latin typeface="Cambria Math" panose="02040503050406030204" pitchFamily="18" charset="0"/>
              <a:ea typeface="Cambria Math" panose="02040503050406030204" pitchFamily="18" charset="0"/>
            </a:rPr>
            <a:t>1% </a:t>
          </a:r>
          <a:r>
            <a:rPr lang="en-US" sz="1600" b="1" dirty="0">
              <a:latin typeface="Cambria Math" panose="02040503050406030204" pitchFamily="18" charset="0"/>
              <a:ea typeface="Cambria Math" panose="02040503050406030204" pitchFamily="18" charset="0"/>
            </a:rPr>
            <a:t>- Others</a:t>
          </a:r>
          <a:endParaRPr lang="en-US" sz="1400" b="1" dirty="0">
            <a:latin typeface="Cambria Math" panose="02040503050406030204" pitchFamily="18" charset="0"/>
            <a:ea typeface="Cambria Math" panose="02040503050406030204" pitchFamily="18" charset="0"/>
          </a:endParaRPr>
        </a:p>
      </dgm:t>
    </dgm:pt>
    <dgm:pt modelId="{24A06B37-B80E-4C9D-8175-6CB1C2991A7E}" type="parTrans" cxnId="{93DE2948-9D32-4564-B499-C7D31DC8AC18}">
      <dgm:prSet/>
      <dgm:spPr/>
      <dgm:t>
        <a:bodyPr/>
        <a:lstStyle/>
        <a:p>
          <a:endParaRPr lang="en-US"/>
        </a:p>
      </dgm:t>
    </dgm:pt>
    <dgm:pt modelId="{D7118BE1-14F2-45B9-9740-E4B79F051CC1}" type="sibTrans" cxnId="{93DE2948-9D32-4564-B499-C7D31DC8AC18}">
      <dgm:prSet/>
      <dgm:spPr/>
      <dgm:t>
        <a:bodyPr/>
        <a:lstStyle/>
        <a:p>
          <a:endParaRPr lang="en-US"/>
        </a:p>
      </dgm:t>
    </dgm:pt>
    <dgm:pt modelId="{F9FA3F38-0C43-4218-8962-3066C3E3D95D}">
      <dgm:prSet phldrT="[Text]" custT="1">
        <dgm:style>
          <a:lnRef idx="2">
            <a:schemeClr val="accent1"/>
          </a:lnRef>
          <a:fillRef idx="1">
            <a:schemeClr val="lt1"/>
          </a:fillRef>
          <a:effectRef idx="0">
            <a:schemeClr val="accent1"/>
          </a:effectRef>
          <a:fontRef idx="minor">
            <a:schemeClr val="dk1"/>
          </a:fontRef>
        </dgm:style>
      </dgm:prSet>
      <dgm:spPr>
        <a:ln>
          <a:solidFill>
            <a:schemeClr val="tx2">
              <a:lumMod val="75000"/>
            </a:schemeClr>
          </a:solidFill>
        </a:ln>
      </dgm:spPr>
      <dgm:t>
        <a:bodyPr/>
        <a:lstStyle/>
        <a:p>
          <a:r>
            <a:rPr lang="en-US" sz="2000">
              <a:latin typeface="Cambria Math" panose="02040503050406030204" pitchFamily="18" charset="0"/>
              <a:ea typeface="Cambria Math" panose="02040503050406030204" pitchFamily="18" charset="0"/>
            </a:rPr>
            <a:t>Eligible</a:t>
          </a:r>
          <a:endParaRPr lang="en-US" sz="2000" dirty="0">
            <a:latin typeface="Cambria Math" panose="02040503050406030204" pitchFamily="18" charset="0"/>
            <a:ea typeface="Cambria Math" panose="02040503050406030204" pitchFamily="18" charset="0"/>
          </a:endParaRPr>
        </a:p>
      </dgm:t>
    </dgm:pt>
    <dgm:pt modelId="{9F277D01-904A-4C2E-A452-48D121731615}" type="parTrans" cxnId="{B0523099-280A-4F43-BE25-46F810181AA3}">
      <dgm:prSet>
        <dgm:style>
          <a:lnRef idx="2">
            <a:schemeClr val="accent1">
              <a:shade val="50000"/>
            </a:schemeClr>
          </a:lnRef>
          <a:fillRef idx="1">
            <a:schemeClr val="accent1"/>
          </a:fillRef>
          <a:effectRef idx="0">
            <a:schemeClr val="accent1"/>
          </a:effectRef>
          <a:fontRef idx="minor">
            <a:schemeClr val="lt1"/>
          </a:fontRef>
        </dgm:style>
      </dgm:prSet>
      <dgm:spPr>
        <a:solidFill>
          <a:schemeClr val="tx2">
            <a:lumMod val="75000"/>
          </a:schemeClr>
        </a:solidFill>
      </dgm:spPr>
      <dgm:t>
        <a:bodyPr/>
        <a:lstStyle/>
        <a:p>
          <a:endParaRPr lang="en-US" sz="2000">
            <a:latin typeface="Cambria Math" panose="02040503050406030204" pitchFamily="18" charset="0"/>
            <a:ea typeface="Cambria Math" panose="02040503050406030204" pitchFamily="18" charset="0"/>
          </a:endParaRPr>
        </a:p>
      </dgm:t>
    </dgm:pt>
    <dgm:pt modelId="{AD7BA485-E375-454C-9D96-EE317A90A22D}" type="sibTrans" cxnId="{B0523099-280A-4F43-BE25-46F810181AA3}">
      <dgm:prSet/>
      <dgm:spPr/>
      <dgm:t>
        <a:bodyPr/>
        <a:lstStyle/>
        <a:p>
          <a:endParaRPr lang="en-US"/>
        </a:p>
      </dgm:t>
    </dgm:pt>
    <dgm:pt modelId="{806F94C1-748D-4F96-B458-E50D171C54DF}">
      <dgm:prSet phldrT="[Text]" custT="1">
        <dgm:style>
          <a:lnRef idx="2">
            <a:schemeClr val="accent1"/>
          </a:lnRef>
          <a:fillRef idx="1">
            <a:schemeClr val="lt1"/>
          </a:fillRef>
          <a:effectRef idx="0">
            <a:schemeClr val="accent1"/>
          </a:effectRef>
          <a:fontRef idx="minor">
            <a:schemeClr val="dk1"/>
          </a:fontRef>
        </dgm:style>
      </dgm:prSet>
      <dgm:spPr>
        <a:ln>
          <a:solidFill>
            <a:schemeClr val="tx2">
              <a:lumMod val="75000"/>
            </a:schemeClr>
          </a:solidFill>
        </a:ln>
      </dgm:spPr>
      <dgm:t>
        <a:bodyPr/>
        <a:lstStyle/>
        <a:p>
          <a:r>
            <a:rPr lang="en-US" sz="2000">
              <a:latin typeface="Cambria Math" panose="02040503050406030204" pitchFamily="18" charset="0"/>
              <a:ea typeface="Cambria Math" panose="02040503050406030204" pitchFamily="18" charset="0"/>
            </a:rPr>
            <a:t>Available</a:t>
          </a:r>
          <a:endParaRPr lang="en-US" sz="2000" dirty="0">
            <a:latin typeface="Cambria Math" panose="02040503050406030204" pitchFamily="18" charset="0"/>
            <a:ea typeface="Cambria Math" panose="02040503050406030204" pitchFamily="18" charset="0"/>
          </a:endParaRPr>
        </a:p>
      </dgm:t>
    </dgm:pt>
    <dgm:pt modelId="{699BEE20-8BD6-4D64-8F75-FC6DFD9DDB28}" type="parTrans" cxnId="{E4501E7C-92F2-44E8-805A-150FF8916F08}">
      <dgm:prSet>
        <dgm:style>
          <a:lnRef idx="2">
            <a:schemeClr val="accent1">
              <a:shade val="50000"/>
            </a:schemeClr>
          </a:lnRef>
          <a:fillRef idx="1">
            <a:schemeClr val="accent1"/>
          </a:fillRef>
          <a:effectRef idx="0">
            <a:schemeClr val="accent1"/>
          </a:effectRef>
          <a:fontRef idx="minor">
            <a:schemeClr val="lt1"/>
          </a:fontRef>
        </dgm:style>
      </dgm:prSet>
      <dgm:spPr>
        <a:solidFill>
          <a:schemeClr val="tx2">
            <a:lumMod val="75000"/>
          </a:schemeClr>
        </a:solidFill>
      </dgm:spPr>
      <dgm:t>
        <a:bodyPr/>
        <a:lstStyle/>
        <a:p>
          <a:endParaRPr lang="en-US" sz="2000">
            <a:latin typeface="Cambria Math" panose="02040503050406030204" pitchFamily="18" charset="0"/>
            <a:ea typeface="Cambria Math" panose="02040503050406030204" pitchFamily="18" charset="0"/>
          </a:endParaRPr>
        </a:p>
      </dgm:t>
    </dgm:pt>
    <dgm:pt modelId="{96E83A7E-F9BC-4D48-A77C-EC442DC81D89}" type="sibTrans" cxnId="{E4501E7C-92F2-44E8-805A-150FF8916F08}">
      <dgm:prSet/>
      <dgm:spPr/>
      <dgm:t>
        <a:bodyPr/>
        <a:lstStyle/>
        <a:p>
          <a:endParaRPr lang="en-US"/>
        </a:p>
      </dgm:t>
    </dgm:pt>
    <dgm:pt modelId="{B2035193-CA32-46D7-AB3C-B402025D70D2}">
      <dgm:prSet phldrT="[Text]" custT="1">
        <dgm:style>
          <a:lnRef idx="2">
            <a:schemeClr val="accent1"/>
          </a:lnRef>
          <a:fillRef idx="1">
            <a:schemeClr val="lt1"/>
          </a:fillRef>
          <a:effectRef idx="0">
            <a:schemeClr val="accent1"/>
          </a:effectRef>
          <a:fontRef idx="minor">
            <a:schemeClr val="dk1"/>
          </a:fontRef>
        </dgm:style>
      </dgm:prSet>
      <dgm:spPr>
        <a:ln>
          <a:solidFill>
            <a:schemeClr val="tx2">
              <a:lumMod val="75000"/>
            </a:schemeClr>
          </a:solidFill>
        </a:ln>
      </dgm:spPr>
      <dgm:t>
        <a:bodyPr/>
        <a:lstStyle/>
        <a:p>
          <a:r>
            <a:rPr lang="en-US" sz="2000">
              <a:latin typeface="Cambria Math" panose="02040503050406030204" pitchFamily="18" charset="0"/>
              <a:ea typeface="Cambria Math" panose="02040503050406030204" pitchFamily="18" charset="0"/>
            </a:rPr>
            <a:t>Avail</a:t>
          </a:r>
          <a:r>
            <a:rPr lang="en-US" sz="2000" b="0">
              <a:latin typeface="Cambria Math" panose="02040503050406030204" pitchFamily="18" charset="0"/>
              <a:ea typeface="Cambria Math" panose="02040503050406030204" pitchFamily="18" charset="0"/>
            </a:rPr>
            <a:t>ed</a:t>
          </a:r>
          <a:endParaRPr lang="en-US" sz="2000" b="0" dirty="0">
            <a:latin typeface="Cambria Math" panose="02040503050406030204" pitchFamily="18" charset="0"/>
            <a:ea typeface="Cambria Math" panose="02040503050406030204" pitchFamily="18" charset="0"/>
          </a:endParaRPr>
        </a:p>
      </dgm:t>
    </dgm:pt>
    <dgm:pt modelId="{DAAF0940-1A45-4267-9F7D-0B66934D1276}" type="parTrans" cxnId="{2461C021-015F-406A-BBDC-342591EFC70B}">
      <dgm:prSet>
        <dgm:style>
          <a:lnRef idx="2">
            <a:schemeClr val="accent1">
              <a:shade val="50000"/>
            </a:schemeClr>
          </a:lnRef>
          <a:fillRef idx="1">
            <a:schemeClr val="accent1"/>
          </a:fillRef>
          <a:effectRef idx="0">
            <a:schemeClr val="accent1"/>
          </a:effectRef>
          <a:fontRef idx="minor">
            <a:schemeClr val="lt1"/>
          </a:fontRef>
        </dgm:style>
      </dgm:prSet>
      <dgm:spPr>
        <a:solidFill>
          <a:schemeClr val="tx2">
            <a:lumMod val="75000"/>
          </a:schemeClr>
        </a:solidFill>
      </dgm:spPr>
      <dgm:t>
        <a:bodyPr/>
        <a:lstStyle/>
        <a:p>
          <a:endParaRPr lang="en-US" sz="2000">
            <a:latin typeface="Cambria Math" panose="02040503050406030204" pitchFamily="18" charset="0"/>
            <a:ea typeface="Cambria Math" panose="02040503050406030204" pitchFamily="18" charset="0"/>
          </a:endParaRPr>
        </a:p>
      </dgm:t>
    </dgm:pt>
    <dgm:pt modelId="{1F770DCB-8F3F-4C33-A8AF-A10F5155B718}" type="sibTrans" cxnId="{2461C021-015F-406A-BBDC-342591EFC70B}">
      <dgm:prSet/>
      <dgm:spPr/>
      <dgm:t>
        <a:bodyPr/>
        <a:lstStyle/>
        <a:p>
          <a:endParaRPr lang="en-US"/>
        </a:p>
      </dgm:t>
    </dgm:pt>
    <dgm:pt modelId="{D38414D4-0151-47F7-B37A-81350183B1A6}">
      <dgm:prSet phldrT="[Text]" custT="1">
        <dgm:style>
          <a:lnRef idx="2">
            <a:schemeClr val="accent1"/>
          </a:lnRef>
          <a:fillRef idx="1">
            <a:schemeClr val="lt1"/>
          </a:fillRef>
          <a:effectRef idx="0">
            <a:schemeClr val="accent1"/>
          </a:effectRef>
          <a:fontRef idx="minor">
            <a:schemeClr val="dk1"/>
          </a:fontRef>
        </dgm:style>
      </dgm:prSet>
      <dgm:spPr>
        <a:ln>
          <a:solidFill>
            <a:schemeClr val="tx2">
              <a:lumMod val="75000"/>
            </a:schemeClr>
          </a:solidFill>
        </a:ln>
      </dgm:spPr>
      <dgm:t>
        <a:bodyPr/>
        <a:lstStyle/>
        <a:p>
          <a:r>
            <a:rPr lang="en-US" sz="2000">
              <a:latin typeface="Cambria Math" panose="02040503050406030204" pitchFamily="18" charset="0"/>
              <a:ea typeface="Cambria Math" panose="02040503050406030204" pitchFamily="18" charset="0"/>
            </a:rPr>
            <a:t>Allowed</a:t>
          </a:r>
          <a:endParaRPr lang="en-US" sz="2000" dirty="0">
            <a:latin typeface="Cambria Math" panose="02040503050406030204" pitchFamily="18" charset="0"/>
            <a:ea typeface="Cambria Math" panose="02040503050406030204" pitchFamily="18" charset="0"/>
          </a:endParaRPr>
        </a:p>
      </dgm:t>
    </dgm:pt>
    <dgm:pt modelId="{8E71C114-FEA6-484E-A02E-0478910CE568}" type="parTrans" cxnId="{E88C7E1F-9DBB-4573-896C-48B79921C9CD}">
      <dgm:prSet>
        <dgm:style>
          <a:lnRef idx="2">
            <a:schemeClr val="accent1">
              <a:shade val="50000"/>
            </a:schemeClr>
          </a:lnRef>
          <a:fillRef idx="1">
            <a:schemeClr val="accent1"/>
          </a:fillRef>
          <a:effectRef idx="0">
            <a:schemeClr val="accent1"/>
          </a:effectRef>
          <a:fontRef idx="minor">
            <a:schemeClr val="lt1"/>
          </a:fontRef>
        </dgm:style>
      </dgm:prSet>
      <dgm:spPr>
        <a:solidFill>
          <a:schemeClr val="tx2">
            <a:lumMod val="75000"/>
          </a:schemeClr>
        </a:solidFill>
      </dgm:spPr>
      <dgm:t>
        <a:bodyPr/>
        <a:lstStyle/>
        <a:p>
          <a:endParaRPr lang="en-US" sz="2000">
            <a:latin typeface="Cambria Math" panose="02040503050406030204" pitchFamily="18" charset="0"/>
            <a:ea typeface="Cambria Math" panose="02040503050406030204" pitchFamily="18" charset="0"/>
          </a:endParaRPr>
        </a:p>
      </dgm:t>
    </dgm:pt>
    <dgm:pt modelId="{F1117440-DE84-475B-BDB5-233E390E25C0}" type="sibTrans" cxnId="{E88C7E1F-9DBB-4573-896C-48B79921C9CD}">
      <dgm:prSet/>
      <dgm:spPr/>
      <dgm:t>
        <a:bodyPr/>
        <a:lstStyle/>
        <a:p>
          <a:endParaRPr lang="en-US"/>
        </a:p>
      </dgm:t>
    </dgm:pt>
    <dgm:pt modelId="{3718411F-5761-4404-9CD1-1C2CF967615C}">
      <dgm:prSet phldrT="[Text]" custT="1">
        <dgm:style>
          <a:lnRef idx="2">
            <a:schemeClr val="accent1"/>
          </a:lnRef>
          <a:fillRef idx="1">
            <a:schemeClr val="lt1"/>
          </a:fillRef>
          <a:effectRef idx="0">
            <a:schemeClr val="accent1"/>
          </a:effectRef>
          <a:fontRef idx="minor">
            <a:schemeClr val="dk1"/>
          </a:fontRef>
        </dgm:style>
      </dgm:prSet>
      <dgm:spPr>
        <a:ln>
          <a:solidFill>
            <a:schemeClr val="tx2">
              <a:lumMod val="75000"/>
            </a:schemeClr>
          </a:solidFill>
        </a:ln>
      </dgm:spPr>
      <dgm:t>
        <a:bodyPr/>
        <a:lstStyle/>
        <a:p>
          <a:r>
            <a:rPr lang="en-US" sz="2000">
              <a:latin typeface="Cambria Math" panose="02040503050406030204" pitchFamily="18" charset="0"/>
              <a:ea typeface="Cambria Math" panose="02040503050406030204" pitchFamily="18" charset="0"/>
            </a:rPr>
            <a:t>Compliance</a:t>
          </a:r>
          <a:endParaRPr lang="en-US" sz="2000" dirty="0">
            <a:latin typeface="Cambria Math" panose="02040503050406030204" pitchFamily="18" charset="0"/>
            <a:ea typeface="Cambria Math" panose="02040503050406030204" pitchFamily="18" charset="0"/>
          </a:endParaRPr>
        </a:p>
      </dgm:t>
    </dgm:pt>
    <dgm:pt modelId="{F9DC478A-C7E4-4E53-BE83-91B320B8D893}" type="parTrans" cxnId="{783B5C03-D94A-4F83-BE1B-02BA68E4595A}">
      <dgm:prSet>
        <dgm:style>
          <a:lnRef idx="2">
            <a:schemeClr val="accent1">
              <a:shade val="50000"/>
            </a:schemeClr>
          </a:lnRef>
          <a:fillRef idx="1">
            <a:schemeClr val="accent1"/>
          </a:fillRef>
          <a:effectRef idx="0">
            <a:schemeClr val="accent1"/>
          </a:effectRef>
          <a:fontRef idx="minor">
            <a:schemeClr val="lt1"/>
          </a:fontRef>
        </dgm:style>
      </dgm:prSet>
      <dgm:spPr>
        <a:solidFill>
          <a:schemeClr val="tx2">
            <a:lumMod val="75000"/>
          </a:schemeClr>
        </a:solidFill>
      </dgm:spPr>
      <dgm:t>
        <a:bodyPr/>
        <a:lstStyle/>
        <a:p>
          <a:endParaRPr lang="en-US" sz="2000">
            <a:latin typeface="Cambria Math" panose="02040503050406030204" pitchFamily="18" charset="0"/>
            <a:ea typeface="Cambria Math" panose="02040503050406030204" pitchFamily="18" charset="0"/>
          </a:endParaRPr>
        </a:p>
      </dgm:t>
    </dgm:pt>
    <dgm:pt modelId="{67A46B01-562D-49E3-9E2E-ACA6E144BECA}" type="sibTrans" cxnId="{783B5C03-D94A-4F83-BE1B-02BA68E4595A}">
      <dgm:prSet/>
      <dgm:spPr/>
      <dgm:t>
        <a:bodyPr/>
        <a:lstStyle/>
        <a:p>
          <a:endParaRPr lang="en-US"/>
        </a:p>
      </dgm:t>
    </dgm:pt>
    <dgm:pt modelId="{77866E15-5D14-4AA6-8AB3-A9517DC8A71C}" type="pres">
      <dgm:prSet presAssocID="{F85872DB-D1D5-4716-B434-4FC316C343EA}" presName="cycle" presStyleCnt="0">
        <dgm:presLayoutVars>
          <dgm:chMax val="1"/>
          <dgm:dir/>
          <dgm:animLvl val="ctr"/>
          <dgm:resizeHandles val="exact"/>
        </dgm:presLayoutVars>
      </dgm:prSet>
      <dgm:spPr/>
    </dgm:pt>
    <dgm:pt modelId="{BFAAAF55-4DCA-4D9A-B311-95E9548D847F}" type="pres">
      <dgm:prSet presAssocID="{BCD78BC2-5389-41EC-BCFB-B383C195C123}" presName="centerShape" presStyleLbl="node0" presStyleIdx="0" presStyleCnt="1" custScaleX="130712" custScaleY="124049"/>
      <dgm:spPr/>
    </dgm:pt>
    <dgm:pt modelId="{BD11BBD4-5CD2-4091-AFCA-046BD719FD48}" type="pres">
      <dgm:prSet presAssocID="{9F277D01-904A-4C2E-A452-48D121731615}" presName="parTrans" presStyleLbl="bgSibTrans2D1" presStyleIdx="0" presStyleCnt="5"/>
      <dgm:spPr/>
    </dgm:pt>
    <dgm:pt modelId="{0D6EAAB2-0F81-493C-93E3-3F2F23AAE672}" type="pres">
      <dgm:prSet presAssocID="{F9FA3F38-0C43-4218-8962-3066C3E3D95D}" presName="node" presStyleLbl="node1" presStyleIdx="0" presStyleCnt="5" custRadScaleRad="129904" custRadScaleInc="-1257">
        <dgm:presLayoutVars>
          <dgm:bulletEnabled val="1"/>
        </dgm:presLayoutVars>
      </dgm:prSet>
      <dgm:spPr/>
    </dgm:pt>
    <dgm:pt modelId="{A526B13A-62B5-49F9-9442-39178C0E1CC1}" type="pres">
      <dgm:prSet presAssocID="{699BEE20-8BD6-4D64-8F75-FC6DFD9DDB28}" presName="parTrans" presStyleLbl="bgSibTrans2D1" presStyleIdx="1" presStyleCnt="5"/>
      <dgm:spPr/>
    </dgm:pt>
    <dgm:pt modelId="{B1229808-B19F-4BAB-8281-EAEADA584038}" type="pres">
      <dgm:prSet presAssocID="{806F94C1-748D-4F96-B458-E50D171C54DF}" presName="node" presStyleLbl="node1" presStyleIdx="1" presStyleCnt="5" custRadScaleRad="122689" custRadScaleInc="-28864">
        <dgm:presLayoutVars>
          <dgm:bulletEnabled val="1"/>
        </dgm:presLayoutVars>
      </dgm:prSet>
      <dgm:spPr/>
    </dgm:pt>
    <dgm:pt modelId="{C350ED83-D5DA-4125-B542-F0FDCD91E970}" type="pres">
      <dgm:prSet presAssocID="{DAAF0940-1A45-4267-9F7D-0B66934D1276}" presName="parTrans" presStyleLbl="bgSibTrans2D1" presStyleIdx="2" presStyleCnt="5"/>
      <dgm:spPr/>
    </dgm:pt>
    <dgm:pt modelId="{BDB10CB1-9FFC-4DBA-BEB8-F86363FDDD81}" type="pres">
      <dgm:prSet presAssocID="{B2035193-CA32-46D7-AB3C-B402025D70D2}" presName="node" presStyleLbl="node1" presStyleIdx="2" presStyleCnt="5">
        <dgm:presLayoutVars>
          <dgm:bulletEnabled val="1"/>
        </dgm:presLayoutVars>
      </dgm:prSet>
      <dgm:spPr/>
    </dgm:pt>
    <dgm:pt modelId="{9DD7092D-C1A7-47D6-B21B-DF1B7154D4A7}" type="pres">
      <dgm:prSet presAssocID="{8E71C114-FEA6-484E-A02E-0478910CE568}" presName="parTrans" presStyleLbl="bgSibTrans2D1" presStyleIdx="3" presStyleCnt="5"/>
      <dgm:spPr/>
    </dgm:pt>
    <dgm:pt modelId="{D43DD96E-2C82-4E26-B234-1F7FA6A245B6}" type="pres">
      <dgm:prSet presAssocID="{D38414D4-0151-47F7-B37A-81350183B1A6}" presName="node" presStyleLbl="node1" presStyleIdx="3" presStyleCnt="5" custRadScaleRad="127511" custRadScaleInc="31447">
        <dgm:presLayoutVars>
          <dgm:bulletEnabled val="1"/>
        </dgm:presLayoutVars>
      </dgm:prSet>
      <dgm:spPr/>
    </dgm:pt>
    <dgm:pt modelId="{19604A57-149B-4689-A5F1-417E915570AF}" type="pres">
      <dgm:prSet presAssocID="{F9DC478A-C7E4-4E53-BE83-91B320B8D893}" presName="parTrans" presStyleLbl="bgSibTrans2D1" presStyleIdx="4" presStyleCnt="5"/>
      <dgm:spPr/>
    </dgm:pt>
    <dgm:pt modelId="{6D19D56D-B2B5-4E69-817A-0CA4B6C296E6}" type="pres">
      <dgm:prSet presAssocID="{3718411F-5761-4404-9CD1-1C2CF967615C}" presName="node" presStyleLbl="node1" presStyleIdx="4" presStyleCnt="5" custRadScaleRad="135397">
        <dgm:presLayoutVars>
          <dgm:bulletEnabled val="1"/>
        </dgm:presLayoutVars>
      </dgm:prSet>
      <dgm:spPr/>
    </dgm:pt>
  </dgm:ptLst>
  <dgm:cxnLst>
    <dgm:cxn modelId="{93DE2948-9D32-4564-B499-C7D31DC8AC18}" srcId="{F85872DB-D1D5-4716-B434-4FC316C343EA}" destId="{BCD78BC2-5389-41EC-BCFB-B383C195C123}" srcOrd="0" destOrd="0" parTransId="{24A06B37-B80E-4C9D-8175-6CB1C2991A7E}" sibTransId="{D7118BE1-14F2-45B9-9740-E4B79F051CC1}"/>
    <dgm:cxn modelId="{6CF0EB78-1F91-4801-9BE1-C6E029A11BAC}" type="presOf" srcId="{B2035193-CA32-46D7-AB3C-B402025D70D2}" destId="{BDB10CB1-9FFC-4DBA-BEB8-F86363FDDD81}" srcOrd="0" destOrd="0" presId="urn:microsoft.com/office/officeart/2005/8/layout/radial4"/>
    <dgm:cxn modelId="{2461C021-015F-406A-BBDC-342591EFC70B}" srcId="{BCD78BC2-5389-41EC-BCFB-B383C195C123}" destId="{B2035193-CA32-46D7-AB3C-B402025D70D2}" srcOrd="2" destOrd="0" parTransId="{DAAF0940-1A45-4267-9F7D-0B66934D1276}" sibTransId="{1F770DCB-8F3F-4C33-A8AF-A10F5155B718}"/>
    <dgm:cxn modelId="{B0523099-280A-4F43-BE25-46F810181AA3}" srcId="{BCD78BC2-5389-41EC-BCFB-B383C195C123}" destId="{F9FA3F38-0C43-4218-8962-3066C3E3D95D}" srcOrd="0" destOrd="0" parTransId="{9F277D01-904A-4C2E-A452-48D121731615}" sibTransId="{AD7BA485-E375-454C-9D96-EE317A90A22D}"/>
    <dgm:cxn modelId="{6F4D17F8-BC36-4AAC-81E6-752A748F1DFE}" type="presOf" srcId="{806F94C1-748D-4F96-B458-E50D171C54DF}" destId="{B1229808-B19F-4BAB-8281-EAEADA584038}" srcOrd="0" destOrd="0" presId="urn:microsoft.com/office/officeart/2005/8/layout/radial4"/>
    <dgm:cxn modelId="{054911E3-5A5D-4571-98EB-A60636B6A112}" type="presOf" srcId="{699BEE20-8BD6-4D64-8F75-FC6DFD9DDB28}" destId="{A526B13A-62B5-49F9-9442-39178C0E1CC1}" srcOrd="0" destOrd="0" presId="urn:microsoft.com/office/officeart/2005/8/layout/radial4"/>
    <dgm:cxn modelId="{B1212222-7D24-47CD-9D34-716652CA486C}" type="presOf" srcId="{F85872DB-D1D5-4716-B434-4FC316C343EA}" destId="{77866E15-5D14-4AA6-8AB3-A9517DC8A71C}" srcOrd="0" destOrd="0" presId="urn:microsoft.com/office/officeart/2005/8/layout/radial4"/>
    <dgm:cxn modelId="{E4501E7C-92F2-44E8-805A-150FF8916F08}" srcId="{BCD78BC2-5389-41EC-BCFB-B383C195C123}" destId="{806F94C1-748D-4F96-B458-E50D171C54DF}" srcOrd="1" destOrd="0" parTransId="{699BEE20-8BD6-4D64-8F75-FC6DFD9DDB28}" sibTransId="{96E83A7E-F9BC-4D48-A77C-EC442DC81D89}"/>
    <dgm:cxn modelId="{FF880FAF-45DC-4C94-A9E6-4C32F4441C0F}" type="presOf" srcId="{9F277D01-904A-4C2E-A452-48D121731615}" destId="{BD11BBD4-5CD2-4091-AFCA-046BD719FD48}" srcOrd="0" destOrd="0" presId="urn:microsoft.com/office/officeart/2005/8/layout/radial4"/>
    <dgm:cxn modelId="{9FAED882-D04E-413B-B7F0-FD358E85CDA5}" type="presOf" srcId="{BCD78BC2-5389-41EC-BCFB-B383C195C123}" destId="{BFAAAF55-4DCA-4D9A-B311-95E9548D847F}" srcOrd="0" destOrd="0" presId="urn:microsoft.com/office/officeart/2005/8/layout/radial4"/>
    <dgm:cxn modelId="{B819F277-660A-435A-A58B-6C8C30B4798A}" type="presOf" srcId="{D38414D4-0151-47F7-B37A-81350183B1A6}" destId="{D43DD96E-2C82-4E26-B234-1F7FA6A245B6}" srcOrd="0" destOrd="0" presId="urn:microsoft.com/office/officeart/2005/8/layout/radial4"/>
    <dgm:cxn modelId="{94338F5C-FEAD-4C7E-931A-DB920EAECAFD}" type="presOf" srcId="{DAAF0940-1A45-4267-9F7D-0B66934D1276}" destId="{C350ED83-D5DA-4125-B542-F0FDCD91E970}" srcOrd="0" destOrd="0" presId="urn:microsoft.com/office/officeart/2005/8/layout/radial4"/>
    <dgm:cxn modelId="{1BC3B581-A31F-43E7-ACA0-762754EB1A08}" type="presOf" srcId="{8E71C114-FEA6-484E-A02E-0478910CE568}" destId="{9DD7092D-C1A7-47D6-B21B-DF1B7154D4A7}" srcOrd="0" destOrd="0" presId="urn:microsoft.com/office/officeart/2005/8/layout/radial4"/>
    <dgm:cxn modelId="{88257BB8-FDF9-4721-B5F0-012F891B9A4D}" type="presOf" srcId="{F9DC478A-C7E4-4E53-BE83-91B320B8D893}" destId="{19604A57-149B-4689-A5F1-417E915570AF}" srcOrd="0" destOrd="0" presId="urn:microsoft.com/office/officeart/2005/8/layout/radial4"/>
    <dgm:cxn modelId="{E88C7E1F-9DBB-4573-896C-48B79921C9CD}" srcId="{BCD78BC2-5389-41EC-BCFB-B383C195C123}" destId="{D38414D4-0151-47F7-B37A-81350183B1A6}" srcOrd="3" destOrd="0" parTransId="{8E71C114-FEA6-484E-A02E-0478910CE568}" sibTransId="{F1117440-DE84-475B-BDB5-233E390E25C0}"/>
    <dgm:cxn modelId="{AFA1D055-FFA1-4B57-8CFD-903BD95ABA0E}" type="presOf" srcId="{3718411F-5761-4404-9CD1-1C2CF967615C}" destId="{6D19D56D-B2B5-4E69-817A-0CA4B6C296E6}" srcOrd="0" destOrd="0" presId="urn:microsoft.com/office/officeart/2005/8/layout/radial4"/>
    <dgm:cxn modelId="{95A36DC0-3761-4CDA-80D7-02CB43AB328F}" type="presOf" srcId="{F9FA3F38-0C43-4218-8962-3066C3E3D95D}" destId="{0D6EAAB2-0F81-493C-93E3-3F2F23AAE672}" srcOrd="0" destOrd="0" presId="urn:microsoft.com/office/officeart/2005/8/layout/radial4"/>
    <dgm:cxn modelId="{783B5C03-D94A-4F83-BE1B-02BA68E4595A}" srcId="{BCD78BC2-5389-41EC-BCFB-B383C195C123}" destId="{3718411F-5761-4404-9CD1-1C2CF967615C}" srcOrd="4" destOrd="0" parTransId="{F9DC478A-C7E4-4E53-BE83-91B320B8D893}" sibTransId="{67A46B01-562D-49E3-9E2E-ACA6E144BECA}"/>
    <dgm:cxn modelId="{72E690FF-5439-4A14-BC9A-2C9C12C3F836}" type="presParOf" srcId="{77866E15-5D14-4AA6-8AB3-A9517DC8A71C}" destId="{BFAAAF55-4DCA-4D9A-B311-95E9548D847F}" srcOrd="0" destOrd="0" presId="urn:microsoft.com/office/officeart/2005/8/layout/radial4"/>
    <dgm:cxn modelId="{99FEB313-3219-4281-8DE6-36F915FB1431}" type="presParOf" srcId="{77866E15-5D14-4AA6-8AB3-A9517DC8A71C}" destId="{BD11BBD4-5CD2-4091-AFCA-046BD719FD48}" srcOrd="1" destOrd="0" presId="urn:microsoft.com/office/officeart/2005/8/layout/radial4"/>
    <dgm:cxn modelId="{15024BC4-0F13-4F75-B7D6-962AF44097CF}" type="presParOf" srcId="{77866E15-5D14-4AA6-8AB3-A9517DC8A71C}" destId="{0D6EAAB2-0F81-493C-93E3-3F2F23AAE672}" srcOrd="2" destOrd="0" presId="urn:microsoft.com/office/officeart/2005/8/layout/radial4"/>
    <dgm:cxn modelId="{8FF56340-2581-44DC-8DD0-ECB6360F8F3C}" type="presParOf" srcId="{77866E15-5D14-4AA6-8AB3-A9517DC8A71C}" destId="{A526B13A-62B5-49F9-9442-39178C0E1CC1}" srcOrd="3" destOrd="0" presId="urn:microsoft.com/office/officeart/2005/8/layout/radial4"/>
    <dgm:cxn modelId="{764FE7E2-FB32-4226-A831-567024D7BB3D}" type="presParOf" srcId="{77866E15-5D14-4AA6-8AB3-A9517DC8A71C}" destId="{B1229808-B19F-4BAB-8281-EAEADA584038}" srcOrd="4" destOrd="0" presId="urn:microsoft.com/office/officeart/2005/8/layout/radial4"/>
    <dgm:cxn modelId="{969B380D-70A5-4D20-AFB0-EA9FC604657B}" type="presParOf" srcId="{77866E15-5D14-4AA6-8AB3-A9517DC8A71C}" destId="{C350ED83-D5DA-4125-B542-F0FDCD91E970}" srcOrd="5" destOrd="0" presId="urn:microsoft.com/office/officeart/2005/8/layout/radial4"/>
    <dgm:cxn modelId="{1FF62AE3-4A38-4A1C-ABB4-81A943074BB7}" type="presParOf" srcId="{77866E15-5D14-4AA6-8AB3-A9517DC8A71C}" destId="{BDB10CB1-9FFC-4DBA-BEB8-F86363FDDD81}" srcOrd="6" destOrd="0" presId="urn:microsoft.com/office/officeart/2005/8/layout/radial4"/>
    <dgm:cxn modelId="{AC26CAE8-F061-4789-BE3B-86F012BF2153}" type="presParOf" srcId="{77866E15-5D14-4AA6-8AB3-A9517DC8A71C}" destId="{9DD7092D-C1A7-47D6-B21B-DF1B7154D4A7}" srcOrd="7" destOrd="0" presId="urn:microsoft.com/office/officeart/2005/8/layout/radial4"/>
    <dgm:cxn modelId="{C33D618D-4C91-468B-9811-331E7FFEB8CE}" type="presParOf" srcId="{77866E15-5D14-4AA6-8AB3-A9517DC8A71C}" destId="{D43DD96E-2C82-4E26-B234-1F7FA6A245B6}" srcOrd="8" destOrd="0" presId="urn:microsoft.com/office/officeart/2005/8/layout/radial4"/>
    <dgm:cxn modelId="{DD108693-29EF-4F92-935A-5D75FC11C81B}" type="presParOf" srcId="{77866E15-5D14-4AA6-8AB3-A9517DC8A71C}" destId="{19604A57-149B-4689-A5F1-417E915570AF}" srcOrd="9" destOrd="0" presId="urn:microsoft.com/office/officeart/2005/8/layout/radial4"/>
    <dgm:cxn modelId="{347EB94F-C9B2-40D5-8A2A-C6A8C15A7398}" type="presParOf" srcId="{77866E15-5D14-4AA6-8AB3-A9517DC8A71C}" destId="{6D19D56D-B2B5-4E69-817A-0CA4B6C296E6}" srcOrd="10"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9A278E5-5872-4B24-834D-23E271941BA1}" type="doc">
      <dgm:prSet loTypeId="urn:microsoft.com/office/officeart/2005/8/layout/orgChart1" loCatId="hierarchy" qsTypeId="urn:microsoft.com/office/officeart/2005/8/quickstyle/simple1" qsCatId="simple" csTypeId="urn:microsoft.com/office/officeart/2005/8/colors/accent0_2" csCatId="mainScheme" phldr="1"/>
      <dgm:spPr/>
      <dgm:t>
        <a:bodyPr/>
        <a:lstStyle/>
        <a:p>
          <a:endParaRPr lang="en-IN"/>
        </a:p>
      </dgm:t>
    </dgm:pt>
    <dgm:pt modelId="{43A6FC3B-4DF8-4D3B-853D-F67314BB70B0}">
      <dgm:prSet phldrT="[Text]"/>
      <dgm:spPr/>
      <dgm:t>
        <a:bodyPr/>
        <a:lstStyle/>
        <a:p>
          <a:r>
            <a:rPr lang="en-US" dirty="0">
              <a:solidFill>
                <a:schemeClr val="tx1"/>
              </a:solidFill>
              <a:latin typeface="Cambria Math" panose="02040503050406030204" pitchFamily="18" charset="0"/>
              <a:ea typeface="Cambria Math" panose="02040503050406030204" pitchFamily="18" charset="0"/>
            </a:rPr>
            <a:t>For A or B (as the case may be)</a:t>
          </a:r>
        </a:p>
        <a:p>
          <a:r>
            <a:rPr lang="en-US" dirty="0">
              <a:solidFill>
                <a:schemeClr val="tx1"/>
              </a:solidFill>
              <a:latin typeface="Cambria Math" panose="02040503050406030204" pitchFamily="18" charset="0"/>
              <a:ea typeface="Cambria Math" panose="02040503050406030204" pitchFamily="18" charset="0"/>
            </a:rPr>
            <a:t>Whether the effective </a:t>
          </a:r>
          <a:r>
            <a:rPr lang="en-US" b="1" dirty="0">
              <a:solidFill>
                <a:schemeClr val="tx1"/>
              </a:solidFill>
              <a:latin typeface="Cambria Math" panose="02040503050406030204" pitchFamily="18" charset="0"/>
              <a:ea typeface="Cambria Math" panose="02040503050406030204" pitchFamily="18" charset="0"/>
            </a:rPr>
            <a:t>date is mentioned </a:t>
          </a:r>
          <a:r>
            <a:rPr lang="en-US" dirty="0">
              <a:solidFill>
                <a:schemeClr val="tx1"/>
              </a:solidFill>
              <a:latin typeface="Cambria Math" panose="02040503050406030204" pitchFamily="18" charset="0"/>
              <a:ea typeface="Cambria Math" panose="02040503050406030204" pitchFamily="18" charset="0"/>
            </a:rPr>
            <a:t>in A/ B</a:t>
          </a:r>
          <a:endParaRPr lang="en-IN" dirty="0">
            <a:solidFill>
              <a:schemeClr val="tx1"/>
            </a:solidFill>
            <a:latin typeface="+mn-lt"/>
          </a:endParaRPr>
        </a:p>
      </dgm:t>
    </dgm:pt>
    <dgm:pt modelId="{2C2101B4-7880-495D-8BB5-5093E122FCF9}" type="parTrans" cxnId="{109F8CC1-1944-4523-A0FB-632A52A56408}">
      <dgm:prSet/>
      <dgm:spPr/>
      <dgm:t>
        <a:bodyPr/>
        <a:lstStyle/>
        <a:p>
          <a:endParaRPr lang="en-IN">
            <a:latin typeface="+mn-lt"/>
          </a:endParaRPr>
        </a:p>
      </dgm:t>
    </dgm:pt>
    <dgm:pt modelId="{4B158D9F-3664-40F7-BDFA-031FF5AC13F5}" type="sibTrans" cxnId="{109F8CC1-1944-4523-A0FB-632A52A56408}">
      <dgm:prSet/>
      <dgm:spPr/>
      <dgm:t>
        <a:bodyPr/>
        <a:lstStyle/>
        <a:p>
          <a:endParaRPr lang="en-IN">
            <a:latin typeface="+mn-lt"/>
          </a:endParaRPr>
        </a:p>
      </dgm:t>
    </dgm:pt>
    <dgm:pt modelId="{038A52F3-4084-4329-90C8-E28AA7AA26F7}">
      <dgm:prSet phldrT="[Text]"/>
      <dgm:spPr/>
      <dgm:t>
        <a:bodyPr/>
        <a:lstStyle/>
        <a:p>
          <a:r>
            <a:rPr lang="en-US" dirty="0">
              <a:solidFill>
                <a:schemeClr val="tx1"/>
              </a:solidFill>
              <a:latin typeface="+mn-lt"/>
              <a:ea typeface="Cambria Math" panose="02040503050406030204" pitchFamily="18" charset="0"/>
              <a:cs typeface="Arial" pitchFamily="34" charset="0"/>
            </a:rPr>
            <a:t>Yes</a:t>
          </a:r>
          <a:endParaRPr lang="en-IN" dirty="0">
            <a:solidFill>
              <a:schemeClr val="tx1"/>
            </a:solidFill>
            <a:latin typeface="+mn-lt"/>
          </a:endParaRPr>
        </a:p>
      </dgm:t>
    </dgm:pt>
    <dgm:pt modelId="{0D6BE5CB-6C57-4A3E-8C7E-DBD4974C50EC}" type="parTrans" cxnId="{0189FDDE-0F56-4506-B823-5190AC1EE366}">
      <dgm:prSet/>
      <dgm:spPr/>
      <dgm:t>
        <a:bodyPr/>
        <a:lstStyle/>
        <a:p>
          <a:endParaRPr lang="en-IN">
            <a:latin typeface="+mn-lt"/>
          </a:endParaRPr>
        </a:p>
      </dgm:t>
    </dgm:pt>
    <dgm:pt modelId="{C4F33C25-B439-4E8A-A99E-0E3147375CB5}" type="sibTrans" cxnId="{0189FDDE-0F56-4506-B823-5190AC1EE366}">
      <dgm:prSet/>
      <dgm:spPr/>
      <dgm:t>
        <a:bodyPr/>
        <a:lstStyle/>
        <a:p>
          <a:endParaRPr lang="en-IN">
            <a:latin typeface="+mn-lt"/>
          </a:endParaRPr>
        </a:p>
      </dgm:t>
    </dgm:pt>
    <dgm:pt modelId="{8E9365C0-AAA1-4ABD-A1B4-A488C9F5314C}">
      <dgm:prSet phldrT="[Text]"/>
      <dgm:spPr/>
      <dgm:t>
        <a:bodyPr/>
        <a:lstStyle/>
        <a:p>
          <a:r>
            <a:rPr lang="en-US" dirty="0">
              <a:solidFill>
                <a:schemeClr val="tx1"/>
              </a:solidFill>
              <a:latin typeface="+mn-lt"/>
              <a:ea typeface="Cambria Math" panose="02040503050406030204" pitchFamily="18" charset="0"/>
              <a:cs typeface="Arial" pitchFamily="34" charset="0"/>
            </a:rPr>
            <a:t>No</a:t>
          </a:r>
          <a:endParaRPr lang="en-IN" dirty="0">
            <a:solidFill>
              <a:schemeClr val="tx1"/>
            </a:solidFill>
            <a:latin typeface="+mn-lt"/>
          </a:endParaRPr>
        </a:p>
      </dgm:t>
    </dgm:pt>
    <dgm:pt modelId="{A62E0833-FDB9-4196-9763-9EC80537EB11}" type="parTrans" cxnId="{4E009EB9-0B8B-4180-B650-30560CE3748E}">
      <dgm:prSet/>
      <dgm:spPr/>
      <dgm:t>
        <a:bodyPr/>
        <a:lstStyle/>
        <a:p>
          <a:endParaRPr lang="en-IN">
            <a:latin typeface="+mn-lt"/>
          </a:endParaRPr>
        </a:p>
      </dgm:t>
    </dgm:pt>
    <dgm:pt modelId="{E1222214-22ED-4670-9DBB-786BC0A76FDF}" type="sibTrans" cxnId="{4E009EB9-0B8B-4180-B650-30560CE3748E}">
      <dgm:prSet/>
      <dgm:spPr/>
      <dgm:t>
        <a:bodyPr/>
        <a:lstStyle/>
        <a:p>
          <a:endParaRPr lang="en-IN">
            <a:latin typeface="+mn-lt"/>
          </a:endParaRPr>
        </a:p>
      </dgm:t>
    </dgm:pt>
    <dgm:pt modelId="{519A779A-FD4F-4A0E-AFD8-402F05D9DEB9}">
      <dgm:prSet/>
      <dgm:spPr/>
      <dgm:t>
        <a:bodyPr/>
        <a:lstStyle/>
        <a:p>
          <a:r>
            <a:rPr lang="en-IN" b="1" dirty="0">
              <a:solidFill>
                <a:schemeClr val="tx1"/>
              </a:solidFill>
              <a:latin typeface="+mn-lt"/>
              <a:ea typeface="Cambria Math" panose="02040503050406030204" pitchFamily="18" charset="0"/>
              <a:cs typeface="Arial" pitchFamily="34" charset="0"/>
            </a:rPr>
            <a:t>Such date </a:t>
          </a:r>
          <a:r>
            <a:rPr lang="en-IN" dirty="0">
              <a:solidFill>
                <a:schemeClr val="tx1"/>
              </a:solidFill>
              <a:latin typeface="+mn-lt"/>
              <a:ea typeface="Cambria Math" panose="02040503050406030204" pitchFamily="18" charset="0"/>
              <a:cs typeface="Arial" pitchFamily="34" charset="0"/>
            </a:rPr>
            <a:t>is the effective date </a:t>
          </a:r>
        </a:p>
      </dgm:t>
    </dgm:pt>
    <dgm:pt modelId="{4925D876-FEAF-488F-885B-4CCFE11AF8FB}" type="parTrans" cxnId="{C412AFFE-26C1-4A62-B134-555AE7761A0D}">
      <dgm:prSet/>
      <dgm:spPr/>
      <dgm:t>
        <a:bodyPr/>
        <a:lstStyle/>
        <a:p>
          <a:endParaRPr lang="en-IN">
            <a:solidFill>
              <a:schemeClr val="tx1"/>
            </a:solidFill>
          </a:endParaRPr>
        </a:p>
      </dgm:t>
    </dgm:pt>
    <dgm:pt modelId="{0203DAAE-B676-4C75-BDF0-0D1F7FB3897F}" type="sibTrans" cxnId="{C412AFFE-26C1-4A62-B134-555AE7761A0D}">
      <dgm:prSet/>
      <dgm:spPr/>
      <dgm:t>
        <a:bodyPr/>
        <a:lstStyle/>
        <a:p>
          <a:endParaRPr lang="en-IN"/>
        </a:p>
      </dgm:t>
    </dgm:pt>
    <dgm:pt modelId="{52B61EEB-47D6-4B35-A111-CB3CCEDD5E07}">
      <dgm:prSet/>
      <dgm:spPr/>
      <dgm:t>
        <a:bodyPr/>
        <a:lstStyle/>
        <a:p>
          <a:r>
            <a:rPr lang="en-IN" b="1" dirty="0">
              <a:solidFill>
                <a:schemeClr val="tx1"/>
              </a:solidFill>
              <a:ea typeface="Cambria Math" panose="02040503050406030204" pitchFamily="18" charset="0"/>
              <a:cs typeface="Arial" pitchFamily="34" charset="0"/>
            </a:rPr>
            <a:t>Date of issue </a:t>
          </a:r>
          <a:r>
            <a:rPr lang="en-IN" dirty="0">
              <a:solidFill>
                <a:schemeClr val="tx1"/>
              </a:solidFill>
              <a:ea typeface="Cambria Math" panose="02040503050406030204" pitchFamily="18" charset="0"/>
              <a:cs typeface="Arial" pitchFamily="34" charset="0"/>
            </a:rPr>
            <a:t>is the effective date</a:t>
          </a:r>
        </a:p>
      </dgm:t>
    </dgm:pt>
    <dgm:pt modelId="{411ECCF8-B775-442F-8222-CA83DF042614}" type="parTrans" cxnId="{990CCBC4-5220-4966-9024-57146862D640}">
      <dgm:prSet/>
      <dgm:spPr/>
      <dgm:t>
        <a:bodyPr/>
        <a:lstStyle/>
        <a:p>
          <a:endParaRPr lang="en-IN">
            <a:solidFill>
              <a:schemeClr val="tx1"/>
            </a:solidFill>
          </a:endParaRPr>
        </a:p>
      </dgm:t>
    </dgm:pt>
    <dgm:pt modelId="{62A0A903-FE0E-41BA-979B-7FEC8BB8B6FB}" type="sibTrans" cxnId="{990CCBC4-5220-4966-9024-57146862D640}">
      <dgm:prSet/>
      <dgm:spPr/>
      <dgm:t>
        <a:bodyPr/>
        <a:lstStyle/>
        <a:p>
          <a:endParaRPr lang="en-IN"/>
        </a:p>
      </dgm:t>
    </dgm:pt>
    <dgm:pt modelId="{4AD55FEB-684E-4CC2-8E8D-BC7BB49DA3BC}" type="pres">
      <dgm:prSet presAssocID="{99A278E5-5872-4B24-834D-23E271941BA1}" presName="hierChild1" presStyleCnt="0">
        <dgm:presLayoutVars>
          <dgm:orgChart val="1"/>
          <dgm:chPref val="1"/>
          <dgm:dir/>
          <dgm:animOne val="branch"/>
          <dgm:animLvl val="lvl"/>
          <dgm:resizeHandles/>
        </dgm:presLayoutVars>
      </dgm:prSet>
      <dgm:spPr/>
    </dgm:pt>
    <dgm:pt modelId="{19553C73-F6D1-4F0B-B693-5444E3EFCFBF}" type="pres">
      <dgm:prSet presAssocID="{43A6FC3B-4DF8-4D3B-853D-F67314BB70B0}" presName="hierRoot1" presStyleCnt="0">
        <dgm:presLayoutVars>
          <dgm:hierBranch val="init"/>
        </dgm:presLayoutVars>
      </dgm:prSet>
      <dgm:spPr/>
    </dgm:pt>
    <dgm:pt modelId="{EF912D82-42EE-45FB-8941-EFF5332DC56C}" type="pres">
      <dgm:prSet presAssocID="{43A6FC3B-4DF8-4D3B-853D-F67314BB70B0}" presName="rootComposite1" presStyleCnt="0"/>
      <dgm:spPr/>
    </dgm:pt>
    <dgm:pt modelId="{2AC66B95-F1D2-4255-9F64-44185839D711}" type="pres">
      <dgm:prSet presAssocID="{43A6FC3B-4DF8-4D3B-853D-F67314BB70B0}" presName="rootText1" presStyleLbl="node0" presStyleIdx="0" presStyleCnt="1" custScaleX="315484" custScaleY="68479" custLinFactNeighborX="1233" custLinFactNeighborY="-47964">
        <dgm:presLayoutVars>
          <dgm:chPref val="3"/>
        </dgm:presLayoutVars>
      </dgm:prSet>
      <dgm:spPr/>
    </dgm:pt>
    <dgm:pt modelId="{C7D8454D-3D8D-4629-83F6-798E943215FD}" type="pres">
      <dgm:prSet presAssocID="{43A6FC3B-4DF8-4D3B-853D-F67314BB70B0}" presName="rootConnector1" presStyleLbl="node1" presStyleIdx="0" presStyleCnt="0"/>
      <dgm:spPr/>
    </dgm:pt>
    <dgm:pt modelId="{A5634F6E-F80D-4B5A-8948-40B9C697A71A}" type="pres">
      <dgm:prSet presAssocID="{43A6FC3B-4DF8-4D3B-853D-F67314BB70B0}" presName="hierChild2" presStyleCnt="0"/>
      <dgm:spPr/>
    </dgm:pt>
    <dgm:pt modelId="{22653994-0F3C-47DA-B62F-363D3FA3AEDF}" type="pres">
      <dgm:prSet presAssocID="{0D6BE5CB-6C57-4A3E-8C7E-DBD4974C50EC}" presName="Name37" presStyleLbl="parChTrans1D2" presStyleIdx="0" presStyleCnt="2"/>
      <dgm:spPr/>
    </dgm:pt>
    <dgm:pt modelId="{752003A1-64B6-489A-B7D6-842AF5AC5231}" type="pres">
      <dgm:prSet presAssocID="{038A52F3-4084-4329-90C8-E28AA7AA26F7}" presName="hierRoot2" presStyleCnt="0">
        <dgm:presLayoutVars>
          <dgm:hierBranch val="init"/>
        </dgm:presLayoutVars>
      </dgm:prSet>
      <dgm:spPr/>
    </dgm:pt>
    <dgm:pt modelId="{C99AB909-C568-4947-B7A2-03A7C3B80221}" type="pres">
      <dgm:prSet presAssocID="{038A52F3-4084-4329-90C8-E28AA7AA26F7}" presName="rootComposite" presStyleCnt="0"/>
      <dgm:spPr/>
    </dgm:pt>
    <dgm:pt modelId="{1526B269-057F-4011-849B-1D5A40BFFA2C}" type="pres">
      <dgm:prSet presAssocID="{038A52F3-4084-4329-90C8-E28AA7AA26F7}" presName="rootText" presStyleLbl="node2" presStyleIdx="0" presStyleCnt="2" custScaleY="65806">
        <dgm:presLayoutVars>
          <dgm:chPref val="3"/>
        </dgm:presLayoutVars>
      </dgm:prSet>
      <dgm:spPr/>
    </dgm:pt>
    <dgm:pt modelId="{F480A944-572D-42ED-9EDC-B7AFBBF09B45}" type="pres">
      <dgm:prSet presAssocID="{038A52F3-4084-4329-90C8-E28AA7AA26F7}" presName="rootConnector" presStyleLbl="node2" presStyleIdx="0" presStyleCnt="2"/>
      <dgm:spPr/>
    </dgm:pt>
    <dgm:pt modelId="{4A5D5705-9E33-402E-B8FD-44EAF8E6037E}" type="pres">
      <dgm:prSet presAssocID="{038A52F3-4084-4329-90C8-E28AA7AA26F7}" presName="hierChild4" presStyleCnt="0"/>
      <dgm:spPr/>
    </dgm:pt>
    <dgm:pt modelId="{1219CB87-E9D7-4445-9024-411FF6E31904}" type="pres">
      <dgm:prSet presAssocID="{4925D876-FEAF-488F-885B-4CCFE11AF8FB}" presName="Name37" presStyleLbl="parChTrans1D3" presStyleIdx="0" presStyleCnt="2"/>
      <dgm:spPr/>
    </dgm:pt>
    <dgm:pt modelId="{87B8A05F-843A-4D55-BA35-ED1A1791B9D5}" type="pres">
      <dgm:prSet presAssocID="{519A779A-FD4F-4A0E-AFD8-402F05D9DEB9}" presName="hierRoot2" presStyleCnt="0">
        <dgm:presLayoutVars>
          <dgm:hierBranch val="init"/>
        </dgm:presLayoutVars>
      </dgm:prSet>
      <dgm:spPr/>
    </dgm:pt>
    <dgm:pt modelId="{AA981C7E-1072-4E90-94DE-61D148AB4A70}" type="pres">
      <dgm:prSet presAssocID="{519A779A-FD4F-4A0E-AFD8-402F05D9DEB9}" presName="rootComposite" presStyleCnt="0"/>
      <dgm:spPr/>
    </dgm:pt>
    <dgm:pt modelId="{1FA4470B-EF39-4376-8375-7BD871643C2E}" type="pres">
      <dgm:prSet presAssocID="{519A779A-FD4F-4A0E-AFD8-402F05D9DEB9}" presName="rootText" presStyleLbl="node3" presStyleIdx="0" presStyleCnt="2" custScaleX="117122" custScaleY="62906">
        <dgm:presLayoutVars>
          <dgm:chPref val="3"/>
        </dgm:presLayoutVars>
      </dgm:prSet>
      <dgm:spPr/>
    </dgm:pt>
    <dgm:pt modelId="{170639B0-47FE-4B4B-8B36-68994A714895}" type="pres">
      <dgm:prSet presAssocID="{519A779A-FD4F-4A0E-AFD8-402F05D9DEB9}" presName="rootConnector" presStyleLbl="node3" presStyleIdx="0" presStyleCnt="2"/>
      <dgm:spPr/>
    </dgm:pt>
    <dgm:pt modelId="{C2BDF2BA-B977-435E-A933-EEBED0551F25}" type="pres">
      <dgm:prSet presAssocID="{519A779A-FD4F-4A0E-AFD8-402F05D9DEB9}" presName="hierChild4" presStyleCnt="0"/>
      <dgm:spPr/>
    </dgm:pt>
    <dgm:pt modelId="{016CBEAA-2233-4F07-8EBF-5B9F9F4461B5}" type="pres">
      <dgm:prSet presAssocID="{519A779A-FD4F-4A0E-AFD8-402F05D9DEB9}" presName="hierChild5" presStyleCnt="0"/>
      <dgm:spPr/>
    </dgm:pt>
    <dgm:pt modelId="{A8BD2936-8850-4BB8-AB1E-43CD724C444D}" type="pres">
      <dgm:prSet presAssocID="{038A52F3-4084-4329-90C8-E28AA7AA26F7}" presName="hierChild5" presStyleCnt="0"/>
      <dgm:spPr/>
    </dgm:pt>
    <dgm:pt modelId="{60C8B638-F2B5-46E1-BCCF-924E380378E3}" type="pres">
      <dgm:prSet presAssocID="{A62E0833-FDB9-4196-9763-9EC80537EB11}" presName="Name37" presStyleLbl="parChTrans1D2" presStyleIdx="1" presStyleCnt="2"/>
      <dgm:spPr/>
    </dgm:pt>
    <dgm:pt modelId="{D182E7C0-6E7D-49DD-AA03-754DF29CB88A}" type="pres">
      <dgm:prSet presAssocID="{8E9365C0-AAA1-4ABD-A1B4-A488C9F5314C}" presName="hierRoot2" presStyleCnt="0">
        <dgm:presLayoutVars>
          <dgm:hierBranch val="init"/>
        </dgm:presLayoutVars>
      </dgm:prSet>
      <dgm:spPr/>
    </dgm:pt>
    <dgm:pt modelId="{AD96713D-6DAC-4EFC-BBCD-96E39855109D}" type="pres">
      <dgm:prSet presAssocID="{8E9365C0-AAA1-4ABD-A1B4-A488C9F5314C}" presName="rootComposite" presStyleCnt="0"/>
      <dgm:spPr/>
    </dgm:pt>
    <dgm:pt modelId="{09D47D2A-352B-4721-93DA-D08909697F90}" type="pres">
      <dgm:prSet presAssocID="{8E9365C0-AAA1-4ABD-A1B4-A488C9F5314C}" presName="rootText" presStyleLbl="node2" presStyleIdx="1" presStyleCnt="2" custScaleX="97299" custScaleY="65724">
        <dgm:presLayoutVars>
          <dgm:chPref val="3"/>
        </dgm:presLayoutVars>
      </dgm:prSet>
      <dgm:spPr/>
    </dgm:pt>
    <dgm:pt modelId="{B2D32341-5880-4A82-8DA6-DEE14F3B5F51}" type="pres">
      <dgm:prSet presAssocID="{8E9365C0-AAA1-4ABD-A1B4-A488C9F5314C}" presName="rootConnector" presStyleLbl="node2" presStyleIdx="1" presStyleCnt="2"/>
      <dgm:spPr/>
    </dgm:pt>
    <dgm:pt modelId="{D406992A-FB21-45D2-926F-C74EC9E1F738}" type="pres">
      <dgm:prSet presAssocID="{8E9365C0-AAA1-4ABD-A1B4-A488C9F5314C}" presName="hierChild4" presStyleCnt="0"/>
      <dgm:spPr/>
    </dgm:pt>
    <dgm:pt modelId="{9B2B398F-C571-4B68-86F6-458FBABACD2F}" type="pres">
      <dgm:prSet presAssocID="{411ECCF8-B775-442F-8222-CA83DF042614}" presName="Name37" presStyleLbl="parChTrans1D3" presStyleIdx="1" presStyleCnt="2"/>
      <dgm:spPr/>
    </dgm:pt>
    <dgm:pt modelId="{845ED745-5B53-4C97-9070-DDE8012A7B80}" type="pres">
      <dgm:prSet presAssocID="{52B61EEB-47D6-4B35-A111-CB3CCEDD5E07}" presName="hierRoot2" presStyleCnt="0">
        <dgm:presLayoutVars>
          <dgm:hierBranch val="init"/>
        </dgm:presLayoutVars>
      </dgm:prSet>
      <dgm:spPr/>
    </dgm:pt>
    <dgm:pt modelId="{710C8C22-5206-4603-9DBD-C2936B07887E}" type="pres">
      <dgm:prSet presAssocID="{52B61EEB-47D6-4B35-A111-CB3CCEDD5E07}" presName="rootComposite" presStyleCnt="0"/>
      <dgm:spPr/>
    </dgm:pt>
    <dgm:pt modelId="{FA597270-F795-4127-BFE5-510E604FE04B}" type="pres">
      <dgm:prSet presAssocID="{52B61EEB-47D6-4B35-A111-CB3CCEDD5E07}" presName="rootText" presStyleLbl="node3" presStyleIdx="1" presStyleCnt="2" custScaleX="125592" custScaleY="66318">
        <dgm:presLayoutVars>
          <dgm:chPref val="3"/>
        </dgm:presLayoutVars>
      </dgm:prSet>
      <dgm:spPr/>
    </dgm:pt>
    <dgm:pt modelId="{96C4129F-DB7C-4DCF-814E-CBF9EDA7412C}" type="pres">
      <dgm:prSet presAssocID="{52B61EEB-47D6-4B35-A111-CB3CCEDD5E07}" presName="rootConnector" presStyleLbl="node3" presStyleIdx="1" presStyleCnt="2"/>
      <dgm:spPr/>
    </dgm:pt>
    <dgm:pt modelId="{B571A62F-5C98-4CD3-8F54-F115CF8001C4}" type="pres">
      <dgm:prSet presAssocID="{52B61EEB-47D6-4B35-A111-CB3CCEDD5E07}" presName="hierChild4" presStyleCnt="0"/>
      <dgm:spPr/>
    </dgm:pt>
    <dgm:pt modelId="{8F1F6CA2-7F1F-4A9B-8C5E-6885CD3B7C72}" type="pres">
      <dgm:prSet presAssocID="{52B61EEB-47D6-4B35-A111-CB3CCEDD5E07}" presName="hierChild5" presStyleCnt="0"/>
      <dgm:spPr/>
    </dgm:pt>
    <dgm:pt modelId="{59E1078D-B7BA-483F-8DEE-647C8DB38200}" type="pres">
      <dgm:prSet presAssocID="{8E9365C0-AAA1-4ABD-A1B4-A488C9F5314C}" presName="hierChild5" presStyleCnt="0"/>
      <dgm:spPr/>
    </dgm:pt>
    <dgm:pt modelId="{5AEB254F-321E-4C20-A3A4-A587E4E8FC80}" type="pres">
      <dgm:prSet presAssocID="{43A6FC3B-4DF8-4D3B-853D-F67314BB70B0}" presName="hierChild3" presStyleCnt="0"/>
      <dgm:spPr/>
    </dgm:pt>
  </dgm:ptLst>
  <dgm:cxnLst>
    <dgm:cxn modelId="{D33AB18D-0998-4287-BEC8-18916F385E2F}" type="presOf" srcId="{411ECCF8-B775-442F-8222-CA83DF042614}" destId="{9B2B398F-C571-4B68-86F6-458FBABACD2F}" srcOrd="0" destOrd="0" presId="urn:microsoft.com/office/officeart/2005/8/layout/orgChart1"/>
    <dgm:cxn modelId="{8DDAA4EA-EBD3-4710-BFB3-74A9A6A9E68A}" type="presOf" srcId="{8E9365C0-AAA1-4ABD-A1B4-A488C9F5314C}" destId="{B2D32341-5880-4A82-8DA6-DEE14F3B5F51}" srcOrd="1" destOrd="0" presId="urn:microsoft.com/office/officeart/2005/8/layout/orgChart1"/>
    <dgm:cxn modelId="{4E009EB9-0B8B-4180-B650-30560CE3748E}" srcId="{43A6FC3B-4DF8-4D3B-853D-F67314BB70B0}" destId="{8E9365C0-AAA1-4ABD-A1B4-A488C9F5314C}" srcOrd="1" destOrd="0" parTransId="{A62E0833-FDB9-4196-9763-9EC80537EB11}" sibTransId="{E1222214-22ED-4670-9DBB-786BC0A76FDF}"/>
    <dgm:cxn modelId="{725C5C66-DCD7-49D9-8CEB-39A695E50159}" type="presOf" srcId="{99A278E5-5872-4B24-834D-23E271941BA1}" destId="{4AD55FEB-684E-4CC2-8E8D-BC7BB49DA3BC}" srcOrd="0" destOrd="0" presId="urn:microsoft.com/office/officeart/2005/8/layout/orgChart1"/>
    <dgm:cxn modelId="{E1B73B40-5A5A-47C7-BF6D-1ACB21C4ACD7}" type="presOf" srcId="{038A52F3-4084-4329-90C8-E28AA7AA26F7}" destId="{F480A944-572D-42ED-9EDC-B7AFBBF09B45}" srcOrd="1" destOrd="0" presId="urn:microsoft.com/office/officeart/2005/8/layout/orgChart1"/>
    <dgm:cxn modelId="{990CCBC4-5220-4966-9024-57146862D640}" srcId="{8E9365C0-AAA1-4ABD-A1B4-A488C9F5314C}" destId="{52B61EEB-47D6-4B35-A111-CB3CCEDD5E07}" srcOrd="0" destOrd="0" parTransId="{411ECCF8-B775-442F-8222-CA83DF042614}" sibTransId="{62A0A903-FE0E-41BA-979B-7FEC8BB8B6FB}"/>
    <dgm:cxn modelId="{41705048-D47D-45E0-BF94-4B430EE2B597}" type="presOf" srcId="{52B61EEB-47D6-4B35-A111-CB3CCEDD5E07}" destId="{FA597270-F795-4127-BFE5-510E604FE04B}" srcOrd="0" destOrd="0" presId="urn:microsoft.com/office/officeart/2005/8/layout/orgChart1"/>
    <dgm:cxn modelId="{109F8CC1-1944-4523-A0FB-632A52A56408}" srcId="{99A278E5-5872-4B24-834D-23E271941BA1}" destId="{43A6FC3B-4DF8-4D3B-853D-F67314BB70B0}" srcOrd="0" destOrd="0" parTransId="{2C2101B4-7880-495D-8BB5-5093E122FCF9}" sibTransId="{4B158D9F-3664-40F7-BDFA-031FF5AC13F5}"/>
    <dgm:cxn modelId="{48E7DD46-A583-4BE4-9E5F-6F42D46CDC0F}" type="presOf" srcId="{519A779A-FD4F-4A0E-AFD8-402F05D9DEB9}" destId="{170639B0-47FE-4B4B-8B36-68994A714895}" srcOrd="1" destOrd="0" presId="urn:microsoft.com/office/officeart/2005/8/layout/orgChart1"/>
    <dgm:cxn modelId="{C412AFFE-26C1-4A62-B134-555AE7761A0D}" srcId="{038A52F3-4084-4329-90C8-E28AA7AA26F7}" destId="{519A779A-FD4F-4A0E-AFD8-402F05D9DEB9}" srcOrd="0" destOrd="0" parTransId="{4925D876-FEAF-488F-885B-4CCFE11AF8FB}" sibTransId="{0203DAAE-B676-4C75-BDF0-0D1F7FB3897F}"/>
    <dgm:cxn modelId="{7B74C46B-756A-470E-89A8-9EE3E7FE48F3}" type="presOf" srcId="{0D6BE5CB-6C57-4A3E-8C7E-DBD4974C50EC}" destId="{22653994-0F3C-47DA-B62F-363D3FA3AEDF}" srcOrd="0" destOrd="0" presId="urn:microsoft.com/office/officeart/2005/8/layout/orgChart1"/>
    <dgm:cxn modelId="{4ABCE44F-9AF1-4EBB-8132-0A210E9394B1}" type="presOf" srcId="{43A6FC3B-4DF8-4D3B-853D-F67314BB70B0}" destId="{C7D8454D-3D8D-4629-83F6-798E943215FD}" srcOrd="1" destOrd="0" presId="urn:microsoft.com/office/officeart/2005/8/layout/orgChart1"/>
    <dgm:cxn modelId="{C09858DC-B5D1-4A21-9A74-A94531D6DC2A}" type="presOf" srcId="{4925D876-FEAF-488F-885B-4CCFE11AF8FB}" destId="{1219CB87-E9D7-4445-9024-411FF6E31904}" srcOrd="0" destOrd="0" presId="urn:microsoft.com/office/officeart/2005/8/layout/orgChart1"/>
    <dgm:cxn modelId="{2D84AC59-AEE4-4058-935A-99B8C1EA91C3}" type="presOf" srcId="{A62E0833-FDB9-4196-9763-9EC80537EB11}" destId="{60C8B638-F2B5-46E1-BCCF-924E380378E3}" srcOrd="0" destOrd="0" presId="urn:microsoft.com/office/officeart/2005/8/layout/orgChart1"/>
    <dgm:cxn modelId="{3284EABB-AA95-46A2-85EC-BB74A497047F}" type="presOf" srcId="{8E9365C0-AAA1-4ABD-A1B4-A488C9F5314C}" destId="{09D47D2A-352B-4721-93DA-D08909697F90}" srcOrd="0" destOrd="0" presId="urn:microsoft.com/office/officeart/2005/8/layout/orgChart1"/>
    <dgm:cxn modelId="{1ED7510B-51FC-42D2-AC52-FDDB3C70D665}" type="presOf" srcId="{038A52F3-4084-4329-90C8-E28AA7AA26F7}" destId="{1526B269-057F-4011-849B-1D5A40BFFA2C}" srcOrd="0" destOrd="0" presId="urn:microsoft.com/office/officeart/2005/8/layout/orgChart1"/>
    <dgm:cxn modelId="{F2AB2FAF-0B13-4834-BFE1-77F9E90C8BDB}" type="presOf" srcId="{43A6FC3B-4DF8-4D3B-853D-F67314BB70B0}" destId="{2AC66B95-F1D2-4255-9F64-44185839D711}" srcOrd="0" destOrd="0" presId="urn:microsoft.com/office/officeart/2005/8/layout/orgChart1"/>
    <dgm:cxn modelId="{DCE49295-86BF-4FFB-BE94-135D93FF2C0B}" type="presOf" srcId="{52B61EEB-47D6-4B35-A111-CB3CCEDD5E07}" destId="{96C4129F-DB7C-4DCF-814E-CBF9EDA7412C}" srcOrd="1" destOrd="0" presId="urn:microsoft.com/office/officeart/2005/8/layout/orgChart1"/>
    <dgm:cxn modelId="{D1062216-C017-4576-B464-308D2F465C18}" type="presOf" srcId="{519A779A-FD4F-4A0E-AFD8-402F05D9DEB9}" destId="{1FA4470B-EF39-4376-8375-7BD871643C2E}" srcOrd="0" destOrd="0" presId="urn:microsoft.com/office/officeart/2005/8/layout/orgChart1"/>
    <dgm:cxn modelId="{0189FDDE-0F56-4506-B823-5190AC1EE366}" srcId="{43A6FC3B-4DF8-4D3B-853D-F67314BB70B0}" destId="{038A52F3-4084-4329-90C8-E28AA7AA26F7}" srcOrd="0" destOrd="0" parTransId="{0D6BE5CB-6C57-4A3E-8C7E-DBD4974C50EC}" sibTransId="{C4F33C25-B439-4E8A-A99E-0E3147375CB5}"/>
    <dgm:cxn modelId="{5C3F3636-D933-47ED-9317-9370A8F21E60}" type="presParOf" srcId="{4AD55FEB-684E-4CC2-8E8D-BC7BB49DA3BC}" destId="{19553C73-F6D1-4F0B-B693-5444E3EFCFBF}" srcOrd="0" destOrd="0" presId="urn:microsoft.com/office/officeart/2005/8/layout/orgChart1"/>
    <dgm:cxn modelId="{586D7056-00E1-40C7-82CB-797CA7F0E9B5}" type="presParOf" srcId="{19553C73-F6D1-4F0B-B693-5444E3EFCFBF}" destId="{EF912D82-42EE-45FB-8941-EFF5332DC56C}" srcOrd="0" destOrd="0" presId="urn:microsoft.com/office/officeart/2005/8/layout/orgChart1"/>
    <dgm:cxn modelId="{7F00C3DC-5A0D-4C23-892E-4048FEF13CC2}" type="presParOf" srcId="{EF912D82-42EE-45FB-8941-EFF5332DC56C}" destId="{2AC66B95-F1D2-4255-9F64-44185839D711}" srcOrd="0" destOrd="0" presId="urn:microsoft.com/office/officeart/2005/8/layout/orgChart1"/>
    <dgm:cxn modelId="{6C2EE97B-558B-4FF6-B7B1-EC2AA603B212}" type="presParOf" srcId="{EF912D82-42EE-45FB-8941-EFF5332DC56C}" destId="{C7D8454D-3D8D-4629-83F6-798E943215FD}" srcOrd="1" destOrd="0" presId="urn:microsoft.com/office/officeart/2005/8/layout/orgChart1"/>
    <dgm:cxn modelId="{D94E38F9-393F-46E4-8047-2CCB03EC1331}" type="presParOf" srcId="{19553C73-F6D1-4F0B-B693-5444E3EFCFBF}" destId="{A5634F6E-F80D-4B5A-8948-40B9C697A71A}" srcOrd="1" destOrd="0" presId="urn:microsoft.com/office/officeart/2005/8/layout/orgChart1"/>
    <dgm:cxn modelId="{5FF9EB0E-56D3-4F4A-B352-B6E7D1306BA1}" type="presParOf" srcId="{A5634F6E-F80D-4B5A-8948-40B9C697A71A}" destId="{22653994-0F3C-47DA-B62F-363D3FA3AEDF}" srcOrd="0" destOrd="0" presId="urn:microsoft.com/office/officeart/2005/8/layout/orgChart1"/>
    <dgm:cxn modelId="{97F988CD-915E-4D7A-8DD9-9147209BC518}" type="presParOf" srcId="{A5634F6E-F80D-4B5A-8948-40B9C697A71A}" destId="{752003A1-64B6-489A-B7D6-842AF5AC5231}" srcOrd="1" destOrd="0" presId="urn:microsoft.com/office/officeart/2005/8/layout/orgChart1"/>
    <dgm:cxn modelId="{9D463C8C-4AAA-400C-89AF-BB2FCDAA16F0}" type="presParOf" srcId="{752003A1-64B6-489A-B7D6-842AF5AC5231}" destId="{C99AB909-C568-4947-B7A2-03A7C3B80221}" srcOrd="0" destOrd="0" presId="urn:microsoft.com/office/officeart/2005/8/layout/orgChart1"/>
    <dgm:cxn modelId="{45715F4F-5F89-4CE2-AECE-6E99C68B6807}" type="presParOf" srcId="{C99AB909-C568-4947-B7A2-03A7C3B80221}" destId="{1526B269-057F-4011-849B-1D5A40BFFA2C}" srcOrd="0" destOrd="0" presId="urn:microsoft.com/office/officeart/2005/8/layout/orgChart1"/>
    <dgm:cxn modelId="{CAB72FDF-469F-456E-B121-27DD2E578273}" type="presParOf" srcId="{C99AB909-C568-4947-B7A2-03A7C3B80221}" destId="{F480A944-572D-42ED-9EDC-B7AFBBF09B45}" srcOrd="1" destOrd="0" presId="urn:microsoft.com/office/officeart/2005/8/layout/orgChart1"/>
    <dgm:cxn modelId="{F573B0B5-6553-4EA7-ADEF-B415F477F7F7}" type="presParOf" srcId="{752003A1-64B6-489A-B7D6-842AF5AC5231}" destId="{4A5D5705-9E33-402E-B8FD-44EAF8E6037E}" srcOrd="1" destOrd="0" presId="urn:microsoft.com/office/officeart/2005/8/layout/orgChart1"/>
    <dgm:cxn modelId="{BE319BD6-0E45-44AA-B45E-C181E9EF715A}" type="presParOf" srcId="{4A5D5705-9E33-402E-B8FD-44EAF8E6037E}" destId="{1219CB87-E9D7-4445-9024-411FF6E31904}" srcOrd="0" destOrd="0" presId="urn:microsoft.com/office/officeart/2005/8/layout/orgChart1"/>
    <dgm:cxn modelId="{FDABC130-6536-4601-B5C2-8E789C0139F6}" type="presParOf" srcId="{4A5D5705-9E33-402E-B8FD-44EAF8E6037E}" destId="{87B8A05F-843A-4D55-BA35-ED1A1791B9D5}" srcOrd="1" destOrd="0" presId="urn:microsoft.com/office/officeart/2005/8/layout/orgChart1"/>
    <dgm:cxn modelId="{32C1AC3A-FAD8-4B32-A780-564922A52263}" type="presParOf" srcId="{87B8A05F-843A-4D55-BA35-ED1A1791B9D5}" destId="{AA981C7E-1072-4E90-94DE-61D148AB4A70}" srcOrd="0" destOrd="0" presId="urn:microsoft.com/office/officeart/2005/8/layout/orgChart1"/>
    <dgm:cxn modelId="{3ED1DD65-657D-4BE7-A419-55387E87A335}" type="presParOf" srcId="{AA981C7E-1072-4E90-94DE-61D148AB4A70}" destId="{1FA4470B-EF39-4376-8375-7BD871643C2E}" srcOrd="0" destOrd="0" presId="urn:microsoft.com/office/officeart/2005/8/layout/orgChart1"/>
    <dgm:cxn modelId="{ADB49E75-7A67-495F-8838-C9A8920F7E19}" type="presParOf" srcId="{AA981C7E-1072-4E90-94DE-61D148AB4A70}" destId="{170639B0-47FE-4B4B-8B36-68994A714895}" srcOrd="1" destOrd="0" presId="urn:microsoft.com/office/officeart/2005/8/layout/orgChart1"/>
    <dgm:cxn modelId="{F94CD42A-F365-4B37-8B35-1966D964092D}" type="presParOf" srcId="{87B8A05F-843A-4D55-BA35-ED1A1791B9D5}" destId="{C2BDF2BA-B977-435E-A933-EEBED0551F25}" srcOrd="1" destOrd="0" presId="urn:microsoft.com/office/officeart/2005/8/layout/orgChart1"/>
    <dgm:cxn modelId="{F492CEFD-5204-4A90-82E4-A71073E3690A}" type="presParOf" srcId="{87B8A05F-843A-4D55-BA35-ED1A1791B9D5}" destId="{016CBEAA-2233-4F07-8EBF-5B9F9F4461B5}" srcOrd="2" destOrd="0" presId="urn:microsoft.com/office/officeart/2005/8/layout/orgChart1"/>
    <dgm:cxn modelId="{A84CC50B-A198-4CEA-B001-F7A3B89A0F60}" type="presParOf" srcId="{752003A1-64B6-489A-B7D6-842AF5AC5231}" destId="{A8BD2936-8850-4BB8-AB1E-43CD724C444D}" srcOrd="2" destOrd="0" presId="urn:microsoft.com/office/officeart/2005/8/layout/orgChart1"/>
    <dgm:cxn modelId="{E366E5CE-87BA-4643-93E1-A8E1D5252676}" type="presParOf" srcId="{A5634F6E-F80D-4B5A-8948-40B9C697A71A}" destId="{60C8B638-F2B5-46E1-BCCF-924E380378E3}" srcOrd="2" destOrd="0" presId="urn:microsoft.com/office/officeart/2005/8/layout/orgChart1"/>
    <dgm:cxn modelId="{0F642C2F-1CA1-4523-94D5-C96E98B9899C}" type="presParOf" srcId="{A5634F6E-F80D-4B5A-8948-40B9C697A71A}" destId="{D182E7C0-6E7D-49DD-AA03-754DF29CB88A}" srcOrd="3" destOrd="0" presId="urn:microsoft.com/office/officeart/2005/8/layout/orgChart1"/>
    <dgm:cxn modelId="{8C6C8202-3DDF-4455-9FAD-76789F2BAB44}" type="presParOf" srcId="{D182E7C0-6E7D-49DD-AA03-754DF29CB88A}" destId="{AD96713D-6DAC-4EFC-BBCD-96E39855109D}" srcOrd="0" destOrd="0" presId="urn:microsoft.com/office/officeart/2005/8/layout/orgChart1"/>
    <dgm:cxn modelId="{D09CEC77-9524-4BAB-B45A-80CC7AB19B07}" type="presParOf" srcId="{AD96713D-6DAC-4EFC-BBCD-96E39855109D}" destId="{09D47D2A-352B-4721-93DA-D08909697F90}" srcOrd="0" destOrd="0" presId="urn:microsoft.com/office/officeart/2005/8/layout/orgChart1"/>
    <dgm:cxn modelId="{EF6F3431-E3BF-473D-84AA-8E6E1E59A90A}" type="presParOf" srcId="{AD96713D-6DAC-4EFC-BBCD-96E39855109D}" destId="{B2D32341-5880-4A82-8DA6-DEE14F3B5F51}" srcOrd="1" destOrd="0" presId="urn:microsoft.com/office/officeart/2005/8/layout/orgChart1"/>
    <dgm:cxn modelId="{775795DE-9589-4AC9-A740-F5D51D45E5F9}" type="presParOf" srcId="{D182E7C0-6E7D-49DD-AA03-754DF29CB88A}" destId="{D406992A-FB21-45D2-926F-C74EC9E1F738}" srcOrd="1" destOrd="0" presId="urn:microsoft.com/office/officeart/2005/8/layout/orgChart1"/>
    <dgm:cxn modelId="{96B43F47-674F-4340-A84F-6EEA352C09CA}" type="presParOf" srcId="{D406992A-FB21-45D2-926F-C74EC9E1F738}" destId="{9B2B398F-C571-4B68-86F6-458FBABACD2F}" srcOrd="0" destOrd="0" presId="urn:microsoft.com/office/officeart/2005/8/layout/orgChart1"/>
    <dgm:cxn modelId="{639EA460-D869-4C3D-9810-6E59D45CA6E9}" type="presParOf" srcId="{D406992A-FB21-45D2-926F-C74EC9E1F738}" destId="{845ED745-5B53-4C97-9070-DDE8012A7B80}" srcOrd="1" destOrd="0" presId="urn:microsoft.com/office/officeart/2005/8/layout/orgChart1"/>
    <dgm:cxn modelId="{2C976A69-BF27-4D66-B8A2-ED7F7EFDF8FF}" type="presParOf" srcId="{845ED745-5B53-4C97-9070-DDE8012A7B80}" destId="{710C8C22-5206-4603-9DBD-C2936B07887E}" srcOrd="0" destOrd="0" presId="urn:microsoft.com/office/officeart/2005/8/layout/orgChart1"/>
    <dgm:cxn modelId="{58BDA77D-BC5D-4A08-8906-CCCCAE2B6BE1}" type="presParOf" srcId="{710C8C22-5206-4603-9DBD-C2936B07887E}" destId="{FA597270-F795-4127-BFE5-510E604FE04B}" srcOrd="0" destOrd="0" presId="urn:microsoft.com/office/officeart/2005/8/layout/orgChart1"/>
    <dgm:cxn modelId="{84158CC3-FF74-4FD0-A37D-0EC0FAF98369}" type="presParOf" srcId="{710C8C22-5206-4603-9DBD-C2936B07887E}" destId="{96C4129F-DB7C-4DCF-814E-CBF9EDA7412C}" srcOrd="1" destOrd="0" presId="urn:microsoft.com/office/officeart/2005/8/layout/orgChart1"/>
    <dgm:cxn modelId="{56AE4D6E-E77E-43BB-AC2F-CA9D006BA945}" type="presParOf" srcId="{845ED745-5B53-4C97-9070-DDE8012A7B80}" destId="{B571A62F-5C98-4CD3-8F54-F115CF8001C4}" srcOrd="1" destOrd="0" presId="urn:microsoft.com/office/officeart/2005/8/layout/orgChart1"/>
    <dgm:cxn modelId="{A16D9267-268E-46E1-A26A-4CD59766C099}" type="presParOf" srcId="{845ED745-5B53-4C97-9070-DDE8012A7B80}" destId="{8F1F6CA2-7F1F-4A9B-8C5E-6885CD3B7C72}" srcOrd="2" destOrd="0" presId="urn:microsoft.com/office/officeart/2005/8/layout/orgChart1"/>
    <dgm:cxn modelId="{D820DC17-3EA7-4705-859E-FB2822B4E4F6}" type="presParOf" srcId="{D182E7C0-6E7D-49DD-AA03-754DF29CB88A}" destId="{59E1078D-B7BA-483F-8DEE-647C8DB38200}" srcOrd="2" destOrd="0" presId="urn:microsoft.com/office/officeart/2005/8/layout/orgChart1"/>
    <dgm:cxn modelId="{F7416BA7-B541-477C-88D7-323227BFE65C}" type="presParOf" srcId="{19553C73-F6D1-4F0B-B693-5444E3EFCFBF}" destId="{5AEB254F-321E-4C20-A3A4-A587E4E8FC80}"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9496604-F4DC-4D07-BE84-01C0EF23B3B3}" type="doc">
      <dgm:prSet loTypeId="urn:microsoft.com/office/officeart/2005/8/layout/hierarchy2" loCatId="hierarchy" qsTypeId="urn:microsoft.com/office/officeart/2005/8/quickstyle/simple1" qsCatId="simple" csTypeId="urn:microsoft.com/office/officeart/2005/8/colors/accent0_2" csCatId="mainScheme" phldr="1"/>
      <dgm:spPr/>
      <dgm:t>
        <a:bodyPr/>
        <a:lstStyle/>
        <a:p>
          <a:endParaRPr lang="en-US"/>
        </a:p>
      </dgm:t>
    </dgm:pt>
    <dgm:pt modelId="{FFDBD265-30E0-4D95-B7C9-76FECB5E456D}">
      <dgm:prSet phldrT="[Text]" custT="1"/>
      <dgm:spPr>
        <a:solidFill>
          <a:schemeClr val="accent6">
            <a:lumMod val="40000"/>
            <a:lumOff val="60000"/>
          </a:schemeClr>
        </a:solidFill>
      </dgm:spPr>
      <dgm:t>
        <a:bodyPr/>
        <a:lstStyle/>
        <a:p>
          <a:pPr algn="just"/>
          <a:r>
            <a:rPr lang="en-US" sz="1900" dirty="0">
              <a:latin typeface="+mn-lt"/>
            </a:rPr>
            <a:t>As per Section 12(2) of CGST ACT, time of supply of goods shall be </a:t>
          </a:r>
          <a:r>
            <a:rPr lang="en-US" sz="1900" b="1" u="sng" dirty="0">
              <a:latin typeface="+mn-lt"/>
            </a:rPr>
            <a:t>earli</a:t>
          </a:r>
          <a:r>
            <a:rPr lang="en-US" sz="1900" b="1" u="none" dirty="0">
              <a:latin typeface="+mn-lt"/>
            </a:rPr>
            <a:t>er of invoice/ payment, i.e., –</a:t>
          </a:r>
        </a:p>
      </dgm:t>
    </dgm:pt>
    <dgm:pt modelId="{ACF9303C-87C1-4CB9-8C95-02D4252E963D}" type="parTrans" cxnId="{9C990D38-8F32-4E51-A540-E45D6E4CB03B}">
      <dgm:prSet/>
      <dgm:spPr/>
      <dgm:t>
        <a:bodyPr/>
        <a:lstStyle/>
        <a:p>
          <a:endParaRPr lang="en-US" sz="1900">
            <a:latin typeface="+mn-lt"/>
          </a:endParaRPr>
        </a:p>
      </dgm:t>
    </dgm:pt>
    <dgm:pt modelId="{9E464388-6FDD-45FD-B9B6-771E1631A157}" type="sibTrans" cxnId="{9C990D38-8F32-4E51-A540-E45D6E4CB03B}">
      <dgm:prSet/>
      <dgm:spPr/>
      <dgm:t>
        <a:bodyPr/>
        <a:lstStyle/>
        <a:p>
          <a:endParaRPr lang="en-US" sz="1900">
            <a:latin typeface="+mn-lt"/>
          </a:endParaRPr>
        </a:p>
      </dgm:t>
    </dgm:pt>
    <dgm:pt modelId="{7C99092D-8726-45D5-B1F1-6263DBD0B31D}">
      <dgm:prSet custT="1"/>
      <dgm:spPr/>
      <dgm:t>
        <a:bodyPr/>
        <a:lstStyle/>
        <a:p>
          <a:pPr marL="87313" indent="0" algn="just"/>
          <a:r>
            <a:rPr lang="en-US" sz="1900" dirty="0"/>
            <a:t>Date on which </a:t>
          </a:r>
          <a:r>
            <a:rPr lang="en-US" sz="1900" b="1" dirty="0"/>
            <a:t>payment is credited </a:t>
          </a:r>
          <a:r>
            <a:rPr lang="en-US" sz="1900" dirty="0"/>
            <a:t>to the supplier’s bank a/c</a:t>
          </a:r>
          <a:endParaRPr lang="en-US" sz="1900" dirty="0">
            <a:latin typeface="+mn-lt"/>
          </a:endParaRPr>
        </a:p>
      </dgm:t>
    </dgm:pt>
    <dgm:pt modelId="{2BE2F905-9DAF-4B04-BEE3-09A322790F03}" type="parTrans" cxnId="{DA3243FB-15B6-404F-86FF-AD4A74EBBECA}">
      <dgm:prSet custT="1"/>
      <dgm:spPr/>
      <dgm:t>
        <a:bodyPr/>
        <a:lstStyle/>
        <a:p>
          <a:endParaRPr lang="en-US" sz="1900">
            <a:latin typeface="+mn-lt"/>
          </a:endParaRPr>
        </a:p>
      </dgm:t>
    </dgm:pt>
    <dgm:pt modelId="{33AB069C-8B7C-4F8B-8801-41DAA333E5B2}" type="sibTrans" cxnId="{DA3243FB-15B6-404F-86FF-AD4A74EBBECA}">
      <dgm:prSet/>
      <dgm:spPr/>
      <dgm:t>
        <a:bodyPr/>
        <a:lstStyle/>
        <a:p>
          <a:endParaRPr lang="en-US" sz="1900">
            <a:latin typeface="+mn-lt"/>
          </a:endParaRPr>
        </a:p>
      </dgm:t>
    </dgm:pt>
    <dgm:pt modelId="{2C4CA768-529D-4B4A-9C67-804321F0C83B}">
      <dgm:prSet custT="1"/>
      <dgm:spPr/>
      <dgm:t>
        <a:bodyPr/>
        <a:lstStyle/>
        <a:p>
          <a:pPr marL="87313" indent="0" algn="just"/>
          <a:r>
            <a:rPr lang="en-US" sz="1900" dirty="0"/>
            <a:t>Date on which </a:t>
          </a:r>
          <a:r>
            <a:rPr lang="en-US" sz="1900" b="1" dirty="0"/>
            <a:t>payment is entered in the books of supplier</a:t>
          </a:r>
          <a:endParaRPr lang="en-US" sz="1900" dirty="0">
            <a:latin typeface="+mn-lt"/>
          </a:endParaRPr>
        </a:p>
      </dgm:t>
    </dgm:pt>
    <dgm:pt modelId="{BE78F20D-CC4B-41B5-9230-36569F9F09E4}" type="parTrans" cxnId="{FB751972-9E40-4177-B81C-52FEF640C8D1}">
      <dgm:prSet custT="1"/>
      <dgm:spPr/>
      <dgm:t>
        <a:bodyPr/>
        <a:lstStyle/>
        <a:p>
          <a:endParaRPr lang="en-US" sz="1900">
            <a:latin typeface="+mn-lt"/>
          </a:endParaRPr>
        </a:p>
      </dgm:t>
    </dgm:pt>
    <dgm:pt modelId="{96CE9CDD-9E52-407B-BF93-A2B325CF17F1}" type="sibTrans" cxnId="{FB751972-9E40-4177-B81C-52FEF640C8D1}">
      <dgm:prSet/>
      <dgm:spPr/>
      <dgm:t>
        <a:bodyPr/>
        <a:lstStyle/>
        <a:p>
          <a:endParaRPr lang="en-US" sz="1900">
            <a:latin typeface="+mn-lt"/>
          </a:endParaRPr>
        </a:p>
      </dgm:t>
    </dgm:pt>
    <dgm:pt modelId="{E7110413-A838-4A68-983F-2E070775B07F}">
      <dgm:prSet custT="1"/>
      <dgm:spPr/>
      <dgm:t>
        <a:bodyPr/>
        <a:lstStyle/>
        <a:p>
          <a:pPr algn="just"/>
          <a:r>
            <a:rPr lang="en-US" sz="1900" b="1" u="sng" dirty="0"/>
            <a:t>Due date for issue of invoice </a:t>
          </a:r>
          <a:r>
            <a:rPr lang="en-US" sz="1900" u="sng" dirty="0"/>
            <a:t>by the supplier [Section 28*]:</a:t>
          </a:r>
        </a:p>
        <a:p>
          <a:pPr algn="just"/>
          <a:r>
            <a:rPr lang="en-US" sz="1900" b="1" dirty="0"/>
            <a:t> - Supply involves movement: </a:t>
          </a:r>
          <a:r>
            <a:rPr lang="en-US" sz="1900" dirty="0"/>
            <a:t>Time of removal of goods for supply </a:t>
          </a:r>
        </a:p>
        <a:p>
          <a:pPr marL="261938" indent="-261938" algn="just"/>
          <a:r>
            <a:rPr lang="en-US" sz="1900" b="1" dirty="0"/>
            <a:t> - Sale on approval basis:</a:t>
          </a:r>
          <a:r>
            <a:rPr lang="en-US" sz="1900" dirty="0"/>
            <a:t> Earlier of time at which it becomes known that the supply has taken place OR 6 months from date of removal</a:t>
          </a:r>
        </a:p>
        <a:p>
          <a:pPr algn="just"/>
          <a:r>
            <a:rPr lang="en-US" sz="1900" b="1" dirty="0"/>
            <a:t> - Other cases:</a:t>
          </a:r>
          <a:r>
            <a:rPr lang="en-US" sz="1900" dirty="0"/>
            <a:t> Delivery of goods/ making available to the recipient or</a:t>
          </a:r>
        </a:p>
        <a:p>
          <a:pPr algn="just"/>
          <a:r>
            <a:rPr lang="en-US" sz="1900" b="1" dirty="0"/>
            <a:t> - Notified categories of supplies:</a:t>
          </a:r>
          <a:r>
            <a:rPr lang="en-US" sz="1900" dirty="0"/>
            <a:t> Time to be specified by Rules</a:t>
          </a:r>
          <a:endParaRPr lang="en-US" sz="1900" dirty="0">
            <a:latin typeface="+mn-lt"/>
          </a:endParaRPr>
        </a:p>
      </dgm:t>
    </dgm:pt>
    <dgm:pt modelId="{AC1A11F8-C13B-43D4-9E95-387696AB79CF}" type="parTrans" cxnId="{01B4FB85-3E61-4110-AF44-9328B334F6B6}">
      <dgm:prSet custT="1"/>
      <dgm:spPr/>
      <dgm:t>
        <a:bodyPr/>
        <a:lstStyle/>
        <a:p>
          <a:endParaRPr lang="en-US" sz="1900">
            <a:latin typeface="+mn-lt"/>
          </a:endParaRPr>
        </a:p>
      </dgm:t>
    </dgm:pt>
    <dgm:pt modelId="{83B931EA-AFF6-4093-A1D7-59FC81204524}" type="sibTrans" cxnId="{01B4FB85-3E61-4110-AF44-9328B334F6B6}">
      <dgm:prSet/>
      <dgm:spPr/>
      <dgm:t>
        <a:bodyPr/>
        <a:lstStyle/>
        <a:p>
          <a:endParaRPr lang="en-US" sz="1900">
            <a:latin typeface="+mn-lt"/>
          </a:endParaRPr>
        </a:p>
      </dgm:t>
    </dgm:pt>
    <dgm:pt modelId="{1E3C781F-FECD-4103-9403-99CEE5C18FFF}">
      <dgm:prSet custT="1"/>
      <dgm:spPr/>
      <dgm:t>
        <a:bodyPr/>
        <a:lstStyle/>
        <a:p>
          <a:pPr marL="87313" indent="0" algn="just"/>
          <a:r>
            <a:rPr lang="en-US" sz="1900" dirty="0"/>
            <a:t>Actual </a:t>
          </a:r>
          <a:r>
            <a:rPr lang="en-US" sz="1900" b="1" dirty="0"/>
            <a:t>date of issue of invoice </a:t>
          </a:r>
          <a:r>
            <a:rPr lang="en-US" sz="1900" dirty="0"/>
            <a:t>by the supplier </a:t>
          </a:r>
          <a:endParaRPr lang="en-US" sz="1900" dirty="0">
            <a:latin typeface="+mn-lt"/>
          </a:endParaRPr>
        </a:p>
      </dgm:t>
    </dgm:pt>
    <dgm:pt modelId="{A778A2D0-924F-4DCB-A631-479E9E033797}" type="parTrans" cxnId="{3CE508ED-1CDB-4D24-BF1E-8C2D2BB34963}">
      <dgm:prSet custT="1"/>
      <dgm:spPr/>
      <dgm:t>
        <a:bodyPr/>
        <a:lstStyle/>
        <a:p>
          <a:endParaRPr lang="en-US" sz="1900">
            <a:latin typeface="+mn-lt"/>
          </a:endParaRPr>
        </a:p>
      </dgm:t>
    </dgm:pt>
    <dgm:pt modelId="{B8895CCC-64BA-48CD-AB9D-8212AAB21F6A}" type="sibTrans" cxnId="{3CE508ED-1CDB-4D24-BF1E-8C2D2BB34963}">
      <dgm:prSet/>
      <dgm:spPr/>
      <dgm:t>
        <a:bodyPr/>
        <a:lstStyle/>
        <a:p>
          <a:endParaRPr lang="en-US" sz="1900">
            <a:latin typeface="+mn-lt"/>
          </a:endParaRPr>
        </a:p>
      </dgm:t>
    </dgm:pt>
    <dgm:pt modelId="{0001770B-053B-4E88-B567-6D46B81C9314}" type="pres">
      <dgm:prSet presAssocID="{19496604-F4DC-4D07-BE84-01C0EF23B3B3}" presName="diagram" presStyleCnt="0">
        <dgm:presLayoutVars>
          <dgm:chPref val="1"/>
          <dgm:dir/>
          <dgm:animOne val="branch"/>
          <dgm:animLvl val="lvl"/>
          <dgm:resizeHandles val="exact"/>
        </dgm:presLayoutVars>
      </dgm:prSet>
      <dgm:spPr/>
    </dgm:pt>
    <dgm:pt modelId="{12CF6C71-9355-40FC-A9C6-1D4E825C35FC}" type="pres">
      <dgm:prSet presAssocID="{FFDBD265-30E0-4D95-B7C9-76FECB5E456D}" presName="root1" presStyleCnt="0"/>
      <dgm:spPr/>
    </dgm:pt>
    <dgm:pt modelId="{29C31ACD-4255-4FFF-951E-B60A6E706565}" type="pres">
      <dgm:prSet presAssocID="{FFDBD265-30E0-4D95-B7C9-76FECB5E456D}" presName="LevelOneTextNode" presStyleLbl="node0" presStyleIdx="0" presStyleCnt="1" custScaleX="157429" custScaleY="385510" custLinFactX="-13425" custLinFactNeighborX="-100000" custLinFactNeighborY="3306">
        <dgm:presLayoutVars>
          <dgm:chPref val="3"/>
        </dgm:presLayoutVars>
      </dgm:prSet>
      <dgm:spPr/>
    </dgm:pt>
    <dgm:pt modelId="{19BD4530-BCE0-4B6A-9CC0-1E8356FDCA8F}" type="pres">
      <dgm:prSet presAssocID="{FFDBD265-30E0-4D95-B7C9-76FECB5E456D}" presName="level2hierChild" presStyleCnt="0"/>
      <dgm:spPr/>
    </dgm:pt>
    <dgm:pt modelId="{D77FD56C-1B20-47E4-B891-355E841E5C8E}" type="pres">
      <dgm:prSet presAssocID="{A778A2D0-924F-4DCB-A631-479E9E033797}" presName="conn2-1" presStyleLbl="parChTrans1D2" presStyleIdx="0" presStyleCnt="4"/>
      <dgm:spPr/>
    </dgm:pt>
    <dgm:pt modelId="{A418D0F5-D783-45DA-B341-43A63BD51F26}" type="pres">
      <dgm:prSet presAssocID="{A778A2D0-924F-4DCB-A631-479E9E033797}" presName="connTx" presStyleLbl="parChTrans1D2" presStyleIdx="0" presStyleCnt="4"/>
      <dgm:spPr/>
    </dgm:pt>
    <dgm:pt modelId="{D8181FA3-EC38-4775-9526-69D82B19060E}" type="pres">
      <dgm:prSet presAssocID="{1E3C781F-FECD-4103-9403-99CEE5C18FFF}" presName="root2" presStyleCnt="0"/>
      <dgm:spPr/>
    </dgm:pt>
    <dgm:pt modelId="{72DBD535-2C2E-44C4-9287-97C5F206BFFE}" type="pres">
      <dgm:prSet presAssocID="{1E3C781F-FECD-4103-9403-99CEE5C18FFF}" presName="LevelTwoTextNode" presStyleLbl="node2" presStyleIdx="0" presStyleCnt="4" custScaleX="462971" custScaleY="64749" custLinFactNeighborX="5393" custLinFactNeighborY="-6033">
        <dgm:presLayoutVars>
          <dgm:chPref val="3"/>
        </dgm:presLayoutVars>
      </dgm:prSet>
      <dgm:spPr/>
    </dgm:pt>
    <dgm:pt modelId="{EA596FA7-6961-477A-84D7-6C57FFD65B12}" type="pres">
      <dgm:prSet presAssocID="{1E3C781F-FECD-4103-9403-99CEE5C18FFF}" presName="level3hierChild" presStyleCnt="0"/>
      <dgm:spPr/>
    </dgm:pt>
    <dgm:pt modelId="{0BC6207B-8909-4052-8A8F-A199FF9AA253}" type="pres">
      <dgm:prSet presAssocID="{AC1A11F8-C13B-43D4-9E95-387696AB79CF}" presName="conn2-1" presStyleLbl="parChTrans1D2" presStyleIdx="1" presStyleCnt="4"/>
      <dgm:spPr/>
    </dgm:pt>
    <dgm:pt modelId="{32C5EE3D-634F-4F6F-B588-E62F2C8EB53A}" type="pres">
      <dgm:prSet presAssocID="{AC1A11F8-C13B-43D4-9E95-387696AB79CF}" presName="connTx" presStyleLbl="parChTrans1D2" presStyleIdx="1" presStyleCnt="4"/>
      <dgm:spPr/>
    </dgm:pt>
    <dgm:pt modelId="{7C036B31-C523-43B5-812E-7260A123DF3F}" type="pres">
      <dgm:prSet presAssocID="{E7110413-A838-4A68-983F-2E070775B07F}" presName="root2" presStyleCnt="0"/>
      <dgm:spPr/>
    </dgm:pt>
    <dgm:pt modelId="{0097E4CC-BEAA-42A1-BCDE-4AFC868DCE34}" type="pres">
      <dgm:prSet presAssocID="{E7110413-A838-4A68-983F-2E070775B07F}" presName="LevelTwoTextNode" presStyleLbl="node2" presStyleIdx="1" presStyleCnt="4" custScaleX="467985" custScaleY="344310" custLinFactNeighborX="6425" custLinFactNeighborY="8254">
        <dgm:presLayoutVars>
          <dgm:chPref val="3"/>
        </dgm:presLayoutVars>
      </dgm:prSet>
      <dgm:spPr/>
    </dgm:pt>
    <dgm:pt modelId="{3F5CCA10-5084-4E34-BA9C-EC2152184CC9}" type="pres">
      <dgm:prSet presAssocID="{E7110413-A838-4A68-983F-2E070775B07F}" presName="level3hierChild" presStyleCnt="0"/>
      <dgm:spPr/>
    </dgm:pt>
    <dgm:pt modelId="{CE8418D1-C1C8-4799-9CD5-ABA0B866EF0B}" type="pres">
      <dgm:prSet presAssocID="{BE78F20D-CC4B-41B5-9230-36569F9F09E4}" presName="conn2-1" presStyleLbl="parChTrans1D2" presStyleIdx="2" presStyleCnt="4"/>
      <dgm:spPr/>
    </dgm:pt>
    <dgm:pt modelId="{7B337846-2106-4DAC-9799-FD1E49C66A0D}" type="pres">
      <dgm:prSet presAssocID="{BE78F20D-CC4B-41B5-9230-36569F9F09E4}" presName="connTx" presStyleLbl="parChTrans1D2" presStyleIdx="2" presStyleCnt="4"/>
      <dgm:spPr/>
    </dgm:pt>
    <dgm:pt modelId="{460D7098-8E0D-4AC9-BD1E-F6D810D0E830}" type="pres">
      <dgm:prSet presAssocID="{2C4CA768-529D-4B4A-9C67-804321F0C83B}" presName="root2" presStyleCnt="0"/>
      <dgm:spPr/>
    </dgm:pt>
    <dgm:pt modelId="{0876F25D-1896-4ADC-B179-BE82A402194C}" type="pres">
      <dgm:prSet presAssocID="{2C4CA768-529D-4B4A-9C67-804321F0C83B}" presName="LevelTwoTextNode" presStyleLbl="node2" presStyleIdx="2" presStyleCnt="4" custScaleX="467247" custScaleY="61123" custLinFactNeighborX="1343" custLinFactNeighborY="8578">
        <dgm:presLayoutVars>
          <dgm:chPref val="3"/>
        </dgm:presLayoutVars>
      </dgm:prSet>
      <dgm:spPr/>
    </dgm:pt>
    <dgm:pt modelId="{BC905161-4BEB-40B8-B74B-ECDDCEFA798F}" type="pres">
      <dgm:prSet presAssocID="{2C4CA768-529D-4B4A-9C67-804321F0C83B}" presName="level3hierChild" presStyleCnt="0"/>
      <dgm:spPr/>
    </dgm:pt>
    <dgm:pt modelId="{4B8986A9-F90B-4D1F-A4BE-F4F7CF02F4D9}" type="pres">
      <dgm:prSet presAssocID="{2BE2F905-9DAF-4B04-BEE3-09A322790F03}" presName="conn2-1" presStyleLbl="parChTrans1D2" presStyleIdx="3" presStyleCnt="4"/>
      <dgm:spPr/>
    </dgm:pt>
    <dgm:pt modelId="{815A6B67-EAC9-49E3-B34A-10D8345AFFC4}" type="pres">
      <dgm:prSet presAssocID="{2BE2F905-9DAF-4B04-BEE3-09A322790F03}" presName="connTx" presStyleLbl="parChTrans1D2" presStyleIdx="3" presStyleCnt="4"/>
      <dgm:spPr/>
    </dgm:pt>
    <dgm:pt modelId="{0C086F58-E95B-4775-A4A9-4175D6DAC5EA}" type="pres">
      <dgm:prSet presAssocID="{7C99092D-8726-45D5-B1F1-6263DBD0B31D}" presName="root2" presStyleCnt="0"/>
      <dgm:spPr/>
    </dgm:pt>
    <dgm:pt modelId="{7CBC3B7B-45A7-4CE1-A09C-25467359E000}" type="pres">
      <dgm:prSet presAssocID="{7C99092D-8726-45D5-B1F1-6263DBD0B31D}" presName="LevelTwoTextNode" presStyleLbl="node2" presStyleIdx="3" presStyleCnt="4" custScaleX="464355" custScaleY="65808" custLinFactNeighborX="4235" custLinFactNeighborY="19142">
        <dgm:presLayoutVars>
          <dgm:chPref val="3"/>
        </dgm:presLayoutVars>
      </dgm:prSet>
      <dgm:spPr/>
    </dgm:pt>
    <dgm:pt modelId="{83FF2E8C-A94E-4367-9923-A141B264BC67}" type="pres">
      <dgm:prSet presAssocID="{7C99092D-8726-45D5-B1F1-6263DBD0B31D}" presName="level3hierChild" presStyleCnt="0"/>
      <dgm:spPr/>
    </dgm:pt>
  </dgm:ptLst>
  <dgm:cxnLst>
    <dgm:cxn modelId="{28B81B9E-6EEB-4036-9070-429D46D7721F}" type="presOf" srcId="{BE78F20D-CC4B-41B5-9230-36569F9F09E4}" destId="{CE8418D1-C1C8-4799-9CD5-ABA0B866EF0B}" srcOrd="0" destOrd="0" presId="urn:microsoft.com/office/officeart/2005/8/layout/hierarchy2"/>
    <dgm:cxn modelId="{808A970F-73BD-47EA-BC8F-7860D9C1CB59}" type="presOf" srcId="{E7110413-A838-4A68-983F-2E070775B07F}" destId="{0097E4CC-BEAA-42A1-BCDE-4AFC868DCE34}" srcOrd="0" destOrd="0" presId="urn:microsoft.com/office/officeart/2005/8/layout/hierarchy2"/>
    <dgm:cxn modelId="{1244CE7E-966D-4E0E-867E-72C5D5339099}" type="presOf" srcId="{2C4CA768-529D-4B4A-9C67-804321F0C83B}" destId="{0876F25D-1896-4ADC-B179-BE82A402194C}" srcOrd="0" destOrd="0" presId="urn:microsoft.com/office/officeart/2005/8/layout/hierarchy2"/>
    <dgm:cxn modelId="{11D23E46-2FCD-4C9F-A6EE-3C8DD4F40A0E}" type="presOf" srcId="{7C99092D-8726-45D5-B1F1-6263DBD0B31D}" destId="{7CBC3B7B-45A7-4CE1-A09C-25467359E000}" srcOrd="0" destOrd="0" presId="urn:microsoft.com/office/officeart/2005/8/layout/hierarchy2"/>
    <dgm:cxn modelId="{DA3243FB-15B6-404F-86FF-AD4A74EBBECA}" srcId="{FFDBD265-30E0-4D95-B7C9-76FECB5E456D}" destId="{7C99092D-8726-45D5-B1F1-6263DBD0B31D}" srcOrd="3" destOrd="0" parTransId="{2BE2F905-9DAF-4B04-BEE3-09A322790F03}" sibTransId="{33AB069C-8B7C-4F8B-8801-41DAA333E5B2}"/>
    <dgm:cxn modelId="{01B4FB85-3E61-4110-AF44-9328B334F6B6}" srcId="{FFDBD265-30E0-4D95-B7C9-76FECB5E456D}" destId="{E7110413-A838-4A68-983F-2E070775B07F}" srcOrd="1" destOrd="0" parTransId="{AC1A11F8-C13B-43D4-9E95-387696AB79CF}" sibTransId="{83B931EA-AFF6-4093-A1D7-59FC81204524}"/>
    <dgm:cxn modelId="{9C990D38-8F32-4E51-A540-E45D6E4CB03B}" srcId="{19496604-F4DC-4D07-BE84-01C0EF23B3B3}" destId="{FFDBD265-30E0-4D95-B7C9-76FECB5E456D}" srcOrd="0" destOrd="0" parTransId="{ACF9303C-87C1-4CB9-8C95-02D4252E963D}" sibTransId="{9E464388-6FDD-45FD-B9B6-771E1631A157}"/>
    <dgm:cxn modelId="{FA6C63CC-78A9-4626-908D-C34734DD7D29}" type="presOf" srcId="{2BE2F905-9DAF-4B04-BEE3-09A322790F03}" destId="{4B8986A9-F90B-4D1F-A4BE-F4F7CF02F4D9}" srcOrd="0" destOrd="0" presId="urn:microsoft.com/office/officeart/2005/8/layout/hierarchy2"/>
    <dgm:cxn modelId="{12F2D26B-8A02-43C6-9340-6AB8E4FF93B0}" type="presOf" srcId="{FFDBD265-30E0-4D95-B7C9-76FECB5E456D}" destId="{29C31ACD-4255-4FFF-951E-B60A6E706565}" srcOrd="0" destOrd="0" presId="urn:microsoft.com/office/officeart/2005/8/layout/hierarchy2"/>
    <dgm:cxn modelId="{0A0C3EF6-9058-4973-92FA-77A2CB65FEB3}" type="presOf" srcId="{AC1A11F8-C13B-43D4-9E95-387696AB79CF}" destId="{32C5EE3D-634F-4F6F-B588-E62F2C8EB53A}" srcOrd="1" destOrd="0" presId="urn:microsoft.com/office/officeart/2005/8/layout/hierarchy2"/>
    <dgm:cxn modelId="{AD2961D0-5536-4DB2-AED5-A06E6C7D253B}" type="presOf" srcId="{A778A2D0-924F-4DCB-A631-479E9E033797}" destId="{A418D0F5-D783-45DA-B341-43A63BD51F26}" srcOrd="1" destOrd="0" presId="urn:microsoft.com/office/officeart/2005/8/layout/hierarchy2"/>
    <dgm:cxn modelId="{FB751972-9E40-4177-B81C-52FEF640C8D1}" srcId="{FFDBD265-30E0-4D95-B7C9-76FECB5E456D}" destId="{2C4CA768-529D-4B4A-9C67-804321F0C83B}" srcOrd="2" destOrd="0" parTransId="{BE78F20D-CC4B-41B5-9230-36569F9F09E4}" sibTransId="{96CE9CDD-9E52-407B-BF93-A2B325CF17F1}"/>
    <dgm:cxn modelId="{B878E1DE-085A-459C-815A-F2F0D7B907C5}" type="presOf" srcId="{BE78F20D-CC4B-41B5-9230-36569F9F09E4}" destId="{7B337846-2106-4DAC-9799-FD1E49C66A0D}" srcOrd="1" destOrd="0" presId="urn:microsoft.com/office/officeart/2005/8/layout/hierarchy2"/>
    <dgm:cxn modelId="{357D4A1F-C613-493E-BDD9-5D596DD823DA}" type="presOf" srcId="{A778A2D0-924F-4DCB-A631-479E9E033797}" destId="{D77FD56C-1B20-47E4-B891-355E841E5C8E}" srcOrd="0" destOrd="0" presId="urn:microsoft.com/office/officeart/2005/8/layout/hierarchy2"/>
    <dgm:cxn modelId="{C5CD4759-ED84-4670-A6D1-824C18B21BBD}" type="presOf" srcId="{AC1A11F8-C13B-43D4-9E95-387696AB79CF}" destId="{0BC6207B-8909-4052-8A8F-A199FF9AA253}" srcOrd="0" destOrd="0" presId="urn:microsoft.com/office/officeart/2005/8/layout/hierarchy2"/>
    <dgm:cxn modelId="{3CE508ED-1CDB-4D24-BF1E-8C2D2BB34963}" srcId="{FFDBD265-30E0-4D95-B7C9-76FECB5E456D}" destId="{1E3C781F-FECD-4103-9403-99CEE5C18FFF}" srcOrd="0" destOrd="0" parTransId="{A778A2D0-924F-4DCB-A631-479E9E033797}" sibTransId="{B8895CCC-64BA-48CD-AB9D-8212AAB21F6A}"/>
    <dgm:cxn modelId="{C1768ABD-6420-4FE5-8CD9-288A91DBF637}" type="presOf" srcId="{19496604-F4DC-4D07-BE84-01C0EF23B3B3}" destId="{0001770B-053B-4E88-B567-6D46B81C9314}" srcOrd="0" destOrd="0" presId="urn:microsoft.com/office/officeart/2005/8/layout/hierarchy2"/>
    <dgm:cxn modelId="{A8A77E14-EA37-420B-BF80-61E03AD24D46}" type="presOf" srcId="{2BE2F905-9DAF-4B04-BEE3-09A322790F03}" destId="{815A6B67-EAC9-49E3-B34A-10D8345AFFC4}" srcOrd="1" destOrd="0" presId="urn:microsoft.com/office/officeart/2005/8/layout/hierarchy2"/>
    <dgm:cxn modelId="{06D3B25E-A1F6-4575-827D-4524E2F1EB82}" type="presOf" srcId="{1E3C781F-FECD-4103-9403-99CEE5C18FFF}" destId="{72DBD535-2C2E-44C4-9287-97C5F206BFFE}" srcOrd="0" destOrd="0" presId="urn:microsoft.com/office/officeart/2005/8/layout/hierarchy2"/>
    <dgm:cxn modelId="{B2C46956-324F-4B42-9ECB-8AE509D7D8C2}" type="presParOf" srcId="{0001770B-053B-4E88-B567-6D46B81C9314}" destId="{12CF6C71-9355-40FC-A9C6-1D4E825C35FC}" srcOrd="0" destOrd="0" presId="urn:microsoft.com/office/officeart/2005/8/layout/hierarchy2"/>
    <dgm:cxn modelId="{2CC70531-D2A0-4642-A392-2E4D5856EF9B}" type="presParOf" srcId="{12CF6C71-9355-40FC-A9C6-1D4E825C35FC}" destId="{29C31ACD-4255-4FFF-951E-B60A6E706565}" srcOrd="0" destOrd="0" presId="urn:microsoft.com/office/officeart/2005/8/layout/hierarchy2"/>
    <dgm:cxn modelId="{ED4DFED6-0380-433E-922C-A6A8D22D1B5B}" type="presParOf" srcId="{12CF6C71-9355-40FC-A9C6-1D4E825C35FC}" destId="{19BD4530-BCE0-4B6A-9CC0-1E8356FDCA8F}" srcOrd="1" destOrd="0" presId="urn:microsoft.com/office/officeart/2005/8/layout/hierarchy2"/>
    <dgm:cxn modelId="{9BE25F6A-728B-457B-BA2E-C79ED8AB6999}" type="presParOf" srcId="{19BD4530-BCE0-4B6A-9CC0-1E8356FDCA8F}" destId="{D77FD56C-1B20-47E4-B891-355E841E5C8E}" srcOrd="0" destOrd="0" presId="urn:microsoft.com/office/officeart/2005/8/layout/hierarchy2"/>
    <dgm:cxn modelId="{7A328141-5617-4D81-A4AC-C75FADFD9E13}" type="presParOf" srcId="{D77FD56C-1B20-47E4-B891-355E841E5C8E}" destId="{A418D0F5-D783-45DA-B341-43A63BD51F26}" srcOrd="0" destOrd="0" presId="urn:microsoft.com/office/officeart/2005/8/layout/hierarchy2"/>
    <dgm:cxn modelId="{734A6D3D-32A1-408D-BE32-5AF2A5177621}" type="presParOf" srcId="{19BD4530-BCE0-4B6A-9CC0-1E8356FDCA8F}" destId="{D8181FA3-EC38-4775-9526-69D82B19060E}" srcOrd="1" destOrd="0" presId="urn:microsoft.com/office/officeart/2005/8/layout/hierarchy2"/>
    <dgm:cxn modelId="{035E6704-4BF5-4F4B-AEB7-CCA56E07FED0}" type="presParOf" srcId="{D8181FA3-EC38-4775-9526-69D82B19060E}" destId="{72DBD535-2C2E-44C4-9287-97C5F206BFFE}" srcOrd="0" destOrd="0" presId="urn:microsoft.com/office/officeart/2005/8/layout/hierarchy2"/>
    <dgm:cxn modelId="{A2AEC913-88C0-457F-805E-246D637471C8}" type="presParOf" srcId="{D8181FA3-EC38-4775-9526-69D82B19060E}" destId="{EA596FA7-6961-477A-84D7-6C57FFD65B12}" srcOrd="1" destOrd="0" presId="urn:microsoft.com/office/officeart/2005/8/layout/hierarchy2"/>
    <dgm:cxn modelId="{617C7400-F05B-42C4-A24A-ED13F8F60C25}" type="presParOf" srcId="{19BD4530-BCE0-4B6A-9CC0-1E8356FDCA8F}" destId="{0BC6207B-8909-4052-8A8F-A199FF9AA253}" srcOrd="2" destOrd="0" presId="urn:microsoft.com/office/officeart/2005/8/layout/hierarchy2"/>
    <dgm:cxn modelId="{5C28F6F6-48E8-4A62-92CE-A461F51BD2F1}" type="presParOf" srcId="{0BC6207B-8909-4052-8A8F-A199FF9AA253}" destId="{32C5EE3D-634F-4F6F-B588-E62F2C8EB53A}" srcOrd="0" destOrd="0" presId="urn:microsoft.com/office/officeart/2005/8/layout/hierarchy2"/>
    <dgm:cxn modelId="{DD07047F-3936-4082-8E7D-C90C3E91D754}" type="presParOf" srcId="{19BD4530-BCE0-4B6A-9CC0-1E8356FDCA8F}" destId="{7C036B31-C523-43B5-812E-7260A123DF3F}" srcOrd="3" destOrd="0" presId="urn:microsoft.com/office/officeart/2005/8/layout/hierarchy2"/>
    <dgm:cxn modelId="{FE26C395-DD16-4C0F-AED0-EA07DBB6E376}" type="presParOf" srcId="{7C036B31-C523-43B5-812E-7260A123DF3F}" destId="{0097E4CC-BEAA-42A1-BCDE-4AFC868DCE34}" srcOrd="0" destOrd="0" presId="urn:microsoft.com/office/officeart/2005/8/layout/hierarchy2"/>
    <dgm:cxn modelId="{2781A93C-6E00-471F-B190-5CACC4895061}" type="presParOf" srcId="{7C036B31-C523-43B5-812E-7260A123DF3F}" destId="{3F5CCA10-5084-4E34-BA9C-EC2152184CC9}" srcOrd="1" destOrd="0" presId="urn:microsoft.com/office/officeart/2005/8/layout/hierarchy2"/>
    <dgm:cxn modelId="{4131C1EF-15EB-4A56-8CA8-214B13F98A86}" type="presParOf" srcId="{19BD4530-BCE0-4B6A-9CC0-1E8356FDCA8F}" destId="{CE8418D1-C1C8-4799-9CD5-ABA0B866EF0B}" srcOrd="4" destOrd="0" presId="urn:microsoft.com/office/officeart/2005/8/layout/hierarchy2"/>
    <dgm:cxn modelId="{9DE09D30-5D31-4970-A9EB-F0F03358D90B}" type="presParOf" srcId="{CE8418D1-C1C8-4799-9CD5-ABA0B866EF0B}" destId="{7B337846-2106-4DAC-9799-FD1E49C66A0D}" srcOrd="0" destOrd="0" presId="urn:microsoft.com/office/officeart/2005/8/layout/hierarchy2"/>
    <dgm:cxn modelId="{CE9655E9-20AF-48F4-85A5-E9E29C4E4CFE}" type="presParOf" srcId="{19BD4530-BCE0-4B6A-9CC0-1E8356FDCA8F}" destId="{460D7098-8E0D-4AC9-BD1E-F6D810D0E830}" srcOrd="5" destOrd="0" presId="urn:microsoft.com/office/officeart/2005/8/layout/hierarchy2"/>
    <dgm:cxn modelId="{E8C5741A-98C4-4E80-8191-3D3604DBDA09}" type="presParOf" srcId="{460D7098-8E0D-4AC9-BD1E-F6D810D0E830}" destId="{0876F25D-1896-4ADC-B179-BE82A402194C}" srcOrd="0" destOrd="0" presId="urn:microsoft.com/office/officeart/2005/8/layout/hierarchy2"/>
    <dgm:cxn modelId="{25E50F11-9370-4A77-83C0-D1F0352E691D}" type="presParOf" srcId="{460D7098-8E0D-4AC9-BD1E-F6D810D0E830}" destId="{BC905161-4BEB-40B8-B74B-ECDDCEFA798F}" srcOrd="1" destOrd="0" presId="urn:microsoft.com/office/officeart/2005/8/layout/hierarchy2"/>
    <dgm:cxn modelId="{076C2C89-5893-457C-B4D8-1728D718EBBE}" type="presParOf" srcId="{19BD4530-BCE0-4B6A-9CC0-1E8356FDCA8F}" destId="{4B8986A9-F90B-4D1F-A4BE-F4F7CF02F4D9}" srcOrd="6" destOrd="0" presId="urn:microsoft.com/office/officeart/2005/8/layout/hierarchy2"/>
    <dgm:cxn modelId="{DDB253F0-C5A7-42FB-B260-C16DEEB0594A}" type="presParOf" srcId="{4B8986A9-F90B-4D1F-A4BE-F4F7CF02F4D9}" destId="{815A6B67-EAC9-49E3-B34A-10D8345AFFC4}" srcOrd="0" destOrd="0" presId="urn:microsoft.com/office/officeart/2005/8/layout/hierarchy2"/>
    <dgm:cxn modelId="{308FA9E7-C3FA-423D-BE35-E9BBAE5C8493}" type="presParOf" srcId="{19BD4530-BCE0-4B6A-9CC0-1E8356FDCA8F}" destId="{0C086F58-E95B-4775-A4A9-4175D6DAC5EA}" srcOrd="7" destOrd="0" presId="urn:microsoft.com/office/officeart/2005/8/layout/hierarchy2"/>
    <dgm:cxn modelId="{2629758C-1B42-4A40-A0BC-E021A2B5B063}" type="presParOf" srcId="{0C086F58-E95B-4775-A4A9-4175D6DAC5EA}" destId="{7CBC3B7B-45A7-4CE1-A09C-25467359E000}" srcOrd="0" destOrd="0" presId="urn:microsoft.com/office/officeart/2005/8/layout/hierarchy2"/>
    <dgm:cxn modelId="{328F3781-4ED7-4CA3-8747-9B8A26C368B3}" type="presParOf" srcId="{0C086F58-E95B-4775-A4A9-4175D6DAC5EA}" destId="{83FF2E8C-A94E-4367-9923-A141B264BC67}"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9496604-F4DC-4D07-BE84-01C0EF23B3B3}" type="doc">
      <dgm:prSet loTypeId="urn:microsoft.com/office/officeart/2005/8/layout/hierarchy2" loCatId="hierarchy" qsTypeId="urn:microsoft.com/office/officeart/2005/8/quickstyle/simple1" qsCatId="simple" csTypeId="urn:microsoft.com/office/officeart/2005/8/colors/accent0_2" csCatId="mainScheme" phldr="1"/>
      <dgm:spPr/>
      <dgm:t>
        <a:bodyPr/>
        <a:lstStyle/>
        <a:p>
          <a:endParaRPr lang="en-US"/>
        </a:p>
      </dgm:t>
    </dgm:pt>
    <dgm:pt modelId="{FFDBD265-30E0-4D95-B7C9-76FECB5E456D}">
      <dgm:prSet phldrT="[Text]" custT="1"/>
      <dgm:spPr>
        <a:solidFill>
          <a:schemeClr val="accent6">
            <a:lumMod val="40000"/>
            <a:lumOff val="60000"/>
          </a:schemeClr>
        </a:solidFill>
      </dgm:spPr>
      <dgm:t>
        <a:bodyPr/>
        <a:lstStyle/>
        <a:p>
          <a:pPr algn="just"/>
          <a:r>
            <a:rPr lang="en-US" sz="1900" dirty="0">
              <a:latin typeface="+mn-lt"/>
            </a:rPr>
            <a:t>As per Section 13(2) of CGST ACT, time of supply of services shall be </a:t>
          </a:r>
          <a:r>
            <a:rPr lang="en-US" sz="1900" b="1" u="sng" dirty="0">
              <a:latin typeface="+mn-lt"/>
            </a:rPr>
            <a:t>earli</a:t>
          </a:r>
          <a:r>
            <a:rPr lang="en-US" sz="1900" b="1" u="none" dirty="0">
              <a:latin typeface="+mn-lt"/>
            </a:rPr>
            <a:t>er of invoice/ payment, i.e., –</a:t>
          </a:r>
        </a:p>
      </dgm:t>
    </dgm:pt>
    <dgm:pt modelId="{ACF9303C-87C1-4CB9-8C95-02D4252E963D}" type="parTrans" cxnId="{9C990D38-8F32-4E51-A540-E45D6E4CB03B}">
      <dgm:prSet/>
      <dgm:spPr/>
      <dgm:t>
        <a:bodyPr/>
        <a:lstStyle/>
        <a:p>
          <a:endParaRPr lang="en-US" sz="1900">
            <a:latin typeface="+mn-lt"/>
          </a:endParaRPr>
        </a:p>
      </dgm:t>
    </dgm:pt>
    <dgm:pt modelId="{9E464388-6FDD-45FD-B9B6-771E1631A157}" type="sibTrans" cxnId="{9C990D38-8F32-4E51-A540-E45D6E4CB03B}">
      <dgm:prSet/>
      <dgm:spPr/>
      <dgm:t>
        <a:bodyPr/>
        <a:lstStyle/>
        <a:p>
          <a:endParaRPr lang="en-US" sz="1900">
            <a:latin typeface="+mn-lt"/>
          </a:endParaRPr>
        </a:p>
      </dgm:t>
    </dgm:pt>
    <dgm:pt modelId="{7C99092D-8726-45D5-B1F1-6263DBD0B31D}">
      <dgm:prSet custT="1"/>
      <dgm:spPr/>
      <dgm:t>
        <a:bodyPr/>
        <a:lstStyle/>
        <a:p>
          <a:pPr marL="87313" indent="0" algn="just"/>
          <a:r>
            <a:rPr lang="en-US" sz="1900" dirty="0"/>
            <a:t>Date on which </a:t>
          </a:r>
          <a:r>
            <a:rPr lang="en-US" sz="1900" b="1" dirty="0"/>
            <a:t>payment is credited </a:t>
          </a:r>
          <a:r>
            <a:rPr lang="en-US" sz="1900" dirty="0"/>
            <a:t>to the supplier’s bank a/c</a:t>
          </a:r>
          <a:endParaRPr lang="en-US" sz="1900" dirty="0">
            <a:latin typeface="+mn-lt"/>
          </a:endParaRPr>
        </a:p>
      </dgm:t>
    </dgm:pt>
    <dgm:pt modelId="{2BE2F905-9DAF-4B04-BEE3-09A322790F03}" type="parTrans" cxnId="{DA3243FB-15B6-404F-86FF-AD4A74EBBECA}">
      <dgm:prSet custT="1"/>
      <dgm:spPr/>
      <dgm:t>
        <a:bodyPr/>
        <a:lstStyle/>
        <a:p>
          <a:endParaRPr lang="en-US" sz="1900">
            <a:latin typeface="+mn-lt"/>
          </a:endParaRPr>
        </a:p>
      </dgm:t>
    </dgm:pt>
    <dgm:pt modelId="{33AB069C-8B7C-4F8B-8801-41DAA333E5B2}" type="sibTrans" cxnId="{DA3243FB-15B6-404F-86FF-AD4A74EBBECA}">
      <dgm:prSet/>
      <dgm:spPr/>
      <dgm:t>
        <a:bodyPr/>
        <a:lstStyle/>
        <a:p>
          <a:endParaRPr lang="en-US" sz="1900">
            <a:latin typeface="+mn-lt"/>
          </a:endParaRPr>
        </a:p>
      </dgm:t>
    </dgm:pt>
    <dgm:pt modelId="{2C4CA768-529D-4B4A-9C67-804321F0C83B}">
      <dgm:prSet custT="1"/>
      <dgm:spPr/>
      <dgm:t>
        <a:bodyPr/>
        <a:lstStyle/>
        <a:p>
          <a:pPr marL="87313" indent="0" algn="just"/>
          <a:r>
            <a:rPr lang="en-US" sz="1900" dirty="0"/>
            <a:t>Date on which </a:t>
          </a:r>
          <a:r>
            <a:rPr lang="en-US" sz="1900" b="1" dirty="0"/>
            <a:t>payment is entered in the books of supplier</a:t>
          </a:r>
          <a:endParaRPr lang="en-US" sz="1900" dirty="0">
            <a:latin typeface="+mn-lt"/>
          </a:endParaRPr>
        </a:p>
      </dgm:t>
    </dgm:pt>
    <dgm:pt modelId="{BE78F20D-CC4B-41B5-9230-36569F9F09E4}" type="parTrans" cxnId="{FB751972-9E40-4177-B81C-52FEF640C8D1}">
      <dgm:prSet custT="1"/>
      <dgm:spPr/>
      <dgm:t>
        <a:bodyPr/>
        <a:lstStyle/>
        <a:p>
          <a:endParaRPr lang="en-US" sz="1900">
            <a:latin typeface="+mn-lt"/>
          </a:endParaRPr>
        </a:p>
      </dgm:t>
    </dgm:pt>
    <dgm:pt modelId="{96CE9CDD-9E52-407B-BF93-A2B325CF17F1}" type="sibTrans" cxnId="{FB751972-9E40-4177-B81C-52FEF640C8D1}">
      <dgm:prSet/>
      <dgm:spPr/>
      <dgm:t>
        <a:bodyPr/>
        <a:lstStyle/>
        <a:p>
          <a:endParaRPr lang="en-US" sz="1900">
            <a:latin typeface="+mn-lt"/>
          </a:endParaRPr>
        </a:p>
      </dgm:t>
    </dgm:pt>
    <dgm:pt modelId="{E7110413-A838-4A68-983F-2E070775B07F}">
      <dgm:prSet custT="1"/>
      <dgm:spPr/>
      <dgm:t>
        <a:bodyPr/>
        <a:lstStyle/>
        <a:p>
          <a:pPr algn="just"/>
          <a:r>
            <a:rPr lang="en-US" sz="1900" b="1" u="sng" dirty="0"/>
            <a:t>Due date for issue of invoice </a:t>
          </a:r>
          <a:r>
            <a:rPr lang="en-US" sz="1900" u="sng" dirty="0"/>
            <a:t>by the supplier [Section 28*]:</a:t>
          </a:r>
        </a:p>
        <a:p>
          <a:pPr algn="just"/>
          <a:r>
            <a:rPr lang="en-US" sz="1900" b="1" dirty="0"/>
            <a:t>-  </a:t>
          </a:r>
          <a:r>
            <a:rPr lang="en-US" sz="1900" dirty="0"/>
            <a:t>Before/ after the supply of service, but within 30 days </a:t>
          </a:r>
        </a:p>
        <a:p>
          <a:pPr marL="261938" indent="-261938" algn="just"/>
          <a:r>
            <a:rPr lang="en-US" sz="1900" b="1" dirty="0"/>
            <a:t>-  Notified categories of supplies:</a:t>
          </a:r>
          <a:r>
            <a:rPr lang="en-US" sz="1900" dirty="0"/>
            <a:t> </a:t>
          </a:r>
          <a:r>
            <a:rPr lang="en-IN" sz="1900" dirty="0"/>
            <a:t>Any other prescribed document shall be deemed to be the tax invoice</a:t>
          </a:r>
          <a:endParaRPr lang="en-US" sz="1900" dirty="0">
            <a:latin typeface="+mn-lt"/>
          </a:endParaRPr>
        </a:p>
      </dgm:t>
    </dgm:pt>
    <dgm:pt modelId="{AC1A11F8-C13B-43D4-9E95-387696AB79CF}" type="parTrans" cxnId="{01B4FB85-3E61-4110-AF44-9328B334F6B6}">
      <dgm:prSet custT="1"/>
      <dgm:spPr/>
      <dgm:t>
        <a:bodyPr/>
        <a:lstStyle/>
        <a:p>
          <a:endParaRPr lang="en-US" sz="1900">
            <a:latin typeface="+mn-lt"/>
          </a:endParaRPr>
        </a:p>
      </dgm:t>
    </dgm:pt>
    <dgm:pt modelId="{83B931EA-AFF6-4093-A1D7-59FC81204524}" type="sibTrans" cxnId="{01B4FB85-3E61-4110-AF44-9328B334F6B6}">
      <dgm:prSet/>
      <dgm:spPr/>
      <dgm:t>
        <a:bodyPr/>
        <a:lstStyle/>
        <a:p>
          <a:endParaRPr lang="en-US" sz="1900">
            <a:latin typeface="+mn-lt"/>
          </a:endParaRPr>
        </a:p>
      </dgm:t>
    </dgm:pt>
    <dgm:pt modelId="{1E3C781F-FECD-4103-9403-99CEE5C18FFF}">
      <dgm:prSet custT="1"/>
      <dgm:spPr/>
      <dgm:t>
        <a:bodyPr/>
        <a:lstStyle/>
        <a:p>
          <a:pPr marL="87313" indent="0" algn="just"/>
          <a:r>
            <a:rPr lang="en-US" sz="1900" dirty="0"/>
            <a:t>Actual </a:t>
          </a:r>
          <a:r>
            <a:rPr lang="en-US" sz="1900" b="1" dirty="0"/>
            <a:t>date of issue of invoice </a:t>
          </a:r>
          <a:r>
            <a:rPr lang="en-US" sz="1900" dirty="0"/>
            <a:t>by the supplier </a:t>
          </a:r>
          <a:endParaRPr lang="en-US" sz="1900" dirty="0">
            <a:latin typeface="+mn-lt"/>
          </a:endParaRPr>
        </a:p>
      </dgm:t>
    </dgm:pt>
    <dgm:pt modelId="{A778A2D0-924F-4DCB-A631-479E9E033797}" type="parTrans" cxnId="{3CE508ED-1CDB-4D24-BF1E-8C2D2BB34963}">
      <dgm:prSet custT="1"/>
      <dgm:spPr/>
      <dgm:t>
        <a:bodyPr/>
        <a:lstStyle/>
        <a:p>
          <a:endParaRPr lang="en-US" sz="1900">
            <a:latin typeface="+mn-lt"/>
          </a:endParaRPr>
        </a:p>
      </dgm:t>
    </dgm:pt>
    <dgm:pt modelId="{B8895CCC-64BA-48CD-AB9D-8212AAB21F6A}" type="sibTrans" cxnId="{3CE508ED-1CDB-4D24-BF1E-8C2D2BB34963}">
      <dgm:prSet/>
      <dgm:spPr/>
      <dgm:t>
        <a:bodyPr/>
        <a:lstStyle/>
        <a:p>
          <a:endParaRPr lang="en-US" sz="1900">
            <a:latin typeface="+mn-lt"/>
          </a:endParaRPr>
        </a:p>
      </dgm:t>
    </dgm:pt>
    <dgm:pt modelId="{0001770B-053B-4E88-B567-6D46B81C9314}" type="pres">
      <dgm:prSet presAssocID="{19496604-F4DC-4D07-BE84-01C0EF23B3B3}" presName="diagram" presStyleCnt="0">
        <dgm:presLayoutVars>
          <dgm:chPref val="1"/>
          <dgm:dir/>
          <dgm:animOne val="branch"/>
          <dgm:animLvl val="lvl"/>
          <dgm:resizeHandles val="exact"/>
        </dgm:presLayoutVars>
      </dgm:prSet>
      <dgm:spPr/>
    </dgm:pt>
    <dgm:pt modelId="{12CF6C71-9355-40FC-A9C6-1D4E825C35FC}" type="pres">
      <dgm:prSet presAssocID="{FFDBD265-30E0-4D95-B7C9-76FECB5E456D}" presName="root1" presStyleCnt="0"/>
      <dgm:spPr/>
    </dgm:pt>
    <dgm:pt modelId="{29C31ACD-4255-4FFF-951E-B60A6E706565}" type="pres">
      <dgm:prSet presAssocID="{FFDBD265-30E0-4D95-B7C9-76FECB5E456D}" presName="LevelOneTextNode" presStyleLbl="node0" presStyleIdx="0" presStyleCnt="1" custScaleX="157429" custScaleY="385510" custLinFactX="-13425" custLinFactNeighborX="-100000" custLinFactNeighborY="3306">
        <dgm:presLayoutVars>
          <dgm:chPref val="3"/>
        </dgm:presLayoutVars>
      </dgm:prSet>
      <dgm:spPr/>
    </dgm:pt>
    <dgm:pt modelId="{19BD4530-BCE0-4B6A-9CC0-1E8356FDCA8F}" type="pres">
      <dgm:prSet presAssocID="{FFDBD265-30E0-4D95-B7C9-76FECB5E456D}" presName="level2hierChild" presStyleCnt="0"/>
      <dgm:spPr/>
    </dgm:pt>
    <dgm:pt modelId="{D77FD56C-1B20-47E4-B891-355E841E5C8E}" type="pres">
      <dgm:prSet presAssocID="{A778A2D0-924F-4DCB-A631-479E9E033797}" presName="conn2-1" presStyleLbl="parChTrans1D2" presStyleIdx="0" presStyleCnt="4"/>
      <dgm:spPr/>
    </dgm:pt>
    <dgm:pt modelId="{A418D0F5-D783-45DA-B341-43A63BD51F26}" type="pres">
      <dgm:prSet presAssocID="{A778A2D0-924F-4DCB-A631-479E9E033797}" presName="connTx" presStyleLbl="parChTrans1D2" presStyleIdx="0" presStyleCnt="4"/>
      <dgm:spPr/>
    </dgm:pt>
    <dgm:pt modelId="{D8181FA3-EC38-4775-9526-69D82B19060E}" type="pres">
      <dgm:prSet presAssocID="{1E3C781F-FECD-4103-9403-99CEE5C18FFF}" presName="root2" presStyleCnt="0"/>
      <dgm:spPr/>
    </dgm:pt>
    <dgm:pt modelId="{72DBD535-2C2E-44C4-9287-97C5F206BFFE}" type="pres">
      <dgm:prSet presAssocID="{1E3C781F-FECD-4103-9403-99CEE5C18FFF}" presName="LevelTwoTextNode" presStyleLbl="node2" presStyleIdx="0" presStyleCnt="4" custScaleX="462971" custScaleY="64749" custLinFactNeighborX="5393" custLinFactNeighborY="-6033">
        <dgm:presLayoutVars>
          <dgm:chPref val="3"/>
        </dgm:presLayoutVars>
      </dgm:prSet>
      <dgm:spPr/>
    </dgm:pt>
    <dgm:pt modelId="{EA596FA7-6961-477A-84D7-6C57FFD65B12}" type="pres">
      <dgm:prSet presAssocID="{1E3C781F-FECD-4103-9403-99CEE5C18FFF}" presName="level3hierChild" presStyleCnt="0"/>
      <dgm:spPr/>
    </dgm:pt>
    <dgm:pt modelId="{0BC6207B-8909-4052-8A8F-A199FF9AA253}" type="pres">
      <dgm:prSet presAssocID="{AC1A11F8-C13B-43D4-9E95-387696AB79CF}" presName="conn2-1" presStyleLbl="parChTrans1D2" presStyleIdx="1" presStyleCnt="4"/>
      <dgm:spPr/>
    </dgm:pt>
    <dgm:pt modelId="{32C5EE3D-634F-4F6F-B588-E62F2C8EB53A}" type="pres">
      <dgm:prSet presAssocID="{AC1A11F8-C13B-43D4-9E95-387696AB79CF}" presName="connTx" presStyleLbl="parChTrans1D2" presStyleIdx="1" presStyleCnt="4"/>
      <dgm:spPr/>
    </dgm:pt>
    <dgm:pt modelId="{7C036B31-C523-43B5-812E-7260A123DF3F}" type="pres">
      <dgm:prSet presAssocID="{E7110413-A838-4A68-983F-2E070775B07F}" presName="root2" presStyleCnt="0"/>
      <dgm:spPr/>
    </dgm:pt>
    <dgm:pt modelId="{0097E4CC-BEAA-42A1-BCDE-4AFC868DCE34}" type="pres">
      <dgm:prSet presAssocID="{E7110413-A838-4A68-983F-2E070775B07F}" presName="LevelTwoTextNode" presStyleLbl="node2" presStyleIdx="1" presStyleCnt="4" custScaleX="467985" custScaleY="252947" custLinFactNeighborX="6425" custLinFactNeighborY="8254">
        <dgm:presLayoutVars>
          <dgm:chPref val="3"/>
        </dgm:presLayoutVars>
      </dgm:prSet>
      <dgm:spPr/>
    </dgm:pt>
    <dgm:pt modelId="{3F5CCA10-5084-4E34-BA9C-EC2152184CC9}" type="pres">
      <dgm:prSet presAssocID="{E7110413-A838-4A68-983F-2E070775B07F}" presName="level3hierChild" presStyleCnt="0"/>
      <dgm:spPr/>
    </dgm:pt>
    <dgm:pt modelId="{CE8418D1-C1C8-4799-9CD5-ABA0B866EF0B}" type="pres">
      <dgm:prSet presAssocID="{BE78F20D-CC4B-41B5-9230-36569F9F09E4}" presName="conn2-1" presStyleLbl="parChTrans1D2" presStyleIdx="2" presStyleCnt="4"/>
      <dgm:spPr/>
    </dgm:pt>
    <dgm:pt modelId="{7B337846-2106-4DAC-9799-FD1E49C66A0D}" type="pres">
      <dgm:prSet presAssocID="{BE78F20D-CC4B-41B5-9230-36569F9F09E4}" presName="connTx" presStyleLbl="parChTrans1D2" presStyleIdx="2" presStyleCnt="4"/>
      <dgm:spPr/>
    </dgm:pt>
    <dgm:pt modelId="{460D7098-8E0D-4AC9-BD1E-F6D810D0E830}" type="pres">
      <dgm:prSet presAssocID="{2C4CA768-529D-4B4A-9C67-804321F0C83B}" presName="root2" presStyleCnt="0"/>
      <dgm:spPr/>
    </dgm:pt>
    <dgm:pt modelId="{0876F25D-1896-4ADC-B179-BE82A402194C}" type="pres">
      <dgm:prSet presAssocID="{2C4CA768-529D-4B4A-9C67-804321F0C83B}" presName="LevelTwoTextNode" presStyleLbl="node2" presStyleIdx="2" presStyleCnt="4" custScaleX="467247" custScaleY="61123" custLinFactNeighborX="1343" custLinFactNeighborY="8578">
        <dgm:presLayoutVars>
          <dgm:chPref val="3"/>
        </dgm:presLayoutVars>
      </dgm:prSet>
      <dgm:spPr/>
    </dgm:pt>
    <dgm:pt modelId="{BC905161-4BEB-40B8-B74B-ECDDCEFA798F}" type="pres">
      <dgm:prSet presAssocID="{2C4CA768-529D-4B4A-9C67-804321F0C83B}" presName="level3hierChild" presStyleCnt="0"/>
      <dgm:spPr/>
    </dgm:pt>
    <dgm:pt modelId="{4B8986A9-F90B-4D1F-A4BE-F4F7CF02F4D9}" type="pres">
      <dgm:prSet presAssocID="{2BE2F905-9DAF-4B04-BEE3-09A322790F03}" presName="conn2-1" presStyleLbl="parChTrans1D2" presStyleIdx="3" presStyleCnt="4"/>
      <dgm:spPr/>
    </dgm:pt>
    <dgm:pt modelId="{815A6B67-EAC9-49E3-B34A-10D8345AFFC4}" type="pres">
      <dgm:prSet presAssocID="{2BE2F905-9DAF-4B04-BEE3-09A322790F03}" presName="connTx" presStyleLbl="parChTrans1D2" presStyleIdx="3" presStyleCnt="4"/>
      <dgm:spPr/>
    </dgm:pt>
    <dgm:pt modelId="{0C086F58-E95B-4775-A4A9-4175D6DAC5EA}" type="pres">
      <dgm:prSet presAssocID="{7C99092D-8726-45D5-B1F1-6263DBD0B31D}" presName="root2" presStyleCnt="0"/>
      <dgm:spPr/>
    </dgm:pt>
    <dgm:pt modelId="{7CBC3B7B-45A7-4CE1-A09C-25467359E000}" type="pres">
      <dgm:prSet presAssocID="{7C99092D-8726-45D5-B1F1-6263DBD0B31D}" presName="LevelTwoTextNode" presStyleLbl="node2" presStyleIdx="3" presStyleCnt="4" custScaleX="464355" custScaleY="65808" custLinFactNeighborX="4235" custLinFactNeighborY="19142">
        <dgm:presLayoutVars>
          <dgm:chPref val="3"/>
        </dgm:presLayoutVars>
      </dgm:prSet>
      <dgm:spPr/>
    </dgm:pt>
    <dgm:pt modelId="{83FF2E8C-A94E-4367-9923-A141B264BC67}" type="pres">
      <dgm:prSet presAssocID="{7C99092D-8726-45D5-B1F1-6263DBD0B31D}" presName="level3hierChild" presStyleCnt="0"/>
      <dgm:spPr/>
    </dgm:pt>
  </dgm:ptLst>
  <dgm:cxnLst>
    <dgm:cxn modelId="{08BA58E4-E732-4607-83AF-0141C06EA8A8}" type="presOf" srcId="{2C4CA768-529D-4B4A-9C67-804321F0C83B}" destId="{0876F25D-1896-4ADC-B179-BE82A402194C}" srcOrd="0" destOrd="0" presId="urn:microsoft.com/office/officeart/2005/8/layout/hierarchy2"/>
    <dgm:cxn modelId="{48F4A514-6B26-4DEE-B4EE-FE7AE93130AB}" type="presOf" srcId="{BE78F20D-CC4B-41B5-9230-36569F9F09E4}" destId="{7B337846-2106-4DAC-9799-FD1E49C66A0D}" srcOrd="1" destOrd="0" presId="urn:microsoft.com/office/officeart/2005/8/layout/hierarchy2"/>
    <dgm:cxn modelId="{37E093E5-963E-4029-AC21-C7A16DCBA5C8}" type="presOf" srcId="{2BE2F905-9DAF-4B04-BEE3-09A322790F03}" destId="{815A6B67-EAC9-49E3-B34A-10D8345AFFC4}" srcOrd="1" destOrd="0" presId="urn:microsoft.com/office/officeart/2005/8/layout/hierarchy2"/>
    <dgm:cxn modelId="{F6B542E0-FB79-4560-889E-F2EB6B2366D0}" type="presOf" srcId="{19496604-F4DC-4D07-BE84-01C0EF23B3B3}" destId="{0001770B-053B-4E88-B567-6D46B81C9314}" srcOrd="0" destOrd="0" presId="urn:microsoft.com/office/officeart/2005/8/layout/hierarchy2"/>
    <dgm:cxn modelId="{825A1253-9842-458A-AE71-6A199D378975}" type="presOf" srcId="{FFDBD265-30E0-4D95-B7C9-76FECB5E456D}" destId="{29C31ACD-4255-4FFF-951E-B60A6E706565}" srcOrd="0" destOrd="0" presId="urn:microsoft.com/office/officeart/2005/8/layout/hierarchy2"/>
    <dgm:cxn modelId="{3CE508ED-1CDB-4D24-BF1E-8C2D2BB34963}" srcId="{FFDBD265-30E0-4D95-B7C9-76FECB5E456D}" destId="{1E3C781F-FECD-4103-9403-99CEE5C18FFF}" srcOrd="0" destOrd="0" parTransId="{A778A2D0-924F-4DCB-A631-479E9E033797}" sibTransId="{B8895CCC-64BA-48CD-AB9D-8212AAB21F6A}"/>
    <dgm:cxn modelId="{56892995-A21D-4B8E-B062-FBA5EA6451B7}" type="presOf" srcId="{A778A2D0-924F-4DCB-A631-479E9E033797}" destId="{D77FD56C-1B20-47E4-B891-355E841E5C8E}" srcOrd="0" destOrd="0" presId="urn:microsoft.com/office/officeart/2005/8/layout/hierarchy2"/>
    <dgm:cxn modelId="{9F8453C1-F41A-4104-960D-83ADCC81A1B4}" type="presOf" srcId="{A778A2D0-924F-4DCB-A631-479E9E033797}" destId="{A418D0F5-D783-45DA-B341-43A63BD51F26}" srcOrd="1" destOrd="0" presId="urn:microsoft.com/office/officeart/2005/8/layout/hierarchy2"/>
    <dgm:cxn modelId="{904817F0-AE76-410D-9DD7-6BE205D2262C}" type="presOf" srcId="{AC1A11F8-C13B-43D4-9E95-387696AB79CF}" destId="{0BC6207B-8909-4052-8A8F-A199FF9AA253}" srcOrd="0" destOrd="0" presId="urn:microsoft.com/office/officeart/2005/8/layout/hierarchy2"/>
    <dgm:cxn modelId="{6FA15A37-C38B-4C5C-8690-160D4D47D203}" type="presOf" srcId="{AC1A11F8-C13B-43D4-9E95-387696AB79CF}" destId="{32C5EE3D-634F-4F6F-B588-E62F2C8EB53A}" srcOrd="1" destOrd="0" presId="urn:microsoft.com/office/officeart/2005/8/layout/hierarchy2"/>
    <dgm:cxn modelId="{83BEB71C-7458-48A1-94B5-DC41BA3F164E}" type="presOf" srcId="{E7110413-A838-4A68-983F-2E070775B07F}" destId="{0097E4CC-BEAA-42A1-BCDE-4AFC868DCE34}" srcOrd="0" destOrd="0" presId="urn:microsoft.com/office/officeart/2005/8/layout/hierarchy2"/>
    <dgm:cxn modelId="{655C164A-1579-44CB-B3C0-FED20CA71737}" type="presOf" srcId="{7C99092D-8726-45D5-B1F1-6263DBD0B31D}" destId="{7CBC3B7B-45A7-4CE1-A09C-25467359E000}" srcOrd="0" destOrd="0" presId="urn:microsoft.com/office/officeart/2005/8/layout/hierarchy2"/>
    <dgm:cxn modelId="{FB751972-9E40-4177-B81C-52FEF640C8D1}" srcId="{FFDBD265-30E0-4D95-B7C9-76FECB5E456D}" destId="{2C4CA768-529D-4B4A-9C67-804321F0C83B}" srcOrd="2" destOrd="0" parTransId="{BE78F20D-CC4B-41B5-9230-36569F9F09E4}" sibTransId="{96CE9CDD-9E52-407B-BF93-A2B325CF17F1}"/>
    <dgm:cxn modelId="{080AFE5B-9521-4476-AF50-6EDFD1C64FD7}" type="presOf" srcId="{1E3C781F-FECD-4103-9403-99CEE5C18FFF}" destId="{72DBD535-2C2E-44C4-9287-97C5F206BFFE}" srcOrd="0" destOrd="0" presId="urn:microsoft.com/office/officeart/2005/8/layout/hierarchy2"/>
    <dgm:cxn modelId="{32BAFC40-04F2-4717-A4E2-2BF26DFD8402}" type="presOf" srcId="{2BE2F905-9DAF-4B04-BEE3-09A322790F03}" destId="{4B8986A9-F90B-4D1F-A4BE-F4F7CF02F4D9}" srcOrd="0" destOrd="0" presId="urn:microsoft.com/office/officeart/2005/8/layout/hierarchy2"/>
    <dgm:cxn modelId="{DA3243FB-15B6-404F-86FF-AD4A74EBBECA}" srcId="{FFDBD265-30E0-4D95-B7C9-76FECB5E456D}" destId="{7C99092D-8726-45D5-B1F1-6263DBD0B31D}" srcOrd="3" destOrd="0" parTransId="{2BE2F905-9DAF-4B04-BEE3-09A322790F03}" sibTransId="{33AB069C-8B7C-4F8B-8801-41DAA333E5B2}"/>
    <dgm:cxn modelId="{9C990D38-8F32-4E51-A540-E45D6E4CB03B}" srcId="{19496604-F4DC-4D07-BE84-01C0EF23B3B3}" destId="{FFDBD265-30E0-4D95-B7C9-76FECB5E456D}" srcOrd="0" destOrd="0" parTransId="{ACF9303C-87C1-4CB9-8C95-02D4252E963D}" sibTransId="{9E464388-6FDD-45FD-B9B6-771E1631A157}"/>
    <dgm:cxn modelId="{AA70B8CA-2A82-4295-B6F2-0AFD9F92C260}" type="presOf" srcId="{BE78F20D-CC4B-41B5-9230-36569F9F09E4}" destId="{CE8418D1-C1C8-4799-9CD5-ABA0B866EF0B}" srcOrd="0" destOrd="0" presId="urn:microsoft.com/office/officeart/2005/8/layout/hierarchy2"/>
    <dgm:cxn modelId="{01B4FB85-3E61-4110-AF44-9328B334F6B6}" srcId="{FFDBD265-30E0-4D95-B7C9-76FECB5E456D}" destId="{E7110413-A838-4A68-983F-2E070775B07F}" srcOrd="1" destOrd="0" parTransId="{AC1A11F8-C13B-43D4-9E95-387696AB79CF}" sibTransId="{83B931EA-AFF6-4093-A1D7-59FC81204524}"/>
    <dgm:cxn modelId="{E75305E7-9F27-42B2-A4F7-2658D4739600}" type="presParOf" srcId="{0001770B-053B-4E88-B567-6D46B81C9314}" destId="{12CF6C71-9355-40FC-A9C6-1D4E825C35FC}" srcOrd="0" destOrd="0" presId="urn:microsoft.com/office/officeart/2005/8/layout/hierarchy2"/>
    <dgm:cxn modelId="{8E26EB0D-865D-4E45-A1B4-27EB2AEDC5DA}" type="presParOf" srcId="{12CF6C71-9355-40FC-A9C6-1D4E825C35FC}" destId="{29C31ACD-4255-4FFF-951E-B60A6E706565}" srcOrd="0" destOrd="0" presId="urn:microsoft.com/office/officeart/2005/8/layout/hierarchy2"/>
    <dgm:cxn modelId="{78499540-2347-44ED-A7D2-CB4E670FE334}" type="presParOf" srcId="{12CF6C71-9355-40FC-A9C6-1D4E825C35FC}" destId="{19BD4530-BCE0-4B6A-9CC0-1E8356FDCA8F}" srcOrd="1" destOrd="0" presId="urn:microsoft.com/office/officeart/2005/8/layout/hierarchy2"/>
    <dgm:cxn modelId="{A3388087-EA12-4ACE-AE4B-FCCE58CA0825}" type="presParOf" srcId="{19BD4530-BCE0-4B6A-9CC0-1E8356FDCA8F}" destId="{D77FD56C-1B20-47E4-B891-355E841E5C8E}" srcOrd="0" destOrd="0" presId="urn:microsoft.com/office/officeart/2005/8/layout/hierarchy2"/>
    <dgm:cxn modelId="{6D0657E5-6194-4642-8798-07E1D910569F}" type="presParOf" srcId="{D77FD56C-1B20-47E4-B891-355E841E5C8E}" destId="{A418D0F5-D783-45DA-B341-43A63BD51F26}" srcOrd="0" destOrd="0" presId="urn:microsoft.com/office/officeart/2005/8/layout/hierarchy2"/>
    <dgm:cxn modelId="{4756E5D7-378B-4159-8F31-0325C42926B7}" type="presParOf" srcId="{19BD4530-BCE0-4B6A-9CC0-1E8356FDCA8F}" destId="{D8181FA3-EC38-4775-9526-69D82B19060E}" srcOrd="1" destOrd="0" presId="urn:microsoft.com/office/officeart/2005/8/layout/hierarchy2"/>
    <dgm:cxn modelId="{AE7921E0-BF6B-45D7-AD4E-743065F40BDB}" type="presParOf" srcId="{D8181FA3-EC38-4775-9526-69D82B19060E}" destId="{72DBD535-2C2E-44C4-9287-97C5F206BFFE}" srcOrd="0" destOrd="0" presId="urn:microsoft.com/office/officeart/2005/8/layout/hierarchy2"/>
    <dgm:cxn modelId="{D3B5FF30-9A27-4D14-9E82-31BEEBDA495E}" type="presParOf" srcId="{D8181FA3-EC38-4775-9526-69D82B19060E}" destId="{EA596FA7-6961-477A-84D7-6C57FFD65B12}" srcOrd="1" destOrd="0" presId="urn:microsoft.com/office/officeart/2005/8/layout/hierarchy2"/>
    <dgm:cxn modelId="{A7A2E506-12C0-49B2-B737-CDF6BA1DD0D8}" type="presParOf" srcId="{19BD4530-BCE0-4B6A-9CC0-1E8356FDCA8F}" destId="{0BC6207B-8909-4052-8A8F-A199FF9AA253}" srcOrd="2" destOrd="0" presId="urn:microsoft.com/office/officeart/2005/8/layout/hierarchy2"/>
    <dgm:cxn modelId="{CC19E019-0927-4978-91FD-B6CAE6E711A5}" type="presParOf" srcId="{0BC6207B-8909-4052-8A8F-A199FF9AA253}" destId="{32C5EE3D-634F-4F6F-B588-E62F2C8EB53A}" srcOrd="0" destOrd="0" presId="urn:microsoft.com/office/officeart/2005/8/layout/hierarchy2"/>
    <dgm:cxn modelId="{CC5DA1C7-5D46-4789-B703-4A7D4525D47C}" type="presParOf" srcId="{19BD4530-BCE0-4B6A-9CC0-1E8356FDCA8F}" destId="{7C036B31-C523-43B5-812E-7260A123DF3F}" srcOrd="3" destOrd="0" presId="urn:microsoft.com/office/officeart/2005/8/layout/hierarchy2"/>
    <dgm:cxn modelId="{165EC84F-5506-4FB7-9721-417F7C2E5313}" type="presParOf" srcId="{7C036B31-C523-43B5-812E-7260A123DF3F}" destId="{0097E4CC-BEAA-42A1-BCDE-4AFC868DCE34}" srcOrd="0" destOrd="0" presId="urn:microsoft.com/office/officeart/2005/8/layout/hierarchy2"/>
    <dgm:cxn modelId="{51CDDDD9-82AF-4FCC-9583-1A3523E7667F}" type="presParOf" srcId="{7C036B31-C523-43B5-812E-7260A123DF3F}" destId="{3F5CCA10-5084-4E34-BA9C-EC2152184CC9}" srcOrd="1" destOrd="0" presId="urn:microsoft.com/office/officeart/2005/8/layout/hierarchy2"/>
    <dgm:cxn modelId="{8E5C256E-2F90-4179-9471-538A7F143DFA}" type="presParOf" srcId="{19BD4530-BCE0-4B6A-9CC0-1E8356FDCA8F}" destId="{CE8418D1-C1C8-4799-9CD5-ABA0B866EF0B}" srcOrd="4" destOrd="0" presId="urn:microsoft.com/office/officeart/2005/8/layout/hierarchy2"/>
    <dgm:cxn modelId="{85732B7A-1BD0-4FBB-8DA6-C360E16F4901}" type="presParOf" srcId="{CE8418D1-C1C8-4799-9CD5-ABA0B866EF0B}" destId="{7B337846-2106-4DAC-9799-FD1E49C66A0D}" srcOrd="0" destOrd="0" presId="urn:microsoft.com/office/officeart/2005/8/layout/hierarchy2"/>
    <dgm:cxn modelId="{B7A9100C-037E-46BB-BF7D-D06C27379292}" type="presParOf" srcId="{19BD4530-BCE0-4B6A-9CC0-1E8356FDCA8F}" destId="{460D7098-8E0D-4AC9-BD1E-F6D810D0E830}" srcOrd="5" destOrd="0" presId="urn:microsoft.com/office/officeart/2005/8/layout/hierarchy2"/>
    <dgm:cxn modelId="{DC6B9F53-7E5B-4FE5-B6A6-6943FA123076}" type="presParOf" srcId="{460D7098-8E0D-4AC9-BD1E-F6D810D0E830}" destId="{0876F25D-1896-4ADC-B179-BE82A402194C}" srcOrd="0" destOrd="0" presId="urn:microsoft.com/office/officeart/2005/8/layout/hierarchy2"/>
    <dgm:cxn modelId="{0E31C12D-EC99-428B-A649-4095ABADF3A5}" type="presParOf" srcId="{460D7098-8E0D-4AC9-BD1E-F6D810D0E830}" destId="{BC905161-4BEB-40B8-B74B-ECDDCEFA798F}" srcOrd="1" destOrd="0" presId="urn:microsoft.com/office/officeart/2005/8/layout/hierarchy2"/>
    <dgm:cxn modelId="{57EEEC8D-5905-4E30-B80D-B10C1E462585}" type="presParOf" srcId="{19BD4530-BCE0-4B6A-9CC0-1E8356FDCA8F}" destId="{4B8986A9-F90B-4D1F-A4BE-F4F7CF02F4D9}" srcOrd="6" destOrd="0" presId="urn:microsoft.com/office/officeart/2005/8/layout/hierarchy2"/>
    <dgm:cxn modelId="{8ED9DA2F-4101-4795-A1A0-33703219321E}" type="presParOf" srcId="{4B8986A9-F90B-4D1F-A4BE-F4F7CF02F4D9}" destId="{815A6B67-EAC9-49E3-B34A-10D8345AFFC4}" srcOrd="0" destOrd="0" presId="urn:microsoft.com/office/officeart/2005/8/layout/hierarchy2"/>
    <dgm:cxn modelId="{D6BDD595-04A1-4EE2-B656-B68DAA489A6A}" type="presParOf" srcId="{19BD4530-BCE0-4B6A-9CC0-1E8356FDCA8F}" destId="{0C086F58-E95B-4775-A4A9-4175D6DAC5EA}" srcOrd="7" destOrd="0" presId="urn:microsoft.com/office/officeart/2005/8/layout/hierarchy2"/>
    <dgm:cxn modelId="{918178A9-C4E6-48AF-8F76-B78837D052FC}" type="presParOf" srcId="{0C086F58-E95B-4775-A4A9-4175D6DAC5EA}" destId="{7CBC3B7B-45A7-4CE1-A09C-25467359E000}" srcOrd="0" destOrd="0" presId="urn:microsoft.com/office/officeart/2005/8/layout/hierarchy2"/>
    <dgm:cxn modelId="{1D54F607-933B-4ED0-854E-3BC8785ED0F0}" type="presParOf" srcId="{0C086F58-E95B-4775-A4A9-4175D6DAC5EA}" destId="{83FF2E8C-A94E-4367-9923-A141B264BC67}"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27190B7-E33D-4C52-87AB-E2A3697A53FF}" type="doc">
      <dgm:prSet loTypeId="urn:microsoft.com/office/officeart/2005/8/layout/lProcess2" loCatId="list" qsTypeId="urn:microsoft.com/office/officeart/2005/8/quickstyle/3d1" qsCatId="3D" csTypeId="urn:microsoft.com/office/officeart/2005/8/colors/accent0_2" csCatId="mainScheme" phldr="1"/>
      <dgm:spPr/>
      <dgm:t>
        <a:bodyPr/>
        <a:lstStyle/>
        <a:p>
          <a:endParaRPr lang="en-US"/>
        </a:p>
      </dgm:t>
    </dgm:pt>
    <dgm:pt modelId="{2019682E-4B5B-477E-B9C8-7652B3929075}">
      <dgm:prSet phldrT="[Text]" custT="1"/>
      <dgm:spPr/>
      <dgm:t>
        <a:bodyPr/>
        <a:lstStyle/>
        <a:p>
          <a:pPr algn="just"/>
          <a:r>
            <a:rPr lang="en-US" sz="2000" b="1" u="none" dirty="0">
              <a:latin typeface="+mn-lt"/>
            </a:rPr>
            <a:t>In case of successive statements of accounts</a:t>
          </a:r>
          <a:endParaRPr lang="en-US" sz="2000" u="none" dirty="0">
            <a:latin typeface="+mn-lt"/>
          </a:endParaRPr>
        </a:p>
      </dgm:t>
    </dgm:pt>
    <dgm:pt modelId="{CBBEB940-B324-4D98-938C-C9799FABCEDC}" type="parTrans" cxnId="{507630CD-3E60-4578-A28B-683C12BA454A}">
      <dgm:prSet/>
      <dgm:spPr/>
      <dgm:t>
        <a:bodyPr/>
        <a:lstStyle/>
        <a:p>
          <a:endParaRPr lang="en-US" sz="2400">
            <a:latin typeface="+mn-lt"/>
          </a:endParaRPr>
        </a:p>
      </dgm:t>
    </dgm:pt>
    <dgm:pt modelId="{645A7E8D-0E37-4960-B07C-14590130AEE8}" type="sibTrans" cxnId="{507630CD-3E60-4578-A28B-683C12BA454A}">
      <dgm:prSet/>
      <dgm:spPr/>
      <dgm:t>
        <a:bodyPr/>
        <a:lstStyle/>
        <a:p>
          <a:endParaRPr lang="en-US" sz="2400">
            <a:latin typeface="+mn-lt"/>
          </a:endParaRPr>
        </a:p>
      </dgm:t>
    </dgm:pt>
    <dgm:pt modelId="{21864EAC-DA38-4178-9EFB-C804B3733D0B}">
      <dgm:prSet phldrT="[Text]" custT="1"/>
      <dgm:spPr/>
      <dgm:t>
        <a:bodyPr/>
        <a:lstStyle/>
        <a:p>
          <a:pPr algn="just"/>
          <a:r>
            <a:rPr lang="en-IN" sz="2000" dirty="0"/>
            <a:t>Before/ at the time of issue of each SOA </a:t>
          </a:r>
          <a:endParaRPr lang="en-US" sz="2000" dirty="0">
            <a:latin typeface="+mn-lt"/>
          </a:endParaRPr>
        </a:p>
      </dgm:t>
    </dgm:pt>
    <dgm:pt modelId="{0EF01EFB-D112-449B-88BE-36E489302A6D}" type="parTrans" cxnId="{5C9B9AD1-D698-411C-9B26-40D56C073927}">
      <dgm:prSet/>
      <dgm:spPr/>
      <dgm:t>
        <a:bodyPr/>
        <a:lstStyle/>
        <a:p>
          <a:endParaRPr lang="en-US" sz="2400">
            <a:latin typeface="+mn-lt"/>
          </a:endParaRPr>
        </a:p>
      </dgm:t>
    </dgm:pt>
    <dgm:pt modelId="{62F4A198-633F-46A2-AEC4-11E938953ECC}" type="sibTrans" cxnId="{5C9B9AD1-D698-411C-9B26-40D56C073927}">
      <dgm:prSet/>
      <dgm:spPr/>
      <dgm:t>
        <a:bodyPr/>
        <a:lstStyle/>
        <a:p>
          <a:endParaRPr lang="en-US" sz="2400">
            <a:latin typeface="+mn-lt"/>
          </a:endParaRPr>
        </a:p>
      </dgm:t>
    </dgm:pt>
    <dgm:pt modelId="{804634E3-CAC7-4A06-80A6-F9D48CF2D31E}">
      <dgm:prSet phldrT="[Text]" custT="1"/>
      <dgm:spPr/>
      <dgm:t>
        <a:bodyPr/>
        <a:lstStyle/>
        <a:p>
          <a:pPr algn="just"/>
          <a:r>
            <a:rPr lang="en-US" sz="2000" b="1" u="none" dirty="0">
              <a:latin typeface="+mn-lt"/>
            </a:rPr>
            <a:t>In case of successive payments</a:t>
          </a:r>
          <a:endParaRPr lang="en-US" sz="2000" dirty="0">
            <a:latin typeface="+mn-lt"/>
          </a:endParaRPr>
        </a:p>
      </dgm:t>
    </dgm:pt>
    <dgm:pt modelId="{99A52AB8-8972-4AE3-BA75-98A61FBF87F2}" type="parTrans" cxnId="{A1469A78-2FAF-4B16-97E2-96175FBD77E7}">
      <dgm:prSet/>
      <dgm:spPr/>
      <dgm:t>
        <a:bodyPr/>
        <a:lstStyle/>
        <a:p>
          <a:endParaRPr lang="en-US" sz="2400">
            <a:latin typeface="+mn-lt"/>
          </a:endParaRPr>
        </a:p>
      </dgm:t>
    </dgm:pt>
    <dgm:pt modelId="{9E3C1D54-6A50-41AF-850F-7D6E451D79E0}" type="sibTrans" cxnId="{A1469A78-2FAF-4B16-97E2-96175FBD77E7}">
      <dgm:prSet/>
      <dgm:spPr/>
      <dgm:t>
        <a:bodyPr/>
        <a:lstStyle/>
        <a:p>
          <a:endParaRPr lang="en-US" sz="2400">
            <a:latin typeface="+mn-lt"/>
          </a:endParaRPr>
        </a:p>
      </dgm:t>
    </dgm:pt>
    <dgm:pt modelId="{4B3A4157-74AD-49F8-9E6A-16E5FD35B842}">
      <dgm:prSet phldrT="[Text]" custT="1"/>
      <dgm:spPr/>
      <dgm:t>
        <a:bodyPr/>
        <a:lstStyle/>
        <a:p>
          <a:pPr algn="just"/>
          <a:r>
            <a:rPr lang="en-IN" sz="2000" dirty="0"/>
            <a:t>Before/ at the time of receipt such each payment</a:t>
          </a:r>
          <a:endParaRPr lang="en-US" sz="2000" dirty="0">
            <a:latin typeface="+mn-lt"/>
          </a:endParaRPr>
        </a:p>
      </dgm:t>
    </dgm:pt>
    <dgm:pt modelId="{2A6E0B76-13EA-4BD4-8DED-8582B17D4BC5}" type="parTrans" cxnId="{732EE8DC-ABEB-449D-92CA-9FC158A5ED20}">
      <dgm:prSet/>
      <dgm:spPr/>
      <dgm:t>
        <a:bodyPr/>
        <a:lstStyle/>
        <a:p>
          <a:endParaRPr lang="en-US" sz="2400">
            <a:latin typeface="+mn-lt"/>
          </a:endParaRPr>
        </a:p>
      </dgm:t>
    </dgm:pt>
    <dgm:pt modelId="{C698D79F-FE11-42A9-BD59-B9A797F7BE03}" type="sibTrans" cxnId="{732EE8DC-ABEB-449D-92CA-9FC158A5ED20}">
      <dgm:prSet/>
      <dgm:spPr/>
      <dgm:t>
        <a:bodyPr/>
        <a:lstStyle/>
        <a:p>
          <a:endParaRPr lang="en-US" sz="2400">
            <a:latin typeface="+mn-lt"/>
          </a:endParaRPr>
        </a:p>
      </dgm:t>
    </dgm:pt>
    <dgm:pt modelId="{8E3292F3-7ECF-4F68-8574-EEE32C7745C2}" type="pres">
      <dgm:prSet presAssocID="{727190B7-E33D-4C52-87AB-E2A3697A53FF}" presName="theList" presStyleCnt="0">
        <dgm:presLayoutVars>
          <dgm:dir/>
          <dgm:animLvl val="lvl"/>
          <dgm:resizeHandles val="exact"/>
        </dgm:presLayoutVars>
      </dgm:prSet>
      <dgm:spPr/>
    </dgm:pt>
    <dgm:pt modelId="{27503C0D-4A67-4B5C-A811-88A5FEA57DD0}" type="pres">
      <dgm:prSet presAssocID="{2019682E-4B5B-477E-B9C8-7652B3929075}" presName="compNode" presStyleCnt="0"/>
      <dgm:spPr/>
    </dgm:pt>
    <dgm:pt modelId="{BB8F3778-2EB5-4F23-B534-26DAE9DDEEED}" type="pres">
      <dgm:prSet presAssocID="{2019682E-4B5B-477E-B9C8-7652B3929075}" presName="aNode" presStyleLbl="bgShp" presStyleIdx="0" presStyleCnt="2" custScaleY="45272" custLinFactNeighborX="-104" custLinFactNeighborY="-20411"/>
      <dgm:spPr/>
    </dgm:pt>
    <dgm:pt modelId="{FC582913-9F28-4B1C-9AA0-5BF8378B1442}" type="pres">
      <dgm:prSet presAssocID="{2019682E-4B5B-477E-B9C8-7652B3929075}" presName="textNode" presStyleLbl="bgShp" presStyleIdx="0" presStyleCnt="2"/>
      <dgm:spPr/>
    </dgm:pt>
    <dgm:pt modelId="{77ECB2F4-5E42-4EC6-9D0D-EABAFD6E630F}" type="pres">
      <dgm:prSet presAssocID="{2019682E-4B5B-477E-B9C8-7652B3929075}" presName="compChildNode" presStyleCnt="0"/>
      <dgm:spPr/>
    </dgm:pt>
    <dgm:pt modelId="{049BBD57-0D53-4D50-941C-8373A3191143}" type="pres">
      <dgm:prSet presAssocID="{2019682E-4B5B-477E-B9C8-7652B3929075}" presName="theInnerList" presStyleCnt="0"/>
      <dgm:spPr/>
    </dgm:pt>
    <dgm:pt modelId="{BF58143D-7CEB-4711-A01F-06125FD92D68}" type="pres">
      <dgm:prSet presAssocID="{21864EAC-DA38-4178-9EFB-C804B3733D0B}" presName="childNode" presStyleLbl="node1" presStyleIdx="0" presStyleCnt="2" custScaleX="110458" custScaleY="31291" custLinFactNeighborX="-4163" custLinFactNeighborY="-43373">
        <dgm:presLayoutVars>
          <dgm:bulletEnabled val="1"/>
        </dgm:presLayoutVars>
      </dgm:prSet>
      <dgm:spPr/>
    </dgm:pt>
    <dgm:pt modelId="{5DC5F485-4523-410E-A88A-5BCE027805AB}" type="pres">
      <dgm:prSet presAssocID="{2019682E-4B5B-477E-B9C8-7652B3929075}" presName="aSpace" presStyleCnt="0"/>
      <dgm:spPr/>
    </dgm:pt>
    <dgm:pt modelId="{DBFA3B72-AD79-4BEA-AB8F-37B9413A22AF}" type="pres">
      <dgm:prSet presAssocID="{804634E3-CAC7-4A06-80A6-F9D48CF2D31E}" presName="compNode" presStyleCnt="0"/>
      <dgm:spPr/>
    </dgm:pt>
    <dgm:pt modelId="{B3C5FBD2-5EFA-48B6-B03A-AEBF7C8026CE}" type="pres">
      <dgm:prSet presAssocID="{804634E3-CAC7-4A06-80A6-F9D48CF2D31E}" presName="aNode" presStyleLbl="bgShp" presStyleIdx="1" presStyleCnt="2" custScaleY="45592" custLinFactNeighborX="-1975" custLinFactNeighborY="-19023"/>
      <dgm:spPr/>
    </dgm:pt>
    <dgm:pt modelId="{FB6EABEE-B738-40BA-BD07-BF6C0D1BFD5A}" type="pres">
      <dgm:prSet presAssocID="{804634E3-CAC7-4A06-80A6-F9D48CF2D31E}" presName="textNode" presStyleLbl="bgShp" presStyleIdx="1" presStyleCnt="2"/>
      <dgm:spPr/>
    </dgm:pt>
    <dgm:pt modelId="{31BF3A5A-27DB-4056-BFEA-D3034A167BF7}" type="pres">
      <dgm:prSet presAssocID="{804634E3-CAC7-4A06-80A6-F9D48CF2D31E}" presName="compChildNode" presStyleCnt="0"/>
      <dgm:spPr/>
    </dgm:pt>
    <dgm:pt modelId="{CAF06F6A-56D8-41D5-A4B0-1D9422E7080E}" type="pres">
      <dgm:prSet presAssocID="{804634E3-CAC7-4A06-80A6-F9D48CF2D31E}" presName="theInnerList" presStyleCnt="0"/>
      <dgm:spPr/>
    </dgm:pt>
    <dgm:pt modelId="{EC0FBD09-EBBE-4F07-A76A-49D4577E2EA3}" type="pres">
      <dgm:prSet presAssocID="{4B3A4157-74AD-49F8-9E6A-16E5FD35B842}" presName="childNode" presStyleLbl="node1" presStyleIdx="1" presStyleCnt="2" custScaleX="111163" custScaleY="34155" custLinFactNeighborX="-4522" custLinFactNeighborY="-41941">
        <dgm:presLayoutVars>
          <dgm:bulletEnabled val="1"/>
        </dgm:presLayoutVars>
      </dgm:prSet>
      <dgm:spPr/>
    </dgm:pt>
  </dgm:ptLst>
  <dgm:cxnLst>
    <dgm:cxn modelId="{D591DBB7-4013-45AC-8A34-16007EE970A7}" type="presOf" srcId="{727190B7-E33D-4C52-87AB-E2A3697A53FF}" destId="{8E3292F3-7ECF-4F68-8574-EEE32C7745C2}" srcOrd="0" destOrd="0" presId="urn:microsoft.com/office/officeart/2005/8/layout/lProcess2"/>
    <dgm:cxn modelId="{BA212B4D-1851-4EAE-8411-A42CA3016B75}" type="presOf" srcId="{4B3A4157-74AD-49F8-9E6A-16E5FD35B842}" destId="{EC0FBD09-EBBE-4F07-A76A-49D4577E2EA3}" srcOrd="0" destOrd="0" presId="urn:microsoft.com/office/officeart/2005/8/layout/lProcess2"/>
    <dgm:cxn modelId="{7910CFE1-3846-48D4-935B-276E0B7D12E8}" type="presOf" srcId="{804634E3-CAC7-4A06-80A6-F9D48CF2D31E}" destId="{FB6EABEE-B738-40BA-BD07-BF6C0D1BFD5A}" srcOrd="1" destOrd="0" presId="urn:microsoft.com/office/officeart/2005/8/layout/lProcess2"/>
    <dgm:cxn modelId="{5C9B9AD1-D698-411C-9B26-40D56C073927}" srcId="{2019682E-4B5B-477E-B9C8-7652B3929075}" destId="{21864EAC-DA38-4178-9EFB-C804B3733D0B}" srcOrd="0" destOrd="0" parTransId="{0EF01EFB-D112-449B-88BE-36E489302A6D}" sibTransId="{62F4A198-633F-46A2-AEC4-11E938953ECC}"/>
    <dgm:cxn modelId="{732EE8DC-ABEB-449D-92CA-9FC158A5ED20}" srcId="{804634E3-CAC7-4A06-80A6-F9D48CF2D31E}" destId="{4B3A4157-74AD-49F8-9E6A-16E5FD35B842}" srcOrd="0" destOrd="0" parTransId="{2A6E0B76-13EA-4BD4-8DED-8582B17D4BC5}" sibTransId="{C698D79F-FE11-42A9-BD59-B9A797F7BE03}"/>
    <dgm:cxn modelId="{4DE2C6F7-6028-41C9-8AB7-55A744DD5D79}" type="presOf" srcId="{2019682E-4B5B-477E-B9C8-7652B3929075}" destId="{FC582913-9F28-4B1C-9AA0-5BF8378B1442}" srcOrd="1" destOrd="0" presId="urn:microsoft.com/office/officeart/2005/8/layout/lProcess2"/>
    <dgm:cxn modelId="{703BBB8A-000D-49BB-99F2-4783B77F7165}" type="presOf" srcId="{804634E3-CAC7-4A06-80A6-F9D48CF2D31E}" destId="{B3C5FBD2-5EFA-48B6-B03A-AEBF7C8026CE}" srcOrd="0" destOrd="0" presId="urn:microsoft.com/office/officeart/2005/8/layout/lProcess2"/>
    <dgm:cxn modelId="{D952ECA5-10F2-494F-8975-FDCE11893BC2}" type="presOf" srcId="{2019682E-4B5B-477E-B9C8-7652B3929075}" destId="{BB8F3778-2EB5-4F23-B534-26DAE9DDEEED}" srcOrd="0" destOrd="0" presId="urn:microsoft.com/office/officeart/2005/8/layout/lProcess2"/>
    <dgm:cxn modelId="{A1469A78-2FAF-4B16-97E2-96175FBD77E7}" srcId="{727190B7-E33D-4C52-87AB-E2A3697A53FF}" destId="{804634E3-CAC7-4A06-80A6-F9D48CF2D31E}" srcOrd="1" destOrd="0" parTransId="{99A52AB8-8972-4AE3-BA75-98A61FBF87F2}" sibTransId="{9E3C1D54-6A50-41AF-850F-7D6E451D79E0}"/>
    <dgm:cxn modelId="{3CD48DCB-64A2-4FDD-B256-A0AB987BAF58}" type="presOf" srcId="{21864EAC-DA38-4178-9EFB-C804B3733D0B}" destId="{BF58143D-7CEB-4711-A01F-06125FD92D68}" srcOrd="0" destOrd="0" presId="urn:microsoft.com/office/officeart/2005/8/layout/lProcess2"/>
    <dgm:cxn modelId="{507630CD-3E60-4578-A28B-683C12BA454A}" srcId="{727190B7-E33D-4C52-87AB-E2A3697A53FF}" destId="{2019682E-4B5B-477E-B9C8-7652B3929075}" srcOrd="0" destOrd="0" parTransId="{CBBEB940-B324-4D98-938C-C9799FABCEDC}" sibTransId="{645A7E8D-0E37-4960-B07C-14590130AEE8}"/>
    <dgm:cxn modelId="{9103D0E3-FBB8-4D06-8351-AB72FCE4B4BD}" type="presParOf" srcId="{8E3292F3-7ECF-4F68-8574-EEE32C7745C2}" destId="{27503C0D-4A67-4B5C-A811-88A5FEA57DD0}" srcOrd="0" destOrd="0" presId="urn:microsoft.com/office/officeart/2005/8/layout/lProcess2"/>
    <dgm:cxn modelId="{8EBA500B-A209-447C-9C28-E3AFFF54090B}" type="presParOf" srcId="{27503C0D-4A67-4B5C-A811-88A5FEA57DD0}" destId="{BB8F3778-2EB5-4F23-B534-26DAE9DDEEED}" srcOrd="0" destOrd="0" presId="urn:microsoft.com/office/officeart/2005/8/layout/lProcess2"/>
    <dgm:cxn modelId="{6397DD76-AE15-4F9F-BB4E-7B6999F5B6C5}" type="presParOf" srcId="{27503C0D-4A67-4B5C-A811-88A5FEA57DD0}" destId="{FC582913-9F28-4B1C-9AA0-5BF8378B1442}" srcOrd="1" destOrd="0" presId="urn:microsoft.com/office/officeart/2005/8/layout/lProcess2"/>
    <dgm:cxn modelId="{C8D91AB4-DAC5-49C0-A153-99F5AB0ECBBB}" type="presParOf" srcId="{27503C0D-4A67-4B5C-A811-88A5FEA57DD0}" destId="{77ECB2F4-5E42-4EC6-9D0D-EABAFD6E630F}" srcOrd="2" destOrd="0" presId="urn:microsoft.com/office/officeart/2005/8/layout/lProcess2"/>
    <dgm:cxn modelId="{DBC6E236-5714-4E3C-9E9C-162610263A3A}" type="presParOf" srcId="{77ECB2F4-5E42-4EC6-9D0D-EABAFD6E630F}" destId="{049BBD57-0D53-4D50-941C-8373A3191143}" srcOrd="0" destOrd="0" presId="urn:microsoft.com/office/officeart/2005/8/layout/lProcess2"/>
    <dgm:cxn modelId="{30AA3804-4E75-4123-A633-327D7F704BC8}" type="presParOf" srcId="{049BBD57-0D53-4D50-941C-8373A3191143}" destId="{BF58143D-7CEB-4711-A01F-06125FD92D68}" srcOrd="0" destOrd="0" presId="urn:microsoft.com/office/officeart/2005/8/layout/lProcess2"/>
    <dgm:cxn modelId="{3372BA65-F5B1-4A8D-991D-86E70B40433E}" type="presParOf" srcId="{8E3292F3-7ECF-4F68-8574-EEE32C7745C2}" destId="{5DC5F485-4523-410E-A88A-5BCE027805AB}" srcOrd="1" destOrd="0" presId="urn:microsoft.com/office/officeart/2005/8/layout/lProcess2"/>
    <dgm:cxn modelId="{09FF644F-D514-43D7-8514-40E94F25F281}" type="presParOf" srcId="{8E3292F3-7ECF-4F68-8574-EEE32C7745C2}" destId="{DBFA3B72-AD79-4BEA-AB8F-37B9413A22AF}" srcOrd="2" destOrd="0" presId="urn:microsoft.com/office/officeart/2005/8/layout/lProcess2"/>
    <dgm:cxn modelId="{EC52D487-3B28-458F-A77A-936CD3A817D9}" type="presParOf" srcId="{DBFA3B72-AD79-4BEA-AB8F-37B9413A22AF}" destId="{B3C5FBD2-5EFA-48B6-B03A-AEBF7C8026CE}" srcOrd="0" destOrd="0" presId="urn:microsoft.com/office/officeart/2005/8/layout/lProcess2"/>
    <dgm:cxn modelId="{B9FF5F1D-7332-4086-ACA2-9E949A98A55F}" type="presParOf" srcId="{DBFA3B72-AD79-4BEA-AB8F-37B9413A22AF}" destId="{FB6EABEE-B738-40BA-BD07-BF6C0D1BFD5A}" srcOrd="1" destOrd="0" presId="urn:microsoft.com/office/officeart/2005/8/layout/lProcess2"/>
    <dgm:cxn modelId="{DB37ADDA-BFCE-465B-81D7-A3BE4FC60E85}" type="presParOf" srcId="{DBFA3B72-AD79-4BEA-AB8F-37B9413A22AF}" destId="{31BF3A5A-27DB-4056-BFEA-D3034A167BF7}" srcOrd="2" destOrd="0" presId="urn:microsoft.com/office/officeart/2005/8/layout/lProcess2"/>
    <dgm:cxn modelId="{5B5D2BE9-74DC-41B1-8BC7-23F98EA60001}" type="presParOf" srcId="{31BF3A5A-27DB-4056-BFEA-D3034A167BF7}" destId="{CAF06F6A-56D8-41D5-A4B0-1D9422E7080E}" srcOrd="0" destOrd="0" presId="urn:microsoft.com/office/officeart/2005/8/layout/lProcess2"/>
    <dgm:cxn modelId="{7AA8614A-6E00-41FD-B41C-B61533111B93}" type="presParOf" srcId="{CAF06F6A-56D8-41D5-A4B0-1D9422E7080E}" destId="{EC0FBD09-EBBE-4F07-A76A-49D4577E2EA3}"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7C7848B-E898-49C5-B32D-B0FFCD164F7D}" type="doc">
      <dgm:prSet loTypeId="urn:microsoft.com/office/officeart/2005/8/layout/target3" loCatId="list" qsTypeId="urn:microsoft.com/office/officeart/2005/8/quickstyle/simple1" qsCatId="simple" csTypeId="urn:microsoft.com/office/officeart/2005/8/colors/accent0_2" csCatId="mainScheme" phldr="1"/>
      <dgm:spPr/>
      <dgm:t>
        <a:bodyPr/>
        <a:lstStyle/>
        <a:p>
          <a:endParaRPr lang="en-US"/>
        </a:p>
      </dgm:t>
    </dgm:pt>
    <dgm:pt modelId="{FDE6AC69-409F-4818-8972-46F8023AC1E4}">
      <dgm:prSet phldrT="[Text]" custT="1"/>
      <dgm:spPr/>
      <dgm:t>
        <a:bodyPr/>
        <a:lstStyle/>
        <a:p>
          <a:pPr algn="just" rtl="0"/>
          <a:r>
            <a:rPr lang="en-US" sz="1800" dirty="0">
              <a:latin typeface="+mn-lt"/>
            </a:rPr>
            <a:t>Where the due date of </a:t>
          </a:r>
          <a:r>
            <a:rPr lang="en-US" sz="1800" b="1" dirty="0">
              <a:latin typeface="+mn-lt"/>
            </a:rPr>
            <a:t>payment is ascertainable </a:t>
          </a:r>
          <a:r>
            <a:rPr lang="en-US" sz="1800" dirty="0">
              <a:latin typeface="+mn-lt"/>
            </a:rPr>
            <a:t>from  the contract:</a:t>
          </a:r>
        </a:p>
      </dgm:t>
    </dgm:pt>
    <dgm:pt modelId="{42A835DA-591C-43BC-AAF4-4E06089D1DB0}" type="parTrans" cxnId="{D9062D18-4E7D-47E4-A5ED-3FE92E93D531}">
      <dgm:prSet/>
      <dgm:spPr/>
      <dgm:t>
        <a:bodyPr/>
        <a:lstStyle/>
        <a:p>
          <a:endParaRPr lang="en-US"/>
        </a:p>
      </dgm:t>
    </dgm:pt>
    <dgm:pt modelId="{0500275A-9544-4BF1-9DD7-B199DA0CCED1}" type="sibTrans" cxnId="{D9062D18-4E7D-47E4-A5ED-3FE92E93D531}">
      <dgm:prSet/>
      <dgm:spPr/>
      <dgm:t>
        <a:bodyPr/>
        <a:lstStyle/>
        <a:p>
          <a:endParaRPr lang="en-US"/>
        </a:p>
      </dgm:t>
    </dgm:pt>
    <dgm:pt modelId="{807D0E79-22DC-4354-8B42-8E6AC1165B3F}">
      <dgm:prSet phldrT="[Text]" custT="1"/>
      <dgm:spPr/>
      <dgm:t>
        <a:bodyPr/>
        <a:lstStyle/>
        <a:p>
          <a:pPr algn="just" rtl="0"/>
          <a:r>
            <a:rPr kumimoji="0" lang="en-IN" sz="1800" b="1" i="0" u="none" strike="noStrike" cap="none" spc="0" normalizeH="0" baseline="0" noProof="0" dirty="0">
              <a:ln>
                <a:noFill/>
              </a:ln>
              <a:effectLst/>
              <a:uLnTx/>
              <a:uFillTx/>
              <a:latin typeface="+mn-lt"/>
            </a:rPr>
            <a:t>Within 30 days of recipient becoming liable for payment</a:t>
          </a:r>
          <a:endParaRPr lang="en-US" sz="1800" dirty="0">
            <a:latin typeface="+mn-lt"/>
          </a:endParaRPr>
        </a:p>
      </dgm:t>
    </dgm:pt>
    <dgm:pt modelId="{EE0E62A8-FAA4-4047-A29D-8AC1E68AFCB4}" type="parTrans" cxnId="{966E49C6-321E-4284-A6C6-5363CFAC07D3}">
      <dgm:prSet/>
      <dgm:spPr/>
      <dgm:t>
        <a:bodyPr/>
        <a:lstStyle/>
        <a:p>
          <a:endParaRPr lang="en-US"/>
        </a:p>
      </dgm:t>
    </dgm:pt>
    <dgm:pt modelId="{8B4DDBB4-D3E8-4BCE-8EF1-AAB8753FA929}" type="sibTrans" cxnId="{966E49C6-321E-4284-A6C6-5363CFAC07D3}">
      <dgm:prSet/>
      <dgm:spPr/>
      <dgm:t>
        <a:bodyPr/>
        <a:lstStyle/>
        <a:p>
          <a:endParaRPr lang="en-US"/>
        </a:p>
      </dgm:t>
    </dgm:pt>
    <dgm:pt modelId="{9F0979F9-7888-4ADF-A4C0-50DC0EDB37C3}">
      <dgm:prSet phldrT="[Text]" custT="1"/>
      <dgm:spPr/>
      <dgm:t>
        <a:bodyPr/>
        <a:lstStyle/>
        <a:p>
          <a:pPr algn="just"/>
          <a:r>
            <a:rPr lang="en-US" sz="1800" dirty="0">
              <a:latin typeface="+mn-lt"/>
            </a:rPr>
            <a:t>Where the due date of </a:t>
          </a:r>
          <a:r>
            <a:rPr lang="en-US" sz="1800" b="1" dirty="0">
              <a:latin typeface="+mn-lt"/>
            </a:rPr>
            <a:t>payment is not ascertainable </a:t>
          </a:r>
          <a:r>
            <a:rPr lang="en-US" sz="1800" dirty="0">
              <a:latin typeface="+mn-lt"/>
            </a:rPr>
            <a:t>from the contract, time of supply shall be </a:t>
          </a:r>
          <a:r>
            <a:rPr lang="en-US" sz="1800" b="1" u="sng" dirty="0">
              <a:latin typeface="+mn-lt"/>
            </a:rPr>
            <a:t>earliest</a:t>
          </a:r>
          <a:r>
            <a:rPr lang="en-US" sz="1800" u="sng" dirty="0">
              <a:latin typeface="+mn-lt"/>
            </a:rPr>
            <a:t> </a:t>
          </a:r>
          <a:r>
            <a:rPr lang="en-US" sz="1800" dirty="0">
              <a:latin typeface="+mn-lt"/>
            </a:rPr>
            <a:t>of-</a:t>
          </a:r>
        </a:p>
      </dgm:t>
    </dgm:pt>
    <dgm:pt modelId="{EC0BB352-8B74-4E9D-A6D5-D74F34D8A2D8}" type="parTrans" cxnId="{9772B75F-89ED-4B2E-8053-C089FF51A6CC}">
      <dgm:prSet/>
      <dgm:spPr/>
      <dgm:t>
        <a:bodyPr/>
        <a:lstStyle/>
        <a:p>
          <a:endParaRPr lang="en-US"/>
        </a:p>
      </dgm:t>
    </dgm:pt>
    <dgm:pt modelId="{3F9DC7FA-E560-46B5-92A6-90121C11189F}" type="sibTrans" cxnId="{9772B75F-89ED-4B2E-8053-C089FF51A6CC}">
      <dgm:prSet/>
      <dgm:spPr/>
      <dgm:t>
        <a:bodyPr/>
        <a:lstStyle/>
        <a:p>
          <a:endParaRPr lang="en-US"/>
        </a:p>
      </dgm:t>
    </dgm:pt>
    <dgm:pt modelId="{FE7E29A3-CDF0-43DD-8D03-D2B07B4A9AAA}">
      <dgm:prSet phldrT="[Text]" custT="1"/>
      <dgm:spPr/>
      <dgm:t>
        <a:bodyPr/>
        <a:lstStyle/>
        <a:p>
          <a:pPr algn="just" rtl="0"/>
          <a:r>
            <a:rPr kumimoji="0" lang="en-IN" sz="1800" b="1" i="0" u="none" strike="noStrike" cap="none" spc="0" normalizeH="0" baseline="0" noProof="0" dirty="0">
              <a:ln>
                <a:noFill/>
              </a:ln>
              <a:effectLst/>
              <a:uLnTx/>
              <a:uFillTx/>
              <a:latin typeface="+mn-lt"/>
            </a:rPr>
            <a:t>Within 30 days of receipt of each payment</a:t>
          </a:r>
          <a:endParaRPr lang="en-US" sz="1800" dirty="0">
            <a:latin typeface="+mn-lt"/>
          </a:endParaRPr>
        </a:p>
      </dgm:t>
    </dgm:pt>
    <dgm:pt modelId="{79F5537A-F760-4A4D-9203-82DDD0CAC61C}" type="parTrans" cxnId="{17BEB66E-93C0-4878-9FF1-C1371AA5DDE1}">
      <dgm:prSet/>
      <dgm:spPr/>
      <dgm:t>
        <a:bodyPr/>
        <a:lstStyle/>
        <a:p>
          <a:endParaRPr lang="en-US"/>
        </a:p>
      </dgm:t>
    </dgm:pt>
    <dgm:pt modelId="{AAEF709C-CC5E-446F-A026-D505E6C1D80C}" type="sibTrans" cxnId="{17BEB66E-93C0-4878-9FF1-C1371AA5DDE1}">
      <dgm:prSet/>
      <dgm:spPr/>
      <dgm:t>
        <a:bodyPr/>
        <a:lstStyle/>
        <a:p>
          <a:endParaRPr lang="en-US"/>
        </a:p>
      </dgm:t>
    </dgm:pt>
    <dgm:pt modelId="{B1B5A141-0F26-4B4E-BC04-7E4BFE2A838B}">
      <dgm:prSet custT="1"/>
      <dgm:spPr/>
      <dgm:t>
        <a:bodyPr/>
        <a:lstStyle/>
        <a:p>
          <a:pPr algn="just" rtl="0"/>
          <a:r>
            <a:rPr lang="en-US" sz="1800" dirty="0">
              <a:latin typeface="+mn-lt"/>
            </a:rPr>
            <a:t>Where the payment is </a:t>
          </a:r>
          <a:r>
            <a:rPr lang="en-US" sz="1800" b="1" dirty="0">
              <a:latin typeface="+mn-lt"/>
            </a:rPr>
            <a:t>linked to the completion </a:t>
          </a:r>
          <a:r>
            <a:rPr lang="en-US" sz="1800" dirty="0">
              <a:latin typeface="+mn-lt"/>
            </a:rPr>
            <a:t>of an event:</a:t>
          </a:r>
        </a:p>
      </dgm:t>
    </dgm:pt>
    <dgm:pt modelId="{7E04A9B7-6071-439E-B65E-0164C11A561D}" type="parTrans" cxnId="{FF8D42D3-5A82-4A41-88BA-CC32EBCD8E68}">
      <dgm:prSet/>
      <dgm:spPr/>
      <dgm:t>
        <a:bodyPr/>
        <a:lstStyle/>
        <a:p>
          <a:endParaRPr lang="en-US"/>
        </a:p>
      </dgm:t>
    </dgm:pt>
    <dgm:pt modelId="{FFB4FA30-0684-41AD-A547-FDDD99913C80}" type="sibTrans" cxnId="{FF8D42D3-5A82-4A41-88BA-CC32EBCD8E68}">
      <dgm:prSet/>
      <dgm:spPr/>
      <dgm:t>
        <a:bodyPr/>
        <a:lstStyle/>
        <a:p>
          <a:endParaRPr lang="en-US"/>
        </a:p>
      </dgm:t>
    </dgm:pt>
    <dgm:pt modelId="{B908B530-9B6B-41EE-8EB5-749DB142008E}">
      <dgm:prSet custT="1"/>
      <dgm:spPr/>
      <dgm:t>
        <a:bodyPr/>
        <a:lstStyle/>
        <a:p>
          <a:pPr algn="just" rtl="0"/>
          <a:r>
            <a:rPr kumimoji="0" lang="en-IN" sz="1800" b="1" i="0" u="none" strike="noStrike" cap="none" spc="0" normalizeH="0" baseline="0" noProof="0" dirty="0">
              <a:ln>
                <a:noFill/>
              </a:ln>
              <a:effectLst/>
              <a:uLnTx/>
              <a:uFillTx/>
              <a:latin typeface="+mn-lt"/>
            </a:rPr>
            <a:t>Within 30 days of completion of event</a:t>
          </a:r>
          <a:endParaRPr lang="en-US" sz="1800" dirty="0">
            <a:latin typeface="+mn-lt"/>
          </a:endParaRPr>
        </a:p>
      </dgm:t>
    </dgm:pt>
    <dgm:pt modelId="{E6B9956D-7200-4B07-9198-5E998B84F120}" type="parTrans" cxnId="{C66695D6-B347-4831-8C00-98F8DE4EC278}">
      <dgm:prSet/>
      <dgm:spPr/>
      <dgm:t>
        <a:bodyPr/>
        <a:lstStyle/>
        <a:p>
          <a:endParaRPr lang="en-US"/>
        </a:p>
      </dgm:t>
    </dgm:pt>
    <dgm:pt modelId="{E90AC52D-D78D-40B9-A7F4-65BAFF431A2A}" type="sibTrans" cxnId="{C66695D6-B347-4831-8C00-98F8DE4EC278}">
      <dgm:prSet/>
      <dgm:spPr/>
      <dgm:t>
        <a:bodyPr/>
        <a:lstStyle/>
        <a:p>
          <a:endParaRPr lang="en-US"/>
        </a:p>
      </dgm:t>
    </dgm:pt>
    <dgm:pt modelId="{3AE34671-CF37-4BE2-BAC8-40D5CF459A55}" type="pres">
      <dgm:prSet presAssocID="{F7C7848B-E898-49C5-B32D-B0FFCD164F7D}" presName="Name0" presStyleCnt="0">
        <dgm:presLayoutVars>
          <dgm:chMax val="7"/>
          <dgm:dir/>
          <dgm:animLvl val="lvl"/>
          <dgm:resizeHandles val="exact"/>
        </dgm:presLayoutVars>
      </dgm:prSet>
      <dgm:spPr/>
    </dgm:pt>
    <dgm:pt modelId="{AEF5700A-F8B0-429A-8499-1EB430D50584}" type="pres">
      <dgm:prSet presAssocID="{FDE6AC69-409F-4818-8972-46F8023AC1E4}" presName="circle1" presStyleLbl="node1" presStyleIdx="0" presStyleCnt="3"/>
      <dgm:spPr/>
    </dgm:pt>
    <dgm:pt modelId="{032A14B7-68DE-4A12-B69B-0B599CDBE980}" type="pres">
      <dgm:prSet presAssocID="{FDE6AC69-409F-4818-8972-46F8023AC1E4}" presName="space" presStyleCnt="0"/>
      <dgm:spPr/>
    </dgm:pt>
    <dgm:pt modelId="{221786FC-C9D0-4803-A24B-F3BD4110BDCC}" type="pres">
      <dgm:prSet presAssocID="{FDE6AC69-409F-4818-8972-46F8023AC1E4}" presName="rect1" presStyleLbl="alignAcc1" presStyleIdx="0" presStyleCnt="3"/>
      <dgm:spPr/>
    </dgm:pt>
    <dgm:pt modelId="{49E39FD2-7F6A-404D-BF9A-CDEBC1BEC430}" type="pres">
      <dgm:prSet presAssocID="{9F0979F9-7888-4ADF-A4C0-50DC0EDB37C3}" presName="vertSpace2" presStyleLbl="node1" presStyleIdx="0" presStyleCnt="3"/>
      <dgm:spPr/>
    </dgm:pt>
    <dgm:pt modelId="{997845E0-CBD2-4E81-BFB2-E17ABBE415CE}" type="pres">
      <dgm:prSet presAssocID="{9F0979F9-7888-4ADF-A4C0-50DC0EDB37C3}" presName="circle2" presStyleLbl="node1" presStyleIdx="1" presStyleCnt="3"/>
      <dgm:spPr/>
    </dgm:pt>
    <dgm:pt modelId="{6210CFC9-F1BE-42B3-B9AF-0389CD50F9FE}" type="pres">
      <dgm:prSet presAssocID="{9F0979F9-7888-4ADF-A4C0-50DC0EDB37C3}" presName="rect2" presStyleLbl="alignAcc1" presStyleIdx="1" presStyleCnt="3"/>
      <dgm:spPr/>
    </dgm:pt>
    <dgm:pt modelId="{248546C1-21BD-45CF-8895-71F0D5E712D9}" type="pres">
      <dgm:prSet presAssocID="{B1B5A141-0F26-4B4E-BC04-7E4BFE2A838B}" presName="vertSpace3" presStyleLbl="node1" presStyleIdx="1" presStyleCnt="3"/>
      <dgm:spPr/>
    </dgm:pt>
    <dgm:pt modelId="{5C864A0C-7BCD-4E35-9729-AC70E5FF8070}" type="pres">
      <dgm:prSet presAssocID="{B1B5A141-0F26-4B4E-BC04-7E4BFE2A838B}" presName="circle3" presStyleLbl="node1" presStyleIdx="2" presStyleCnt="3"/>
      <dgm:spPr/>
    </dgm:pt>
    <dgm:pt modelId="{C31BEB4F-8323-4973-AE1E-89A33224E839}" type="pres">
      <dgm:prSet presAssocID="{B1B5A141-0F26-4B4E-BC04-7E4BFE2A838B}" presName="rect3" presStyleLbl="alignAcc1" presStyleIdx="2" presStyleCnt="3"/>
      <dgm:spPr/>
    </dgm:pt>
    <dgm:pt modelId="{A46EADAE-E93E-4757-9610-7336E2A259EB}" type="pres">
      <dgm:prSet presAssocID="{FDE6AC69-409F-4818-8972-46F8023AC1E4}" presName="rect1ParTx" presStyleLbl="alignAcc1" presStyleIdx="2" presStyleCnt="3">
        <dgm:presLayoutVars>
          <dgm:chMax val="1"/>
          <dgm:bulletEnabled val="1"/>
        </dgm:presLayoutVars>
      </dgm:prSet>
      <dgm:spPr/>
    </dgm:pt>
    <dgm:pt modelId="{422EE1C3-6BE4-4B44-93E1-F0B900EF74F2}" type="pres">
      <dgm:prSet presAssocID="{FDE6AC69-409F-4818-8972-46F8023AC1E4}" presName="rect1ChTx" presStyleLbl="alignAcc1" presStyleIdx="2" presStyleCnt="3">
        <dgm:presLayoutVars>
          <dgm:bulletEnabled val="1"/>
        </dgm:presLayoutVars>
      </dgm:prSet>
      <dgm:spPr/>
    </dgm:pt>
    <dgm:pt modelId="{A6828302-45AA-4A1E-874E-20028308AB72}" type="pres">
      <dgm:prSet presAssocID="{9F0979F9-7888-4ADF-A4C0-50DC0EDB37C3}" presName="rect2ParTx" presStyleLbl="alignAcc1" presStyleIdx="2" presStyleCnt="3">
        <dgm:presLayoutVars>
          <dgm:chMax val="1"/>
          <dgm:bulletEnabled val="1"/>
        </dgm:presLayoutVars>
      </dgm:prSet>
      <dgm:spPr/>
    </dgm:pt>
    <dgm:pt modelId="{86B3C65A-EDDA-43B2-9646-AF5F68B0048C}" type="pres">
      <dgm:prSet presAssocID="{9F0979F9-7888-4ADF-A4C0-50DC0EDB37C3}" presName="rect2ChTx" presStyleLbl="alignAcc1" presStyleIdx="2" presStyleCnt="3">
        <dgm:presLayoutVars>
          <dgm:bulletEnabled val="1"/>
        </dgm:presLayoutVars>
      </dgm:prSet>
      <dgm:spPr/>
    </dgm:pt>
    <dgm:pt modelId="{5D76D7CB-E253-4C24-93DA-03DB828D9D01}" type="pres">
      <dgm:prSet presAssocID="{B1B5A141-0F26-4B4E-BC04-7E4BFE2A838B}" presName="rect3ParTx" presStyleLbl="alignAcc1" presStyleIdx="2" presStyleCnt="3">
        <dgm:presLayoutVars>
          <dgm:chMax val="1"/>
          <dgm:bulletEnabled val="1"/>
        </dgm:presLayoutVars>
      </dgm:prSet>
      <dgm:spPr/>
    </dgm:pt>
    <dgm:pt modelId="{F7D971CC-648F-4964-8940-458A898AC38A}" type="pres">
      <dgm:prSet presAssocID="{B1B5A141-0F26-4B4E-BC04-7E4BFE2A838B}" presName="rect3ChTx" presStyleLbl="alignAcc1" presStyleIdx="2" presStyleCnt="3">
        <dgm:presLayoutVars>
          <dgm:bulletEnabled val="1"/>
        </dgm:presLayoutVars>
      </dgm:prSet>
      <dgm:spPr/>
    </dgm:pt>
  </dgm:ptLst>
  <dgm:cxnLst>
    <dgm:cxn modelId="{1F7CA5D0-13CF-4C31-B232-EEB885A9BD17}" type="presOf" srcId="{9F0979F9-7888-4ADF-A4C0-50DC0EDB37C3}" destId="{6210CFC9-F1BE-42B3-B9AF-0389CD50F9FE}" srcOrd="0" destOrd="0" presId="urn:microsoft.com/office/officeart/2005/8/layout/target3"/>
    <dgm:cxn modelId="{17BEB66E-93C0-4878-9FF1-C1371AA5DDE1}" srcId="{9F0979F9-7888-4ADF-A4C0-50DC0EDB37C3}" destId="{FE7E29A3-CDF0-43DD-8D03-D2B07B4A9AAA}" srcOrd="0" destOrd="0" parTransId="{79F5537A-F760-4A4D-9203-82DDD0CAC61C}" sibTransId="{AAEF709C-CC5E-446F-A026-D505E6C1D80C}"/>
    <dgm:cxn modelId="{F3DEEE26-A241-47CD-BD7D-5FFDD6A626D8}" type="presOf" srcId="{FDE6AC69-409F-4818-8972-46F8023AC1E4}" destId="{221786FC-C9D0-4803-A24B-F3BD4110BDCC}" srcOrd="0" destOrd="0" presId="urn:microsoft.com/office/officeart/2005/8/layout/target3"/>
    <dgm:cxn modelId="{C66695D6-B347-4831-8C00-98F8DE4EC278}" srcId="{B1B5A141-0F26-4B4E-BC04-7E4BFE2A838B}" destId="{B908B530-9B6B-41EE-8EB5-749DB142008E}" srcOrd="0" destOrd="0" parTransId="{E6B9956D-7200-4B07-9198-5E998B84F120}" sibTransId="{E90AC52D-D78D-40B9-A7F4-65BAFF431A2A}"/>
    <dgm:cxn modelId="{D9062D18-4E7D-47E4-A5ED-3FE92E93D531}" srcId="{F7C7848B-E898-49C5-B32D-B0FFCD164F7D}" destId="{FDE6AC69-409F-4818-8972-46F8023AC1E4}" srcOrd="0" destOrd="0" parTransId="{42A835DA-591C-43BC-AAF4-4E06089D1DB0}" sibTransId="{0500275A-9544-4BF1-9DD7-B199DA0CCED1}"/>
    <dgm:cxn modelId="{966E49C6-321E-4284-A6C6-5363CFAC07D3}" srcId="{FDE6AC69-409F-4818-8972-46F8023AC1E4}" destId="{807D0E79-22DC-4354-8B42-8E6AC1165B3F}" srcOrd="0" destOrd="0" parTransId="{EE0E62A8-FAA4-4047-A29D-8AC1E68AFCB4}" sibTransId="{8B4DDBB4-D3E8-4BCE-8EF1-AAB8753FA929}"/>
    <dgm:cxn modelId="{316323D1-D431-44D3-9190-D949378FD0A5}" type="presOf" srcId="{9F0979F9-7888-4ADF-A4C0-50DC0EDB37C3}" destId="{A6828302-45AA-4A1E-874E-20028308AB72}" srcOrd="1" destOrd="0" presId="urn:microsoft.com/office/officeart/2005/8/layout/target3"/>
    <dgm:cxn modelId="{A6F41FDA-EA4F-4506-9EF1-BE8DEC1349F0}" type="presOf" srcId="{807D0E79-22DC-4354-8B42-8E6AC1165B3F}" destId="{422EE1C3-6BE4-4B44-93E1-F0B900EF74F2}" srcOrd="0" destOrd="0" presId="urn:microsoft.com/office/officeart/2005/8/layout/target3"/>
    <dgm:cxn modelId="{ACEDA1EC-6064-43BF-AA89-11490CDB94C7}" type="presOf" srcId="{FE7E29A3-CDF0-43DD-8D03-D2B07B4A9AAA}" destId="{86B3C65A-EDDA-43B2-9646-AF5F68B0048C}" srcOrd="0" destOrd="0" presId="urn:microsoft.com/office/officeart/2005/8/layout/target3"/>
    <dgm:cxn modelId="{95AD4DFA-C234-40A1-AA92-9EF2D59AEE63}" type="presOf" srcId="{FDE6AC69-409F-4818-8972-46F8023AC1E4}" destId="{A46EADAE-E93E-4757-9610-7336E2A259EB}" srcOrd="1" destOrd="0" presId="urn:microsoft.com/office/officeart/2005/8/layout/target3"/>
    <dgm:cxn modelId="{0AA18F83-895D-4BC3-9B3B-3A6E3584C53A}" type="presOf" srcId="{B1B5A141-0F26-4B4E-BC04-7E4BFE2A838B}" destId="{5D76D7CB-E253-4C24-93DA-03DB828D9D01}" srcOrd="1" destOrd="0" presId="urn:microsoft.com/office/officeart/2005/8/layout/target3"/>
    <dgm:cxn modelId="{FF8D42D3-5A82-4A41-88BA-CC32EBCD8E68}" srcId="{F7C7848B-E898-49C5-B32D-B0FFCD164F7D}" destId="{B1B5A141-0F26-4B4E-BC04-7E4BFE2A838B}" srcOrd="2" destOrd="0" parTransId="{7E04A9B7-6071-439E-B65E-0164C11A561D}" sibTransId="{FFB4FA30-0684-41AD-A547-FDDD99913C80}"/>
    <dgm:cxn modelId="{7ECC8FEB-E813-4146-856B-D40DFA68F088}" type="presOf" srcId="{B1B5A141-0F26-4B4E-BC04-7E4BFE2A838B}" destId="{C31BEB4F-8323-4973-AE1E-89A33224E839}" srcOrd="0" destOrd="0" presId="urn:microsoft.com/office/officeart/2005/8/layout/target3"/>
    <dgm:cxn modelId="{AD172345-F0C6-49EB-B321-7DBE0BB04703}" type="presOf" srcId="{F7C7848B-E898-49C5-B32D-B0FFCD164F7D}" destId="{3AE34671-CF37-4BE2-BAC8-40D5CF459A55}" srcOrd="0" destOrd="0" presId="urn:microsoft.com/office/officeart/2005/8/layout/target3"/>
    <dgm:cxn modelId="{531B74A2-736C-46E3-9730-3D8882C7AC22}" type="presOf" srcId="{B908B530-9B6B-41EE-8EB5-749DB142008E}" destId="{F7D971CC-648F-4964-8940-458A898AC38A}" srcOrd="0" destOrd="0" presId="urn:microsoft.com/office/officeart/2005/8/layout/target3"/>
    <dgm:cxn modelId="{9772B75F-89ED-4B2E-8053-C089FF51A6CC}" srcId="{F7C7848B-E898-49C5-B32D-B0FFCD164F7D}" destId="{9F0979F9-7888-4ADF-A4C0-50DC0EDB37C3}" srcOrd="1" destOrd="0" parTransId="{EC0BB352-8B74-4E9D-A6D5-D74F34D8A2D8}" sibTransId="{3F9DC7FA-E560-46B5-92A6-90121C11189F}"/>
    <dgm:cxn modelId="{839C8EC2-F479-4666-BD1D-5DA2A33FC16E}" type="presParOf" srcId="{3AE34671-CF37-4BE2-BAC8-40D5CF459A55}" destId="{AEF5700A-F8B0-429A-8499-1EB430D50584}" srcOrd="0" destOrd="0" presId="urn:microsoft.com/office/officeart/2005/8/layout/target3"/>
    <dgm:cxn modelId="{BB29ECA1-10C2-4C1F-8E1F-7FCFF3B6644E}" type="presParOf" srcId="{3AE34671-CF37-4BE2-BAC8-40D5CF459A55}" destId="{032A14B7-68DE-4A12-B69B-0B599CDBE980}" srcOrd="1" destOrd="0" presId="urn:microsoft.com/office/officeart/2005/8/layout/target3"/>
    <dgm:cxn modelId="{761EDCE1-14FE-4CB1-A852-ED2899F97D5F}" type="presParOf" srcId="{3AE34671-CF37-4BE2-BAC8-40D5CF459A55}" destId="{221786FC-C9D0-4803-A24B-F3BD4110BDCC}" srcOrd="2" destOrd="0" presId="urn:microsoft.com/office/officeart/2005/8/layout/target3"/>
    <dgm:cxn modelId="{FC6316B6-6D36-4F63-A238-A7688D1A3136}" type="presParOf" srcId="{3AE34671-CF37-4BE2-BAC8-40D5CF459A55}" destId="{49E39FD2-7F6A-404D-BF9A-CDEBC1BEC430}" srcOrd="3" destOrd="0" presId="urn:microsoft.com/office/officeart/2005/8/layout/target3"/>
    <dgm:cxn modelId="{1554BD3A-0BF8-45E4-8431-B2E899FA661E}" type="presParOf" srcId="{3AE34671-CF37-4BE2-BAC8-40D5CF459A55}" destId="{997845E0-CBD2-4E81-BFB2-E17ABBE415CE}" srcOrd="4" destOrd="0" presId="urn:microsoft.com/office/officeart/2005/8/layout/target3"/>
    <dgm:cxn modelId="{20366E49-684B-4450-B7AE-793665644415}" type="presParOf" srcId="{3AE34671-CF37-4BE2-BAC8-40D5CF459A55}" destId="{6210CFC9-F1BE-42B3-B9AF-0389CD50F9FE}" srcOrd="5" destOrd="0" presId="urn:microsoft.com/office/officeart/2005/8/layout/target3"/>
    <dgm:cxn modelId="{8097A9B6-7177-4588-9344-76DA510CF2B8}" type="presParOf" srcId="{3AE34671-CF37-4BE2-BAC8-40D5CF459A55}" destId="{248546C1-21BD-45CF-8895-71F0D5E712D9}" srcOrd="6" destOrd="0" presId="urn:microsoft.com/office/officeart/2005/8/layout/target3"/>
    <dgm:cxn modelId="{489C8722-AB53-4294-B3EB-60450CA6CFF5}" type="presParOf" srcId="{3AE34671-CF37-4BE2-BAC8-40D5CF459A55}" destId="{5C864A0C-7BCD-4E35-9729-AC70E5FF8070}" srcOrd="7" destOrd="0" presId="urn:microsoft.com/office/officeart/2005/8/layout/target3"/>
    <dgm:cxn modelId="{57FBAEC8-3CAA-478B-B811-7E6A09E02E6B}" type="presParOf" srcId="{3AE34671-CF37-4BE2-BAC8-40D5CF459A55}" destId="{C31BEB4F-8323-4973-AE1E-89A33224E839}" srcOrd="8" destOrd="0" presId="urn:microsoft.com/office/officeart/2005/8/layout/target3"/>
    <dgm:cxn modelId="{AE0A197C-F9AC-46E3-A749-93EC094C35FE}" type="presParOf" srcId="{3AE34671-CF37-4BE2-BAC8-40D5CF459A55}" destId="{A46EADAE-E93E-4757-9610-7336E2A259EB}" srcOrd="9" destOrd="0" presId="urn:microsoft.com/office/officeart/2005/8/layout/target3"/>
    <dgm:cxn modelId="{FECDEB3C-A5A7-4159-80A8-BEAE715885EC}" type="presParOf" srcId="{3AE34671-CF37-4BE2-BAC8-40D5CF459A55}" destId="{422EE1C3-6BE4-4B44-93E1-F0B900EF74F2}" srcOrd="10" destOrd="0" presId="urn:microsoft.com/office/officeart/2005/8/layout/target3"/>
    <dgm:cxn modelId="{FEBE57E1-E9CA-4F43-9495-884BFC646976}" type="presParOf" srcId="{3AE34671-CF37-4BE2-BAC8-40D5CF459A55}" destId="{A6828302-45AA-4A1E-874E-20028308AB72}" srcOrd="11" destOrd="0" presId="urn:microsoft.com/office/officeart/2005/8/layout/target3"/>
    <dgm:cxn modelId="{DA6028E3-5586-41E4-AAB2-3AF866D701D3}" type="presParOf" srcId="{3AE34671-CF37-4BE2-BAC8-40D5CF459A55}" destId="{86B3C65A-EDDA-43B2-9646-AF5F68B0048C}" srcOrd="12" destOrd="0" presId="urn:microsoft.com/office/officeart/2005/8/layout/target3"/>
    <dgm:cxn modelId="{9767D6BD-61D2-44B2-86D1-A2DE173D235A}" type="presParOf" srcId="{3AE34671-CF37-4BE2-BAC8-40D5CF459A55}" destId="{5D76D7CB-E253-4C24-93DA-03DB828D9D01}" srcOrd="13" destOrd="0" presId="urn:microsoft.com/office/officeart/2005/8/layout/target3"/>
    <dgm:cxn modelId="{DC7C7631-ACA1-4646-9E8B-7765FC841095}" type="presParOf" srcId="{3AE34671-CF37-4BE2-BAC8-40D5CF459A55}" destId="{F7D971CC-648F-4964-8940-458A898AC38A}" srcOrd="14"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22AB1C1-F2CA-4EFE-86E8-8D15A3BC0FE0}" type="doc">
      <dgm:prSet loTypeId="urn:microsoft.com/office/officeart/2005/8/layout/cycle7" loCatId="cycle" qsTypeId="urn:microsoft.com/office/officeart/2005/8/quickstyle/3d3" qsCatId="3D" csTypeId="urn:microsoft.com/office/officeart/2005/8/colors/accent0_2" csCatId="mainScheme" phldr="1"/>
      <dgm:spPr/>
      <dgm:t>
        <a:bodyPr/>
        <a:lstStyle/>
        <a:p>
          <a:endParaRPr lang="en-US"/>
        </a:p>
      </dgm:t>
    </dgm:pt>
    <dgm:pt modelId="{1EF13F20-3DEB-40E2-8006-3403949B9CB6}">
      <dgm:prSet phldrT="[Text]" custT="1"/>
      <dgm:spPr/>
      <dgm:t>
        <a:bodyPr/>
        <a:lstStyle/>
        <a:p>
          <a:pPr algn="just"/>
          <a:r>
            <a:rPr lang="en-US" sz="2400" b="1" u="sng" dirty="0"/>
            <a:t>Section 28(6):</a:t>
          </a:r>
          <a:r>
            <a:rPr lang="en-US" sz="2400" dirty="0"/>
            <a:t> In a case were the supply of services </a:t>
          </a:r>
          <a:r>
            <a:rPr lang="en-US" sz="2400" b="1" dirty="0"/>
            <a:t>ceases under a contract before the completion of supply</a:t>
          </a:r>
          <a:r>
            <a:rPr lang="en-US" sz="2400" dirty="0"/>
            <a:t>:</a:t>
          </a:r>
        </a:p>
      </dgm:t>
    </dgm:pt>
    <dgm:pt modelId="{F718D3E8-5CF2-40CF-8332-085919050D2E}" type="parTrans" cxnId="{4EEDA435-161F-4293-A72D-9AAC0CB97C74}">
      <dgm:prSet/>
      <dgm:spPr/>
      <dgm:t>
        <a:bodyPr/>
        <a:lstStyle/>
        <a:p>
          <a:endParaRPr lang="en-US" sz="2000"/>
        </a:p>
      </dgm:t>
    </dgm:pt>
    <dgm:pt modelId="{D602724A-E8CE-4B59-9DD4-6B4BB6ED9479}" type="sibTrans" cxnId="{4EEDA435-161F-4293-A72D-9AAC0CB97C74}">
      <dgm:prSet custT="1"/>
      <dgm:spPr/>
      <dgm:t>
        <a:bodyPr/>
        <a:lstStyle/>
        <a:p>
          <a:endParaRPr lang="en-US" sz="600"/>
        </a:p>
      </dgm:t>
    </dgm:pt>
    <dgm:pt modelId="{421A2F16-47D0-4145-9006-679A0B2C3964}">
      <dgm:prSet phldrT="[Text]" custT="1"/>
      <dgm:spPr/>
      <dgm:t>
        <a:bodyPr/>
        <a:lstStyle/>
        <a:p>
          <a:pPr algn="just"/>
          <a:r>
            <a:rPr lang="en-US" sz="2400" dirty="0"/>
            <a:t>Such services shall be deemed to have been provided at the time when supply ceases AND</a:t>
          </a:r>
        </a:p>
        <a:p>
          <a:pPr algn="just"/>
          <a:r>
            <a:rPr lang="en-US" sz="2400" dirty="0"/>
            <a:t>invoice shall be issued to the extent of supply effected</a:t>
          </a:r>
        </a:p>
      </dgm:t>
    </dgm:pt>
    <dgm:pt modelId="{7A1DBE83-E8E4-4365-B129-74EA0D1370C9}" type="parTrans" cxnId="{A823D65E-83A0-40C5-B55B-6AD22DDC49C6}">
      <dgm:prSet/>
      <dgm:spPr/>
      <dgm:t>
        <a:bodyPr/>
        <a:lstStyle/>
        <a:p>
          <a:endParaRPr lang="en-US" sz="2000"/>
        </a:p>
      </dgm:t>
    </dgm:pt>
    <dgm:pt modelId="{DB941BE1-C3E0-4F68-AA88-27E4DB8FFB2D}" type="sibTrans" cxnId="{A823D65E-83A0-40C5-B55B-6AD22DDC49C6}">
      <dgm:prSet custT="1"/>
      <dgm:spPr/>
      <dgm:t>
        <a:bodyPr/>
        <a:lstStyle/>
        <a:p>
          <a:endParaRPr lang="en-US" sz="2400"/>
        </a:p>
      </dgm:t>
    </dgm:pt>
    <dgm:pt modelId="{CFAF2F92-8AEA-4B6F-B755-55A779D61DC5}" type="pres">
      <dgm:prSet presAssocID="{522AB1C1-F2CA-4EFE-86E8-8D15A3BC0FE0}" presName="Name0" presStyleCnt="0">
        <dgm:presLayoutVars>
          <dgm:dir/>
          <dgm:resizeHandles val="exact"/>
        </dgm:presLayoutVars>
      </dgm:prSet>
      <dgm:spPr/>
    </dgm:pt>
    <dgm:pt modelId="{6DA68496-1665-4E6C-9821-B21EBFA9AB16}" type="pres">
      <dgm:prSet presAssocID="{1EF13F20-3DEB-40E2-8006-3403949B9CB6}" presName="node" presStyleLbl="node1" presStyleIdx="0" presStyleCnt="2" custScaleX="141047" custScaleY="123436" custRadScaleRad="86358">
        <dgm:presLayoutVars>
          <dgm:bulletEnabled val="1"/>
        </dgm:presLayoutVars>
      </dgm:prSet>
      <dgm:spPr/>
    </dgm:pt>
    <dgm:pt modelId="{11CF2A4C-84F5-4F58-AABB-FABF94DC7EF3}" type="pres">
      <dgm:prSet presAssocID="{D602724A-E8CE-4B59-9DD4-6B4BB6ED9479}" presName="sibTrans" presStyleLbl="sibTrans2D1" presStyleIdx="0" presStyleCnt="2" custFlipVert="1" custFlipHor="1" custScaleX="24344" custScaleY="19965"/>
      <dgm:spPr/>
    </dgm:pt>
    <dgm:pt modelId="{821A7101-12DE-4A2A-83B5-1E0098BA6D14}" type="pres">
      <dgm:prSet presAssocID="{D602724A-E8CE-4B59-9DD4-6B4BB6ED9479}" presName="connectorText" presStyleLbl="sibTrans2D1" presStyleIdx="0" presStyleCnt="2"/>
      <dgm:spPr/>
    </dgm:pt>
    <dgm:pt modelId="{2D3EC4AD-32D2-4108-BB72-BCFF34A2C842}" type="pres">
      <dgm:prSet presAssocID="{421A2F16-47D0-4145-9006-679A0B2C3964}" presName="node" presStyleLbl="node1" presStyleIdx="1" presStyleCnt="2" custScaleX="134330" custScaleY="158890" custRadScaleRad="84389">
        <dgm:presLayoutVars>
          <dgm:bulletEnabled val="1"/>
        </dgm:presLayoutVars>
      </dgm:prSet>
      <dgm:spPr/>
    </dgm:pt>
    <dgm:pt modelId="{D9C6A6BE-1B64-4C82-BA14-A624D59EE343}" type="pres">
      <dgm:prSet presAssocID="{DB941BE1-C3E0-4F68-AA88-27E4DB8FFB2D}" presName="sibTrans" presStyleLbl="sibTrans2D1" presStyleIdx="1" presStyleCnt="2" custAng="5400000" custScaleX="47508" custScaleY="146407" custLinFactNeighborX="-8324" custLinFactNeighborY="2262"/>
      <dgm:spPr>
        <a:prstGeom prst="downArrow">
          <a:avLst/>
        </a:prstGeom>
      </dgm:spPr>
    </dgm:pt>
    <dgm:pt modelId="{5F98BAE4-2D1E-47B2-BFE8-06478150F234}" type="pres">
      <dgm:prSet presAssocID="{DB941BE1-C3E0-4F68-AA88-27E4DB8FFB2D}" presName="connectorText" presStyleLbl="sibTrans2D1" presStyleIdx="1" presStyleCnt="2"/>
      <dgm:spPr/>
    </dgm:pt>
  </dgm:ptLst>
  <dgm:cxnLst>
    <dgm:cxn modelId="{22171A5F-ABA1-4CC1-BA46-E35BC9F9DFD1}" type="presOf" srcId="{1EF13F20-3DEB-40E2-8006-3403949B9CB6}" destId="{6DA68496-1665-4E6C-9821-B21EBFA9AB16}" srcOrd="0" destOrd="0" presId="urn:microsoft.com/office/officeart/2005/8/layout/cycle7"/>
    <dgm:cxn modelId="{AFFE1FCA-EA68-4ED5-A3B2-EC448BCCF6F3}" type="presOf" srcId="{D602724A-E8CE-4B59-9DD4-6B4BB6ED9479}" destId="{11CF2A4C-84F5-4F58-AABB-FABF94DC7EF3}" srcOrd="0" destOrd="0" presId="urn:microsoft.com/office/officeart/2005/8/layout/cycle7"/>
    <dgm:cxn modelId="{C724DA85-4B33-48EA-ADC3-4F4498AA22EC}" type="presOf" srcId="{421A2F16-47D0-4145-9006-679A0B2C3964}" destId="{2D3EC4AD-32D2-4108-BB72-BCFF34A2C842}" srcOrd="0" destOrd="0" presId="urn:microsoft.com/office/officeart/2005/8/layout/cycle7"/>
    <dgm:cxn modelId="{A823D65E-83A0-40C5-B55B-6AD22DDC49C6}" srcId="{522AB1C1-F2CA-4EFE-86E8-8D15A3BC0FE0}" destId="{421A2F16-47D0-4145-9006-679A0B2C3964}" srcOrd="1" destOrd="0" parTransId="{7A1DBE83-E8E4-4365-B129-74EA0D1370C9}" sibTransId="{DB941BE1-C3E0-4F68-AA88-27E4DB8FFB2D}"/>
    <dgm:cxn modelId="{4EEDA435-161F-4293-A72D-9AAC0CB97C74}" srcId="{522AB1C1-F2CA-4EFE-86E8-8D15A3BC0FE0}" destId="{1EF13F20-3DEB-40E2-8006-3403949B9CB6}" srcOrd="0" destOrd="0" parTransId="{F718D3E8-5CF2-40CF-8332-085919050D2E}" sibTransId="{D602724A-E8CE-4B59-9DD4-6B4BB6ED9479}"/>
    <dgm:cxn modelId="{58DEFD60-3F5E-4B27-AA25-6945B6AF06FA}" type="presOf" srcId="{DB941BE1-C3E0-4F68-AA88-27E4DB8FFB2D}" destId="{5F98BAE4-2D1E-47B2-BFE8-06478150F234}" srcOrd="1" destOrd="0" presId="urn:microsoft.com/office/officeart/2005/8/layout/cycle7"/>
    <dgm:cxn modelId="{96CA98D9-66AB-4421-8DA5-21DF1597F253}" type="presOf" srcId="{522AB1C1-F2CA-4EFE-86E8-8D15A3BC0FE0}" destId="{CFAF2F92-8AEA-4B6F-B755-55A779D61DC5}" srcOrd="0" destOrd="0" presId="urn:microsoft.com/office/officeart/2005/8/layout/cycle7"/>
    <dgm:cxn modelId="{56E86A52-D83E-4C18-AB98-F85C5233893A}" type="presOf" srcId="{D602724A-E8CE-4B59-9DD4-6B4BB6ED9479}" destId="{821A7101-12DE-4A2A-83B5-1E0098BA6D14}" srcOrd="1" destOrd="0" presId="urn:microsoft.com/office/officeart/2005/8/layout/cycle7"/>
    <dgm:cxn modelId="{892B9728-2748-40F7-9BBF-6B47E7891F53}" type="presOf" srcId="{DB941BE1-C3E0-4F68-AA88-27E4DB8FFB2D}" destId="{D9C6A6BE-1B64-4C82-BA14-A624D59EE343}" srcOrd="0" destOrd="0" presId="urn:microsoft.com/office/officeart/2005/8/layout/cycle7"/>
    <dgm:cxn modelId="{A18437D5-A486-4671-B87F-4660F0F91F32}" type="presParOf" srcId="{CFAF2F92-8AEA-4B6F-B755-55A779D61DC5}" destId="{6DA68496-1665-4E6C-9821-B21EBFA9AB16}" srcOrd="0" destOrd="0" presId="urn:microsoft.com/office/officeart/2005/8/layout/cycle7"/>
    <dgm:cxn modelId="{672E7F93-8C63-414E-9DBF-F6AE665015F6}" type="presParOf" srcId="{CFAF2F92-8AEA-4B6F-B755-55A779D61DC5}" destId="{11CF2A4C-84F5-4F58-AABB-FABF94DC7EF3}" srcOrd="1" destOrd="0" presId="urn:microsoft.com/office/officeart/2005/8/layout/cycle7"/>
    <dgm:cxn modelId="{72469A60-5C16-4CE6-B729-0F7A7871747A}" type="presParOf" srcId="{11CF2A4C-84F5-4F58-AABB-FABF94DC7EF3}" destId="{821A7101-12DE-4A2A-83B5-1E0098BA6D14}" srcOrd="0" destOrd="0" presId="urn:microsoft.com/office/officeart/2005/8/layout/cycle7"/>
    <dgm:cxn modelId="{1C90D172-FAEC-4E08-B4C4-8480345457A9}" type="presParOf" srcId="{CFAF2F92-8AEA-4B6F-B755-55A779D61DC5}" destId="{2D3EC4AD-32D2-4108-BB72-BCFF34A2C842}" srcOrd="2" destOrd="0" presId="urn:microsoft.com/office/officeart/2005/8/layout/cycle7"/>
    <dgm:cxn modelId="{C0BE8618-5D9D-42CE-ADBF-8FB3DB86E617}" type="presParOf" srcId="{CFAF2F92-8AEA-4B6F-B755-55A779D61DC5}" destId="{D9C6A6BE-1B64-4C82-BA14-A624D59EE343}" srcOrd="3" destOrd="0" presId="urn:microsoft.com/office/officeart/2005/8/layout/cycle7"/>
    <dgm:cxn modelId="{0796B1FA-16F0-4ABD-BDB3-A82AA8683567}" type="presParOf" srcId="{D9C6A6BE-1B64-4C82-BA14-A624D59EE343}" destId="{5F98BAE4-2D1E-47B2-BFE8-06478150F234}" srcOrd="0" destOrd="0" presId="urn:microsoft.com/office/officeart/2005/8/layout/cycle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4CC7945-AC6D-4DD0-A353-16C0562C998C}" type="doc">
      <dgm:prSet loTypeId="urn:microsoft.com/office/officeart/2005/8/layout/matrix1" loCatId="matrix" qsTypeId="urn:microsoft.com/office/officeart/2005/8/quickstyle/simple1" qsCatId="simple" csTypeId="urn:microsoft.com/office/officeart/2005/8/colors/accent0_2" csCatId="mainScheme" phldr="1"/>
      <dgm:spPr/>
      <dgm:t>
        <a:bodyPr/>
        <a:lstStyle/>
        <a:p>
          <a:endParaRPr lang="en-US"/>
        </a:p>
      </dgm:t>
    </dgm:pt>
    <dgm:pt modelId="{D95ED2EF-9953-424B-8199-194819140A3F}">
      <dgm:prSet phldrT="[Text]" custT="1"/>
      <dgm:spPr/>
      <dgm:t>
        <a:bodyPr/>
        <a:lstStyle/>
        <a:p>
          <a:pPr algn="just" rtl="0"/>
          <a:r>
            <a:rPr lang="en-US" sz="2000" dirty="0">
              <a:latin typeface="+mn-lt"/>
            </a:rPr>
            <a:t>Where tax liable to be paid on reverse charge basis, the time of supply of goods/services shall be </a:t>
          </a:r>
          <a:r>
            <a:rPr lang="en-US" sz="2000" b="1" u="sng" dirty="0">
              <a:latin typeface="+mn-lt"/>
            </a:rPr>
            <a:t>earliest </a:t>
          </a:r>
          <a:r>
            <a:rPr lang="en-US" sz="2000" dirty="0">
              <a:latin typeface="+mn-lt"/>
            </a:rPr>
            <a:t>of–</a:t>
          </a:r>
        </a:p>
      </dgm:t>
    </dgm:pt>
    <dgm:pt modelId="{DCACA84C-F032-4299-959E-EFDBE8CDA44F}" type="parTrans" cxnId="{00A513F0-1FBD-4AB9-8AF2-1E2589329043}">
      <dgm:prSet/>
      <dgm:spPr/>
      <dgm:t>
        <a:bodyPr/>
        <a:lstStyle/>
        <a:p>
          <a:endParaRPr lang="en-US" sz="2400">
            <a:latin typeface="+mn-lt"/>
          </a:endParaRPr>
        </a:p>
      </dgm:t>
    </dgm:pt>
    <dgm:pt modelId="{20E570B4-72C1-411D-B7FE-0F7CE4B5FF18}" type="sibTrans" cxnId="{00A513F0-1FBD-4AB9-8AF2-1E2589329043}">
      <dgm:prSet/>
      <dgm:spPr/>
      <dgm:t>
        <a:bodyPr/>
        <a:lstStyle/>
        <a:p>
          <a:endParaRPr lang="en-US" sz="2400">
            <a:latin typeface="+mn-lt"/>
          </a:endParaRPr>
        </a:p>
      </dgm:t>
    </dgm:pt>
    <dgm:pt modelId="{0D8C7743-9A15-4A21-8A37-D961B42B949A}">
      <dgm:prSet phldrT="[Text]" custT="1"/>
      <dgm:spPr/>
      <dgm:t>
        <a:bodyPr/>
        <a:lstStyle/>
        <a:p>
          <a:pPr algn="just" rtl="0"/>
          <a:r>
            <a:rPr lang="en-US" sz="2000" dirty="0"/>
            <a:t>Date on which </a:t>
          </a:r>
          <a:r>
            <a:rPr lang="en-US" sz="2000" b="1" dirty="0"/>
            <a:t>payment is entered in the books of recipient</a:t>
          </a:r>
        </a:p>
        <a:p>
          <a:pPr algn="just" rtl="0"/>
          <a:endParaRPr lang="en-US" sz="2000" dirty="0">
            <a:latin typeface="+mn-lt"/>
          </a:endParaRPr>
        </a:p>
      </dgm:t>
    </dgm:pt>
    <dgm:pt modelId="{B5EC37AF-FF3C-4B78-A4FE-B3F87E7EE4B4}" type="parTrans" cxnId="{2593EE1D-6443-4031-ADE6-DA950DBEC9EA}">
      <dgm:prSet/>
      <dgm:spPr/>
      <dgm:t>
        <a:bodyPr/>
        <a:lstStyle/>
        <a:p>
          <a:endParaRPr lang="en-US" sz="2400">
            <a:latin typeface="+mn-lt"/>
          </a:endParaRPr>
        </a:p>
      </dgm:t>
    </dgm:pt>
    <dgm:pt modelId="{C87FAE14-B0A6-4A01-A1EE-A8E2B1946F77}" type="sibTrans" cxnId="{2593EE1D-6443-4031-ADE6-DA950DBEC9EA}">
      <dgm:prSet/>
      <dgm:spPr/>
      <dgm:t>
        <a:bodyPr/>
        <a:lstStyle/>
        <a:p>
          <a:endParaRPr lang="en-US" sz="2400">
            <a:latin typeface="+mn-lt"/>
          </a:endParaRPr>
        </a:p>
      </dgm:t>
    </dgm:pt>
    <dgm:pt modelId="{4032838A-94DA-4FCB-9966-2D25FDAEB3D8}">
      <dgm:prSet custT="1"/>
      <dgm:spPr/>
      <dgm:t>
        <a:bodyPr/>
        <a:lstStyle/>
        <a:p>
          <a:pPr algn="just" rtl="0"/>
          <a:r>
            <a:rPr lang="en-US" sz="2000" dirty="0"/>
            <a:t>Date on which </a:t>
          </a:r>
          <a:r>
            <a:rPr lang="en-US" sz="2000" b="1" dirty="0"/>
            <a:t>payment is debited </a:t>
          </a:r>
          <a:r>
            <a:rPr lang="en-US" sz="2000" dirty="0"/>
            <a:t>to the recipient’s bank a/c</a:t>
          </a:r>
        </a:p>
        <a:p>
          <a:pPr algn="just" rtl="0"/>
          <a:endParaRPr lang="en-US" sz="2000" dirty="0">
            <a:latin typeface="+mn-lt"/>
          </a:endParaRPr>
        </a:p>
      </dgm:t>
    </dgm:pt>
    <dgm:pt modelId="{7DFDAFDB-C848-403F-8198-60D979B52FE1}" type="parTrans" cxnId="{78C2CAA2-659D-4E8A-88DD-BA7D1F9EDE2F}">
      <dgm:prSet/>
      <dgm:spPr/>
      <dgm:t>
        <a:bodyPr/>
        <a:lstStyle/>
        <a:p>
          <a:endParaRPr lang="en-US" sz="2400">
            <a:latin typeface="+mn-lt"/>
          </a:endParaRPr>
        </a:p>
      </dgm:t>
    </dgm:pt>
    <dgm:pt modelId="{E45FB5FD-0801-49BA-9858-2BDCA7E2086C}" type="sibTrans" cxnId="{78C2CAA2-659D-4E8A-88DD-BA7D1F9EDE2F}">
      <dgm:prSet/>
      <dgm:spPr/>
      <dgm:t>
        <a:bodyPr/>
        <a:lstStyle/>
        <a:p>
          <a:endParaRPr lang="en-US" sz="2400">
            <a:latin typeface="+mn-lt"/>
          </a:endParaRPr>
        </a:p>
      </dgm:t>
    </dgm:pt>
    <dgm:pt modelId="{5BD43607-33EA-4A30-92AF-3EACCCACB308}">
      <dgm:prSet custT="1"/>
      <dgm:spPr/>
      <dgm:t>
        <a:bodyPr/>
        <a:lstStyle/>
        <a:p>
          <a:pPr algn="just" rtl="0"/>
          <a:r>
            <a:rPr lang="en-US" sz="2000" dirty="0"/>
            <a:t>31</a:t>
          </a:r>
          <a:r>
            <a:rPr lang="en-US" sz="2000" baseline="30000" dirty="0"/>
            <a:t>st</a:t>
          </a:r>
          <a:r>
            <a:rPr lang="en-US" sz="2000" dirty="0"/>
            <a:t> day (in case of goods, and 61</a:t>
          </a:r>
          <a:r>
            <a:rPr lang="en-US" sz="2000" baseline="30000" dirty="0"/>
            <a:t>st</a:t>
          </a:r>
          <a:r>
            <a:rPr lang="en-US" sz="2000" dirty="0"/>
            <a:t> day in case of services) from the date of issue of invoice by supplier</a:t>
          </a:r>
        </a:p>
        <a:p>
          <a:pPr algn="just" rtl="0"/>
          <a:r>
            <a:rPr lang="en-US" sz="2000" b="1" i="1" dirty="0">
              <a:latin typeface="+mn-lt"/>
            </a:rPr>
            <a:t>Note: </a:t>
          </a:r>
          <a:r>
            <a:rPr lang="en-US" sz="2000" b="0" i="1" dirty="0">
              <a:latin typeface="+mn-lt"/>
            </a:rPr>
            <a:t>This factor is </a:t>
          </a:r>
          <a:r>
            <a:rPr lang="en-US" sz="2000" b="1" i="1" dirty="0">
              <a:latin typeface="+mn-lt"/>
            </a:rPr>
            <a:t>not relevant in case of services from a supplier being an associated enterprise outside India</a:t>
          </a:r>
        </a:p>
        <a:p>
          <a:pPr algn="just" rtl="0"/>
          <a:endParaRPr lang="en-US" sz="2000" b="1" i="1" dirty="0">
            <a:latin typeface="+mn-lt"/>
          </a:endParaRPr>
        </a:p>
      </dgm:t>
    </dgm:pt>
    <dgm:pt modelId="{A3100FB8-ACD5-489E-AC91-05F46E9CCFCD}" type="parTrans" cxnId="{AA59900D-8147-4416-B622-7513A9ED7E36}">
      <dgm:prSet/>
      <dgm:spPr/>
      <dgm:t>
        <a:bodyPr/>
        <a:lstStyle/>
        <a:p>
          <a:endParaRPr lang="en-US" sz="2400">
            <a:latin typeface="+mn-lt"/>
          </a:endParaRPr>
        </a:p>
      </dgm:t>
    </dgm:pt>
    <dgm:pt modelId="{270E788E-5A94-452A-A960-C5E765C074C4}" type="sibTrans" cxnId="{AA59900D-8147-4416-B622-7513A9ED7E36}">
      <dgm:prSet/>
      <dgm:spPr/>
      <dgm:t>
        <a:bodyPr/>
        <a:lstStyle/>
        <a:p>
          <a:endParaRPr lang="en-US" sz="2400">
            <a:latin typeface="+mn-lt"/>
          </a:endParaRPr>
        </a:p>
      </dgm:t>
    </dgm:pt>
    <dgm:pt modelId="{4FCEACFC-5841-408F-BAAE-5A3A94FA62BE}">
      <dgm:prSet custT="1"/>
      <dgm:spPr/>
      <dgm:t>
        <a:bodyPr/>
        <a:lstStyle/>
        <a:p>
          <a:pPr algn="just" rtl="0"/>
          <a:r>
            <a:rPr lang="en-US" sz="2000" dirty="0"/>
            <a:t>Where it is not possible to determine time of supply in the </a:t>
          </a:r>
          <a:r>
            <a:rPr lang="en-US" sz="2000" b="1" i="1" dirty="0"/>
            <a:t>3 other cases: </a:t>
          </a:r>
          <a:r>
            <a:rPr lang="en-US" sz="2000" b="1" dirty="0"/>
            <a:t>Date of entry in the books of account of the recipient</a:t>
          </a:r>
          <a:endParaRPr lang="en-US" sz="2000" dirty="0">
            <a:latin typeface="+mn-lt"/>
          </a:endParaRPr>
        </a:p>
      </dgm:t>
    </dgm:pt>
    <dgm:pt modelId="{6ED7888C-B319-43DF-9041-C1CC6B2319BF}" type="parTrans" cxnId="{999BA87A-5F29-4625-BB9B-8FA7B58E20DD}">
      <dgm:prSet/>
      <dgm:spPr/>
      <dgm:t>
        <a:bodyPr/>
        <a:lstStyle/>
        <a:p>
          <a:endParaRPr lang="en-US" sz="2400">
            <a:latin typeface="+mn-lt"/>
          </a:endParaRPr>
        </a:p>
      </dgm:t>
    </dgm:pt>
    <dgm:pt modelId="{3524B8F2-C496-451B-97C6-CE41ACEC5190}" type="sibTrans" cxnId="{999BA87A-5F29-4625-BB9B-8FA7B58E20DD}">
      <dgm:prSet/>
      <dgm:spPr/>
      <dgm:t>
        <a:bodyPr/>
        <a:lstStyle/>
        <a:p>
          <a:endParaRPr lang="en-US" sz="2400">
            <a:latin typeface="+mn-lt"/>
          </a:endParaRPr>
        </a:p>
      </dgm:t>
    </dgm:pt>
    <dgm:pt modelId="{9AC0C599-6BA7-447E-B78A-316F3344DA30}">
      <dgm:prSet/>
      <dgm:spPr/>
      <dgm:t>
        <a:bodyPr/>
        <a:lstStyle/>
        <a:p>
          <a:endParaRPr lang="en-IN"/>
        </a:p>
      </dgm:t>
    </dgm:pt>
    <dgm:pt modelId="{C108EEF0-1CD8-4A02-B5E2-5C82121417DE}" type="parTrans" cxnId="{FC4AD02A-4C7E-4C01-A34B-79A511076877}">
      <dgm:prSet/>
      <dgm:spPr/>
      <dgm:t>
        <a:bodyPr/>
        <a:lstStyle/>
        <a:p>
          <a:endParaRPr lang="en-IN"/>
        </a:p>
      </dgm:t>
    </dgm:pt>
    <dgm:pt modelId="{6D75334D-9BCD-4479-BDA4-228C9A4EE3C3}" type="sibTrans" cxnId="{FC4AD02A-4C7E-4C01-A34B-79A511076877}">
      <dgm:prSet/>
      <dgm:spPr/>
      <dgm:t>
        <a:bodyPr/>
        <a:lstStyle/>
        <a:p>
          <a:endParaRPr lang="en-IN"/>
        </a:p>
      </dgm:t>
    </dgm:pt>
    <dgm:pt modelId="{74B0D09E-0855-4B96-9913-312995581914}" type="pres">
      <dgm:prSet presAssocID="{A4CC7945-AC6D-4DD0-A353-16C0562C998C}" presName="diagram" presStyleCnt="0">
        <dgm:presLayoutVars>
          <dgm:chMax val="1"/>
          <dgm:dir/>
          <dgm:animLvl val="ctr"/>
          <dgm:resizeHandles val="exact"/>
        </dgm:presLayoutVars>
      </dgm:prSet>
      <dgm:spPr/>
    </dgm:pt>
    <dgm:pt modelId="{B52996AB-1108-4B71-98FF-B98F432BE34C}" type="pres">
      <dgm:prSet presAssocID="{A4CC7945-AC6D-4DD0-A353-16C0562C998C}" presName="matrix" presStyleCnt="0"/>
      <dgm:spPr/>
    </dgm:pt>
    <dgm:pt modelId="{FCB211AE-15F7-4C95-8A71-2E35C4571A0D}" type="pres">
      <dgm:prSet presAssocID="{A4CC7945-AC6D-4DD0-A353-16C0562C998C}" presName="tile1" presStyleLbl="node1" presStyleIdx="0" presStyleCnt="4"/>
      <dgm:spPr/>
    </dgm:pt>
    <dgm:pt modelId="{E4538395-CDB1-4362-B722-E8944337A1FE}" type="pres">
      <dgm:prSet presAssocID="{A4CC7945-AC6D-4DD0-A353-16C0562C998C}" presName="tile1text" presStyleLbl="node1" presStyleIdx="0" presStyleCnt="4">
        <dgm:presLayoutVars>
          <dgm:chMax val="0"/>
          <dgm:chPref val="0"/>
          <dgm:bulletEnabled val="1"/>
        </dgm:presLayoutVars>
      </dgm:prSet>
      <dgm:spPr/>
    </dgm:pt>
    <dgm:pt modelId="{7DD7C59C-5EEF-42FF-B43B-07892D99B8CE}" type="pres">
      <dgm:prSet presAssocID="{A4CC7945-AC6D-4DD0-A353-16C0562C998C}" presName="tile2" presStyleLbl="node1" presStyleIdx="1" presStyleCnt="4" custLinFactNeighborX="82500" custLinFactNeighborY="-5000"/>
      <dgm:spPr/>
    </dgm:pt>
    <dgm:pt modelId="{3D88FC0F-8CDE-40C5-B71D-9F43329972D9}" type="pres">
      <dgm:prSet presAssocID="{A4CC7945-AC6D-4DD0-A353-16C0562C998C}" presName="tile2text" presStyleLbl="node1" presStyleIdx="1" presStyleCnt="4">
        <dgm:presLayoutVars>
          <dgm:chMax val="0"/>
          <dgm:chPref val="0"/>
          <dgm:bulletEnabled val="1"/>
        </dgm:presLayoutVars>
      </dgm:prSet>
      <dgm:spPr/>
    </dgm:pt>
    <dgm:pt modelId="{CB337645-2F31-4527-8506-9B86CF1261E1}" type="pres">
      <dgm:prSet presAssocID="{A4CC7945-AC6D-4DD0-A353-16C0562C998C}" presName="tile3" presStyleLbl="node1" presStyleIdx="2" presStyleCnt="4"/>
      <dgm:spPr/>
    </dgm:pt>
    <dgm:pt modelId="{CBA6346C-1B1A-41EA-BC7B-12F46780C44C}" type="pres">
      <dgm:prSet presAssocID="{A4CC7945-AC6D-4DD0-A353-16C0562C998C}" presName="tile3text" presStyleLbl="node1" presStyleIdx="2" presStyleCnt="4">
        <dgm:presLayoutVars>
          <dgm:chMax val="0"/>
          <dgm:chPref val="0"/>
          <dgm:bulletEnabled val="1"/>
        </dgm:presLayoutVars>
      </dgm:prSet>
      <dgm:spPr/>
    </dgm:pt>
    <dgm:pt modelId="{EA4655D7-DEC3-4538-BA32-CAD704B4E401}" type="pres">
      <dgm:prSet presAssocID="{A4CC7945-AC6D-4DD0-A353-16C0562C998C}" presName="tile4" presStyleLbl="node1" presStyleIdx="3" presStyleCnt="4"/>
      <dgm:spPr/>
    </dgm:pt>
    <dgm:pt modelId="{24A537F8-548E-4B0E-89E8-80C72AEA1CB2}" type="pres">
      <dgm:prSet presAssocID="{A4CC7945-AC6D-4DD0-A353-16C0562C998C}" presName="tile4text" presStyleLbl="node1" presStyleIdx="3" presStyleCnt="4">
        <dgm:presLayoutVars>
          <dgm:chMax val="0"/>
          <dgm:chPref val="0"/>
          <dgm:bulletEnabled val="1"/>
        </dgm:presLayoutVars>
      </dgm:prSet>
      <dgm:spPr/>
    </dgm:pt>
    <dgm:pt modelId="{EC1E0571-C830-4C16-A677-D32442B79471}" type="pres">
      <dgm:prSet presAssocID="{A4CC7945-AC6D-4DD0-A353-16C0562C998C}" presName="centerTile" presStyleLbl="fgShp" presStyleIdx="0" presStyleCnt="1" custScaleX="181818" custScaleY="99313" custLinFactNeighborY="-20597">
        <dgm:presLayoutVars>
          <dgm:chMax val="0"/>
          <dgm:chPref val="0"/>
        </dgm:presLayoutVars>
      </dgm:prSet>
      <dgm:spPr/>
    </dgm:pt>
  </dgm:ptLst>
  <dgm:cxnLst>
    <dgm:cxn modelId="{00A513F0-1FBD-4AB9-8AF2-1E2589329043}" srcId="{A4CC7945-AC6D-4DD0-A353-16C0562C998C}" destId="{D95ED2EF-9953-424B-8199-194819140A3F}" srcOrd="0" destOrd="0" parTransId="{DCACA84C-F032-4299-959E-EFDBE8CDA44F}" sibTransId="{20E570B4-72C1-411D-B7FE-0F7CE4B5FF18}"/>
    <dgm:cxn modelId="{78C2CAA2-659D-4E8A-88DD-BA7D1F9EDE2F}" srcId="{D95ED2EF-9953-424B-8199-194819140A3F}" destId="{4032838A-94DA-4FCB-9966-2D25FDAEB3D8}" srcOrd="1" destOrd="0" parTransId="{7DFDAFDB-C848-403F-8198-60D979B52FE1}" sibTransId="{E45FB5FD-0801-49BA-9858-2BDCA7E2086C}"/>
    <dgm:cxn modelId="{6D34A8E9-0C7D-4154-849B-B9FFB10D8CB6}" type="presOf" srcId="{5BD43607-33EA-4A30-92AF-3EACCCACB308}" destId="{CBA6346C-1B1A-41EA-BC7B-12F46780C44C}" srcOrd="1" destOrd="0" presId="urn:microsoft.com/office/officeart/2005/8/layout/matrix1"/>
    <dgm:cxn modelId="{4DA5313F-1C64-4D3B-BDFB-B013FC7B5ABE}" type="presOf" srcId="{5BD43607-33EA-4A30-92AF-3EACCCACB308}" destId="{CB337645-2F31-4527-8506-9B86CF1261E1}" srcOrd="0" destOrd="0" presId="urn:microsoft.com/office/officeart/2005/8/layout/matrix1"/>
    <dgm:cxn modelId="{03745A89-C1F7-4A87-A74E-791121615E74}" type="presOf" srcId="{4032838A-94DA-4FCB-9966-2D25FDAEB3D8}" destId="{3D88FC0F-8CDE-40C5-B71D-9F43329972D9}" srcOrd="1" destOrd="0" presId="urn:microsoft.com/office/officeart/2005/8/layout/matrix1"/>
    <dgm:cxn modelId="{AA59900D-8147-4416-B622-7513A9ED7E36}" srcId="{D95ED2EF-9953-424B-8199-194819140A3F}" destId="{5BD43607-33EA-4A30-92AF-3EACCCACB308}" srcOrd="2" destOrd="0" parTransId="{A3100FB8-ACD5-489E-AC91-05F46E9CCFCD}" sibTransId="{270E788E-5A94-452A-A960-C5E765C074C4}"/>
    <dgm:cxn modelId="{FC4AD02A-4C7E-4C01-A34B-79A511076877}" srcId="{A4CC7945-AC6D-4DD0-A353-16C0562C998C}" destId="{9AC0C599-6BA7-447E-B78A-316F3344DA30}" srcOrd="1" destOrd="0" parTransId="{C108EEF0-1CD8-4A02-B5E2-5C82121417DE}" sibTransId="{6D75334D-9BCD-4479-BDA4-228C9A4EE3C3}"/>
    <dgm:cxn modelId="{7BFD79BB-4ABD-4A0C-9F79-EF87417B4EFD}" type="presOf" srcId="{A4CC7945-AC6D-4DD0-A353-16C0562C998C}" destId="{74B0D09E-0855-4B96-9913-312995581914}" srcOrd="0" destOrd="0" presId="urn:microsoft.com/office/officeart/2005/8/layout/matrix1"/>
    <dgm:cxn modelId="{2593EE1D-6443-4031-ADE6-DA950DBEC9EA}" srcId="{D95ED2EF-9953-424B-8199-194819140A3F}" destId="{0D8C7743-9A15-4A21-8A37-D961B42B949A}" srcOrd="0" destOrd="0" parTransId="{B5EC37AF-FF3C-4B78-A4FE-B3F87E7EE4B4}" sibTransId="{C87FAE14-B0A6-4A01-A1EE-A8E2B1946F77}"/>
    <dgm:cxn modelId="{99D89E8D-3C8A-4C25-B259-F551E09C6CEC}" type="presOf" srcId="{4FCEACFC-5841-408F-BAAE-5A3A94FA62BE}" destId="{24A537F8-548E-4B0E-89E8-80C72AEA1CB2}" srcOrd="1" destOrd="0" presId="urn:microsoft.com/office/officeart/2005/8/layout/matrix1"/>
    <dgm:cxn modelId="{D7EDA02A-CB04-4B16-A784-20C42630C6B7}" type="presOf" srcId="{4FCEACFC-5841-408F-BAAE-5A3A94FA62BE}" destId="{EA4655D7-DEC3-4538-BA32-CAD704B4E401}" srcOrd="0" destOrd="0" presId="urn:microsoft.com/office/officeart/2005/8/layout/matrix1"/>
    <dgm:cxn modelId="{2D3E6DB8-214C-4DED-A9B8-264E8AF163A6}" type="presOf" srcId="{4032838A-94DA-4FCB-9966-2D25FDAEB3D8}" destId="{7DD7C59C-5EEF-42FF-B43B-07892D99B8CE}" srcOrd="0" destOrd="0" presId="urn:microsoft.com/office/officeart/2005/8/layout/matrix1"/>
    <dgm:cxn modelId="{A0B310C2-B46A-479C-B855-2AFCC3AACE96}" type="presOf" srcId="{0D8C7743-9A15-4A21-8A37-D961B42B949A}" destId="{E4538395-CDB1-4362-B722-E8944337A1FE}" srcOrd="1" destOrd="0" presId="urn:microsoft.com/office/officeart/2005/8/layout/matrix1"/>
    <dgm:cxn modelId="{DF85162B-04CF-47C6-888E-0B02DEAB3032}" type="presOf" srcId="{0D8C7743-9A15-4A21-8A37-D961B42B949A}" destId="{FCB211AE-15F7-4C95-8A71-2E35C4571A0D}" srcOrd="0" destOrd="0" presId="urn:microsoft.com/office/officeart/2005/8/layout/matrix1"/>
    <dgm:cxn modelId="{4A6A7231-C1F7-4656-9111-257B5FBB922E}" type="presOf" srcId="{D95ED2EF-9953-424B-8199-194819140A3F}" destId="{EC1E0571-C830-4C16-A677-D32442B79471}" srcOrd="0" destOrd="0" presId="urn:microsoft.com/office/officeart/2005/8/layout/matrix1"/>
    <dgm:cxn modelId="{999BA87A-5F29-4625-BB9B-8FA7B58E20DD}" srcId="{D95ED2EF-9953-424B-8199-194819140A3F}" destId="{4FCEACFC-5841-408F-BAAE-5A3A94FA62BE}" srcOrd="3" destOrd="0" parTransId="{6ED7888C-B319-43DF-9041-C1CC6B2319BF}" sibTransId="{3524B8F2-C496-451B-97C6-CE41ACEC5190}"/>
    <dgm:cxn modelId="{DBF5A88E-7BB4-4F8E-9B9D-7F9DE069141F}" type="presParOf" srcId="{74B0D09E-0855-4B96-9913-312995581914}" destId="{B52996AB-1108-4B71-98FF-B98F432BE34C}" srcOrd="0" destOrd="0" presId="urn:microsoft.com/office/officeart/2005/8/layout/matrix1"/>
    <dgm:cxn modelId="{2E6FFCA1-51BC-4DF6-BFDE-0D20BC16BF4E}" type="presParOf" srcId="{B52996AB-1108-4B71-98FF-B98F432BE34C}" destId="{FCB211AE-15F7-4C95-8A71-2E35C4571A0D}" srcOrd="0" destOrd="0" presId="urn:microsoft.com/office/officeart/2005/8/layout/matrix1"/>
    <dgm:cxn modelId="{4F12DF33-DD3C-4B7F-B898-9DA74471A0DC}" type="presParOf" srcId="{B52996AB-1108-4B71-98FF-B98F432BE34C}" destId="{E4538395-CDB1-4362-B722-E8944337A1FE}" srcOrd="1" destOrd="0" presId="urn:microsoft.com/office/officeart/2005/8/layout/matrix1"/>
    <dgm:cxn modelId="{C0E175A6-EB50-435E-AFA1-A4116A66A559}" type="presParOf" srcId="{B52996AB-1108-4B71-98FF-B98F432BE34C}" destId="{7DD7C59C-5EEF-42FF-B43B-07892D99B8CE}" srcOrd="2" destOrd="0" presId="urn:microsoft.com/office/officeart/2005/8/layout/matrix1"/>
    <dgm:cxn modelId="{296D6758-6129-4202-AA4B-BBDE0D7DA395}" type="presParOf" srcId="{B52996AB-1108-4B71-98FF-B98F432BE34C}" destId="{3D88FC0F-8CDE-40C5-B71D-9F43329972D9}" srcOrd="3" destOrd="0" presId="urn:microsoft.com/office/officeart/2005/8/layout/matrix1"/>
    <dgm:cxn modelId="{F94E30D7-7C10-448F-B5E7-42BE8F5F05D1}" type="presParOf" srcId="{B52996AB-1108-4B71-98FF-B98F432BE34C}" destId="{CB337645-2F31-4527-8506-9B86CF1261E1}" srcOrd="4" destOrd="0" presId="urn:microsoft.com/office/officeart/2005/8/layout/matrix1"/>
    <dgm:cxn modelId="{7B97A74E-3DD8-4C5B-A005-ADE3918844C2}" type="presParOf" srcId="{B52996AB-1108-4B71-98FF-B98F432BE34C}" destId="{CBA6346C-1B1A-41EA-BC7B-12F46780C44C}" srcOrd="5" destOrd="0" presId="urn:microsoft.com/office/officeart/2005/8/layout/matrix1"/>
    <dgm:cxn modelId="{E8484210-DFF6-4AC2-9D16-CBC069B19E02}" type="presParOf" srcId="{B52996AB-1108-4B71-98FF-B98F432BE34C}" destId="{EA4655D7-DEC3-4538-BA32-CAD704B4E401}" srcOrd="6" destOrd="0" presId="urn:microsoft.com/office/officeart/2005/8/layout/matrix1"/>
    <dgm:cxn modelId="{3F85C4E4-F3FB-4B68-A25E-F07162DB22F2}" type="presParOf" srcId="{B52996AB-1108-4B71-98FF-B98F432BE34C}" destId="{24A537F8-548E-4B0E-89E8-80C72AEA1CB2}" srcOrd="7" destOrd="0" presId="urn:microsoft.com/office/officeart/2005/8/layout/matrix1"/>
    <dgm:cxn modelId="{8A355586-1090-4689-A9B9-510A37108E95}" type="presParOf" srcId="{74B0D09E-0855-4B96-9913-312995581914}" destId="{EC1E0571-C830-4C16-A677-D32442B79471}"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0119588-3C62-47A7-B100-E75D8FD26DEF}" type="doc">
      <dgm:prSet loTypeId="urn:microsoft.com/office/officeart/2005/8/layout/hierarchy3" loCatId="hierarchy" qsTypeId="urn:microsoft.com/office/officeart/2005/8/quickstyle/simple2" qsCatId="simple" csTypeId="urn:microsoft.com/office/officeart/2005/8/colors/accent0_2" csCatId="mainScheme" phldr="1"/>
      <dgm:spPr/>
      <dgm:t>
        <a:bodyPr/>
        <a:lstStyle/>
        <a:p>
          <a:endParaRPr lang="en-US"/>
        </a:p>
      </dgm:t>
    </dgm:pt>
    <dgm:pt modelId="{F980BAD3-BFAF-4DFE-BF46-A46ACA153D49}">
      <dgm:prSet phldrT="[Text]" custT="1"/>
      <dgm:spPr/>
      <dgm:t>
        <a:bodyPr/>
        <a:lstStyle/>
        <a:p>
          <a:pPr algn="just"/>
          <a:r>
            <a:rPr lang="en-US" sz="2400" dirty="0"/>
            <a:t>Time of supply in case of </a:t>
          </a:r>
          <a:r>
            <a:rPr lang="en-US" sz="2400" b="1" dirty="0"/>
            <a:t>supply of voucher</a:t>
          </a:r>
          <a:r>
            <a:rPr lang="en-US" sz="2400" dirty="0"/>
            <a:t>– </a:t>
          </a:r>
          <a:endParaRPr lang="en-US" sz="2400" dirty="0">
            <a:latin typeface="+mn-lt"/>
          </a:endParaRPr>
        </a:p>
      </dgm:t>
    </dgm:pt>
    <dgm:pt modelId="{A65E72CF-30F8-4E61-86E1-72E883CCCE67}" type="parTrans" cxnId="{FD736C3F-DC75-4D9F-9F54-C459F04EF896}">
      <dgm:prSet/>
      <dgm:spPr/>
      <dgm:t>
        <a:bodyPr/>
        <a:lstStyle/>
        <a:p>
          <a:endParaRPr lang="en-US" sz="2800">
            <a:latin typeface="+mn-lt"/>
          </a:endParaRPr>
        </a:p>
      </dgm:t>
    </dgm:pt>
    <dgm:pt modelId="{D8CE9DC7-94D2-4919-961F-6173806C03BF}" type="sibTrans" cxnId="{FD736C3F-DC75-4D9F-9F54-C459F04EF896}">
      <dgm:prSet/>
      <dgm:spPr/>
      <dgm:t>
        <a:bodyPr/>
        <a:lstStyle/>
        <a:p>
          <a:endParaRPr lang="en-US" sz="2800">
            <a:latin typeface="+mn-lt"/>
          </a:endParaRPr>
        </a:p>
      </dgm:t>
    </dgm:pt>
    <dgm:pt modelId="{8E49D175-CB75-4C5D-A134-5CAEF68C4832}">
      <dgm:prSet custT="1"/>
      <dgm:spPr/>
      <dgm:t>
        <a:bodyPr/>
        <a:lstStyle/>
        <a:p>
          <a:pPr algn="just"/>
          <a:r>
            <a:rPr lang="en-US" sz="2400" b="1" dirty="0"/>
            <a:t>Date of issue – </a:t>
          </a:r>
          <a:r>
            <a:rPr lang="en-US" sz="2400" i="1" dirty="0"/>
            <a:t>If supply is identifiable at the point of issue of voucher</a:t>
          </a:r>
          <a:endParaRPr lang="en-US" sz="2400" dirty="0">
            <a:latin typeface="+mn-lt"/>
          </a:endParaRPr>
        </a:p>
      </dgm:t>
    </dgm:pt>
    <dgm:pt modelId="{3613677C-F975-4FAF-970B-7D8E17D8BFA6}" type="parTrans" cxnId="{8B27F957-5088-45FB-914D-8AC087BB36F8}">
      <dgm:prSet/>
      <dgm:spPr/>
      <dgm:t>
        <a:bodyPr/>
        <a:lstStyle/>
        <a:p>
          <a:endParaRPr lang="en-US" sz="2800">
            <a:latin typeface="+mn-lt"/>
          </a:endParaRPr>
        </a:p>
      </dgm:t>
    </dgm:pt>
    <dgm:pt modelId="{D4EA5E11-E66A-4D96-9EE3-2072BCC071C0}" type="sibTrans" cxnId="{8B27F957-5088-45FB-914D-8AC087BB36F8}">
      <dgm:prSet/>
      <dgm:spPr/>
      <dgm:t>
        <a:bodyPr/>
        <a:lstStyle/>
        <a:p>
          <a:endParaRPr lang="en-US" sz="2800">
            <a:latin typeface="+mn-lt"/>
          </a:endParaRPr>
        </a:p>
      </dgm:t>
    </dgm:pt>
    <dgm:pt modelId="{D69FAEB8-19FD-47A3-803E-33CE92B1E0D0}">
      <dgm:prSet custT="1"/>
      <dgm:spPr/>
      <dgm:t>
        <a:bodyPr/>
        <a:lstStyle/>
        <a:p>
          <a:pPr algn="just"/>
          <a:r>
            <a:rPr lang="en-US" sz="2400" b="1" dirty="0"/>
            <a:t>Date</a:t>
          </a:r>
          <a:r>
            <a:rPr lang="en-US" sz="2400" dirty="0"/>
            <a:t> </a:t>
          </a:r>
          <a:r>
            <a:rPr lang="en-US" sz="2400" b="1" dirty="0"/>
            <a:t>of redemption of voucher – </a:t>
          </a:r>
          <a:r>
            <a:rPr lang="en-US" sz="2400" i="1" dirty="0"/>
            <a:t>Other cases</a:t>
          </a:r>
          <a:endParaRPr lang="en-US" sz="2400" dirty="0">
            <a:latin typeface="+mn-lt"/>
          </a:endParaRPr>
        </a:p>
      </dgm:t>
    </dgm:pt>
    <dgm:pt modelId="{537E0D3E-C7FE-403C-83C0-8684A3C6F18C}" type="parTrans" cxnId="{DD675D72-B9FF-4CA4-B141-CA07A202E1B7}">
      <dgm:prSet/>
      <dgm:spPr/>
      <dgm:t>
        <a:bodyPr/>
        <a:lstStyle/>
        <a:p>
          <a:endParaRPr lang="en-US" sz="2800">
            <a:latin typeface="+mn-lt"/>
          </a:endParaRPr>
        </a:p>
      </dgm:t>
    </dgm:pt>
    <dgm:pt modelId="{D71EEB20-4206-43AC-BA09-836DE791EB42}" type="sibTrans" cxnId="{DD675D72-B9FF-4CA4-B141-CA07A202E1B7}">
      <dgm:prSet/>
      <dgm:spPr/>
      <dgm:t>
        <a:bodyPr/>
        <a:lstStyle/>
        <a:p>
          <a:endParaRPr lang="en-US" sz="2800">
            <a:latin typeface="+mn-lt"/>
          </a:endParaRPr>
        </a:p>
      </dgm:t>
    </dgm:pt>
    <dgm:pt modelId="{03C91CF5-1236-41BF-988C-F002C5A9DC57}" type="pres">
      <dgm:prSet presAssocID="{80119588-3C62-47A7-B100-E75D8FD26DEF}" presName="diagram" presStyleCnt="0">
        <dgm:presLayoutVars>
          <dgm:chPref val="1"/>
          <dgm:dir/>
          <dgm:animOne val="branch"/>
          <dgm:animLvl val="lvl"/>
          <dgm:resizeHandles/>
        </dgm:presLayoutVars>
      </dgm:prSet>
      <dgm:spPr/>
    </dgm:pt>
    <dgm:pt modelId="{593FC795-1886-4C0A-8CBD-500075D70C16}" type="pres">
      <dgm:prSet presAssocID="{F980BAD3-BFAF-4DFE-BF46-A46ACA153D49}" presName="root" presStyleCnt="0"/>
      <dgm:spPr/>
    </dgm:pt>
    <dgm:pt modelId="{635E4875-A18C-4656-9025-C466155CBEAA}" type="pres">
      <dgm:prSet presAssocID="{F980BAD3-BFAF-4DFE-BF46-A46ACA153D49}" presName="rootComposite" presStyleCnt="0"/>
      <dgm:spPr/>
    </dgm:pt>
    <dgm:pt modelId="{7ABA62C6-39D6-442D-B43F-F1C135680592}" type="pres">
      <dgm:prSet presAssocID="{F980BAD3-BFAF-4DFE-BF46-A46ACA153D49}" presName="rootText" presStyleLbl="node1" presStyleIdx="0" presStyleCnt="1" custScaleX="214403" custScaleY="82325"/>
      <dgm:spPr/>
    </dgm:pt>
    <dgm:pt modelId="{49A29519-F3ED-4BBB-B736-521D8CAA2CE5}" type="pres">
      <dgm:prSet presAssocID="{F980BAD3-BFAF-4DFE-BF46-A46ACA153D49}" presName="rootConnector" presStyleLbl="node1" presStyleIdx="0" presStyleCnt="1"/>
      <dgm:spPr/>
    </dgm:pt>
    <dgm:pt modelId="{C3F27EBF-1A70-4146-A065-E62294145FAF}" type="pres">
      <dgm:prSet presAssocID="{F980BAD3-BFAF-4DFE-BF46-A46ACA153D49}" presName="childShape" presStyleCnt="0"/>
      <dgm:spPr/>
    </dgm:pt>
    <dgm:pt modelId="{34EEC5C9-5925-4FC3-AC93-ED9D5845A440}" type="pres">
      <dgm:prSet presAssocID="{3613677C-F975-4FAF-970B-7D8E17D8BFA6}" presName="Name13" presStyleLbl="parChTrans1D2" presStyleIdx="0" presStyleCnt="2"/>
      <dgm:spPr/>
    </dgm:pt>
    <dgm:pt modelId="{7FF63EF4-FC63-474D-A391-EA31AC1B93EE}" type="pres">
      <dgm:prSet presAssocID="{8E49D175-CB75-4C5D-A134-5CAEF68C4832}" presName="childText" presStyleLbl="bgAcc1" presStyleIdx="0" presStyleCnt="2" custScaleX="198818" custLinFactNeighborY="-11878">
        <dgm:presLayoutVars>
          <dgm:bulletEnabled val="1"/>
        </dgm:presLayoutVars>
      </dgm:prSet>
      <dgm:spPr/>
    </dgm:pt>
    <dgm:pt modelId="{DB3C6668-FB0B-4EED-9B40-3801257B47C0}" type="pres">
      <dgm:prSet presAssocID="{537E0D3E-C7FE-403C-83C0-8684A3C6F18C}" presName="Name13" presStyleLbl="parChTrans1D2" presStyleIdx="1" presStyleCnt="2"/>
      <dgm:spPr/>
    </dgm:pt>
    <dgm:pt modelId="{7C4A29E9-BAF9-48E1-AD9C-BBDE151A93B5}" type="pres">
      <dgm:prSet presAssocID="{D69FAEB8-19FD-47A3-803E-33CE92B1E0D0}" presName="childText" presStyleLbl="bgAcc1" presStyleIdx="1" presStyleCnt="2" custScaleX="197084" custScaleY="70797" custLinFactNeighborX="2392" custLinFactNeighborY="-12063">
        <dgm:presLayoutVars>
          <dgm:bulletEnabled val="1"/>
        </dgm:presLayoutVars>
      </dgm:prSet>
      <dgm:spPr>
        <a:prstGeom prst="flowChartAlternateProcess">
          <a:avLst/>
        </a:prstGeom>
      </dgm:spPr>
    </dgm:pt>
  </dgm:ptLst>
  <dgm:cxnLst>
    <dgm:cxn modelId="{FD736C3F-DC75-4D9F-9F54-C459F04EF896}" srcId="{80119588-3C62-47A7-B100-E75D8FD26DEF}" destId="{F980BAD3-BFAF-4DFE-BF46-A46ACA153D49}" srcOrd="0" destOrd="0" parTransId="{A65E72CF-30F8-4E61-86E1-72E883CCCE67}" sibTransId="{D8CE9DC7-94D2-4919-961F-6173806C03BF}"/>
    <dgm:cxn modelId="{44605F0A-C3E3-403B-9474-2EEF5674497E}" type="presOf" srcId="{537E0D3E-C7FE-403C-83C0-8684A3C6F18C}" destId="{DB3C6668-FB0B-4EED-9B40-3801257B47C0}" srcOrd="0" destOrd="0" presId="urn:microsoft.com/office/officeart/2005/8/layout/hierarchy3"/>
    <dgm:cxn modelId="{8B27F957-5088-45FB-914D-8AC087BB36F8}" srcId="{F980BAD3-BFAF-4DFE-BF46-A46ACA153D49}" destId="{8E49D175-CB75-4C5D-A134-5CAEF68C4832}" srcOrd="0" destOrd="0" parTransId="{3613677C-F975-4FAF-970B-7D8E17D8BFA6}" sibTransId="{D4EA5E11-E66A-4D96-9EE3-2072BCC071C0}"/>
    <dgm:cxn modelId="{79D94BB0-6A39-4AB8-8533-1E76D2C2BAEE}" type="presOf" srcId="{F980BAD3-BFAF-4DFE-BF46-A46ACA153D49}" destId="{49A29519-F3ED-4BBB-B736-521D8CAA2CE5}" srcOrd="1" destOrd="0" presId="urn:microsoft.com/office/officeart/2005/8/layout/hierarchy3"/>
    <dgm:cxn modelId="{B259D90E-7FC2-42C2-A5B6-CE8AFA2168C9}" type="presOf" srcId="{D69FAEB8-19FD-47A3-803E-33CE92B1E0D0}" destId="{7C4A29E9-BAF9-48E1-AD9C-BBDE151A93B5}" srcOrd="0" destOrd="0" presId="urn:microsoft.com/office/officeart/2005/8/layout/hierarchy3"/>
    <dgm:cxn modelId="{B9B5D75A-1911-481A-93F4-5D87364BB77E}" type="presOf" srcId="{80119588-3C62-47A7-B100-E75D8FD26DEF}" destId="{03C91CF5-1236-41BF-988C-F002C5A9DC57}" srcOrd="0" destOrd="0" presId="urn:microsoft.com/office/officeart/2005/8/layout/hierarchy3"/>
    <dgm:cxn modelId="{8EA001E1-FB3B-4A4B-8409-EB96D7B9D14F}" type="presOf" srcId="{8E49D175-CB75-4C5D-A134-5CAEF68C4832}" destId="{7FF63EF4-FC63-474D-A391-EA31AC1B93EE}" srcOrd="0" destOrd="0" presId="urn:microsoft.com/office/officeart/2005/8/layout/hierarchy3"/>
    <dgm:cxn modelId="{7DFE9DC5-E6C1-421A-AAFE-019A96B6AF6A}" type="presOf" srcId="{F980BAD3-BFAF-4DFE-BF46-A46ACA153D49}" destId="{7ABA62C6-39D6-442D-B43F-F1C135680592}" srcOrd="0" destOrd="0" presId="urn:microsoft.com/office/officeart/2005/8/layout/hierarchy3"/>
    <dgm:cxn modelId="{DD675D72-B9FF-4CA4-B141-CA07A202E1B7}" srcId="{F980BAD3-BFAF-4DFE-BF46-A46ACA153D49}" destId="{D69FAEB8-19FD-47A3-803E-33CE92B1E0D0}" srcOrd="1" destOrd="0" parTransId="{537E0D3E-C7FE-403C-83C0-8684A3C6F18C}" sibTransId="{D71EEB20-4206-43AC-BA09-836DE791EB42}"/>
    <dgm:cxn modelId="{B3A5E267-DD91-43D2-B1F5-430837349FC3}" type="presOf" srcId="{3613677C-F975-4FAF-970B-7D8E17D8BFA6}" destId="{34EEC5C9-5925-4FC3-AC93-ED9D5845A440}" srcOrd="0" destOrd="0" presId="urn:microsoft.com/office/officeart/2005/8/layout/hierarchy3"/>
    <dgm:cxn modelId="{452CD67E-54C7-4229-9817-80492AFD4AA7}" type="presParOf" srcId="{03C91CF5-1236-41BF-988C-F002C5A9DC57}" destId="{593FC795-1886-4C0A-8CBD-500075D70C16}" srcOrd="0" destOrd="0" presId="urn:microsoft.com/office/officeart/2005/8/layout/hierarchy3"/>
    <dgm:cxn modelId="{C74820AC-1F58-4140-B9E6-C341B5BE1729}" type="presParOf" srcId="{593FC795-1886-4C0A-8CBD-500075D70C16}" destId="{635E4875-A18C-4656-9025-C466155CBEAA}" srcOrd="0" destOrd="0" presId="urn:microsoft.com/office/officeart/2005/8/layout/hierarchy3"/>
    <dgm:cxn modelId="{8A44E91E-84AD-472F-A65A-8A1885A1733F}" type="presParOf" srcId="{635E4875-A18C-4656-9025-C466155CBEAA}" destId="{7ABA62C6-39D6-442D-B43F-F1C135680592}" srcOrd="0" destOrd="0" presId="urn:microsoft.com/office/officeart/2005/8/layout/hierarchy3"/>
    <dgm:cxn modelId="{6E7FF047-7561-47CF-90D7-CFA539A5285C}" type="presParOf" srcId="{635E4875-A18C-4656-9025-C466155CBEAA}" destId="{49A29519-F3ED-4BBB-B736-521D8CAA2CE5}" srcOrd="1" destOrd="0" presId="urn:microsoft.com/office/officeart/2005/8/layout/hierarchy3"/>
    <dgm:cxn modelId="{E3DD8CA5-1578-42BF-8907-11E23A67ABBE}" type="presParOf" srcId="{593FC795-1886-4C0A-8CBD-500075D70C16}" destId="{C3F27EBF-1A70-4146-A065-E62294145FAF}" srcOrd="1" destOrd="0" presId="urn:microsoft.com/office/officeart/2005/8/layout/hierarchy3"/>
    <dgm:cxn modelId="{4E8463D2-DB1C-4529-BE74-74C8DC1AEE0C}" type="presParOf" srcId="{C3F27EBF-1A70-4146-A065-E62294145FAF}" destId="{34EEC5C9-5925-4FC3-AC93-ED9D5845A440}" srcOrd="0" destOrd="0" presId="urn:microsoft.com/office/officeart/2005/8/layout/hierarchy3"/>
    <dgm:cxn modelId="{D8CDC4B3-CD5B-4AD9-A15C-E4FF1B877E39}" type="presParOf" srcId="{C3F27EBF-1A70-4146-A065-E62294145FAF}" destId="{7FF63EF4-FC63-474D-A391-EA31AC1B93EE}" srcOrd="1" destOrd="0" presId="urn:microsoft.com/office/officeart/2005/8/layout/hierarchy3"/>
    <dgm:cxn modelId="{73B28C6D-8B7C-46F5-A2B8-80160344292A}" type="presParOf" srcId="{C3F27EBF-1A70-4146-A065-E62294145FAF}" destId="{DB3C6668-FB0B-4EED-9B40-3801257B47C0}" srcOrd="2" destOrd="0" presId="urn:microsoft.com/office/officeart/2005/8/layout/hierarchy3"/>
    <dgm:cxn modelId="{86C44D48-385C-41C3-BE69-C461250F3143}" type="presParOf" srcId="{C3F27EBF-1A70-4146-A065-E62294145FAF}" destId="{7C4A29E9-BAF9-48E1-AD9C-BBDE151A93B5}"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0119588-3C62-47A7-B100-E75D8FD26DEF}" type="doc">
      <dgm:prSet loTypeId="urn:microsoft.com/office/officeart/2005/8/layout/hierarchy3" loCatId="hierarchy" qsTypeId="urn:microsoft.com/office/officeart/2005/8/quickstyle/simple2" qsCatId="simple" csTypeId="urn:microsoft.com/office/officeart/2005/8/colors/accent0_2" csCatId="mainScheme" phldr="1"/>
      <dgm:spPr/>
      <dgm:t>
        <a:bodyPr/>
        <a:lstStyle/>
        <a:p>
          <a:endParaRPr lang="en-US"/>
        </a:p>
      </dgm:t>
    </dgm:pt>
    <dgm:pt modelId="{F980BAD3-BFAF-4DFE-BF46-A46ACA153D49}">
      <dgm:prSet phldrT="[Text]" custT="1"/>
      <dgm:spPr/>
      <dgm:t>
        <a:bodyPr/>
        <a:lstStyle/>
        <a:p>
          <a:pPr algn="just"/>
          <a:r>
            <a:rPr lang="en-US" sz="2400" dirty="0"/>
            <a:t>Where it is not possible to determine the time of supply under any of the circumstances discussed, it shall be determined as:</a:t>
          </a:r>
          <a:endParaRPr lang="en-US" sz="2400" dirty="0">
            <a:latin typeface="+mn-lt"/>
          </a:endParaRPr>
        </a:p>
      </dgm:t>
    </dgm:pt>
    <dgm:pt modelId="{A65E72CF-30F8-4E61-86E1-72E883CCCE67}" type="parTrans" cxnId="{FD736C3F-DC75-4D9F-9F54-C459F04EF896}">
      <dgm:prSet/>
      <dgm:spPr/>
      <dgm:t>
        <a:bodyPr/>
        <a:lstStyle/>
        <a:p>
          <a:endParaRPr lang="en-US" sz="2800">
            <a:latin typeface="+mn-lt"/>
          </a:endParaRPr>
        </a:p>
      </dgm:t>
    </dgm:pt>
    <dgm:pt modelId="{D8CE9DC7-94D2-4919-961F-6173806C03BF}" type="sibTrans" cxnId="{FD736C3F-DC75-4D9F-9F54-C459F04EF896}">
      <dgm:prSet/>
      <dgm:spPr/>
      <dgm:t>
        <a:bodyPr/>
        <a:lstStyle/>
        <a:p>
          <a:endParaRPr lang="en-US" sz="2800">
            <a:latin typeface="+mn-lt"/>
          </a:endParaRPr>
        </a:p>
      </dgm:t>
    </dgm:pt>
    <dgm:pt modelId="{8E49D175-CB75-4C5D-A134-5CAEF68C4832}">
      <dgm:prSet custT="1"/>
      <dgm:spPr/>
      <dgm:t>
        <a:bodyPr/>
        <a:lstStyle/>
        <a:p>
          <a:pPr algn="just"/>
          <a:r>
            <a:rPr lang="en-US" sz="2400" b="1" dirty="0"/>
            <a:t>Due date for filing of such return – </a:t>
          </a:r>
          <a:r>
            <a:rPr lang="en-US" sz="2400" i="1" dirty="0"/>
            <a:t>If periodical return has to be filed</a:t>
          </a:r>
          <a:endParaRPr lang="en-US" sz="2400" dirty="0">
            <a:latin typeface="+mn-lt"/>
          </a:endParaRPr>
        </a:p>
      </dgm:t>
    </dgm:pt>
    <dgm:pt modelId="{3613677C-F975-4FAF-970B-7D8E17D8BFA6}" type="parTrans" cxnId="{8B27F957-5088-45FB-914D-8AC087BB36F8}">
      <dgm:prSet/>
      <dgm:spPr/>
      <dgm:t>
        <a:bodyPr/>
        <a:lstStyle/>
        <a:p>
          <a:endParaRPr lang="en-US" sz="2800">
            <a:latin typeface="+mn-lt"/>
          </a:endParaRPr>
        </a:p>
      </dgm:t>
    </dgm:pt>
    <dgm:pt modelId="{D4EA5E11-E66A-4D96-9EE3-2072BCC071C0}" type="sibTrans" cxnId="{8B27F957-5088-45FB-914D-8AC087BB36F8}">
      <dgm:prSet/>
      <dgm:spPr/>
      <dgm:t>
        <a:bodyPr/>
        <a:lstStyle/>
        <a:p>
          <a:endParaRPr lang="en-US" sz="2800">
            <a:latin typeface="+mn-lt"/>
          </a:endParaRPr>
        </a:p>
      </dgm:t>
    </dgm:pt>
    <dgm:pt modelId="{D69FAEB8-19FD-47A3-803E-33CE92B1E0D0}">
      <dgm:prSet custT="1"/>
      <dgm:spPr/>
      <dgm:t>
        <a:bodyPr/>
        <a:lstStyle/>
        <a:p>
          <a:pPr algn="just"/>
          <a:r>
            <a:rPr lang="en-US" sz="2400" b="1" dirty="0"/>
            <a:t>Date on which the CGST / SGST is paid – </a:t>
          </a:r>
          <a:r>
            <a:rPr lang="en-US" sz="2400" i="1" dirty="0"/>
            <a:t>Other cases</a:t>
          </a:r>
          <a:endParaRPr lang="en-US" sz="2400" dirty="0">
            <a:latin typeface="+mn-lt"/>
          </a:endParaRPr>
        </a:p>
      </dgm:t>
    </dgm:pt>
    <dgm:pt modelId="{537E0D3E-C7FE-403C-83C0-8684A3C6F18C}" type="parTrans" cxnId="{DD675D72-B9FF-4CA4-B141-CA07A202E1B7}">
      <dgm:prSet/>
      <dgm:spPr/>
      <dgm:t>
        <a:bodyPr/>
        <a:lstStyle/>
        <a:p>
          <a:endParaRPr lang="en-US" sz="2800">
            <a:latin typeface="+mn-lt"/>
          </a:endParaRPr>
        </a:p>
      </dgm:t>
    </dgm:pt>
    <dgm:pt modelId="{D71EEB20-4206-43AC-BA09-836DE791EB42}" type="sibTrans" cxnId="{DD675D72-B9FF-4CA4-B141-CA07A202E1B7}">
      <dgm:prSet/>
      <dgm:spPr/>
      <dgm:t>
        <a:bodyPr/>
        <a:lstStyle/>
        <a:p>
          <a:endParaRPr lang="en-US" sz="2800">
            <a:latin typeface="+mn-lt"/>
          </a:endParaRPr>
        </a:p>
      </dgm:t>
    </dgm:pt>
    <dgm:pt modelId="{03C91CF5-1236-41BF-988C-F002C5A9DC57}" type="pres">
      <dgm:prSet presAssocID="{80119588-3C62-47A7-B100-E75D8FD26DEF}" presName="diagram" presStyleCnt="0">
        <dgm:presLayoutVars>
          <dgm:chPref val="1"/>
          <dgm:dir/>
          <dgm:animOne val="branch"/>
          <dgm:animLvl val="lvl"/>
          <dgm:resizeHandles/>
        </dgm:presLayoutVars>
      </dgm:prSet>
      <dgm:spPr/>
    </dgm:pt>
    <dgm:pt modelId="{593FC795-1886-4C0A-8CBD-500075D70C16}" type="pres">
      <dgm:prSet presAssocID="{F980BAD3-BFAF-4DFE-BF46-A46ACA153D49}" presName="root" presStyleCnt="0"/>
      <dgm:spPr/>
    </dgm:pt>
    <dgm:pt modelId="{635E4875-A18C-4656-9025-C466155CBEAA}" type="pres">
      <dgm:prSet presAssocID="{F980BAD3-BFAF-4DFE-BF46-A46ACA153D49}" presName="rootComposite" presStyleCnt="0"/>
      <dgm:spPr/>
    </dgm:pt>
    <dgm:pt modelId="{7ABA62C6-39D6-442D-B43F-F1C135680592}" type="pres">
      <dgm:prSet presAssocID="{F980BAD3-BFAF-4DFE-BF46-A46ACA153D49}" presName="rootText" presStyleLbl="node1" presStyleIdx="0" presStyleCnt="1" custScaleX="214403" custScaleY="139297"/>
      <dgm:spPr/>
    </dgm:pt>
    <dgm:pt modelId="{49A29519-F3ED-4BBB-B736-521D8CAA2CE5}" type="pres">
      <dgm:prSet presAssocID="{F980BAD3-BFAF-4DFE-BF46-A46ACA153D49}" presName="rootConnector" presStyleLbl="node1" presStyleIdx="0" presStyleCnt="1"/>
      <dgm:spPr/>
    </dgm:pt>
    <dgm:pt modelId="{C3F27EBF-1A70-4146-A065-E62294145FAF}" type="pres">
      <dgm:prSet presAssocID="{F980BAD3-BFAF-4DFE-BF46-A46ACA153D49}" presName="childShape" presStyleCnt="0"/>
      <dgm:spPr/>
    </dgm:pt>
    <dgm:pt modelId="{34EEC5C9-5925-4FC3-AC93-ED9D5845A440}" type="pres">
      <dgm:prSet presAssocID="{3613677C-F975-4FAF-970B-7D8E17D8BFA6}" presName="Name13" presStyleLbl="parChTrans1D2" presStyleIdx="0" presStyleCnt="2"/>
      <dgm:spPr/>
    </dgm:pt>
    <dgm:pt modelId="{7FF63EF4-FC63-474D-A391-EA31AC1B93EE}" type="pres">
      <dgm:prSet presAssocID="{8E49D175-CB75-4C5D-A134-5CAEF68C4832}" presName="childText" presStyleLbl="bgAcc1" presStyleIdx="0" presStyleCnt="2" custScaleX="198818" custLinFactNeighborY="-11878">
        <dgm:presLayoutVars>
          <dgm:bulletEnabled val="1"/>
        </dgm:presLayoutVars>
      </dgm:prSet>
      <dgm:spPr/>
    </dgm:pt>
    <dgm:pt modelId="{DB3C6668-FB0B-4EED-9B40-3801257B47C0}" type="pres">
      <dgm:prSet presAssocID="{537E0D3E-C7FE-403C-83C0-8684A3C6F18C}" presName="Name13" presStyleLbl="parChTrans1D2" presStyleIdx="1" presStyleCnt="2"/>
      <dgm:spPr/>
    </dgm:pt>
    <dgm:pt modelId="{7C4A29E9-BAF9-48E1-AD9C-BBDE151A93B5}" type="pres">
      <dgm:prSet presAssocID="{D69FAEB8-19FD-47A3-803E-33CE92B1E0D0}" presName="childText" presStyleLbl="bgAcc1" presStyleIdx="1" presStyleCnt="2" custScaleX="197084" custScaleY="70797" custLinFactNeighborX="2392" custLinFactNeighborY="-12063">
        <dgm:presLayoutVars>
          <dgm:bulletEnabled val="1"/>
        </dgm:presLayoutVars>
      </dgm:prSet>
      <dgm:spPr>
        <a:prstGeom prst="flowChartAlternateProcess">
          <a:avLst/>
        </a:prstGeom>
      </dgm:spPr>
    </dgm:pt>
  </dgm:ptLst>
  <dgm:cxnLst>
    <dgm:cxn modelId="{FD736C3F-DC75-4D9F-9F54-C459F04EF896}" srcId="{80119588-3C62-47A7-B100-E75D8FD26DEF}" destId="{F980BAD3-BFAF-4DFE-BF46-A46ACA153D49}" srcOrd="0" destOrd="0" parTransId="{A65E72CF-30F8-4E61-86E1-72E883CCCE67}" sibTransId="{D8CE9DC7-94D2-4919-961F-6173806C03BF}"/>
    <dgm:cxn modelId="{CE30C7E3-8643-472E-A876-08ED8D9A01C0}" type="presOf" srcId="{537E0D3E-C7FE-403C-83C0-8684A3C6F18C}" destId="{DB3C6668-FB0B-4EED-9B40-3801257B47C0}" srcOrd="0" destOrd="0" presId="urn:microsoft.com/office/officeart/2005/8/layout/hierarchy3"/>
    <dgm:cxn modelId="{8B27F957-5088-45FB-914D-8AC087BB36F8}" srcId="{F980BAD3-BFAF-4DFE-BF46-A46ACA153D49}" destId="{8E49D175-CB75-4C5D-A134-5CAEF68C4832}" srcOrd="0" destOrd="0" parTransId="{3613677C-F975-4FAF-970B-7D8E17D8BFA6}" sibTransId="{D4EA5E11-E66A-4D96-9EE3-2072BCC071C0}"/>
    <dgm:cxn modelId="{66433ACD-8B59-44AA-8B75-A7F6391204F4}" type="presOf" srcId="{D69FAEB8-19FD-47A3-803E-33CE92B1E0D0}" destId="{7C4A29E9-BAF9-48E1-AD9C-BBDE151A93B5}" srcOrd="0" destOrd="0" presId="urn:microsoft.com/office/officeart/2005/8/layout/hierarchy3"/>
    <dgm:cxn modelId="{3075FE33-4F00-4C95-A943-17187876328C}" type="presOf" srcId="{80119588-3C62-47A7-B100-E75D8FD26DEF}" destId="{03C91CF5-1236-41BF-988C-F002C5A9DC57}" srcOrd="0" destOrd="0" presId="urn:microsoft.com/office/officeart/2005/8/layout/hierarchy3"/>
    <dgm:cxn modelId="{B3B47106-CDE4-49F6-B288-8F7D26D2C7CC}" type="presOf" srcId="{F980BAD3-BFAF-4DFE-BF46-A46ACA153D49}" destId="{49A29519-F3ED-4BBB-B736-521D8CAA2CE5}" srcOrd="1" destOrd="0" presId="urn:microsoft.com/office/officeart/2005/8/layout/hierarchy3"/>
    <dgm:cxn modelId="{67B9C442-9204-452F-8555-E62AC5CEEEAB}" type="presOf" srcId="{F980BAD3-BFAF-4DFE-BF46-A46ACA153D49}" destId="{7ABA62C6-39D6-442D-B43F-F1C135680592}" srcOrd="0" destOrd="0" presId="urn:microsoft.com/office/officeart/2005/8/layout/hierarchy3"/>
    <dgm:cxn modelId="{F5A37BA8-FE9E-4920-B61C-2FBA3C18D889}" type="presOf" srcId="{8E49D175-CB75-4C5D-A134-5CAEF68C4832}" destId="{7FF63EF4-FC63-474D-A391-EA31AC1B93EE}" srcOrd="0" destOrd="0" presId="urn:microsoft.com/office/officeart/2005/8/layout/hierarchy3"/>
    <dgm:cxn modelId="{DD675D72-B9FF-4CA4-B141-CA07A202E1B7}" srcId="{F980BAD3-BFAF-4DFE-BF46-A46ACA153D49}" destId="{D69FAEB8-19FD-47A3-803E-33CE92B1E0D0}" srcOrd="1" destOrd="0" parTransId="{537E0D3E-C7FE-403C-83C0-8684A3C6F18C}" sibTransId="{D71EEB20-4206-43AC-BA09-836DE791EB42}"/>
    <dgm:cxn modelId="{B52A41F4-8AF3-4CD6-B5CB-1D71BAFD2389}" type="presOf" srcId="{3613677C-F975-4FAF-970B-7D8E17D8BFA6}" destId="{34EEC5C9-5925-4FC3-AC93-ED9D5845A440}" srcOrd="0" destOrd="0" presId="urn:microsoft.com/office/officeart/2005/8/layout/hierarchy3"/>
    <dgm:cxn modelId="{CB7D7CFF-FE43-4789-AAD1-CD480154573F}" type="presParOf" srcId="{03C91CF5-1236-41BF-988C-F002C5A9DC57}" destId="{593FC795-1886-4C0A-8CBD-500075D70C16}" srcOrd="0" destOrd="0" presId="urn:microsoft.com/office/officeart/2005/8/layout/hierarchy3"/>
    <dgm:cxn modelId="{CEF46B63-AD51-4E49-8F6D-C539487F76D4}" type="presParOf" srcId="{593FC795-1886-4C0A-8CBD-500075D70C16}" destId="{635E4875-A18C-4656-9025-C466155CBEAA}" srcOrd="0" destOrd="0" presId="urn:microsoft.com/office/officeart/2005/8/layout/hierarchy3"/>
    <dgm:cxn modelId="{4488FFDC-6585-4316-9E35-BCA7617B1F29}" type="presParOf" srcId="{635E4875-A18C-4656-9025-C466155CBEAA}" destId="{7ABA62C6-39D6-442D-B43F-F1C135680592}" srcOrd="0" destOrd="0" presId="urn:microsoft.com/office/officeart/2005/8/layout/hierarchy3"/>
    <dgm:cxn modelId="{0C555A76-4449-4FDE-AABD-0120F5D10184}" type="presParOf" srcId="{635E4875-A18C-4656-9025-C466155CBEAA}" destId="{49A29519-F3ED-4BBB-B736-521D8CAA2CE5}" srcOrd="1" destOrd="0" presId="urn:microsoft.com/office/officeart/2005/8/layout/hierarchy3"/>
    <dgm:cxn modelId="{819311A1-5168-4037-851A-5710E9D48188}" type="presParOf" srcId="{593FC795-1886-4C0A-8CBD-500075D70C16}" destId="{C3F27EBF-1A70-4146-A065-E62294145FAF}" srcOrd="1" destOrd="0" presId="urn:microsoft.com/office/officeart/2005/8/layout/hierarchy3"/>
    <dgm:cxn modelId="{D83D2065-00A8-476C-89CE-ACC7381B1663}" type="presParOf" srcId="{C3F27EBF-1A70-4146-A065-E62294145FAF}" destId="{34EEC5C9-5925-4FC3-AC93-ED9D5845A440}" srcOrd="0" destOrd="0" presId="urn:microsoft.com/office/officeart/2005/8/layout/hierarchy3"/>
    <dgm:cxn modelId="{CE4517ED-645F-4255-8F85-D285A69B4C79}" type="presParOf" srcId="{C3F27EBF-1A70-4146-A065-E62294145FAF}" destId="{7FF63EF4-FC63-474D-A391-EA31AC1B93EE}" srcOrd="1" destOrd="0" presId="urn:microsoft.com/office/officeart/2005/8/layout/hierarchy3"/>
    <dgm:cxn modelId="{D96D4828-EF53-47AE-81CB-7E97F9ACA651}" type="presParOf" srcId="{C3F27EBF-1A70-4146-A065-E62294145FAF}" destId="{DB3C6668-FB0B-4EED-9B40-3801257B47C0}" srcOrd="2" destOrd="0" presId="urn:microsoft.com/office/officeart/2005/8/layout/hierarchy3"/>
    <dgm:cxn modelId="{D2DA4321-46B3-4F87-9133-5ACFAA1F7C0C}" type="presParOf" srcId="{C3F27EBF-1A70-4146-A065-E62294145FAF}" destId="{7C4A29E9-BAF9-48E1-AD9C-BBDE151A93B5}"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0893D6E-7819-47EB-A589-664D113BAD32}" type="doc">
      <dgm:prSet loTypeId="urn:microsoft.com/office/officeart/2005/8/layout/hList3" loCatId="list" qsTypeId="urn:microsoft.com/office/officeart/2005/8/quickstyle/simple1" qsCatId="simple" csTypeId="urn:microsoft.com/office/officeart/2005/8/colors/accent0_2" csCatId="mainScheme" phldr="1"/>
      <dgm:spPr/>
      <dgm:t>
        <a:bodyPr/>
        <a:lstStyle/>
        <a:p>
          <a:endParaRPr lang="en-US"/>
        </a:p>
      </dgm:t>
    </dgm:pt>
    <dgm:pt modelId="{17E807AF-A205-4461-AFF2-B7F27D57069C}">
      <dgm:prSet phldrT="[Text]" custT="1"/>
      <dgm:spPr/>
      <dgm:t>
        <a:bodyPr/>
        <a:lstStyle/>
        <a:p>
          <a:pPr algn="just" rtl="0"/>
          <a:r>
            <a:rPr lang="en-US" sz="2000" dirty="0"/>
            <a:t>Value of supply of goods and/or services on which CGST/SGST is to be discharged shall be the </a:t>
          </a:r>
          <a:r>
            <a:rPr lang="en-US" sz="2000" b="1" u="sng" dirty="0"/>
            <a:t>‘Transaction Value’, </a:t>
          </a:r>
          <a:r>
            <a:rPr lang="en-US" sz="2000" dirty="0"/>
            <a:t>where </a:t>
          </a:r>
        </a:p>
      </dgm:t>
    </dgm:pt>
    <dgm:pt modelId="{822AAE24-C759-4F58-A6BA-F281BC6A8A1A}" type="parTrans" cxnId="{20044029-7EEF-4981-9CD1-D1D06EA68F9F}">
      <dgm:prSet/>
      <dgm:spPr/>
      <dgm:t>
        <a:bodyPr/>
        <a:lstStyle/>
        <a:p>
          <a:endParaRPr lang="en-US"/>
        </a:p>
      </dgm:t>
    </dgm:pt>
    <dgm:pt modelId="{223B8481-5DE0-4C1C-8CC9-BC2992B88E33}" type="sibTrans" cxnId="{20044029-7EEF-4981-9CD1-D1D06EA68F9F}">
      <dgm:prSet/>
      <dgm:spPr/>
      <dgm:t>
        <a:bodyPr/>
        <a:lstStyle/>
        <a:p>
          <a:endParaRPr lang="en-US"/>
        </a:p>
      </dgm:t>
    </dgm:pt>
    <dgm:pt modelId="{501BA70E-E906-4F17-B0FF-3196D1D86A05}">
      <dgm:prSet custT="1"/>
      <dgm:spPr/>
      <dgm:t>
        <a:bodyPr/>
        <a:lstStyle/>
        <a:p>
          <a:pPr algn="just" rtl="0"/>
          <a:r>
            <a:rPr lang="en-US" sz="2000" dirty="0"/>
            <a:t>Supplier and recipient of supply are unrelated</a:t>
          </a:r>
        </a:p>
      </dgm:t>
    </dgm:pt>
    <dgm:pt modelId="{ECE10A18-514D-42AC-B8EF-D4EC7FBD174B}" type="parTrans" cxnId="{EFF1396C-D5E5-4B3C-B3AA-50CDED8F32DA}">
      <dgm:prSet/>
      <dgm:spPr/>
      <dgm:t>
        <a:bodyPr/>
        <a:lstStyle/>
        <a:p>
          <a:endParaRPr lang="en-US"/>
        </a:p>
      </dgm:t>
    </dgm:pt>
    <dgm:pt modelId="{B68B5B8B-13F0-4E5E-83C4-C7CF4BEC8A4D}" type="sibTrans" cxnId="{EFF1396C-D5E5-4B3C-B3AA-50CDED8F32DA}">
      <dgm:prSet/>
      <dgm:spPr/>
      <dgm:t>
        <a:bodyPr/>
        <a:lstStyle/>
        <a:p>
          <a:endParaRPr lang="en-US"/>
        </a:p>
      </dgm:t>
    </dgm:pt>
    <dgm:pt modelId="{D2A90287-4A73-48EA-BEB1-E33B052C4121}">
      <dgm:prSet custT="1"/>
      <dgm:spPr/>
      <dgm:t>
        <a:bodyPr/>
        <a:lstStyle/>
        <a:p>
          <a:pPr algn="just" rtl="0"/>
          <a:r>
            <a:rPr lang="en-US" sz="2000" dirty="0"/>
            <a:t>Price is actually paid/ payable – AND price is the sole consideration for the supply</a:t>
          </a:r>
        </a:p>
      </dgm:t>
    </dgm:pt>
    <dgm:pt modelId="{43661BE7-AC3E-4B21-AC7A-68A9A347C548}" type="parTrans" cxnId="{69EB1EA7-E187-4ABF-87F5-FD6818C2431B}">
      <dgm:prSet/>
      <dgm:spPr/>
      <dgm:t>
        <a:bodyPr/>
        <a:lstStyle/>
        <a:p>
          <a:endParaRPr lang="en-US"/>
        </a:p>
      </dgm:t>
    </dgm:pt>
    <dgm:pt modelId="{B2FE3042-DACE-4838-ACCF-3A44EACE7AA9}" type="sibTrans" cxnId="{69EB1EA7-E187-4ABF-87F5-FD6818C2431B}">
      <dgm:prSet/>
      <dgm:spPr/>
      <dgm:t>
        <a:bodyPr/>
        <a:lstStyle/>
        <a:p>
          <a:endParaRPr lang="en-US"/>
        </a:p>
      </dgm:t>
    </dgm:pt>
    <dgm:pt modelId="{6C96A2FB-7E48-41F2-883E-6ACA8CFBF9D3}">
      <dgm:prSet phldrT="[Text]" custT="1"/>
      <dgm:spPr/>
      <dgm:t>
        <a:bodyPr/>
        <a:lstStyle/>
        <a:p>
          <a:r>
            <a:rPr lang="en-IN" sz="2400" dirty="0"/>
            <a:t>Value of Taxable Supply</a:t>
          </a:r>
          <a:endParaRPr lang="en-US" sz="2400" b="1" dirty="0"/>
        </a:p>
      </dgm:t>
    </dgm:pt>
    <dgm:pt modelId="{A453AA6E-643F-4A27-8560-4C431AB2529B}" type="sibTrans" cxnId="{12CBB687-9C78-43F5-94D7-80EB132FF717}">
      <dgm:prSet/>
      <dgm:spPr/>
      <dgm:t>
        <a:bodyPr/>
        <a:lstStyle/>
        <a:p>
          <a:endParaRPr lang="en-US"/>
        </a:p>
      </dgm:t>
    </dgm:pt>
    <dgm:pt modelId="{DCE0FE06-AE31-4FCF-8547-7ABEFA34C7BE}" type="parTrans" cxnId="{12CBB687-9C78-43F5-94D7-80EB132FF717}">
      <dgm:prSet/>
      <dgm:spPr/>
      <dgm:t>
        <a:bodyPr/>
        <a:lstStyle/>
        <a:p>
          <a:endParaRPr lang="en-US"/>
        </a:p>
      </dgm:t>
    </dgm:pt>
    <dgm:pt modelId="{01B93472-4DC5-4445-8EE6-53A432478169}">
      <dgm:prSet/>
      <dgm:spPr/>
      <dgm:t>
        <a:bodyPr/>
        <a:lstStyle/>
        <a:p>
          <a:endParaRPr lang="en-IN"/>
        </a:p>
      </dgm:t>
    </dgm:pt>
    <dgm:pt modelId="{AF4DB3BB-CD7F-4184-ACF2-CB319FF24ABC}" type="parTrans" cxnId="{4E8A64D3-D74A-448A-B80E-58C96D525D6D}">
      <dgm:prSet/>
      <dgm:spPr/>
      <dgm:t>
        <a:bodyPr/>
        <a:lstStyle/>
        <a:p>
          <a:endParaRPr lang="en-IN"/>
        </a:p>
      </dgm:t>
    </dgm:pt>
    <dgm:pt modelId="{1884E9FF-3E98-4BDD-888B-2339308CD613}" type="sibTrans" cxnId="{4E8A64D3-D74A-448A-B80E-58C96D525D6D}">
      <dgm:prSet/>
      <dgm:spPr/>
      <dgm:t>
        <a:bodyPr/>
        <a:lstStyle/>
        <a:p>
          <a:endParaRPr lang="en-IN"/>
        </a:p>
      </dgm:t>
    </dgm:pt>
    <dgm:pt modelId="{F98C45B4-BD9F-42F9-A20F-C61555FE357D}" type="pres">
      <dgm:prSet presAssocID="{50893D6E-7819-47EB-A589-664D113BAD32}" presName="composite" presStyleCnt="0">
        <dgm:presLayoutVars>
          <dgm:chMax val="1"/>
          <dgm:dir/>
          <dgm:resizeHandles val="exact"/>
        </dgm:presLayoutVars>
      </dgm:prSet>
      <dgm:spPr/>
    </dgm:pt>
    <dgm:pt modelId="{56AAC42A-41A3-4A2C-B485-793F97A54B58}" type="pres">
      <dgm:prSet presAssocID="{6C96A2FB-7E48-41F2-883E-6ACA8CFBF9D3}" presName="roof" presStyleLbl="dkBgShp" presStyleIdx="0" presStyleCnt="2" custScaleY="63743" custLinFactNeighborX="43750" custLinFactNeighborY="-8333"/>
      <dgm:spPr/>
    </dgm:pt>
    <dgm:pt modelId="{52239435-0E9D-4614-B4F6-03012ACBA15F}" type="pres">
      <dgm:prSet presAssocID="{6C96A2FB-7E48-41F2-883E-6ACA8CFBF9D3}" presName="pillars" presStyleCnt="0"/>
      <dgm:spPr/>
    </dgm:pt>
    <dgm:pt modelId="{C46035B9-6A0E-4BE1-B1B6-C283C7E07D0B}" type="pres">
      <dgm:prSet presAssocID="{6C96A2FB-7E48-41F2-883E-6ACA8CFBF9D3}" presName="pillar1" presStyleLbl="node1" presStyleIdx="0" presStyleCnt="1" custScaleX="134812" custScaleY="110964">
        <dgm:presLayoutVars>
          <dgm:bulletEnabled val="1"/>
        </dgm:presLayoutVars>
      </dgm:prSet>
      <dgm:spPr/>
    </dgm:pt>
    <dgm:pt modelId="{6A82043C-F387-4DAB-9E7A-5AED7DF15B5A}" type="pres">
      <dgm:prSet presAssocID="{6C96A2FB-7E48-41F2-883E-6ACA8CFBF9D3}" presName="base" presStyleLbl="dkBgShp" presStyleIdx="1" presStyleCnt="2" custLinFactNeighborY="-31356"/>
      <dgm:spPr/>
    </dgm:pt>
  </dgm:ptLst>
  <dgm:cxnLst>
    <dgm:cxn modelId="{12CBB687-9C78-43F5-94D7-80EB132FF717}" srcId="{50893D6E-7819-47EB-A589-664D113BAD32}" destId="{6C96A2FB-7E48-41F2-883E-6ACA8CFBF9D3}" srcOrd="0" destOrd="0" parTransId="{DCE0FE06-AE31-4FCF-8547-7ABEFA34C7BE}" sibTransId="{A453AA6E-643F-4A27-8560-4C431AB2529B}"/>
    <dgm:cxn modelId="{016E3C55-9FC5-47EA-9ABE-B9F0C198B624}" type="presOf" srcId="{50893D6E-7819-47EB-A589-664D113BAD32}" destId="{F98C45B4-BD9F-42F9-A20F-C61555FE357D}" srcOrd="0" destOrd="0" presId="urn:microsoft.com/office/officeart/2005/8/layout/hList3"/>
    <dgm:cxn modelId="{20044029-7EEF-4981-9CD1-D1D06EA68F9F}" srcId="{6C96A2FB-7E48-41F2-883E-6ACA8CFBF9D3}" destId="{17E807AF-A205-4461-AFF2-B7F27D57069C}" srcOrd="0" destOrd="0" parTransId="{822AAE24-C759-4F58-A6BA-F281BC6A8A1A}" sibTransId="{223B8481-5DE0-4C1C-8CC9-BC2992B88E33}"/>
    <dgm:cxn modelId="{9BE2023E-31CC-4EA3-B940-71D64AA93458}" type="presOf" srcId="{17E807AF-A205-4461-AFF2-B7F27D57069C}" destId="{C46035B9-6A0E-4BE1-B1B6-C283C7E07D0B}" srcOrd="0" destOrd="0" presId="urn:microsoft.com/office/officeart/2005/8/layout/hList3"/>
    <dgm:cxn modelId="{4E8A64D3-D74A-448A-B80E-58C96D525D6D}" srcId="{50893D6E-7819-47EB-A589-664D113BAD32}" destId="{01B93472-4DC5-4445-8EE6-53A432478169}" srcOrd="1" destOrd="0" parTransId="{AF4DB3BB-CD7F-4184-ACF2-CB319FF24ABC}" sibTransId="{1884E9FF-3E98-4BDD-888B-2339308CD613}"/>
    <dgm:cxn modelId="{16186FF3-46A9-4AC1-B3EA-FA10219FD72B}" type="presOf" srcId="{6C96A2FB-7E48-41F2-883E-6ACA8CFBF9D3}" destId="{56AAC42A-41A3-4A2C-B485-793F97A54B58}" srcOrd="0" destOrd="0" presId="urn:microsoft.com/office/officeart/2005/8/layout/hList3"/>
    <dgm:cxn modelId="{7B2A8987-CA28-4875-AAA9-A2590B1ECFBC}" type="presOf" srcId="{D2A90287-4A73-48EA-BEB1-E33B052C4121}" destId="{C46035B9-6A0E-4BE1-B1B6-C283C7E07D0B}" srcOrd="0" destOrd="2" presId="urn:microsoft.com/office/officeart/2005/8/layout/hList3"/>
    <dgm:cxn modelId="{EFF1396C-D5E5-4B3C-B3AA-50CDED8F32DA}" srcId="{17E807AF-A205-4461-AFF2-B7F27D57069C}" destId="{501BA70E-E906-4F17-B0FF-3196D1D86A05}" srcOrd="0" destOrd="0" parTransId="{ECE10A18-514D-42AC-B8EF-D4EC7FBD174B}" sibTransId="{B68B5B8B-13F0-4E5E-83C4-C7CF4BEC8A4D}"/>
    <dgm:cxn modelId="{69EB1EA7-E187-4ABF-87F5-FD6818C2431B}" srcId="{17E807AF-A205-4461-AFF2-B7F27D57069C}" destId="{D2A90287-4A73-48EA-BEB1-E33B052C4121}" srcOrd="1" destOrd="0" parTransId="{43661BE7-AC3E-4B21-AC7A-68A9A347C548}" sibTransId="{B2FE3042-DACE-4838-ACCF-3A44EACE7AA9}"/>
    <dgm:cxn modelId="{618655E9-73FD-405A-8450-88910AA0ECBE}" type="presOf" srcId="{501BA70E-E906-4F17-B0FF-3196D1D86A05}" destId="{C46035B9-6A0E-4BE1-B1B6-C283C7E07D0B}" srcOrd="0" destOrd="1" presId="urn:microsoft.com/office/officeart/2005/8/layout/hList3"/>
    <dgm:cxn modelId="{0A08AE39-F0D8-44A7-8388-A64ADAF81C5B}" type="presParOf" srcId="{F98C45B4-BD9F-42F9-A20F-C61555FE357D}" destId="{56AAC42A-41A3-4A2C-B485-793F97A54B58}" srcOrd="0" destOrd="0" presId="urn:microsoft.com/office/officeart/2005/8/layout/hList3"/>
    <dgm:cxn modelId="{BF457A36-E853-47B8-A64D-3DFFBA4339F4}" type="presParOf" srcId="{F98C45B4-BD9F-42F9-A20F-C61555FE357D}" destId="{52239435-0E9D-4614-B4F6-03012ACBA15F}" srcOrd="1" destOrd="0" presId="urn:microsoft.com/office/officeart/2005/8/layout/hList3"/>
    <dgm:cxn modelId="{ACC25526-4637-4DAE-9C0D-60F23D9B2FF6}" type="presParOf" srcId="{52239435-0E9D-4614-B4F6-03012ACBA15F}" destId="{C46035B9-6A0E-4BE1-B1B6-C283C7E07D0B}" srcOrd="0" destOrd="0" presId="urn:microsoft.com/office/officeart/2005/8/layout/hList3"/>
    <dgm:cxn modelId="{3D963C9F-963D-4F1A-9A52-1AB4DBCD1CB7}" type="presParOf" srcId="{F98C45B4-BD9F-42F9-A20F-C61555FE357D}" destId="{6A82043C-F387-4DAB-9E7A-5AED7DF15B5A}"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DF59618-2A9C-43A6-8255-8B3956F44CE8}" type="doc">
      <dgm:prSet loTypeId="urn:microsoft.com/office/officeart/2005/8/layout/lProcess2" loCatId="list" qsTypeId="urn:microsoft.com/office/officeart/2005/8/quickstyle/simple2" qsCatId="simple" csTypeId="urn:microsoft.com/office/officeart/2005/8/colors/accent0_2" csCatId="mainScheme" phldr="1"/>
      <dgm:spPr/>
      <dgm:t>
        <a:bodyPr/>
        <a:lstStyle/>
        <a:p>
          <a:endParaRPr lang="en-IN"/>
        </a:p>
      </dgm:t>
    </dgm:pt>
    <dgm:pt modelId="{B4C3486D-DB85-4C01-BD6C-14C9D5E5971E}">
      <dgm:prSet phldrT="[Text]"/>
      <dgm:spPr/>
      <dgm:t>
        <a:bodyPr/>
        <a:lstStyle/>
        <a:p>
          <a:r>
            <a:rPr lang="en-IN" b="1" u="sng" dirty="0"/>
            <a:t>Section 7(2)</a:t>
          </a:r>
        </a:p>
        <a:p>
          <a:r>
            <a:rPr lang="en-IN" dirty="0"/>
            <a:t>Supply involves movement of Goods</a:t>
          </a:r>
        </a:p>
      </dgm:t>
    </dgm:pt>
    <dgm:pt modelId="{6C67BA42-3082-4FF8-B286-BD079B64A2BC}" type="parTrans" cxnId="{DAAE2758-3213-484C-8C77-0A5106CE54DF}">
      <dgm:prSet/>
      <dgm:spPr/>
      <dgm:t>
        <a:bodyPr/>
        <a:lstStyle/>
        <a:p>
          <a:endParaRPr lang="en-IN"/>
        </a:p>
      </dgm:t>
    </dgm:pt>
    <dgm:pt modelId="{8B7DBB0D-AEA9-4671-9C98-9C083DE4F34A}" type="sibTrans" cxnId="{DAAE2758-3213-484C-8C77-0A5106CE54DF}">
      <dgm:prSet/>
      <dgm:spPr/>
      <dgm:t>
        <a:bodyPr/>
        <a:lstStyle/>
        <a:p>
          <a:endParaRPr lang="en-IN"/>
        </a:p>
      </dgm:t>
    </dgm:pt>
    <dgm:pt modelId="{5E21A5ED-1CEA-4F68-9FF7-61A16CB29941}">
      <dgm:prSet phldrT="[Text]" custT="1"/>
      <dgm:spPr/>
      <dgm:t>
        <a:bodyPr/>
        <a:lstStyle/>
        <a:p>
          <a:r>
            <a:rPr lang="en-IN" sz="2200" dirty="0"/>
            <a:t>Location of goods at the time at which movement terminates for delivery to recipient</a:t>
          </a:r>
        </a:p>
      </dgm:t>
    </dgm:pt>
    <dgm:pt modelId="{B440F736-ECCD-4B41-BBF5-F9E9DB0B4383}" type="parTrans" cxnId="{3750C248-2F61-4083-BA5E-E32242C63C50}">
      <dgm:prSet/>
      <dgm:spPr/>
      <dgm:t>
        <a:bodyPr/>
        <a:lstStyle/>
        <a:p>
          <a:endParaRPr lang="en-IN"/>
        </a:p>
      </dgm:t>
    </dgm:pt>
    <dgm:pt modelId="{8BA206E9-DE01-4AAC-9FCB-8932C4313635}" type="sibTrans" cxnId="{3750C248-2F61-4083-BA5E-E32242C63C50}">
      <dgm:prSet/>
      <dgm:spPr/>
      <dgm:t>
        <a:bodyPr/>
        <a:lstStyle/>
        <a:p>
          <a:endParaRPr lang="en-IN"/>
        </a:p>
      </dgm:t>
    </dgm:pt>
    <dgm:pt modelId="{022FE548-07E5-401F-AB4B-9535EA0B01CE}">
      <dgm:prSet phldrT="[Text]"/>
      <dgm:spPr/>
      <dgm:t>
        <a:bodyPr/>
        <a:lstStyle/>
        <a:p>
          <a:r>
            <a:rPr lang="en-IN" b="1" u="sng" dirty="0"/>
            <a:t>Section 7(3)</a:t>
          </a:r>
        </a:p>
        <a:p>
          <a:r>
            <a:rPr lang="en-IN" dirty="0"/>
            <a:t>Goods supplied on direction of the third person</a:t>
          </a:r>
        </a:p>
      </dgm:t>
    </dgm:pt>
    <dgm:pt modelId="{24F5F709-B655-420F-9896-882518CFDBF3}" type="parTrans" cxnId="{4C4C928D-5F22-4667-AFF1-E04DA131E959}">
      <dgm:prSet/>
      <dgm:spPr/>
      <dgm:t>
        <a:bodyPr/>
        <a:lstStyle/>
        <a:p>
          <a:endParaRPr lang="en-IN"/>
        </a:p>
      </dgm:t>
    </dgm:pt>
    <dgm:pt modelId="{B8BAC7FA-F649-4624-92DA-CA37918D49C1}" type="sibTrans" cxnId="{4C4C928D-5F22-4667-AFF1-E04DA131E959}">
      <dgm:prSet/>
      <dgm:spPr/>
      <dgm:t>
        <a:bodyPr/>
        <a:lstStyle/>
        <a:p>
          <a:endParaRPr lang="en-IN"/>
        </a:p>
      </dgm:t>
    </dgm:pt>
    <dgm:pt modelId="{E7452526-C8CC-4462-91D4-3FA4171CD59A}">
      <dgm:prSet phldrT="[Text]" custT="1"/>
      <dgm:spPr/>
      <dgm:t>
        <a:bodyPr/>
        <a:lstStyle/>
        <a:p>
          <a:r>
            <a:rPr lang="en-IN" sz="2200" dirty="0"/>
            <a:t>Principal Place of Business of the third person (i.e., address in Registration Certificate)</a:t>
          </a:r>
        </a:p>
      </dgm:t>
    </dgm:pt>
    <dgm:pt modelId="{F4E41F93-DC6D-4860-8E1F-F736D51AA82B}" type="parTrans" cxnId="{EAF88A83-E07B-4371-82AC-AC68B3CDFEAE}">
      <dgm:prSet/>
      <dgm:spPr/>
      <dgm:t>
        <a:bodyPr/>
        <a:lstStyle/>
        <a:p>
          <a:endParaRPr lang="en-IN"/>
        </a:p>
      </dgm:t>
    </dgm:pt>
    <dgm:pt modelId="{1C06B203-6DBF-4492-82BE-8BFEBE9A44D6}" type="sibTrans" cxnId="{EAF88A83-E07B-4371-82AC-AC68B3CDFEAE}">
      <dgm:prSet/>
      <dgm:spPr/>
      <dgm:t>
        <a:bodyPr/>
        <a:lstStyle/>
        <a:p>
          <a:endParaRPr lang="en-IN"/>
        </a:p>
      </dgm:t>
    </dgm:pt>
    <dgm:pt modelId="{62A1D2B0-4780-4480-84B6-435EF07BCD1C}">
      <dgm:prSet phldrT="[Text]"/>
      <dgm:spPr/>
      <dgm:t>
        <a:bodyPr/>
        <a:lstStyle/>
        <a:p>
          <a:r>
            <a:rPr lang="en-IN" b="1" u="sng" dirty="0"/>
            <a:t>Section 7(4)</a:t>
          </a:r>
        </a:p>
        <a:p>
          <a:r>
            <a:rPr lang="en-IN" dirty="0"/>
            <a:t>Supply does not involves movement of Goods</a:t>
          </a:r>
        </a:p>
      </dgm:t>
    </dgm:pt>
    <dgm:pt modelId="{80E989BF-6F8B-47EB-8724-2F5513B227A7}" type="parTrans" cxnId="{F3BC642F-3DD6-4E33-950A-D292B0D04881}">
      <dgm:prSet/>
      <dgm:spPr/>
      <dgm:t>
        <a:bodyPr/>
        <a:lstStyle/>
        <a:p>
          <a:endParaRPr lang="en-IN"/>
        </a:p>
      </dgm:t>
    </dgm:pt>
    <dgm:pt modelId="{8380BB89-99CE-43CB-8FEF-E849F3E12385}" type="sibTrans" cxnId="{F3BC642F-3DD6-4E33-950A-D292B0D04881}">
      <dgm:prSet/>
      <dgm:spPr/>
      <dgm:t>
        <a:bodyPr/>
        <a:lstStyle/>
        <a:p>
          <a:endParaRPr lang="en-IN"/>
        </a:p>
      </dgm:t>
    </dgm:pt>
    <dgm:pt modelId="{373E7435-CCF1-4165-BE91-83C5138172C5}">
      <dgm:prSet phldrT="[Text]" custT="1"/>
      <dgm:spPr/>
      <dgm:t>
        <a:bodyPr/>
        <a:lstStyle/>
        <a:p>
          <a:r>
            <a:rPr lang="en-IN" sz="2200" dirty="0"/>
            <a:t>Location of goods at the time of delivery to the recipient</a:t>
          </a:r>
        </a:p>
      </dgm:t>
    </dgm:pt>
    <dgm:pt modelId="{42DDF735-B635-4B3B-B5F0-E5C1DCE7138B}" type="parTrans" cxnId="{90F69F39-96B8-4EAA-88B3-DFFFAF466AAA}">
      <dgm:prSet/>
      <dgm:spPr/>
      <dgm:t>
        <a:bodyPr/>
        <a:lstStyle/>
        <a:p>
          <a:endParaRPr lang="en-IN"/>
        </a:p>
      </dgm:t>
    </dgm:pt>
    <dgm:pt modelId="{4655E6D4-9CD1-46A9-8938-11D96A8D2B57}" type="sibTrans" cxnId="{90F69F39-96B8-4EAA-88B3-DFFFAF466AAA}">
      <dgm:prSet/>
      <dgm:spPr/>
      <dgm:t>
        <a:bodyPr/>
        <a:lstStyle/>
        <a:p>
          <a:endParaRPr lang="en-IN"/>
        </a:p>
      </dgm:t>
    </dgm:pt>
    <dgm:pt modelId="{8C5FB86F-2529-4642-B938-1D3661C0752E}">
      <dgm:prSet/>
      <dgm:spPr/>
      <dgm:t>
        <a:bodyPr/>
        <a:lstStyle/>
        <a:p>
          <a:r>
            <a:rPr lang="en-IN" b="1" u="sng" dirty="0"/>
            <a:t>Section 7(5)</a:t>
          </a:r>
          <a:endParaRPr lang="en-IN" dirty="0"/>
        </a:p>
        <a:p>
          <a:r>
            <a:rPr lang="en-IN" dirty="0"/>
            <a:t>Goods are assembled or installed at site</a:t>
          </a:r>
        </a:p>
      </dgm:t>
    </dgm:pt>
    <dgm:pt modelId="{31FC2647-A498-445A-82B1-C16E0A53487C}" type="parTrans" cxnId="{EB81A617-E2F5-409D-AC03-0DF662D8E70E}">
      <dgm:prSet/>
      <dgm:spPr/>
      <dgm:t>
        <a:bodyPr/>
        <a:lstStyle/>
        <a:p>
          <a:endParaRPr lang="en-IN"/>
        </a:p>
      </dgm:t>
    </dgm:pt>
    <dgm:pt modelId="{CA5E790A-F246-4EDE-8913-CA78390A6F67}" type="sibTrans" cxnId="{EB81A617-E2F5-409D-AC03-0DF662D8E70E}">
      <dgm:prSet/>
      <dgm:spPr/>
      <dgm:t>
        <a:bodyPr/>
        <a:lstStyle/>
        <a:p>
          <a:endParaRPr lang="en-IN"/>
        </a:p>
      </dgm:t>
    </dgm:pt>
    <dgm:pt modelId="{6E25C779-8CE8-48AA-9498-C2EAA06DD510}">
      <dgm:prSet/>
      <dgm:spPr/>
      <dgm:t>
        <a:bodyPr/>
        <a:lstStyle/>
        <a:p>
          <a:r>
            <a:rPr lang="en-IN" b="1" u="sng" dirty="0"/>
            <a:t>Section 7(6)</a:t>
          </a:r>
          <a:endParaRPr lang="en-IN" dirty="0"/>
        </a:p>
        <a:p>
          <a:r>
            <a:rPr lang="en-IN" dirty="0"/>
            <a:t>Goods supplied on board a conveyance e.g. vessel, aircraft, train, vehicle etc.</a:t>
          </a:r>
        </a:p>
      </dgm:t>
    </dgm:pt>
    <dgm:pt modelId="{CE9329E0-2D82-4B2B-A149-4F369D371C67}" type="parTrans" cxnId="{E47868EB-B6A0-480B-BC32-64C6066F22A2}">
      <dgm:prSet/>
      <dgm:spPr/>
      <dgm:t>
        <a:bodyPr/>
        <a:lstStyle/>
        <a:p>
          <a:endParaRPr lang="en-IN"/>
        </a:p>
      </dgm:t>
    </dgm:pt>
    <dgm:pt modelId="{D6D24B15-E8A6-4775-AA65-E441FF16A9FD}" type="sibTrans" cxnId="{E47868EB-B6A0-480B-BC32-64C6066F22A2}">
      <dgm:prSet/>
      <dgm:spPr/>
      <dgm:t>
        <a:bodyPr/>
        <a:lstStyle/>
        <a:p>
          <a:endParaRPr lang="en-IN"/>
        </a:p>
      </dgm:t>
    </dgm:pt>
    <dgm:pt modelId="{79C24E61-81FA-4D44-80A6-51D073533161}">
      <dgm:prSet custT="1"/>
      <dgm:spPr/>
      <dgm:t>
        <a:bodyPr/>
        <a:lstStyle/>
        <a:p>
          <a:r>
            <a:rPr lang="en-IN" sz="2200" dirty="0"/>
            <a:t>Place of installation or assembly</a:t>
          </a:r>
        </a:p>
      </dgm:t>
    </dgm:pt>
    <dgm:pt modelId="{CF111184-C1E2-4FE8-B79C-A6EDBFCE822F}" type="parTrans" cxnId="{42093E05-3A8F-4628-83BF-AAC9292F660D}">
      <dgm:prSet/>
      <dgm:spPr/>
      <dgm:t>
        <a:bodyPr/>
        <a:lstStyle/>
        <a:p>
          <a:endParaRPr lang="en-IN"/>
        </a:p>
      </dgm:t>
    </dgm:pt>
    <dgm:pt modelId="{318FB277-3CE6-420C-8364-2314AA4D6A0B}" type="sibTrans" cxnId="{42093E05-3A8F-4628-83BF-AAC9292F660D}">
      <dgm:prSet/>
      <dgm:spPr/>
      <dgm:t>
        <a:bodyPr/>
        <a:lstStyle/>
        <a:p>
          <a:endParaRPr lang="en-IN"/>
        </a:p>
      </dgm:t>
    </dgm:pt>
    <dgm:pt modelId="{48523656-6297-4998-9126-DD5A31AABAA7}">
      <dgm:prSet custT="1"/>
      <dgm:spPr/>
      <dgm:t>
        <a:bodyPr/>
        <a:lstStyle/>
        <a:p>
          <a:r>
            <a:rPr lang="en-IN" sz="2200" dirty="0"/>
            <a:t>Location at which such goods are taken on board</a:t>
          </a:r>
        </a:p>
      </dgm:t>
    </dgm:pt>
    <dgm:pt modelId="{431BFC12-18BA-40C7-A86D-DB59278CF9E9}" type="parTrans" cxnId="{4E23E890-E13B-4825-98B2-966830F7A612}">
      <dgm:prSet/>
      <dgm:spPr/>
      <dgm:t>
        <a:bodyPr/>
        <a:lstStyle/>
        <a:p>
          <a:endParaRPr lang="en-IN"/>
        </a:p>
      </dgm:t>
    </dgm:pt>
    <dgm:pt modelId="{0D1247C4-E5D2-4DB3-AA91-9CAC91FAB731}" type="sibTrans" cxnId="{4E23E890-E13B-4825-98B2-966830F7A612}">
      <dgm:prSet/>
      <dgm:spPr/>
      <dgm:t>
        <a:bodyPr/>
        <a:lstStyle/>
        <a:p>
          <a:endParaRPr lang="en-IN"/>
        </a:p>
      </dgm:t>
    </dgm:pt>
    <dgm:pt modelId="{1906A894-5D45-4DFD-8BF4-2DCD58A25CA1}" type="pres">
      <dgm:prSet presAssocID="{5DF59618-2A9C-43A6-8255-8B3956F44CE8}" presName="theList" presStyleCnt="0">
        <dgm:presLayoutVars>
          <dgm:dir/>
          <dgm:animLvl val="lvl"/>
          <dgm:resizeHandles val="exact"/>
        </dgm:presLayoutVars>
      </dgm:prSet>
      <dgm:spPr/>
    </dgm:pt>
    <dgm:pt modelId="{48D751F1-8EDB-4F49-BC40-2AF67EC3A546}" type="pres">
      <dgm:prSet presAssocID="{B4C3486D-DB85-4C01-BD6C-14C9D5E5971E}" presName="compNode" presStyleCnt="0"/>
      <dgm:spPr/>
    </dgm:pt>
    <dgm:pt modelId="{6033E7DE-D90A-4C91-AA67-C6AA3458C00A}" type="pres">
      <dgm:prSet presAssocID="{B4C3486D-DB85-4C01-BD6C-14C9D5E5971E}" presName="aNode" presStyleLbl="bgShp" presStyleIdx="0" presStyleCnt="5"/>
      <dgm:spPr/>
    </dgm:pt>
    <dgm:pt modelId="{AB26A2C0-FD73-4E97-8D2E-9099665C34BE}" type="pres">
      <dgm:prSet presAssocID="{B4C3486D-DB85-4C01-BD6C-14C9D5E5971E}" presName="textNode" presStyleLbl="bgShp" presStyleIdx="0" presStyleCnt="5"/>
      <dgm:spPr/>
    </dgm:pt>
    <dgm:pt modelId="{BA803C05-A073-433D-9FD3-C4FB5C3E781D}" type="pres">
      <dgm:prSet presAssocID="{B4C3486D-DB85-4C01-BD6C-14C9D5E5971E}" presName="compChildNode" presStyleCnt="0"/>
      <dgm:spPr/>
    </dgm:pt>
    <dgm:pt modelId="{AD965538-750B-4C92-90EB-24C7799EDE32}" type="pres">
      <dgm:prSet presAssocID="{B4C3486D-DB85-4C01-BD6C-14C9D5E5971E}" presName="theInnerList" presStyleCnt="0"/>
      <dgm:spPr/>
    </dgm:pt>
    <dgm:pt modelId="{3FAEB656-C915-417B-BEC6-1C8BDFB96EAE}" type="pres">
      <dgm:prSet presAssocID="{5E21A5ED-1CEA-4F68-9FF7-61A16CB29941}" presName="childNode" presStyleLbl="node1" presStyleIdx="0" presStyleCnt="5" custScaleX="105265" custScaleY="90687" custLinFactNeighborY="-1432">
        <dgm:presLayoutVars>
          <dgm:bulletEnabled val="1"/>
        </dgm:presLayoutVars>
      </dgm:prSet>
      <dgm:spPr/>
    </dgm:pt>
    <dgm:pt modelId="{E47FC960-E785-40DA-83EE-567D5318F3BA}" type="pres">
      <dgm:prSet presAssocID="{B4C3486D-DB85-4C01-BD6C-14C9D5E5971E}" presName="aSpace" presStyleCnt="0"/>
      <dgm:spPr/>
    </dgm:pt>
    <dgm:pt modelId="{977B2F48-053C-4FFF-8303-405E56B54CA1}" type="pres">
      <dgm:prSet presAssocID="{022FE548-07E5-401F-AB4B-9535EA0B01CE}" presName="compNode" presStyleCnt="0"/>
      <dgm:spPr/>
    </dgm:pt>
    <dgm:pt modelId="{238FC957-B296-475B-B3C1-B61CB4A511EC}" type="pres">
      <dgm:prSet presAssocID="{022FE548-07E5-401F-AB4B-9535EA0B01CE}" presName="aNode" presStyleLbl="bgShp" presStyleIdx="1" presStyleCnt="5"/>
      <dgm:spPr/>
    </dgm:pt>
    <dgm:pt modelId="{BD4F6DA0-E6AF-45C4-9F41-9B5D36765AAA}" type="pres">
      <dgm:prSet presAssocID="{022FE548-07E5-401F-AB4B-9535EA0B01CE}" presName="textNode" presStyleLbl="bgShp" presStyleIdx="1" presStyleCnt="5"/>
      <dgm:spPr/>
    </dgm:pt>
    <dgm:pt modelId="{A4C28F6B-E375-4DB2-9FEA-2F3D91295974}" type="pres">
      <dgm:prSet presAssocID="{022FE548-07E5-401F-AB4B-9535EA0B01CE}" presName="compChildNode" presStyleCnt="0"/>
      <dgm:spPr/>
    </dgm:pt>
    <dgm:pt modelId="{41E0855D-EA76-4673-94D0-B989FDE824B0}" type="pres">
      <dgm:prSet presAssocID="{022FE548-07E5-401F-AB4B-9535EA0B01CE}" presName="theInnerList" presStyleCnt="0"/>
      <dgm:spPr/>
    </dgm:pt>
    <dgm:pt modelId="{63105B47-3819-46F6-BBB1-951DF8263D87}" type="pres">
      <dgm:prSet presAssocID="{E7452526-C8CC-4462-91D4-3FA4171CD59A}" presName="childNode" presStyleLbl="node1" presStyleIdx="1" presStyleCnt="5" custScaleX="105265" custScaleY="90687" custLinFactNeighborY="-1432">
        <dgm:presLayoutVars>
          <dgm:bulletEnabled val="1"/>
        </dgm:presLayoutVars>
      </dgm:prSet>
      <dgm:spPr/>
    </dgm:pt>
    <dgm:pt modelId="{6D972B5B-12DF-4F56-A28C-001F2AA80E64}" type="pres">
      <dgm:prSet presAssocID="{022FE548-07E5-401F-AB4B-9535EA0B01CE}" presName="aSpace" presStyleCnt="0"/>
      <dgm:spPr/>
    </dgm:pt>
    <dgm:pt modelId="{BCC04A06-697A-4FAC-9901-D57E76D63814}" type="pres">
      <dgm:prSet presAssocID="{62A1D2B0-4780-4480-84B6-435EF07BCD1C}" presName="compNode" presStyleCnt="0"/>
      <dgm:spPr/>
    </dgm:pt>
    <dgm:pt modelId="{D4F3662C-A1F7-482F-9DEC-7D940E1F3AF3}" type="pres">
      <dgm:prSet presAssocID="{62A1D2B0-4780-4480-84B6-435EF07BCD1C}" presName="aNode" presStyleLbl="bgShp" presStyleIdx="2" presStyleCnt="5"/>
      <dgm:spPr/>
    </dgm:pt>
    <dgm:pt modelId="{4A64C0C1-FCE1-4BD2-BBE5-97E7C39A6D43}" type="pres">
      <dgm:prSet presAssocID="{62A1D2B0-4780-4480-84B6-435EF07BCD1C}" presName="textNode" presStyleLbl="bgShp" presStyleIdx="2" presStyleCnt="5"/>
      <dgm:spPr/>
    </dgm:pt>
    <dgm:pt modelId="{1976BEFF-BD84-4C76-AF3B-62081998B3F6}" type="pres">
      <dgm:prSet presAssocID="{62A1D2B0-4780-4480-84B6-435EF07BCD1C}" presName="compChildNode" presStyleCnt="0"/>
      <dgm:spPr/>
    </dgm:pt>
    <dgm:pt modelId="{266AE43E-0760-4785-ABEE-5381F61C09FD}" type="pres">
      <dgm:prSet presAssocID="{62A1D2B0-4780-4480-84B6-435EF07BCD1C}" presName="theInnerList" presStyleCnt="0"/>
      <dgm:spPr/>
    </dgm:pt>
    <dgm:pt modelId="{8E50DA9F-96EF-437F-9300-20EBB629DA2D}" type="pres">
      <dgm:prSet presAssocID="{373E7435-CCF1-4165-BE91-83C5138172C5}" presName="childNode" presStyleLbl="node1" presStyleIdx="2" presStyleCnt="5" custScaleX="105265" custScaleY="90687" custLinFactNeighborY="-1432">
        <dgm:presLayoutVars>
          <dgm:bulletEnabled val="1"/>
        </dgm:presLayoutVars>
      </dgm:prSet>
      <dgm:spPr/>
    </dgm:pt>
    <dgm:pt modelId="{165CE21C-20FD-4217-B2E5-370455B75B7D}" type="pres">
      <dgm:prSet presAssocID="{62A1D2B0-4780-4480-84B6-435EF07BCD1C}" presName="aSpace" presStyleCnt="0"/>
      <dgm:spPr/>
    </dgm:pt>
    <dgm:pt modelId="{B652B18E-2C85-4F74-9E78-43BD43176CFB}" type="pres">
      <dgm:prSet presAssocID="{8C5FB86F-2529-4642-B938-1D3661C0752E}" presName="compNode" presStyleCnt="0"/>
      <dgm:spPr/>
    </dgm:pt>
    <dgm:pt modelId="{4EFD17CE-1401-484B-8595-9722A72E621E}" type="pres">
      <dgm:prSet presAssocID="{8C5FB86F-2529-4642-B938-1D3661C0752E}" presName="aNode" presStyleLbl="bgShp" presStyleIdx="3" presStyleCnt="5"/>
      <dgm:spPr/>
    </dgm:pt>
    <dgm:pt modelId="{E9D03C66-150E-48EA-B973-69431FD5C555}" type="pres">
      <dgm:prSet presAssocID="{8C5FB86F-2529-4642-B938-1D3661C0752E}" presName="textNode" presStyleLbl="bgShp" presStyleIdx="3" presStyleCnt="5"/>
      <dgm:spPr/>
    </dgm:pt>
    <dgm:pt modelId="{AABFB566-977D-4141-9E25-491BEE63C289}" type="pres">
      <dgm:prSet presAssocID="{8C5FB86F-2529-4642-B938-1D3661C0752E}" presName="compChildNode" presStyleCnt="0"/>
      <dgm:spPr/>
    </dgm:pt>
    <dgm:pt modelId="{A86C04C7-DE4F-42D6-8504-25C3B232D4B1}" type="pres">
      <dgm:prSet presAssocID="{8C5FB86F-2529-4642-B938-1D3661C0752E}" presName="theInnerList" presStyleCnt="0"/>
      <dgm:spPr/>
    </dgm:pt>
    <dgm:pt modelId="{749EAB85-AF87-4194-B18F-B46275732093}" type="pres">
      <dgm:prSet presAssocID="{79C24E61-81FA-4D44-80A6-51D073533161}" presName="childNode" presStyleLbl="node1" presStyleIdx="3" presStyleCnt="5" custScaleX="105265" custScaleY="90687" custLinFactNeighborY="-1432">
        <dgm:presLayoutVars>
          <dgm:bulletEnabled val="1"/>
        </dgm:presLayoutVars>
      </dgm:prSet>
      <dgm:spPr/>
    </dgm:pt>
    <dgm:pt modelId="{D97B5E8B-7C45-43E3-9CFD-0B74B0F730BD}" type="pres">
      <dgm:prSet presAssocID="{8C5FB86F-2529-4642-B938-1D3661C0752E}" presName="aSpace" presStyleCnt="0"/>
      <dgm:spPr/>
    </dgm:pt>
    <dgm:pt modelId="{C488A918-C8B7-4E85-9496-3F253294EA08}" type="pres">
      <dgm:prSet presAssocID="{6E25C779-8CE8-48AA-9498-C2EAA06DD510}" presName="compNode" presStyleCnt="0"/>
      <dgm:spPr/>
    </dgm:pt>
    <dgm:pt modelId="{63BCF7E8-C771-44C8-8443-4D70359BC7AD}" type="pres">
      <dgm:prSet presAssocID="{6E25C779-8CE8-48AA-9498-C2EAA06DD510}" presName="aNode" presStyleLbl="bgShp" presStyleIdx="4" presStyleCnt="5"/>
      <dgm:spPr/>
    </dgm:pt>
    <dgm:pt modelId="{B1BF1412-CEA2-4329-99C2-A928C4D9931A}" type="pres">
      <dgm:prSet presAssocID="{6E25C779-8CE8-48AA-9498-C2EAA06DD510}" presName="textNode" presStyleLbl="bgShp" presStyleIdx="4" presStyleCnt="5"/>
      <dgm:spPr/>
    </dgm:pt>
    <dgm:pt modelId="{EE325C04-0047-4ED7-B826-F3E1498FA619}" type="pres">
      <dgm:prSet presAssocID="{6E25C779-8CE8-48AA-9498-C2EAA06DD510}" presName="compChildNode" presStyleCnt="0"/>
      <dgm:spPr/>
    </dgm:pt>
    <dgm:pt modelId="{A356A223-E935-4CC2-AB81-105027366B61}" type="pres">
      <dgm:prSet presAssocID="{6E25C779-8CE8-48AA-9498-C2EAA06DD510}" presName="theInnerList" presStyleCnt="0"/>
      <dgm:spPr/>
    </dgm:pt>
    <dgm:pt modelId="{DB4A2A76-1DF7-4E87-8132-3B6DADA809D9}" type="pres">
      <dgm:prSet presAssocID="{48523656-6297-4998-9126-DD5A31AABAA7}" presName="childNode" presStyleLbl="node1" presStyleIdx="4" presStyleCnt="5" custScaleX="105265" custScaleY="90687" custLinFactNeighborY="-1432">
        <dgm:presLayoutVars>
          <dgm:bulletEnabled val="1"/>
        </dgm:presLayoutVars>
      </dgm:prSet>
      <dgm:spPr/>
    </dgm:pt>
  </dgm:ptLst>
  <dgm:cxnLst>
    <dgm:cxn modelId="{25E4958A-F9E7-49B8-955A-FB30ED2027EB}" type="presOf" srcId="{62A1D2B0-4780-4480-84B6-435EF07BCD1C}" destId="{4A64C0C1-FCE1-4BD2-BBE5-97E7C39A6D43}" srcOrd="1" destOrd="0" presId="urn:microsoft.com/office/officeart/2005/8/layout/lProcess2"/>
    <dgm:cxn modelId="{EAF88A83-E07B-4371-82AC-AC68B3CDFEAE}" srcId="{022FE548-07E5-401F-AB4B-9535EA0B01CE}" destId="{E7452526-C8CC-4462-91D4-3FA4171CD59A}" srcOrd="0" destOrd="0" parTransId="{F4E41F93-DC6D-4860-8E1F-F736D51AA82B}" sibTransId="{1C06B203-6DBF-4492-82BE-8BFEBE9A44D6}"/>
    <dgm:cxn modelId="{0DCDA9F6-9A85-4AB5-8C55-6480CD864842}" type="presOf" srcId="{5E21A5ED-1CEA-4F68-9FF7-61A16CB29941}" destId="{3FAEB656-C915-417B-BEC6-1C8BDFB96EAE}" srcOrd="0" destOrd="0" presId="urn:microsoft.com/office/officeart/2005/8/layout/lProcess2"/>
    <dgm:cxn modelId="{90F69F39-96B8-4EAA-88B3-DFFFAF466AAA}" srcId="{62A1D2B0-4780-4480-84B6-435EF07BCD1C}" destId="{373E7435-CCF1-4165-BE91-83C5138172C5}" srcOrd="0" destOrd="0" parTransId="{42DDF735-B635-4B3B-B5F0-E5C1DCE7138B}" sibTransId="{4655E6D4-9CD1-46A9-8938-11D96A8D2B57}"/>
    <dgm:cxn modelId="{572BA252-D8D7-4329-A3E7-5E541B1E23DD}" type="presOf" srcId="{373E7435-CCF1-4165-BE91-83C5138172C5}" destId="{8E50DA9F-96EF-437F-9300-20EBB629DA2D}" srcOrd="0" destOrd="0" presId="urn:microsoft.com/office/officeart/2005/8/layout/lProcess2"/>
    <dgm:cxn modelId="{FA83001C-07DF-44A8-AF39-3E8D4850ED95}" type="presOf" srcId="{B4C3486D-DB85-4C01-BD6C-14C9D5E5971E}" destId="{AB26A2C0-FD73-4E97-8D2E-9099665C34BE}" srcOrd="1" destOrd="0" presId="urn:microsoft.com/office/officeart/2005/8/layout/lProcess2"/>
    <dgm:cxn modelId="{8EC4F2A5-911E-4088-A6C9-BBC0BD09ECE5}" type="presOf" srcId="{E7452526-C8CC-4462-91D4-3FA4171CD59A}" destId="{63105B47-3819-46F6-BBB1-951DF8263D87}" srcOrd="0" destOrd="0" presId="urn:microsoft.com/office/officeart/2005/8/layout/lProcess2"/>
    <dgm:cxn modelId="{EB81A617-E2F5-409D-AC03-0DF662D8E70E}" srcId="{5DF59618-2A9C-43A6-8255-8B3956F44CE8}" destId="{8C5FB86F-2529-4642-B938-1D3661C0752E}" srcOrd="3" destOrd="0" parTransId="{31FC2647-A498-445A-82B1-C16E0A53487C}" sibTransId="{CA5E790A-F246-4EDE-8913-CA78390A6F67}"/>
    <dgm:cxn modelId="{4302808A-6A14-44AC-B41B-10E10B35E8A3}" type="presOf" srcId="{5DF59618-2A9C-43A6-8255-8B3956F44CE8}" destId="{1906A894-5D45-4DFD-8BF4-2DCD58A25CA1}" srcOrd="0" destOrd="0" presId="urn:microsoft.com/office/officeart/2005/8/layout/lProcess2"/>
    <dgm:cxn modelId="{590C186D-862B-4888-9B16-73D4E14C645A}" type="presOf" srcId="{48523656-6297-4998-9126-DD5A31AABAA7}" destId="{DB4A2A76-1DF7-4E87-8132-3B6DADA809D9}" srcOrd="0" destOrd="0" presId="urn:microsoft.com/office/officeart/2005/8/layout/lProcess2"/>
    <dgm:cxn modelId="{DAAE2758-3213-484C-8C77-0A5106CE54DF}" srcId="{5DF59618-2A9C-43A6-8255-8B3956F44CE8}" destId="{B4C3486D-DB85-4C01-BD6C-14C9D5E5971E}" srcOrd="0" destOrd="0" parTransId="{6C67BA42-3082-4FF8-B286-BD079B64A2BC}" sibTransId="{8B7DBB0D-AEA9-4671-9C98-9C083DE4F34A}"/>
    <dgm:cxn modelId="{0AB34B0D-8E7A-4C73-AB3C-9C35A9E1B376}" type="presOf" srcId="{8C5FB86F-2529-4642-B938-1D3661C0752E}" destId="{4EFD17CE-1401-484B-8595-9722A72E621E}" srcOrd="0" destOrd="0" presId="urn:microsoft.com/office/officeart/2005/8/layout/lProcess2"/>
    <dgm:cxn modelId="{4A03D085-910F-4C49-A958-4DCA4F9C4447}" type="presOf" srcId="{022FE548-07E5-401F-AB4B-9535EA0B01CE}" destId="{238FC957-B296-475B-B3C1-B61CB4A511EC}" srcOrd="0" destOrd="0" presId="urn:microsoft.com/office/officeart/2005/8/layout/lProcess2"/>
    <dgm:cxn modelId="{FB9B67F9-749F-4A70-A344-AA3A5C19DAB2}" type="presOf" srcId="{79C24E61-81FA-4D44-80A6-51D073533161}" destId="{749EAB85-AF87-4194-B18F-B46275732093}" srcOrd="0" destOrd="0" presId="urn:microsoft.com/office/officeart/2005/8/layout/lProcess2"/>
    <dgm:cxn modelId="{B7923464-9D94-414E-9A9E-9BBC2DC4BE6E}" type="presOf" srcId="{B4C3486D-DB85-4C01-BD6C-14C9D5E5971E}" destId="{6033E7DE-D90A-4C91-AA67-C6AA3458C00A}" srcOrd="0" destOrd="0" presId="urn:microsoft.com/office/officeart/2005/8/layout/lProcess2"/>
    <dgm:cxn modelId="{E47868EB-B6A0-480B-BC32-64C6066F22A2}" srcId="{5DF59618-2A9C-43A6-8255-8B3956F44CE8}" destId="{6E25C779-8CE8-48AA-9498-C2EAA06DD510}" srcOrd="4" destOrd="0" parTransId="{CE9329E0-2D82-4B2B-A149-4F369D371C67}" sibTransId="{D6D24B15-E8A6-4775-AA65-E441FF16A9FD}"/>
    <dgm:cxn modelId="{EDEF3849-A8A7-44BC-9F1B-4917CEBEBE4E}" type="presOf" srcId="{6E25C779-8CE8-48AA-9498-C2EAA06DD510}" destId="{B1BF1412-CEA2-4329-99C2-A928C4D9931A}" srcOrd="1" destOrd="0" presId="urn:microsoft.com/office/officeart/2005/8/layout/lProcess2"/>
    <dgm:cxn modelId="{F3BC642F-3DD6-4E33-950A-D292B0D04881}" srcId="{5DF59618-2A9C-43A6-8255-8B3956F44CE8}" destId="{62A1D2B0-4780-4480-84B6-435EF07BCD1C}" srcOrd="2" destOrd="0" parTransId="{80E989BF-6F8B-47EB-8724-2F5513B227A7}" sibTransId="{8380BB89-99CE-43CB-8FEF-E849F3E12385}"/>
    <dgm:cxn modelId="{4C4C928D-5F22-4667-AFF1-E04DA131E959}" srcId="{5DF59618-2A9C-43A6-8255-8B3956F44CE8}" destId="{022FE548-07E5-401F-AB4B-9535EA0B01CE}" srcOrd="1" destOrd="0" parTransId="{24F5F709-B655-420F-9896-882518CFDBF3}" sibTransId="{B8BAC7FA-F649-4624-92DA-CA37918D49C1}"/>
    <dgm:cxn modelId="{BF230010-A74E-4C95-B725-D0510D38FE66}" type="presOf" srcId="{8C5FB86F-2529-4642-B938-1D3661C0752E}" destId="{E9D03C66-150E-48EA-B973-69431FD5C555}" srcOrd="1" destOrd="0" presId="urn:microsoft.com/office/officeart/2005/8/layout/lProcess2"/>
    <dgm:cxn modelId="{4E23E890-E13B-4825-98B2-966830F7A612}" srcId="{6E25C779-8CE8-48AA-9498-C2EAA06DD510}" destId="{48523656-6297-4998-9126-DD5A31AABAA7}" srcOrd="0" destOrd="0" parTransId="{431BFC12-18BA-40C7-A86D-DB59278CF9E9}" sibTransId="{0D1247C4-E5D2-4DB3-AA91-9CAC91FAB731}"/>
    <dgm:cxn modelId="{44433FE4-C062-4583-94A1-CE20E61CAE71}" type="presOf" srcId="{022FE548-07E5-401F-AB4B-9535EA0B01CE}" destId="{BD4F6DA0-E6AF-45C4-9F41-9B5D36765AAA}" srcOrd="1" destOrd="0" presId="urn:microsoft.com/office/officeart/2005/8/layout/lProcess2"/>
    <dgm:cxn modelId="{3750C248-2F61-4083-BA5E-E32242C63C50}" srcId="{B4C3486D-DB85-4C01-BD6C-14C9D5E5971E}" destId="{5E21A5ED-1CEA-4F68-9FF7-61A16CB29941}" srcOrd="0" destOrd="0" parTransId="{B440F736-ECCD-4B41-BBF5-F9E9DB0B4383}" sibTransId="{8BA206E9-DE01-4AAC-9FCB-8932C4313635}"/>
    <dgm:cxn modelId="{EAA4A084-7627-4F2C-A0F6-D99D0A7F62FD}" type="presOf" srcId="{6E25C779-8CE8-48AA-9498-C2EAA06DD510}" destId="{63BCF7E8-C771-44C8-8443-4D70359BC7AD}" srcOrd="0" destOrd="0" presId="urn:microsoft.com/office/officeart/2005/8/layout/lProcess2"/>
    <dgm:cxn modelId="{42093E05-3A8F-4628-83BF-AAC9292F660D}" srcId="{8C5FB86F-2529-4642-B938-1D3661C0752E}" destId="{79C24E61-81FA-4D44-80A6-51D073533161}" srcOrd="0" destOrd="0" parTransId="{CF111184-C1E2-4FE8-B79C-A6EDBFCE822F}" sibTransId="{318FB277-3CE6-420C-8364-2314AA4D6A0B}"/>
    <dgm:cxn modelId="{48E32A98-BBE7-4985-8DAA-C4DB57B6E2E4}" type="presOf" srcId="{62A1D2B0-4780-4480-84B6-435EF07BCD1C}" destId="{D4F3662C-A1F7-482F-9DEC-7D940E1F3AF3}" srcOrd="0" destOrd="0" presId="urn:microsoft.com/office/officeart/2005/8/layout/lProcess2"/>
    <dgm:cxn modelId="{34FF946F-F4CA-49BC-B751-2B50C39DCC19}" type="presParOf" srcId="{1906A894-5D45-4DFD-8BF4-2DCD58A25CA1}" destId="{48D751F1-8EDB-4F49-BC40-2AF67EC3A546}" srcOrd="0" destOrd="0" presId="urn:microsoft.com/office/officeart/2005/8/layout/lProcess2"/>
    <dgm:cxn modelId="{8DC1225C-197A-40C2-BDA9-3F7A52793BFD}" type="presParOf" srcId="{48D751F1-8EDB-4F49-BC40-2AF67EC3A546}" destId="{6033E7DE-D90A-4C91-AA67-C6AA3458C00A}" srcOrd="0" destOrd="0" presId="urn:microsoft.com/office/officeart/2005/8/layout/lProcess2"/>
    <dgm:cxn modelId="{7069A07E-8739-4BF9-AD73-44318B20BB73}" type="presParOf" srcId="{48D751F1-8EDB-4F49-BC40-2AF67EC3A546}" destId="{AB26A2C0-FD73-4E97-8D2E-9099665C34BE}" srcOrd="1" destOrd="0" presId="urn:microsoft.com/office/officeart/2005/8/layout/lProcess2"/>
    <dgm:cxn modelId="{716A09DB-A1E6-44AF-8C04-868937BAF3A9}" type="presParOf" srcId="{48D751F1-8EDB-4F49-BC40-2AF67EC3A546}" destId="{BA803C05-A073-433D-9FD3-C4FB5C3E781D}" srcOrd="2" destOrd="0" presId="urn:microsoft.com/office/officeart/2005/8/layout/lProcess2"/>
    <dgm:cxn modelId="{37E1B9CC-F425-4D5D-B559-EDA8FBDDA044}" type="presParOf" srcId="{BA803C05-A073-433D-9FD3-C4FB5C3E781D}" destId="{AD965538-750B-4C92-90EB-24C7799EDE32}" srcOrd="0" destOrd="0" presId="urn:microsoft.com/office/officeart/2005/8/layout/lProcess2"/>
    <dgm:cxn modelId="{E35E09AC-AE98-40A9-B1E7-CC06F75FF0C7}" type="presParOf" srcId="{AD965538-750B-4C92-90EB-24C7799EDE32}" destId="{3FAEB656-C915-417B-BEC6-1C8BDFB96EAE}" srcOrd="0" destOrd="0" presId="urn:microsoft.com/office/officeart/2005/8/layout/lProcess2"/>
    <dgm:cxn modelId="{99B49C96-2B7F-42CC-9809-A1F4509E1A76}" type="presParOf" srcId="{1906A894-5D45-4DFD-8BF4-2DCD58A25CA1}" destId="{E47FC960-E785-40DA-83EE-567D5318F3BA}" srcOrd="1" destOrd="0" presId="urn:microsoft.com/office/officeart/2005/8/layout/lProcess2"/>
    <dgm:cxn modelId="{EB851F37-C739-48A3-ACA1-CAEDB280E995}" type="presParOf" srcId="{1906A894-5D45-4DFD-8BF4-2DCD58A25CA1}" destId="{977B2F48-053C-4FFF-8303-405E56B54CA1}" srcOrd="2" destOrd="0" presId="urn:microsoft.com/office/officeart/2005/8/layout/lProcess2"/>
    <dgm:cxn modelId="{329910DB-ED1A-47D9-BDA0-878C21FDF5C8}" type="presParOf" srcId="{977B2F48-053C-4FFF-8303-405E56B54CA1}" destId="{238FC957-B296-475B-B3C1-B61CB4A511EC}" srcOrd="0" destOrd="0" presId="urn:microsoft.com/office/officeart/2005/8/layout/lProcess2"/>
    <dgm:cxn modelId="{73E3D1D0-70C2-4520-9953-EAAEFAAB371C}" type="presParOf" srcId="{977B2F48-053C-4FFF-8303-405E56B54CA1}" destId="{BD4F6DA0-E6AF-45C4-9F41-9B5D36765AAA}" srcOrd="1" destOrd="0" presId="urn:microsoft.com/office/officeart/2005/8/layout/lProcess2"/>
    <dgm:cxn modelId="{9FBFEBA0-8B4C-4676-81ED-5C3CDAA94FFE}" type="presParOf" srcId="{977B2F48-053C-4FFF-8303-405E56B54CA1}" destId="{A4C28F6B-E375-4DB2-9FEA-2F3D91295974}" srcOrd="2" destOrd="0" presId="urn:microsoft.com/office/officeart/2005/8/layout/lProcess2"/>
    <dgm:cxn modelId="{84D73FE6-5653-44EF-8657-44CDD5C870BB}" type="presParOf" srcId="{A4C28F6B-E375-4DB2-9FEA-2F3D91295974}" destId="{41E0855D-EA76-4673-94D0-B989FDE824B0}" srcOrd="0" destOrd="0" presId="urn:microsoft.com/office/officeart/2005/8/layout/lProcess2"/>
    <dgm:cxn modelId="{A44B30D0-AC7A-42C5-9F6B-72B976568709}" type="presParOf" srcId="{41E0855D-EA76-4673-94D0-B989FDE824B0}" destId="{63105B47-3819-46F6-BBB1-951DF8263D87}" srcOrd="0" destOrd="0" presId="urn:microsoft.com/office/officeart/2005/8/layout/lProcess2"/>
    <dgm:cxn modelId="{765ABEE1-68CE-4E96-BBE3-58B11BDECAE7}" type="presParOf" srcId="{1906A894-5D45-4DFD-8BF4-2DCD58A25CA1}" destId="{6D972B5B-12DF-4F56-A28C-001F2AA80E64}" srcOrd="3" destOrd="0" presId="urn:microsoft.com/office/officeart/2005/8/layout/lProcess2"/>
    <dgm:cxn modelId="{C5418CDD-928E-4AB5-9DA3-79D2794DE123}" type="presParOf" srcId="{1906A894-5D45-4DFD-8BF4-2DCD58A25CA1}" destId="{BCC04A06-697A-4FAC-9901-D57E76D63814}" srcOrd="4" destOrd="0" presId="urn:microsoft.com/office/officeart/2005/8/layout/lProcess2"/>
    <dgm:cxn modelId="{E700CCD9-B904-4CC4-B8AE-E3C5386201E0}" type="presParOf" srcId="{BCC04A06-697A-4FAC-9901-D57E76D63814}" destId="{D4F3662C-A1F7-482F-9DEC-7D940E1F3AF3}" srcOrd="0" destOrd="0" presId="urn:microsoft.com/office/officeart/2005/8/layout/lProcess2"/>
    <dgm:cxn modelId="{7A4A522A-E054-49D1-BCC1-13DDC9A2496F}" type="presParOf" srcId="{BCC04A06-697A-4FAC-9901-D57E76D63814}" destId="{4A64C0C1-FCE1-4BD2-BBE5-97E7C39A6D43}" srcOrd="1" destOrd="0" presId="urn:microsoft.com/office/officeart/2005/8/layout/lProcess2"/>
    <dgm:cxn modelId="{30D34D0B-3CC8-48FF-A4C1-377A0EFAC00B}" type="presParOf" srcId="{BCC04A06-697A-4FAC-9901-D57E76D63814}" destId="{1976BEFF-BD84-4C76-AF3B-62081998B3F6}" srcOrd="2" destOrd="0" presId="urn:microsoft.com/office/officeart/2005/8/layout/lProcess2"/>
    <dgm:cxn modelId="{477C4CDE-96F7-41A6-87F4-B1F73AD1203D}" type="presParOf" srcId="{1976BEFF-BD84-4C76-AF3B-62081998B3F6}" destId="{266AE43E-0760-4785-ABEE-5381F61C09FD}" srcOrd="0" destOrd="0" presId="urn:microsoft.com/office/officeart/2005/8/layout/lProcess2"/>
    <dgm:cxn modelId="{5023A3F9-BD8F-4E75-B8C2-63D21AE81DBE}" type="presParOf" srcId="{266AE43E-0760-4785-ABEE-5381F61C09FD}" destId="{8E50DA9F-96EF-437F-9300-20EBB629DA2D}" srcOrd="0" destOrd="0" presId="urn:microsoft.com/office/officeart/2005/8/layout/lProcess2"/>
    <dgm:cxn modelId="{034B7A1E-432E-4F92-8C8F-BD57FF38531E}" type="presParOf" srcId="{1906A894-5D45-4DFD-8BF4-2DCD58A25CA1}" destId="{165CE21C-20FD-4217-B2E5-370455B75B7D}" srcOrd="5" destOrd="0" presId="urn:microsoft.com/office/officeart/2005/8/layout/lProcess2"/>
    <dgm:cxn modelId="{8CF17B79-8BDF-4039-A185-FCEEF4117427}" type="presParOf" srcId="{1906A894-5D45-4DFD-8BF4-2DCD58A25CA1}" destId="{B652B18E-2C85-4F74-9E78-43BD43176CFB}" srcOrd="6" destOrd="0" presId="urn:microsoft.com/office/officeart/2005/8/layout/lProcess2"/>
    <dgm:cxn modelId="{6BADB2DC-55FD-4566-8940-1D45C6193B1B}" type="presParOf" srcId="{B652B18E-2C85-4F74-9E78-43BD43176CFB}" destId="{4EFD17CE-1401-484B-8595-9722A72E621E}" srcOrd="0" destOrd="0" presId="urn:microsoft.com/office/officeart/2005/8/layout/lProcess2"/>
    <dgm:cxn modelId="{DA3CEFCF-8840-4D80-892F-F91D135D0293}" type="presParOf" srcId="{B652B18E-2C85-4F74-9E78-43BD43176CFB}" destId="{E9D03C66-150E-48EA-B973-69431FD5C555}" srcOrd="1" destOrd="0" presId="urn:microsoft.com/office/officeart/2005/8/layout/lProcess2"/>
    <dgm:cxn modelId="{74A29C6F-89FF-4D1B-A156-49AB351E4AD9}" type="presParOf" srcId="{B652B18E-2C85-4F74-9E78-43BD43176CFB}" destId="{AABFB566-977D-4141-9E25-491BEE63C289}" srcOrd="2" destOrd="0" presId="urn:microsoft.com/office/officeart/2005/8/layout/lProcess2"/>
    <dgm:cxn modelId="{CEC89607-1F43-4C20-ACA0-5479B979E286}" type="presParOf" srcId="{AABFB566-977D-4141-9E25-491BEE63C289}" destId="{A86C04C7-DE4F-42D6-8504-25C3B232D4B1}" srcOrd="0" destOrd="0" presId="urn:microsoft.com/office/officeart/2005/8/layout/lProcess2"/>
    <dgm:cxn modelId="{5C551417-B5F5-4C08-813A-710B87FE83BB}" type="presParOf" srcId="{A86C04C7-DE4F-42D6-8504-25C3B232D4B1}" destId="{749EAB85-AF87-4194-B18F-B46275732093}" srcOrd="0" destOrd="0" presId="urn:microsoft.com/office/officeart/2005/8/layout/lProcess2"/>
    <dgm:cxn modelId="{EB27CEE9-8900-44E0-B5E8-470F340A0874}" type="presParOf" srcId="{1906A894-5D45-4DFD-8BF4-2DCD58A25CA1}" destId="{D97B5E8B-7C45-43E3-9CFD-0B74B0F730BD}" srcOrd="7" destOrd="0" presId="urn:microsoft.com/office/officeart/2005/8/layout/lProcess2"/>
    <dgm:cxn modelId="{93E7F0B1-D1F8-4D8D-93B3-A302AC88927A}" type="presParOf" srcId="{1906A894-5D45-4DFD-8BF4-2DCD58A25CA1}" destId="{C488A918-C8B7-4E85-9496-3F253294EA08}" srcOrd="8" destOrd="0" presId="urn:microsoft.com/office/officeart/2005/8/layout/lProcess2"/>
    <dgm:cxn modelId="{C89AC359-BEAF-4BB0-B6BB-41F7C783DFCB}" type="presParOf" srcId="{C488A918-C8B7-4E85-9496-3F253294EA08}" destId="{63BCF7E8-C771-44C8-8443-4D70359BC7AD}" srcOrd="0" destOrd="0" presId="urn:microsoft.com/office/officeart/2005/8/layout/lProcess2"/>
    <dgm:cxn modelId="{E5BA58A9-C3CE-4EEB-8ABC-ABF3AF2D8E85}" type="presParOf" srcId="{C488A918-C8B7-4E85-9496-3F253294EA08}" destId="{B1BF1412-CEA2-4329-99C2-A928C4D9931A}" srcOrd="1" destOrd="0" presId="urn:microsoft.com/office/officeart/2005/8/layout/lProcess2"/>
    <dgm:cxn modelId="{71FB0C5B-DF4F-4674-A3FC-FF68D412F65C}" type="presParOf" srcId="{C488A918-C8B7-4E85-9496-3F253294EA08}" destId="{EE325C04-0047-4ED7-B826-F3E1498FA619}" srcOrd="2" destOrd="0" presId="urn:microsoft.com/office/officeart/2005/8/layout/lProcess2"/>
    <dgm:cxn modelId="{9D6B7F71-5D67-4CE7-A445-42DA0548A66A}" type="presParOf" srcId="{EE325C04-0047-4ED7-B826-F3E1498FA619}" destId="{A356A223-E935-4CC2-AB81-105027366B61}" srcOrd="0" destOrd="0" presId="urn:microsoft.com/office/officeart/2005/8/layout/lProcess2"/>
    <dgm:cxn modelId="{F8381141-9043-4D09-BB34-C56F8DBE4ED1}" type="presParOf" srcId="{A356A223-E935-4CC2-AB81-105027366B61}" destId="{DB4A2A76-1DF7-4E87-8132-3B6DADA809D9}"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9606FAB-A668-4A54-B78E-386861588EA1}" type="doc">
      <dgm:prSet loTypeId="urn:microsoft.com/office/officeart/2009/3/layout/HorizontalOrganizationChart" loCatId="hierarchy" qsTypeId="urn:microsoft.com/office/officeart/2005/8/quickstyle/simple2" qsCatId="simple" csTypeId="urn:microsoft.com/office/officeart/2005/8/colors/accent0_2" csCatId="mainScheme" phldr="1"/>
      <dgm:spPr/>
      <dgm:t>
        <a:bodyPr/>
        <a:lstStyle/>
        <a:p>
          <a:endParaRPr lang="en-IN"/>
        </a:p>
      </dgm:t>
    </dgm:pt>
    <dgm:pt modelId="{E636ECCB-4596-4692-98F9-35B2265AA788}">
      <dgm:prSet phldrT="[Text]"/>
      <dgm:spPr/>
      <dgm:t>
        <a:bodyPr/>
        <a:lstStyle/>
        <a:p>
          <a:r>
            <a:rPr lang="en-IN" dirty="0"/>
            <a:t>Supply of: </a:t>
          </a:r>
        </a:p>
      </dgm:t>
    </dgm:pt>
    <dgm:pt modelId="{4BA3EB09-A238-49C9-9673-CCD2A1D31442}" type="parTrans" cxnId="{7C66ABDE-84A5-4257-B0D8-EF4E5DE49367}">
      <dgm:prSet/>
      <dgm:spPr/>
      <dgm:t>
        <a:bodyPr/>
        <a:lstStyle/>
        <a:p>
          <a:endParaRPr lang="en-IN"/>
        </a:p>
      </dgm:t>
    </dgm:pt>
    <dgm:pt modelId="{9A209A7D-59B3-458A-8332-02AEF34A34D1}" type="sibTrans" cxnId="{7C66ABDE-84A5-4257-B0D8-EF4E5DE49367}">
      <dgm:prSet/>
      <dgm:spPr/>
      <dgm:t>
        <a:bodyPr/>
        <a:lstStyle/>
        <a:p>
          <a:endParaRPr lang="en-IN"/>
        </a:p>
      </dgm:t>
    </dgm:pt>
    <dgm:pt modelId="{E6ED9DF0-A69F-4B17-B589-C2319FF8A037}">
      <dgm:prSet phldrT="[Text]" custT="1"/>
      <dgm:spPr/>
      <dgm:t>
        <a:bodyPr/>
        <a:lstStyle/>
        <a:p>
          <a:pPr marL="363538" indent="-276225" algn="just"/>
          <a:r>
            <a:rPr lang="en-IN" sz="2000" b="1" dirty="0"/>
            <a:t>Services directly in relation to:</a:t>
          </a:r>
        </a:p>
        <a:p>
          <a:pPr marL="363538" indent="-276225" algn="just"/>
          <a:r>
            <a:rPr lang="en-IN" sz="2000" dirty="0"/>
            <a:t>a) Immovable property – grant-of-rights,  construction, use, accommodation, letting out, architects, surveyors, etc.</a:t>
          </a:r>
        </a:p>
        <a:p>
          <a:pPr marL="363538" indent="-276225" algn="just"/>
          <a:r>
            <a:rPr lang="en-IN" sz="2000" dirty="0"/>
            <a:t>b) Boat, Vessel – lodging, club, etc.</a:t>
          </a:r>
        </a:p>
        <a:p>
          <a:pPr marL="363538" indent="-276225" algn="just"/>
          <a:r>
            <a:rPr lang="en-IN" sz="2000" dirty="0"/>
            <a:t>c) Ancillary services to the above</a:t>
          </a:r>
        </a:p>
      </dgm:t>
    </dgm:pt>
    <dgm:pt modelId="{728C762C-28B3-4CF1-AF87-C122F6D82E9D}" type="parTrans" cxnId="{3F3F5D51-5D9B-4368-A46B-02D9C07D73F5}">
      <dgm:prSet/>
      <dgm:spPr/>
      <dgm:t>
        <a:bodyPr/>
        <a:lstStyle/>
        <a:p>
          <a:endParaRPr lang="en-IN"/>
        </a:p>
      </dgm:t>
    </dgm:pt>
    <dgm:pt modelId="{28BED95F-B4A8-47A0-807D-D42C51D75B08}" type="sibTrans" cxnId="{3F3F5D51-5D9B-4368-A46B-02D9C07D73F5}">
      <dgm:prSet/>
      <dgm:spPr/>
      <dgm:t>
        <a:bodyPr/>
        <a:lstStyle/>
        <a:p>
          <a:endParaRPr lang="en-IN"/>
        </a:p>
      </dgm:t>
    </dgm:pt>
    <dgm:pt modelId="{5050902E-CB21-4F60-8158-76CB3ABF4CD8}">
      <dgm:prSet phldrT="[Text]" custT="1"/>
      <dgm:spPr/>
      <dgm:t>
        <a:bodyPr/>
        <a:lstStyle/>
        <a:p>
          <a:pPr marL="363538" indent="-276225" algn="just"/>
          <a:r>
            <a:rPr lang="en-IN" sz="2000" dirty="0"/>
            <a:t>a) Restaurant and catering</a:t>
          </a:r>
        </a:p>
        <a:p>
          <a:pPr marL="363538" indent="-276225" algn="just"/>
          <a:r>
            <a:rPr lang="en-IN" sz="2000" dirty="0"/>
            <a:t>b) Personal grooming</a:t>
          </a:r>
        </a:p>
        <a:p>
          <a:pPr marL="363538" indent="-276225" algn="just"/>
          <a:r>
            <a:rPr lang="en-IN" sz="2000" dirty="0"/>
            <a:t>c) Fitness</a:t>
          </a:r>
        </a:p>
        <a:p>
          <a:pPr marL="363538" indent="-276225" algn="just"/>
          <a:r>
            <a:rPr lang="en-IN" sz="2000" dirty="0"/>
            <a:t>d) Beauty treatment</a:t>
          </a:r>
        </a:p>
        <a:p>
          <a:pPr marL="363538" indent="-276225" algn="just"/>
          <a:r>
            <a:rPr lang="en-IN" sz="2000" dirty="0"/>
            <a:t>e) Health service including cosmetic and plastic surgery</a:t>
          </a:r>
        </a:p>
      </dgm:t>
    </dgm:pt>
    <dgm:pt modelId="{0F9B4BAA-0414-4157-BFA1-B75CAA2F4662}" type="parTrans" cxnId="{C55148FA-DA8F-4C82-83DA-7DE5EA6F3405}">
      <dgm:prSet/>
      <dgm:spPr/>
      <dgm:t>
        <a:bodyPr/>
        <a:lstStyle/>
        <a:p>
          <a:endParaRPr lang="en-IN"/>
        </a:p>
      </dgm:t>
    </dgm:pt>
    <dgm:pt modelId="{9ACE85CB-C747-48DC-A404-D89EFC889485}" type="sibTrans" cxnId="{C55148FA-DA8F-4C82-83DA-7DE5EA6F3405}">
      <dgm:prSet/>
      <dgm:spPr/>
      <dgm:t>
        <a:bodyPr/>
        <a:lstStyle/>
        <a:p>
          <a:endParaRPr lang="en-IN"/>
        </a:p>
      </dgm:t>
    </dgm:pt>
    <dgm:pt modelId="{1109D533-2BE6-4BD9-B449-74490825942C}">
      <dgm:prSet/>
      <dgm:spPr>
        <a:solidFill>
          <a:schemeClr val="bg1">
            <a:lumMod val="85000"/>
          </a:schemeClr>
        </a:solidFill>
      </dgm:spPr>
      <dgm:t>
        <a:bodyPr/>
        <a:lstStyle/>
        <a:p>
          <a:r>
            <a:rPr lang="en-IN" u="sng" dirty="0"/>
            <a:t>Place of supply - Section 9(4):</a:t>
          </a:r>
        </a:p>
        <a:p>
          <a:r>
            <a:rPr lang="en-IN" b="1" dirty="0"/>
            <a:t>Location of property/ boat/ vessel</a:t>
          </a:r>
        </a:p>
      </dgm:t>
    </dgm:pt>
    <dgm:pt modelId="{A0EB440C-B2B3-4DE3-A285-ADB29C1336D6}" type="parTrans" cxnId="{B41511A5-6273-4560-8F80-A93C0B109241}">
      <dgm:prSet/>
      <dgm:spPr/>
      <dgm:t>
        <a:bodyPr/>
        <a:lstStyle/>
        <a:p>
          <a:endParaRPr lang="en-IN"/>
        </a:p>
      </dgm:t>
    </dgm:pt>
    <dgm:pt modelId="{7BEB944B-E720-4AE0-A844-A23F606045A5}" type="sibTrans" cxnId="{B41511A5-6273-4560-8F80-A93C0B109241}">
      <dgm:prSet/>
      <dgm:spPr/>
      <dgm:t>
        <a:bodyPr/>
        <a:lstStyle/>
        <a:p>
          <a:endParaRPr lang="en-IN"/>
        </a:p>
      </dgm:t>
    </dgm:pt>
    <dgm:pt modelId="{DD826D92-CC00-4E9D-8876-CABF2A333F1C}">
      <dgm:prSet/>
      <dgm:spPr>
        <a:solidFill>
          <a:schemeClr val="bg1">
            <a:lumMod val="85000"/>
          </a:schemeClr>
        </a:solidFill>
      </dgm:spPr>
      <dgm:t>
        <a:bodyPr/>
        <a:lstStyle/>
        <a:p>
          <a:r>
            <a:rPr lang="en-IN" u="sng" dirty="0"/>
            <a:t>Place of supply - Section 9(5):</a:t>
          </a:r>
        </a:p>
        <a:p>
          <a:r>
            <a:rPr lang="en-IN" b="1" dirty="0"/>
            <a:t>Location of ‘actual’ performance</a:t>
          </a:r>
        </a:p>
      </dgm:t>
    </dgm:pt>
    <dgm:pt modelId="{64AB971F-4AD0-41D2-BA1F-D79DC6376148}" type="parTrans" cxnId="{3457188F-8BF8-4ECA-BD49-D72496A29C4B}">
      <dgm:prSet/>
      <dgm:spPr/>
      <dgm:t>
        <a:bodyPr/>
        <a:lstStyle/>
        <a:p>
          <a:endParaRPr lang="en-IN"/>
        </a:p>
      </dgm:t>
    </dgm:pt>
    <dgm:pt modelId="{3A99515F-0670-4142-A9FA-026B2A339662}" type="sibTrans" cxnId="{3457188F-8BF8-4ECA-BD49-D72496A29C4B}">
      <dgm:prSet/>
      <dgm:spPr/>
      <dgm:t>
        <a:bodyPr/>
        <a:lstStyle/>
        <a:p>
          <a:endParaRPr lang="en-IN"/>
        </a:p>
      </dgm:t>
    </dgm:pt>
    <dgm:pt modelId="{00015E4F-3A68-48CE-A4AE-AAE0A2F52C84}" type="pres">
      <dgm:prSet presAssocID="{19606FAB-A668-4A54-B78E-386861588EA1}" presName="hierChild1" presStyleCnt="0">
        <dgm:presLayoutVars>
          <dgm:orgChart val="1"/>
          <dgm:chPref val="1"/>
          <dgm:dir/>
          <dgm:animOne val="branch"/>
          <dgm:animLvl val="lvl"/>
          <dgm:resizeHandles/>
        </dgm:presLayoutVars>
      </dgm:prSet>
      <dgm:spPr/>
    </dgm:pt>
    <dgm:pt modelId="{FC778EFC-3582-4D64-BB4B-1334690B370A}" type="pres">
      <dgm:prSet presAssocID="{E636ECCB-4596-4692-98F9-35B2265AA788}" presName="hierRoot1" presStyleCnt="0">
        <dgm:presLayoutVars>
          <dgm:hierBranch val="init"/>
        </dgm:presLayoutVars>
      </dgm:prSet>
      <dgm:spPr/>
    </dgm:pt>
    <dgm:pt modelId="{6FF0F421-89F8-40A8-A835-D1501AA1F345}" type="pres">
      <dgm:prSet presAssocID="{E636ECCB-4596-4692-98F9-35B2265AA788}" presName="rootComposite1" presStyleCnt="0"/>
      <dgm:spPr/>
    </dgm:pt>
    <dgm:pt modelId="{145C99E3-FAE0-4EAA-9404-65E8773092C3}" type="pres">
      <dgm:prSet presAssocID="{E636ECCB-4596-4692-98F9-35B2265AA788}" presName="rootText1" presStyleLbl="node0" presStyleIdx="0" presStyleCnt="1" custScaleX="41152">
        <dgm:presLayoutVars>
          <dgm:chPref val="3"/>
        </dgm:presLayoutVars>
      </dgm:prSet>
      <dgm:spPr/>
    </dgm:pt>
    <dgm:pt modelId="{EF162F1C-54F2-4CF5-89F5-308E5DDAF887}" type="pres">
      <dgm:prSet presAssocID="{E636ECCB-4596-4692-98F9-35B2265AA788}" presName="rootConnector1" presStyleLbl="node1" presStyleIdx="0" presStyleCnt="0"/>
      <dgm:spPr/>
    </dgm:pt>
    <dgm:pt modelId="{55B8EF12-C8DE-481B-B108-94126B67B60C}" type="pres">
      <dgm:prSet presAssocID="{E636ECCB-4596-4692-98F9-35B2265AA788}" presName="hierChild2" presStyleCnt="0"/>
      <dgm:spPr/>
    </dgm:pt>
    <dgm:pt modelId="{84B96993-F7FC-419A-AEF5-08181B34A260}" type="pres">
      <dgm:prSet presAssocID="{728C762C-28B3-4CF1-AF87-C122F6D82E9D}" presName="Name64" presStyleLbl="parChTrans1D2" presStyleIdx="0" presStyleCnt="2"/>
      <dgm:spPr/>
    </dgm:pt>
    <dgm:pt modelId="{519BE9DB-CAE7-434E-9B30-697ABEEE7992}" type="pres">
      <dgm:prSet presAssocID="{E6ED9DF0-A69F-4B17-B589-C2319FF8A037}" presName="hierRoot2" presStyleCnt="0">
        <dgm:presLayoutVars>
          <dgm:hierBranch val="init"/>
        </dgm:presLayoutVars>
      </dgm:prSet>
      <dgm:spPr/>
    </dgm:pt>
    <dgm:pt modelId="{DF884669-1D35-4D83-864E-91BB0BA99ABE}" type="pres">
      <dgm:prSet presAssocID="{E6ED9DF0-A69F-4B17-B589-C2319FF8A037}" presName="rootComposite" presStyleCnt="0"/>
      <dgm:spPr/>
    </dgm:pt>
    <dgm:pt modelId="{E5A85D59-F1EC-4CA8-BDB6-AD9795D06166}" type="pres">
      <dgm:prSet presAssocID="{E6ED9DF0-A69F-4B17-B589-C2319FF8A037}" presName="rootText" presStyleLbl="node2" presStyleIdx="0" presStyleCnt="2" custScaleX="118341" custScaleY="221964">
        <dgm:presLayoutVars>
          <dgm:chPref val="3"/>
        </dgm:presLayoutVars>
      </dgm:prSet>
      <dgm:spPr/>
    </dgm:pt>
    <dgm:pt modelId="{4A5E3FA6-3DA5-4625-9C62-E566DE59CBF6}" type="pres">
      <dgm:prSet presAssocID="{E6ED9DF0-A69F-4B17-B589-C2319FF8A037}" presName="rootConnector" presStyleLbl="node2" presStyleIdx="0" presStyleCnt="2"/>
      <dgm:spPr/>
    </dgm:pt>
    <dgm:pt modelId="{C24A55B2-7BB6-4020-8C7D-1432D21EE002}" type="pres">
      <dgm:prSet presAssocID="{E6ED9DF0-A69F-4B17-B589-C2319FF8A037}" presName="hierChild4" presStyleCnt="0"/>
      <dgm:spPr/>
    </dgm:pt>
    <dgm:pt modelId="{873EAB8F-93BA-410D-B677-F2253182BE3E}" type="pres">
      <dgm:prSet presAssocID="{A0EB440C-B2B3-4DE3-A285-ADB29C1336D6}" presName="Name64" presStyleLbl="parChTrans1D3" presStyleIdx="0" presStyleCnt="2"/>
      <dgm:spPr/>
    </dgm:pt>
    <dgm:pt modelId="{9BC65864-7235-4876-8580-48DAE1A2CA73}" type="pres">
      <dgm:prSet presAssocID="{1109D533-2BE6-4BD9-B449-74490825942C}" presName="hierRoot2" presStyleCnt="0">
        <dgm:presLayoutVars>
          <dgm:hierBranch val="init"/>
        </dgm:presLayoutVars>
      </dgm:prSet>
      <dgm:spPr/>
    </dgm:pt>
    <dgm:pt modelId="{8A761ED6-CDAA-41FF-AFB7-4C33BE3345E0}" type="pres">
      <dgm:prSet presAssocID="{1109D533-2BE6-4BD9-B449-74490825942C}" presName="rootComposite" presStyleCnt="0"/>
      <dgm:spPr/>
    </dgm:pt>
    <dgm:pt modelId="{BB6AC80C-272C-45A1-8FDB-7E9DC7DE07CB}" type="pres">
      <dgm:prSet presAssocID="{1109D533-2BE6-4BD9-B449-74490825942C}" presName="rootText" presStyleLbl="node3" presStyleIdx="0" presStyleCnt="2" custScaleY="118115">
        <dgm:presLayoutVars>
          <dgm:chPref val="3"/>
        </dgm:presLayoutVars>
      </dgm:prSet>
      <dgm:spPr/>
    </dgm:pt>
    <dgm:pt modelId="{D70199C0-930E-4D83-96A2-3ECBE3AE04EB}" type="pres">
      <dgm:prSet presAssocID="{1109D533-2BE6-4BD9-B449-74490825942C}" presName="rootConnector" presStyleLbl="node3" presStyleIdx="0" presStyleCnt="2"/>
      <dgm:spPr/>
    </dgm:pt>
    <dgm:pt modelId="{8036442B-831D-4DB8-950A-BF411CAE4859}" type="pres">
      <dgm:prSet presAssocID="{1109D533-2BE6-4BD9-B449-74490825942C}" presName="hierChild4" presStyleCnt="0"/>
      <dgm:spPr/>
    </dgm:pt>
    <dgm:pt modelId="{81432A14-8DFA-407B-8175-12E433409DDD}" type="pres">
      <dgm:prSet presAssocID="{1109D533-2BE6-4BD9-B449-74490825942C}" presName="hierChild5" presStyleCnt="0"/>
      <dgm:spPr/>
    </dgm:pt>
    <dgm:pt modelId="{7575DC05-8A51-432E-910F-846EE8393886}" type="pres">
      <dgm:prSet presAssocID="{E6ED9DF0-A69F-4B17-B589-C2319FF8A037}" presName="hierChild5" presStyleCnt="0"/>
      <dgm:spPr/>
    </dgm:pt>
    <dgm:pt modelId="{D3416B8E-208C-43FA-ADF0-ABCB31622CE4}" type="pres">
      <dgm:prSet presAssocID="{0F9B4BAA-0414-4157-BFA1-B75CAA2F4662}" presName="Name64" presStyleLbl="parChTrans1D2" presStyleIdx="1" presStyleCnt="2"/>
      <dgm:spPr/>
    </dgm:pt>
    <dgm:pt modelId="{960FA762-5488-4EBA-96FB-78C1EE4ADCEB}" type="pres">
      <dgm:prSet presAssocID="{5050902E-CB21-4F60-8158-76CB3ABF4CD8}" presName="hierRoot2" presStyleCnt="0">
        <dgm:presLayoutVars>
          <dgm:hierBranch val="init"/>
        </dgm:presLayoutVars>
      </dgm:prSet>
      <dgm:spPr/>
    </dgm:pt>
    <dgm:pt modelId="{C9602314-F432-49E6-AA4F-3E6960FD904D}" type="pres">
      <dgm:prSet presAssocID="{5050902E-CB21-4F60-8158-76CB3ABF4CD8}" presName="rootComposite" presStyleCnt="0"/>
      <dgm:spPr/>
    </dgm:pt>
    <dgm:pt modelId="{87D1D916-FBE3-459B-8831-0B9958D0CD98}" type="pres">
      <dgm:prSet presAssocID="{5050902E-CB21-4F60-8158-76CB3ABF4CD8}" presName="rootText" presStyleLbl="node2" presStyleIdx="1" presStyleCnt="2" custScaleX="118341" custScaleY="194488" custLinFactNeighborY="174">
        <dgm:presLayoutVars>
          <dgm:chPref val="3"/>
        </dgm:presLayoutVars>
      </dgm:prSet>
      <dgm:spPr/>
    </dgm:pt>
    <dgm:pt modelId="{A28EC9B4-374E-4F65-982F-94E1497CCF81}" type="pres">
      <dgm:prSet presAssocID="{5050902E-CB21-4F60-8158-76CB3ABF4CD8}" presName="rootConnector" presStyleLbl="node2" presStyleIdx="1" presStyleCnt="2"/>
      <dgm:spPr/>
    </dgm:pt>
    <dgm:pt modelId="{E5BDC674-CF44-4415-AE55-8C930344204D}" type="pres">
      <dgm:prSet presAssocID="{5050902E-CB21-4F60-8158-76CB3ABF4CD8}" presName="hierChild4" presStyleCnt="0"/>
      <dgm:spPr/>
    </dgm:pt>
    <dgm:pt modelId="{A8E88CD1-4E44-49BA-8B3C-72901318B0BF}" type="pres">
      <dgm:prSet presAssocID="{64AB971F-4AD0-41D2-BA1F-D79DC6376148}" presName="Name64" presStyleLbl="parChTrans1D3" presStyleIdx="1" presStyleCnt="2"/>
      <dgm:spPr/>
    </dgm:pt>
    <dgm:pt modelId="{A5361C19-CE96-442A-948D-2903304FF18B}" type="pres">
      <dgm:prSet presAssocID="{DD826D92-CC00-4E9D-8876-CABF2A333F1C}" presName="hierRoot2" presStyleCnt="0">
        <dgm:presLayoutVars>
          <dgm:hierBranch val="init"/>
        </dgm:presLayoutVars>
      </dgm:prSet>
      <dgm:spPr/>
    </dgm:pt>
    <dgm:pt modelId="{D889A815-16B5-4D2C-9A58-0A115CEEB1DC}" type="pres">
      <dgm:prSet presAssocID="{DD826D92-CC00-4E9D-8876-CABF2A333F1C}" presName="rootComposite" presStyleCnt="0"/>
      <dgm:spPr/>
    </dgm:pt>
    <dgm:pt modelId="{F958E6AE-78F8-4884-B033-16EF6139ED2B}" type="pres">
      <dgm:prSet presAssocID="{DD826D92-CC00-4E9D-8876-CABF2A333F1C}" presName="rootText" presStyleLbl="node3" presStyleIdx="1" presStyleCnt="2" custLinFactNeighborX="-774">
        <dgm:presLayoutVars>
          <dgm:chPref val="3"/>
        </dgm:presLayoutVars>
      </dgm:prSet>
      <dgm:spPr/>
    </dgm:pt>
    <dgm:pt modelId="{96368339-BE5A-4B3C-B868-2784DD75CF3C}" type="pres">
      <dgm:prSet presAssocID="{DD826D92-CC00-4E9D-8876-CABF2A333F1C}" presName="rootConnector" presStyleLbl="node3" presStyleIdx="1" presStyleCnt="2"/>
      <dgm:spPr/>
    </dgm:pt>
    <dgm:pt modelId="{678A65EF-1DD3-4263-91E4-9F6777079F95}" type="pres">
      <dgm:prSet presAssocID="{DD826D92-CC00-4E9D-8876-CABF2A333F1C}" presName="hierChild4" presStyleCnt="0"/>
      <dgm:spPr/>
    </dgm:pt>
    <dgm:pt modelId="{4C7EC395-E188-4A1D-B35F-BBE5027AF855}" type="pres">
      <dgm:prSet presAssocID="{DD826D92-CC00-4E9D-8876-CABF2A333F1C}" presName="hierChild5" presStyleCnt="0"/>
      <dgm:spPr/>
    </dgm:pt>
    <dgm:pt modelId="{8B5593E3-E96F-4A45-A9BB-E54B9099AE11}" type="pres">
      <dgm:prSet presAssocID="{5050902E-CB21-4F60-8158-76CB3ABF4CD8}" presName="hierChild5" presStyleCnt="0"/>
      <dgm:spPr/>
    </dgm:pt>
    <dgm:pt modelId="{D301BD74-5802-43F4-8C74-98797FE6ED1D}" type="pres">
      <dgm:prSet presAssocID="{E636ECCB-4596-4692-98F9-35B2265AA788}" presName="hierChild3" presStyleCnt="0"/>
      <dgm:spPr/>
    </dgm:pt>
  </dgm:ptLst>
  <dgm:cxnLst>
    <dgm:cxn modelId="{D2F2F96A-9428-42FE-A0A5-50079226CFD1}" type="presOf" srcId="{DD826D92-CC00-4E9D-8876-CABF2A333F1C}" destId="{96368339-BE5A-4B3C-B868-2784DD75CF3C}" srcOrd="1" destOrd="0" presId="urn:microsoft.com/office/officeart/2009/3/layout/HorizontalOrganizationChart"/>
    <dgm:cxn modelId="{A4177138-B927-43BA-BE43-F12BFA1DC985}" type="presOf" srcId="{728C762C-28B3-4CF1-AF87-C122F6D82E9D}" destId="{84B96993-F7FC-419A-AEF5-08181B34A260}" srcOrd="0" destOrd="0" presId="urn:microsoft.com/office/officeart/2009/3/layout/HorizontalOrganizationChart"/>
    <dgm:cxn modelId="{A152C923-0A33-457D-A2F0-2E825FBC214B}" type="presOf" srcId="{A0EB440C-B2B3-4DE3-A285-ADB29C1336D6}" destId="{873EAB8F-93BA-410D-B677-F2253182BE3E}" srcOrd="0" destOrd="0" presId="urn:microsoft.com/office/officeart/2009/3/layout/HorizontalOrganizationChart"/>
    <dgm:cxn modelId="{EEF6183D-EBFA-4D28-83EC-1AE39B9934DE}" type="presOf" srcId="{E6ED9DF0-A69F-4B17-B589-C2319FF8A037}" destId="{E5A85D59-F1EC-4CA8-BDB6-AD9795D06166}" srcOrd="0" destOrd="0" presId="urn:microsoft.com/office/officeart/2009/3/layout/HorizontalOrganizationChart"/>
    <dgm:cxn modelId="{66CDA9CD-E32C-45FC-BE6D-AA2716DBD306}" type="presOf" srcId="{E636ECCB-4596-4692-98F9-35B2265AA788}" destId="{EF162F1C-54F2-4CF5-89F5-308E5DDAF887}" srcOrd="1" destOrd="0" presId="urn:microsoft.com/office/officeart/2009/3/layout/HorizontalOrganizationChart"/>
    <dgm:cxn modelId="{C912055D-86C7-490E-BD8E-456107093FB1}" type="presOf" srcId="{64AB971F-4AD0-41D2-BA1F-D79DC6376148}" destId="{A8E88CD1-4E44-49BA-8B3C-72901318B0BF}" srcOrd="0" destOrd="0" presId="urn:microsoft.com/office/officeart/2009/3/layout/HorizontalOrganizationChart"/>
    <dgm:cxn modelId="{E9039B8B-B568-492B-BE5A-1021AD24D0BF}" type="presOf" srcId="{1109D533-2BE6-4BD9-B449-74490825942C}" destId="{D70199C0-930E-4D83-96A2-3ECBE3AE04EB}" srcOrd="1" destOrd="0" presId="urn:microsoft.com/office/officeart/2009/3/layout/HorizontalOrganizationChart"/>
    <dgm:cxn modelId="{7C66ABDE-84A5-4257-B0D8-EF4E5DE49367}" srcId="{19606FAB-A668-4A54-B78E-386861588EA1}" destId="{E636ECCB-4596-4692-98F9-35B2265AA788}" srcOrd="0" destOrd="0" parTransId="{4BA3EB09-A238-49C9-9673-CCD2A1D31442}" sibTransId="{9A209A7D-59B3-458A-8332-02AEF34A34D1}"/>
    <dgm:cxn modelId="{62C0DB72-AFB3-4573-983D-DB398BDA680C}" type="presOf" srcId="{0F9B4BAA-0414-4157-BFA1-B75CAA2F4662}" destId="{D3416B8E-208C-43FA-ADF0-ABCB31622CE4}" srcOrd="0" destOrd="0" presId="urn:microsoft.com/office/officeart/2009/3/layout/HorizontalOrganizationChart"/>
    <dgm:cxn modelId="{C55148FA-DA8F-4C82-83DA-7DE5EA6F3405}" srcId="{E636ECCB-4596-4692-98F9-35B2265AA788}" destId="{5050902E-CB21-4F60-8158-76CB3ABF4CD8}" srcOrd="1" destOrd="0" parTransId="{0F9B4BAA-0414-4157-BFA1-B75CAA2F4662}" sibTransId="{9ACE85CB-C747-48DC-A404-D89EFC889485}"/>
    <dgm:cxn modelId="{B41511A5-6273-4560-8F80-A93C0B109241}" srcId="{E6ED9DF0-A69F-4B17-B589-C2319FF8A037}" destId="{1109D533-2BE6-4BD9-B449-74490825942C}" srcOrd="0" destOrd="0" parTransId="{A0EB440C-B2B3-4DE3-A285-ADB29C1336D6}" sibTransId="{7BEB944B-E720-4AE0-A844-A23F606045A5}"/>
    <dgm:cxn modelId="{9A9F5AFA-72ED-4E94-BCEE-452A078A953E}" type="presOf" srcId="{1109D533-2BE6-4BD9-B449-74490825942C}" destId="{BB6AC80C-272C-45A1-8FDB-7E9DC7DE07CB}" srcOrd="0" destOrd="0" presId="urn:microsoft.com/office/officeart/2009/3/layout/HorizontalOrganizationChart"/>
    <dgm:cxn modelId="{3F3F5D51-5D9B-4368-A46B-02D9C07D73F5}" srcId="{E636ECCB-4596-4692-98F9-35B2265AA788}" destId="{E6ED9DF0-A69F-4B17-B589-C2319FF8A037}" srcOrd="0" destOrd="0" parTransId="{728C762C-28B3-4CF1-AF87-C122F6D82E9D}" sibTransId="{28BED95F-B4A8-47A0-807D-D42C51D75B08}"/>
    <dgm:cxn modelId="{9DAF9840-B089-4604-8928-4BEE529DB148}" type="presOf" srcId="{5050902E-CB21-4F60-8158-76CB3ABF4CD8}" destId="{A28EC9B4-374E-4F65-982F-94E1497CCF81}" srcOrd="1" destOrd="0" presId="urn:microsoft.com/office/officeart/2009/3/layout/HorizontalOrganizationChart"/>
    <dgm:cxn modelId="{27E2043C-8E8B-4F25-A109-B3CD526F458E}" type="presOf" srcId="{E6ED9DF0-A69F-4B17-B589-C2319FF8A037}" destId="{4A5E3FA6-3DA5-4625-9C62-E566DE59CBF6}" srcOrd="1" destOrd="0" presId="urn:microsoft.com/office/officeart/2009/3/layout/HorizontalOrganizationChart"/>
    <dgm:cxn modelId="{3457188F-8BF8-4ECA-BD49-D72496A29C4B}" srcId="{5050902E-CB21-4F60-8158-76CB3ABF4CD8}" destId="{DD826D92-CC00-4E9D-8876-CABF2A333F1C}" srcOrd="0" destOrd="0" parTransId="{64AB971F-4AD0-41D2-BA1F-D79DC6376148}" sibTransId="{3A99515F-0670-4142-A9FA-026B2A339662}"/>
    <dgm:cxn modelId="{A0CDDCE0-49FB-4F7A-8C41-4601BB3BE387}" type="presOf" srcId="{DD826D92-CC00-4E9D-8876-CABF2A333F1C}" destId="{F958E6AE-78F8-4884-B033-16EF6139ED2B}" srcOrd="0" destOrd="0" presId="urn:microsoft.com/office/officeart/2009/3/layout/HorizontalOrganizationChart"/>
    <dgm:cxn modelId="{AA29F1A5-1ED5-4C1A-A578-8E1917CF2C32}" type="presOf" srcId="{19606FAB-A668-4A54-B78E-386861588EA1}" destId="{00015E4F-3A68-48CE-A4AE-AAE0A2F52C84}" srcOrd="0" destOrd="0" presId="urn:microsoft.com/office/officeart/2009/3/layout/HorizontalOrganizationChart"/>
    <dgm:cxn modelId="{FE4A8651-C68C-4CF8-A420-31686B062742}" type="presOf" srcId="{E636ECCB-4596-4692-98F9-35B2265AA788}" destId="{145C99E3-FAE0-4EAA-9404-65E8773092C3}" srcOrd="0" destOrd="0" presId="urn:microsoft.com/office/officeart/2009/3/layout/HorizontalOrganizationChart"/>
    <dgm:cxn modelId="{4B490642-CB6D-4848-8934-DFB9E58B2650}" type="presOf" srcId="{5050902E-CB21-4F60-8158-76CB3ABF4CD8}" destId="{87D1D916-FBE3-459B-8831-0B9958D0CD98}" srcOrd="0" destOrd="0" presId="urn:microsoft.com/office/officeart/2009/3/layout/HorizontalOrganizationChart"/>
    <dgm:cxn modelId="{F0726CFE-42DC-4BD1-8681-65B769D59C5F}" type="presParOf" srcId="{00015E4F-3A68-48CE-A4AE-AAE0A2F52C84}" destId="{FC778EFC-3582-4D64-BB4B-1334690B370A}" srcOrd="0" destOrd="0" presId="urn:microsoft.com/office/officeart/2009/3/layout/HorizontalOrganizationChart"/>
    <dgm:cxn modelId="{E10A43D7-029C-4EC2-B504-C7CCA6377DE0}" type="presParOf" srcId="{FC778EFC-3582-4D64-BB4B-1334690B370A}" destId="{6FF0F421-89F8-40A8-A835-D1501AA1F345}" srcOrd="0" destOrd="0" presId="urn:microsoft.com/office/officeart/2009/3/layout/HorizontalOrganizationChart"/>
    <dgm:cxn modelId="{63976A27-EFB0-45B5-8519-D7E2DD420F75}" type="presParOf" srcId="{6FF0F421-89F8-40A8-A835-D1501AA1F345}" destId="{145C99E3-FAE0-4EAA-9404-65E8773092C3}" srcOrd="0" destOrd="0" presId="urn:microsoft.com/office/officeart/2009/3/layout/HorizontalOrganizationChart"/>
    <dgm:cxn modelId="{0AE90EEA-C11A-4D48-A2F7-29DCDC068E1C}" type="presParOf" srcId="{6FF0F421-89F8-40A8-A835-D1501AA1F345}" destId="{EF162F1C-54F2-4CF5-89F5-308E5DDAF887}" srcOrd="1" destOrd="0" presId="urn:microsoft.com/office/officeart/2009/3/layout/HorizontalOrganizationChart"/>
    <dgm:cxn modelId="{3781EB9F-5C23-40B1-8BA7-9078E2C52C6B}" type="presParOf" srcId="{FC778EFC-3582-4D64-BB4B-1334690B370A}" destId="{55B8EF12-C8DE-481B-B108-94126B67B60C}" srcOrd="1" destOrd="0" presId="urn:microsoft.com/office/officeart/2009/3/layout/HorizontalOrganizationChart"/>
    <dgm:cxn modelId="{110673BB-BDF4-4E05-BA5F-A1D9185EBE3D}" type="presParOf" srcId="{55B8EF12-C8DE-481B-B108-94126B67B60C}" destId="{84B96993-F7FC-419A-AEF5-08181B34A260}" srcOrd="0" destOrd="0" presId="urn:microsoft.com/office/officeart/2009/3/layout/HorizontalOrganizationChart"/>
    <dgm:cxn modelId="{0B64E310-9C51-464B-8646-7633A6650C91}" type="presParOf" srcId="{55B8EF12-C8DE-481B-B108-94126B67B60C}" destId="{519BE9DB-CAE7-434E-9B30-697ABEEE7992}" srcOrd="1" destOrd="0" presId="urn:microsoft.com/office/officeart/2009/3/layout/HorizontalOrganizationChart"/>
    <dgm:cxn modelId="{06BB1386-7048-4F9E-8A17-F1308F4E132F}" type="presParOf" srcId="{519BE9DB-CAE7-434E-9B30-697ABEEE7992}" destId="{DF884669-1D35-4D83-864E-91BB0BA99ABE}" srcOrd="0" destOrd="0" presId="urn:microsoft.com/office/officeart/2009/3/layout/HorizontalOrganizationChart"/>
    <dgm:cxn modelId="{3BEF06B1-3695-4BDC-9424-BCD4489767DF}" type="presParOf" srcId="{DF884669-1D35-4D83-864E-91BB0BA99ABE}" destId="{E5A85D59-F1EC-4CA8-BDB6-AD9795D06166}" srcOrd="0" destOrd="0" presId="urn:microsoft.com/office/officeart/2009/3/layout/HorizontalOrganizationChart"/>
    <dgm:cxn modelId="{98C463FD-0CD7-43CF-86D6-C7FCBEFBD9E4}" type="presParOf" srcId="{DF884669-1D35-4D83-864E-91BB0BA99ABE}" destId="{4A5E3FA6-3DA5-4625-9C62-E566DE59CBF6}" srcOrd="1" destOrd="0" presId="urn:microsoft.com/office/officeart/2009/3/layout/HorizontalOrganizationChart"/>
    <dgm:cxn modelId="{7FE044C7-7AF4-44AA-8502-ED481A2BDFE0}" type="presParOf" srcId="{519BE9DB-CAE7-434E-9B30-697ABEEE7992}" destId="{C24A55B2-7BB6-4020-8C7D-1432D21EE002}" srcOrd="1" destOrd="0" presId="urn:microsoft.com/office/officeart/2009/3/layout/HorizontalOrganizationChart"/>
    <dgm:cxn modelId="{7D7A5490-BAC8-4E6D-9C02-94CED6AAD712}" type="presParOf" srcId="{C24A55B2-7BB6-4020-8C7D-1432D21EE002}" destId="{873EAB8F-93BA-410D-B677-F2253182BE3E}" srcOrd="0" destOrd="0" presId="urn:microsoft.com/office/officeart/2009/3/layout/HorizontalOrganizationChart"/>
    <dgm:cxn modelId="{5ACF3A85-3AE9-46DA-96C1-049DAD61D4C6}" type="presParOf" srcId="{C24A55B2-7BB6-4020-8C7D-1432D21EE002}" destId="{9BC65864-7235-4876-8580-48DAE1A2CA73}" srcOrd="1" destOrd="0" presId="urn:microsoft.com/office/officeart/2009/3/layout/HorizontalOrganizationChart"/>
    <dgm:cxn modelId="{7A4206F8-272E-43FD-9E61-5C23820D1346}" type="presParOf" srcId="{9BC65864-7235-4876-8580-48DAE1A2CA73}" destId="{8A761ED6-CDAA-41FF-AFB7-4C33BE3345E0}" srcOrd="0" destOrd="0" presId="urn:microsoft.com/office/officeart/2009/3/layout/HorizontalOrganizationChart"/>
    <dgm:cxn modelId="{AB689417-8DC8-4AE2-885E-AEA91BAACC84}" type="presParOf" srcId="{8A761ED6-CDAA-41FF-AFB7-4C33BE3345E0}" destId="{BB6AC80C-272C-45A1-8FDB-7E9DC7DE07CB}" srcOrd="0" destOrd="0" presId="urn:microsoft.com/office/officeart/2009/3/layout/HorizontalOrganizationChart"/>
    <dgm:cxn modelId="{7C607142-623F-424B-9D22-88ACD0F49800}" type="presParOf" srcId="{8A761ED6-CDAA-41FF-AFB7-4C33BE3345E0}" destId="{D70199C0-930E-4D83-96A2-3ECBE3AE04EB}" srcOrd="1" destOrd="0" presId="urn:microsoft.com/office/officeart/2009/3/layout/HorizontalOrganizationChart"/>
    <dgm:cxn modelId="{AA1FC9D5-864F-4149-BD7E-43BFA59ECF87}" type="presParOf" srcId="{9BC65864-7235-4876-8580-48DAE1A2CA73}" destId="{8036442B-831D-4DB8-950A-BF411CAE4859}" srcOrd="1" destOrd="0" presId="urn:microsoft.com/office/officeart/2009/3/layout/HorizontalOrganizationChart"/>
    <dgm:cxn modelId="{1BBCE63F-89A4-40C8-B1D1-B042C700D370}" type="presParOf" srcId="{9BC65864-7235-4876-8580-48DAE1A2CA73}" destId="{81432A14-8DFA-407B-8175-12E433409DDD}" srcOrd="2" destOrd="0" presId="urn:microsoft.com/office/officeart/2009/3/layout/HorizontalOrganizationChart"/>
    <dgm:cxn modelId="{22030484-B19F-46D2-B5A7-C8ED1E62A2DF}" type="presParOf" srcId="{519BE9DB-CAE7-434E-9B30-697ABEEE7992}" destId="{7575DC05-8A51-432E-910F-846EE8393886}" srcOrd="2" destOrd="0" presId="urn:microsoft.com/office/officeart/2009/3/layout/HorizontalOrganizationChart"/>
    <dgm:cxn modelId="{9FEEDEBE-104C-4A6E-8A45-7783B61D8EB9}" type="presParOf" srcId="{55B8EF12-C8DE-481B-B108-94126B67B60C}" destId="{D3416B8E-208C-43FA-ADF0-ABCB31622CE4}" srcOrd="2" destOrd="0" presId="urn:microsoft.com/office/officeart/2009/3/layout/HorizontalOrganizationChart"/>
    <dgm:cxn modelId="{9051E712-009F-49E6-AD55-12E5BD25B6D4}" type="presParOf" srcId="{55B8EF12-C8DE-481B-B108-94126B67B60C}" destId="{960FA762-5488-4EBA-96FB-78C1EE4ADCEB}" srcOrd="3" destOrd="0" presId="urn:microsoft.com/office/officeart/2009/3/layout/HorizontalOrganizationChart"/>
    <dgm:cxn modelId="{825EA4F7-0050-4330-8846-8B3B626F28E7}" type="presParOf" srcId="{960FA762-5488-4EBA-96FB-78C1EE4ADCEB}" destId="{C9602314-F432-49E6-AA4F-3E6960FD904D}" srcOrd="0" destOrd="0" presId="urn:microsoft.com/office/officeart/2009/3/layout/HorizontalOrganizationChart"/>
    <dgm:cxn modelId="{F0270BD8-14AF-4FF1-81E2-613EC8F0669F}" type="presParOf" srcId="{C9602314-F432-49E6-AA4F-3E6960FD904D}" destId="{87D1D916-FBE3-459B-8831-0B9958D0CD98}" srcOrd="0" destOrd="0" presId="urn:microsoft.com/office/officeart/2009/3/layout/HorizontalOrganizationChart"/>
    <dgm:cxn modelId="{EFFF8B25-D121-474B-83FE-A543002ACAC3}" type="presParOf" srcId="{C9602314-F432-49E6-AA4F-3E6960FD904D}" destId="{A28EC9B4-374E-4F65-982F-94E1497CCF81}" srcOrd="1" destOrd="0" presId="urn:microsoft.com/office/officeart/2009/3/layout/HorizontalOrganizationChart"/>
    <dgm:cxn modelId="{B8A326C6-9D82-40D0-944A-442FDD9B2D33}" type="presParOf" srcId="{960FA762-5488-4EBA-96FB-78C1EE4ADCEB}" destId="{E5BDC674-CF44-4415-AE55-8C930344204D}" srcOrd="1" destOrd="0" presId="urn:microsoft.com/office/officeart/2009/3/layout/HorizontalOrganizationChart"/>
    <dgm:cxn modelId="{1AEEEFB9-001B-48C7-955B-A87029A9D684}" type="presParOf" srcId="{E5BDC674-CF44-4415-AE55-8C930344204D}" destId="{A8E88CD1-4E44-49BA-8B3C-72901318B0BF}" srcOrd="0" destOrd="0" presId="urn:microsoft.com/office/officeart/2009/3/layout/HorizontalOrganizationChart"/>
    <dgm:cxn modelId="{8453C6E3-2776-4AD5-AE50-722FB459BBE7}" type="presParOf" srcId="{E5BDC674-CF44-4415-AE55-8C930344204D}" destId="{A5361C19-CE96-442A-948D-2903304FF18B}" srcOrd="1" destOrd="0" presId="urn:microsoft.com/office/officeart/2009/3/layout/HorizontalOrganizationChart"/>
    <dgm:cxn modelId="{3A056A88-DCE3-4E5E-B40E-85A3BC3651E1}" type="presParOf" srcId="{A5361C19-CE96-442A-948D-2903304FF18B}" destId="{D889A815-16B5-4D2C-9A58-0A115CEEB1DC}" srcOrd="0" destOrd="0" presId="urn:microsoft.com/office/officeart/2009/3/layout/HorizontalOrganizationChart"/>
    <dgm:cxn modelId="{BC9CBBAF-D345-41EF-B237-D0A032F9D0A1}" type="presParOf" srcId="{D889A815-16B5-4D2C-9A58-0A115CEEB1DC}" destId="{F958E6AE-78F8-4884-B033-16EF6139ED2B}" srcOrd="0" destOrd="0" presId="urn:microsoft.com/office/officeart/2009/3/layout/HorizontalOrganizationChart"/>
    <dgm:cxn modelId="{945D77D9-6214-49C7-BD4A-463690C6BD9E}" type="presParOf" srcId="{D889A815-16B5-4D2C-9A58-0A115CEEB1DC}" destId="{96368339-BE5A-4B3C-B868-2784DD75CF3C}" srcOrd="1" destOrd="0" presId="urn:microsoft.com/office/officeart/2009/3/layout/HorizontalOrganizationChart"/>
    <dgm:cxn modelId="{0B01EAA6-F405-4791-A68C-B01F6FA5083B}" type="presParOf" srcId="{A5361C19-CE96-442A-948D-2903304FF18B}" destId="{678A65EF-1DD3-4263-91E4-9F6777079F95}" srcOrd="1" destOrd="0" presId="urn:microsoft.com/office/officeart/2009/3/layout/HorizontalOrganizationChart"/>
    <dgm:cxn modelId="{36166953-4C55-4247-89B2-CC26DF793010}" type="presParOf" srcId="{A5361C19-CE96-442A-948D-2903304FF18B}" destId="{4C7EC395-E188-4A1D-B35F-BBE5027AF855}" srcOrd="2" destOrd="0" presId="urn:microsoft.com/office/officeart/2009/3/layout/HorizontalOrganizationChart"/>
    <dgm:cxn modelId="{480A491D-CAE8-4CD5-9C98-FFF296CA1705}" type="presParOf" srcId="{960FA762-5488-4EBA-96FB-78C1EE4ADCEB}" destId="{8B5593E3-E96F-4A45-A9BB-E54B9099AE11}" srcOrd="2" destOrd="0" presId="urn:microsoft.com/office/officeart/2009/3/layout/HorizontalOrganizationChart"/>
    <dgm:cxn modelId="{8058B8F5-6550-472B-918F-C51CCED03F51}" type="presParOf" srcId="{FC778EFC-3582-4D64-BB4B-1334690B370A}" destId="{D301BD74-5802-43F4-8C74-98797FE6ED1D}"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F7B17AE-8F15-4AF1-B31E-E1BA0A061959}" type="doc">
      <dgm:prSet loTypeId="urn:microsoft.com/office/officeart/2005/8/layout/hierarchy3" loCatId="relationship" qsTypeId="urn:microsoft.com/office/officeart/2005/8/quickstyle/simple2" qsCatId="simple" csTypeId="urn:microsoft.com/office/officeart/2005/8/colors/accent0_2" csCatId="mainScheme" phldr="1"/>
      <dgm:spPr/>
      <dgm:t>
        <a:bodyPr/>
        <a:lstStyle/>
        <a:p>
          <a:endParaRPr lang="en-IN"/>
        </a:p>
      </dgm:t>
    </dgm:pt>
    <dgm:pt modelId="{9D1F0E0F-3B7C-4D27-9FC0-9C7D3C9F1D96}">
      <dgm:prSet phldrT="[Text]" custT="1"/>
      <dgm:spPr/>
      <dgm:t>
        <a:bodyPr/>
        <a:lstStyle/>
        <a:p>
          <a:r>
            <a:rPr lang="en-IN" sz="2000" u="sng" dirty="0"/>
            <a:t>S. 9(6):</a:t>
          </a:r>
          <a:r>
            <a:rPr lang="en-IN" sz="2000" dirty="0"/>
            <a:t> Supply of Services of Training and Performance Appraisal</a:t>
          </a:r>
        </a:p>
      </dgm:t>
    </dgm:pt>
    <dgm:pt modelId="{AA228919-51DD-40BB-9AA1-34EB88A9268B}" type="parTrans" cxnId="{0866E61B-D125-45A0-8766-134049E95A3C}">
      <dgm:prSet/>
      <dgm:spPr/>
      <dgm:t>
        <a:bodyPr/>
        <a:lstStyle/>
        <a:p>
          <a:endParaRPr lang="en-IN"/>
        </a:p>
      </dgm:t>
    </dgm:pt>
    <dgm:pt modelId="{5E980192-77F8-4854-B15D-1D24EC277614}" type="sibTrans" cxnId="{0866E61B-D125-45A0-8766-134049E95A3C}">
      <dgm:prSet/>
      <dgm:spPr/>
      <dgm:t>
        <a:bodyPr/>
        <a:lstStyle/>
        <a:p>
          <a:endParaRPr lang="en-IN"/>
        </a:p>
      </dgm:t>
    </dgm:pt>
    <dgm:pt modelId="{4F3DABBE-C234-4586-904C-202167EE25C4}">
      <dgm:prSet phldrT="[Text]"/>
      <dgm:spPr/>
      <dgm:t>
        <a:bodyPr/>
        <a:lstStyle/>
        <a:p>
          <a:r>
            <a:rPr lang="en-IN" u="sng" dirty="0"/>
            <a:t>Registered recipient:</a:t>
          </a:r>
        </a:p>
        <a:p>
          <a:r>
            <a:rPr lang="en-IN" b="1" dirty="0"/>
            <a:t>Location of recipient</a:t>
          </a:r>
        </a:p>
      </dgm:t>
    </dgm:pt>
    <dgm:pt modelId="{7E046854-3AA9-46E3-80CC-B0A3DA4C91A2}" type="parTrans" cxnId="{D8DC818B-8656-4228-80E6-947C9002CF43}">
      <dgm:prSet/>
      <dgm:spPr/>
      <dgm:t>
        <a:bodyPr/>
        <a:lstStyle/>
        <a:p>
          <a:endParaRPr lang="en-IN"/>
        </a:p>
      </dgm:t>
    </dgm:pt>
    <dgm:pt modelId="{E70AC532-2D01-4478-9D55-A5C5D6241E70}" type="sibTrans" cxnId="{D8DC818B-8656-4228-80E6-947C9002CF43}">
      <dgm:prSet/>
      <dgm:spPr/>
      <dgm:t>
        <a:bodyPr/>
        <a:lstStyle/>
        <a:p>
          <a:endParaRPr lang="en-IN"/>
        </a:p>
      </dgm:t>
    </dgm:pt>
    <dgm:pt modelId="{765A3FD3-0E80-40FE-AE0A-F904426C6F79}">
      <dgm:prSet phldrT="[Text]" custT="1"/>
      <dgm:spPr/>
      <dgm:t>
        <a:bodyPr/>
        <a:lstStyle/>
        <a:p>
          <a:pPr algn="ctr"/>
          <a:r>
            <a:rPr lang="en-IN" sz="2000" u="sng" dirty="0"/>
            <a:t>S. 9(7):</a:t>
          </a:r>
          <a:r>
            <a:rPr lang="en-IN" sz="2000" dirty="0"/>
            <a:t> Supply of Services for admission to:</a:t>
          </a:r>
        </a:p>
        <a:p>
          <a:pPr algn="just"/>
          <a:r>
            <a:rPr lang="en-IN" sz="2000" dirty="0"/>
            <a:t>a) Cultural &amp; artistic</a:t>
          </a:r>
        </a:p>
        <a:p>
          <a:pPr algn="just"/>
          <a:r>
            <a:rPr lang="en-IN" sz="2000" dirty="0"/>
            <a:t>b) Sporting</a:t>
          </a:r>
        </a:p>
        <a:p>
          <a:pPr algn="l"/>
          <a:r>
            <a:rPr lang="en-IN" sz="2000" dirty="0"/>
            <a:t>c)Scientific &amp; educational</a:t>
          </a:r>
        </a:p>
        <a:p>
          <a:pPr algn="just"/>
          <a:r>
            <a:rPr lang="en-IN" sz="2000" dirty="0"/>
            <a:t>d) Entertainment event</a:t>
          </a:r>
        </a:p>
        <a:p>
          <a:pPr algn="just"/>
          <a:r>
            <a:rPr lang="en-IN" sz="2000" dirty="0"/>
            <a:t>e) Amusement Park</a:t>
          </a:r>
        </a:p>
        <a:p>
          <a:pPr algn="just"/>
          <a:r>
            <a:rPr lang="en-IN" sz="2000" dirty="0"/>
            <a:t>f) Services ancillary to above</a:t>
          </a:r>
        </a:p>
      </dgm:t>
    </dgm:pt>
    <dgm:pt modelId="{408635F8-0595-4D5D-99B9-B026968A80A0}" type="parTrans" cxnId="{9136AB4D-9DD9-4EB1-9DAA-CFA1FEFDC059}">
      <dgm:prSet/>
      <dgm:spPr/>
      <dgm:t>
        <a:bodyPr/>
        <a:lstStyle/>
        <a:p>
          <a:endParaRPr lang="en-IN"/>
        </a:p>
      </dgm:t>
    </dgm:pt>
    <dgm:pt modelId="{A1604F07-2E7D-44FC-BD1C-59CA2A9EC058}" type="sibTrans" cxnId="{9136AB4D-9DD9-4EB1-9DAA-CFA1FEFDC059}">
      <dgm:prSet/>
      <dgm:spPr/>
      <dgm:t>
        <a:bodyPr/>
        <a:lstStyle/>
        <a:p>
          <a:endParaRPr lang="en-IN"/>
        </a:p>
      </dgm:t>
    </dgm:pt>
    <dgm:pt modelId="{CA1D0FCA-7417-4971-85E8-DED6A3794ABF}">
      <dgm:prSet phldrT="[Text]"/>
      <dgm:spPr/>
      <dgm:t>
        <a:bodyPr/>
        <a:lstStyle/>
        <a:p>
          <a:r>
            <a:rPr lang="en-IN" b="1" dirty="0"/>
            <a:t>Venue of event/ park</a:t>
          </a:r>
        </a:p>
      </dgm:t>
    </dgm:pt>
    <dgm:pt modelId="{890DD206-BA14-41B0-B137-6BD1D951448D}" type="parTrans" cxnId="{E72316F9-70EB-4D91-81EA-AEA97DADF888}">
      <dgm:prSet/>
      <dgm:spPr/>
      <dgm:t>
        <a:bodyPr/>
        <a:lstStyle/>
        <a:p>
          <a:endParaRPr lang="en-IN"/>
        </a:p>
      </dgm:t>
    </dgm:pt>
    <dgm:pt modelId="{73DDE3EB-2B12-44A1-B348-6887ACAC77A1}" type="sibTrans" cxnId="{E72316F9-70EB-4D91-81EA-AEA97DADF888}">
      <dgm:prSet/>
      <dgm:spPr/>
      <dgm:t>
        <a:bodyPr/>
        <a:lstStyle/>
        <a:p>
          <a:endParaRPr lang="en-IN"/>
        </a:p>
      </dgm:t>
    </dgm:pt>
    <dgm:pt modelId="{EF442E4F-D518-4316-863B-AA3D4F2F305C}">
      <dgm:prSet phldrT="[Text]"/>
      <dgm:spPr/>
      <dgm:t>
        <a:bodyPr/>
        <a:lstStyle/>
        <a:p>
          <a:r>
            <a:rPr lang="en-IN" u="sng" dirty="0"/>
            <a:t>Unregistered recipient: </a:t>
          </a:r>
        </a:p>
        <a:p>
          <a:r>
            <a:rPr lang="en-IN" b="1" dirty="0"/>
            <a:t>Place of ‘actual’ performance</a:t>
          </a:r>
        </a:p>
      </dgm:t>
    </dgm:pt>
    <dgm:pt modelId="{4D738011-B7EB-409C-9FDF-1DD8D95804B5}" type="sibTrans" cxnId="{478C748F-2C9D-43D8-ADD1-4C92F8583781}">
      <dgm:prSet/>
      <dgm:spPr/>
      <dgm:t>
        <a:bodyPr/>
        <a:lstStyle/>
        <a:p>
          <a:endParaRPr lang="en-IN"/>
        </a:p>
      </dgm:t>
    </dgm:pt>
    <dgm:pt modelId="{C30E13AF-B212-45A0-BFD8-E0DBDD2F576D}" type="parTrans" cxnId="{478C748F-2C9D-43D8-ADD1-4C92F8583781}">
      <dgm:prSet/>
      <dgm:spPr/>
      <dgm:t>
        <a:bodyPr/>
        <a:lstStyle/>
        <a:p>
          <a:endParaRPr lang="en-IN"/>
        </a:p>
      </dgm:t>
    </dgm:pt>
    <dgm:pt modelId="{E8C24355-2C32-495C-8351-A49B38A0560E}">
      <dgm:prSet custT="1"/>
      <dgm:spPr/>
      <dgm:t>
        <a:bodyPr/>
        <a:lstStyle/>
        <a:p>
          <a:pPr algn="ctr"/>
          <a:r>
            <a:rPr lang="en-IN" sz="2000" u="sng" dirty="0"/>
            <a:t>S. 9(8):</a:t>
          </a:r>
          <a:r>
            <a:rPr lang="en-IN" sz="2000" dirty="0"/>
            <a:t> Supply of:</a:t>
          </a:r>
        </a:p>
        <a:p>
          <a:pPr algn="just"/>
          <a:r>
            <a:rPr lang="en-IN" sz="2000" dirty="0"/>
            <a:t>a) Organising cultural, arts, sports, educational, scientific, entertainment, conference, fair exhibition or similar events</a:t>
          </a:r>
        </a:p>
        <a:p>
          <a:pPr algn="just"/>
          <a:r>
            <a:rPr lang="en-IN" sz="2000" dirty="0"/>
            <a:t>b) Services ancillary to above</a:t>
          </a:r>
        </a:p>
      </dgm:t>
    </dgm:pt>
    <dgm:pt modelId="{29FB0D06-317E-49EA-81C3-3527E54A2DF8}" type="parTrans" cxnId="{A7AD682D-6C2F-4662-A4A8-3DC64E34158F}">
      <dgm:prSet/>
      <dgm:spPr/>
      <dgm:t>
        <a:bodyPr/>
        <a:lstStyle/>
        <a:p>
          <a:endParaRPr lang="en-IN"/>
        </a:p>
      </dgm:t>
    </dgm:pt>
    <dgm:pt modelId="{75B88FDF-4454-47F3-92DF-11035B9AD774}" type="sibTrans" cxnId="{A7AD682D-6C2F-4662-A4A8-3DC64E34158F}">
      <dgm:prSet/>
      <dgm:spPr/>
      <dgm:t>
        <a:bodyPr/>
        <a:lstStyle/>
        <a:p>
          <a:endParaRPr lang="en-IN"/>
        </a:p>
      </dgm:t>
    </dgm:pt>
    <dgm:pt modelId="{13C7F515-49EE-4167-B559-1EFA34729C27}">
      <dgm:prSet/>
      <dgm:spPr/>
      <dgm:t>
        <a:bodyPr/>
        <a:lstStyle/>
        <a:p>
          <a:r>
            <a:rPr lang="en-IN" u="sng" dirty="0"/>
            <a:t>Registered recipient:</a:t>
          </a:r>
        </a:p>
        <a:p>
          <a:r>
            <a:rPr lang="en-IN" b="1" dirty="0"/>
            <a:t>Location of recipient</a:t>
          </a:r>
          <a:endParaRPr lang="en-IN" dirty="0"/>
        </a:p>
      </dgm:t>
    </dgm:pt>
    <dgm:pt modelId="{1A3CEE4B-FA35-4BE7-A74B-F5CA7282196F}" type="parTrans" cxnId="{EB005FB1-7C3A-4650-B0DA-9879C273B571}">
      <dgm:prSet/>
      <dgm:spPr/>
      <dgm:t>
        <a:bodyPr/>
        <a:lstStyle/>
        <a:p>
          <a:endParaRPr lang="en-IN"/>
        </a:p>
      </dgm:t>
    </dgm:pt>
    <dgm:pt modelId="{4D2E6529-CE99-4E34-A981-D9FE54869FDC}" type="sibTrans" cxnId="{EB005FB1-7C3A-4650-B0DA-9879C273B571}">
      <dgm:prSet/>
      <dgm:spPr/>
      <dgm:t>
        <a:bodyPr/>
        <a:lstStyle/>
        <a:p>
          <a:endParaRPr lang="en-IN"/>
        </a:p>
      </dgm:t>
    </dgm:pt>
    <dgm:pt modelId="{0C579082-5F2A-4198-B5F4-0898C4744FDB}">
      <dgm:prSet/>
      <dgm:spPr/>
      <dgm:t>
        <a:bodyPr/>
        <a:lstStyle/>
        <a:p>
          <a:r>
            <a:rPr lang="en-IN" u="sng" dirty="0"/>
            <a:t>Unregistered recipient: </a:t>
          </a:r>
        </a:p>
        <a:p>
          <a:r>
            <a:rPr lang="en-IN" b="1" dirty="0"/>
            <a:t>Venue of event</a:t>
          </a:r>
          <a:endParaRPr lang="en-IN" dirty="0"/>
        </a:p>
      </dgm:t>
    </dgm:pt>
    <dgm:pt modelId="{17F94964-9ABF-491A-B092-7320CE20D209}" type="parTrans" cxnId="{3B0E8EB3-7590-4A61-BD7A-6413D5551E74}">
      <dgm:prSet/>
      <dgm:spPr/>
      <dgm:t>
        <a:bodyPr/>
        <a:lstStyle/>
        <a:p>
          <a:endParaRPr lang="en-IN"/>
        </a:p>
      </dgm:t>
    </dgm:pt>
    <dgm:pt modelId="{C6F4F469-D0F7-44AC-9AD1-5B43DCECC0DF}" type="sibTrans" cxnId="{3B0E8EB3-7590-4A61-BD7A-6413D5551E74}">
      <dgm:prSet/>
      <dgm:spPr/>
      <dgm:t>
        <a:bodyPr/>
        <a:lstStyle/>
        <a:p>
          <a:endParaRPr lang="en-IN"/>
        </a:p>
      </dgm:t>
    </dgm:pt>
    <dgm:pt modelId="{0AAF8CB9-DC3A-469B-AFD7-9C4F94745A94}" type="pres">
      <dgm:prSet presAssocID="{4F7B17AE-8F15-4AF1-B31E-E1BA0A061959}" presName="diagram" presStyleCnt="0">
        <dgm:presLayoutVars>
          <dgm:chPref val="1"/>
          <dgm:dir/>
          <dgm:animOne val="branch"/>
          <dgm:animLvl val="lvl"/>
          <dgm:resizeHandles/>
        </dgm:presLayoutVars>
      </dgm:prSet>
      <dgm:spPr/>
    </dgm:pt>
    <dgm:pt modelId="{0B4C0861-467E-4A05-8D74-9287244A6CE0}" type="pres">
      <dgm:prSet presAssocID="{9D1F0E0F-3B7C-4D27-9FC0-9C7D3C9F1D96}" presName="root" presStyleCnt="0"/>
      <dgm:spPr/>
    </dgm:pt>
    <dgm:pt modelId="{689CFC42-08A1-4B72-8C06-5A4C3FE259F8}" type="pres">
      <dgm:prSet presAssocID="{9D1F0E0F-3B7C-4D27-9FC0-9C7D3C9F1D96}" presName="rootComposite" presStyleCnt="0"/>
      <dgm:spPr/>
    </dgm:pt>
    <dgm:pt modelId="{721CD3B4-18BD-4D2E-9ECF-EAF697DD5DA6}" type="pres">
      <dgm:prSet presAssocID="{9D1F0E0F-3B7C-4D27-9FC0-9C7D3C9F1D96}" presName="rootText" presStyleLbl="node1" presStyleIdx="0" presStyleCnt="3" custLinFactNeighborX="-26207" custLinFactNeighborY="-136"/>
      <dgm:spPr/>
    </dgm:pt>
    <dgm:pt modelId="{1E343C6E-EE21-4A30-9839-4F0A8CC56C0C}" type="pres">
      <dgm:prSet presAssocID="{9D1F0E0F-3B7C-4D27-9FC0-9C7D3C9F1D96}" presName="rootConnector" presStyleLbl="node1" presStyleIdx="0" presStyleCnt="3"/>
      <dgm:spPr/>
    </dgm:pt>
    <dgm:pt modelId="{04AE43DB-DEA4-4A1E-BD20-BC9B1BAAA13F}" type="pres">
      <dgm:prSet presAssocID="{9D1F0E0F-3B7C-4D27-9FC0-9C7D3C9F1D96}" presName="childShape" presStyleCnt="0"/>
      <dgm:spPr/>
    </dgm:pt>
    <dgm:pt modelId="{49D61C2A-33A0-4DFB-9159-CD4F75A77AE1}" type="pres">
      <dgm:prSet presAssocID="{7E046854-3AA9-46E3-80CC-B0A3DA4C91A2}" presName="Name13" presStyleLbl="parChTrans1D2" presStyleIdx="0" presStyleCnt="5"/>
      <dgm:spPr/>
    </dgm:pt>
    <dgm:pt modelId="{B602414E-2F15-4D98-B81F-E411281F32CB}" type="pres">
      <dgm:prSet presAssocID="{4F3DABBE-C234-4586-904C-202167EE25C4}" presName="childText" presStyleLbl="bgAcc1" presStyleIdx="0" presStyleCnt="5" custLinFactNeighborX="-11151" custLinFactNeighborY="-136">
        <dgm:presLayoutVars>
          <dgm:bulletEnabled val="1"/>
        </dgm:presLayoutVars>
      </dgm:prSet>
      <dgm:spPr/>
    </dgm:pt>
    <dgm:pt modelId="{752CFA70-43FF-4B95-AC70-9FC0423673BF}" type="pres">
      <dgm:prSet presAssocID="{C30E13AF-B212-45A0-BFD8-E0DBDD2F576D}" presName="Name13" presStyleLbl="parChTrans1D2" presStyleIdx="1" presStyleCnt="5"/>
      <dgm:spPr/>
    </dgm:pt>
    <dgm:pt modelId="{9B9F7CE0-2084-4B92-8E83-A05429D7CE14}" type="pres">
      <dgm:prSet presAssocID="{EF442E4F-D518-4316-863B-AA3D4F2F305C}" presName="childText" presStyleLbl="bgAcc1" presStyleIdx="1" presStyleCnt="5" custLinFactNeighborX="-11151" custLinFactNeighborY="-136">
        <dgm:presLayoutVars>
          <dgm:bulletEnabled val="1"/>
        </dgm:presLayoutVars>
      </dgm:prSet>
      <dgm:spPr/>
    </dgm:pt>
    <dgm:pt modelId="{846F6BDB-E780-471A-B67D-EF1A567466A5}" type="pres">
      <dgm:prSet presAssocID="{765A3FD3-0E80-40FE-AE0A-F904426C6F79}" presName="root" presStyleCnt="0"/>
      <dgm:spPr/>
    </dgm:pt>
    <dgm:pt modelId="{320F28C5-D56C-4186-A1C5-31D829DFE93A}" type="pres">
      <dgm:prSet presAssocID="{765A3FD3-0E80-40FE-AE0A-F904426C6F79}" presName="rootComposite" presStyleCnt="0"/>
      <dgm:spPr/>
    </dgm:pt>
    <dgm:pt modelId="{316FD3FC-D1EC-49A8-BF84-244EA0D636BA}" type="pres">
      <dgm:prSet presAssocID="{765A3FD3-0E80-40FE-AE0A-F904426C6F79}" presName="rootText" presStyleLbl="node1" presStyleIdx="1" presStyleCnt="3" custScaleX="113687" custScaleY="269379" custLinFactNeighborX="-8607" custLinFactNeighborY="-136"/>
      <dgm:spPr/>
    </dgm:pt>
    <dgm:pt modelId="{C516A1B1-649A-453E-B124-95614DCAC884}" type="pres">
      <dgm:prSet presAssocID="{765A3FD3-0E80-40FE-AE0A-F904426C6F79}" presName="rootConnector" presStyleLbl="node1" presStyleIdx="1" presStyleCnt="3"/>
      <dgm:spPr/>
    </dgm:pt>
    <dgm:pt modelId="{A6381D77-7D0D-478C-886D-99FC213A0BE3}" type="pres">
      <dgm:prSet presAssocID="{765A3FD3-0E80-40FE-AE0A-F904426C6F79}" presName="childShape" presStyleCnt="0"/>
      <dgm:spPr/>
    </dgm:pt>
    <dgm:pt modelId="{43B3FADA-C114-4F3B-8887-3191060EBC7D}" type="pres">
      <dgm:prSet presAssocID="{890DD206-BA14-41B0-B137-6BD1D951448D}" presName="Name13" presStyleLbl="parChTrans1D2" presStyleIdx="2" presStyleCnt="5"/>
      <dgm:spPr/>
    </dgm:pt>
    <dgm:pt modelId="{D9927C2D-76DE-41D2-8419-AFCA7B14530A}" type="pres">
      <dgm:prSet presAssocID="{CA1D0FCA-7417-4971-85E8-DED6A3794ABF}" presName="childText" presStyleLbl="bgAcc1" presStyleIdx="2" presStyleCnt="5" custScaleY="49025" custLinFactNeighborX="-10758" custLinFactNeighborY="22004">
        <dgm:presLayoutVars>
          <dgm:bulletEnabled val="1"/>
        </dgm:presLayoutVars>
      </dgm:prSet>
      <dgm:spPr/>
    </dgm:pt>
    <dgm:pt modelId="{BE859E77-260A-4EB8-9A99-425D82414512}" type="pres">
      <dgm:prSet presAssocID="{E8C24355-2C32-495C-8351-A49B38A0560E}" presName="root" presStyleCnt="0"/>
      <dgm:spPr/>
    </dgm:pt>
    <dgm:pt modelId="{3F8BB942-9148-4BDB-B32C-E1A6B04C237E}" type="pres">
      <dgm:prSet presAssocID="{E8C24355-2C32-495C-8351-A49B38A0560E}" presName="rootComposite" presStyleCnt="0"/>
      <dgm:spPr/>
    </dgm:pt>
    <dgm:pt modelId="{4B1CFA4F-496B-4AA7-A89B-E805A4211F91}" type="pres">
      <dgm:prSet presAssocID="{E8C24355-2C32-495C-8351-A49B38A0560E}" presName="rootText" presStyleLbl="node1" presStyleIdx="2" presStyleCnt="3" custScaleX="137370" custScaleY="156724"/>
      <dgm:spPr/>
    </dgm:pt>
    <dgm:pt modelId="{552E463E-F080-4EC3-B167-467C439FA810}" type="pres">
      <dgm:prSet presAssocID="{E8C24355-2C32-495C-8351-A49B38A0560E}" presName="rootConnector" presStyleLbl="node1" presStyleIdx="2" presStyleCnt="3"/>
      <dgm:spPr/>
    </dgm:pt>
    <dgm:pt modelId="{222DC1DC-AFA2-42C3-8381-DEF07694972E}" type="pres">
      <dgm:prSet presAssocID="{E8C24355-2C32-495C-8351-A49B38A0560E}" presName="childShape" presStyleCnt="0"/>
      <dgm:spPr/>
    </dgm:pt>
    <dgm:pt modelId="{61927963-0328-433C-BBA1-585AEBEBCF75}" type="pres">
      <dgm:prSet presAssocID="{1A3CEE4B-FA35-4BE7-A74B-F5CA7282196F}" presName="Name13" presStyleLbl="parChTrans1D2" presStyleIdx="3" presStyleCnt="5"/>
      <dgm:spPr/>
    </dgm:pt>
    <dgm:pt modelId="{2BCBA0B3-1ED5-409D-A0E7-86933B04DED5}" type="pres">
      <dgm:prSet presAssocID="{13C7F515-49EE-4167-B559-1EFA34729C27}" presName="childText" presStyleLbl="bgAcc1" presStyleIdx="3" presStyleCnt="5" custLinFactNeighborX="13939" custLinFactNeighborY="-14497">
        <dgm:presLayoutVars>
          <dgm:bulletEnabled val="1"/>
        </dgm:presLayoutVars>
      </dgm:prSet>
      <dgm:spPr/>
    </dgm:pt>
    <dgm:pt modelId="{038477C5-71C7-438B-9D3F-AF713D25143A}" type="pres">
      <dgm:prSet presAssocID="{17F94964-9ABF-491A-B092-7320CE20D209}" presName="Name13" presStyleLbl="parChTrans1D2" presStyleIdx="4" presStyleCnt="5"/>
      <dgm:spPr/>
    </dgm:pt>
    <dgm:pt modelId="{CD60EE10-D28F-40B0-B163-5E8E466EFA4C}" type="pres">
      <dgm:prSet presAssocID="{0C579082-5F2A-4198-B5F4-0898C4744FDB}" presName="childText" presStyleLbl="bgAcc1" presStyleIdx="4" presStyleCnt="5" custScaleY="79527" custLinFactNeighborX="14188" custLinFactNeighborY="-20843">
        <dgm:presLayoutVars>
          <dgm:bulletEnabled val="1"/>
        </dgm:presLayoutVars>
      </dgm:prSet>
      <dgm:spPr/>
    </dgm:pt>
  </dgm:ptLst>
  <dgm:cxnLst>
    <dgm:cxn modelId="{EB005FB1-7C3A-4650-B0DA-9879C273B571}" srcId="{E8C24355-2C32-495C-8351-A49B38A0560E}" destId="{13C7F515-49EE-4167-B559-1EFA34729C27}" srcOrd="0" destOrd="0" parTransId="{1A3CEE4B-FA35-4BE7-A74B-F5CA7282196F}" sibTransId="{4D2E6529-CE99-4E34-A981-D9FE54869FDC}"/>
    <dgm:cxn modelId="{E72316F9-70EB-4D91-81EA-AEA97DADF888}" srcId="{765A3FD3-0E80-40FE-AE0A-F904426C6F79}" destId="{CA1D0FCA-7417-4971-85E8-DED6A3794ABF}" srcOrd="0" destOrd="0" parTransId="{890DD206-BA14-41B0-B137-6BD1D951448D}" sibTransId="{73DDE3EB-2B12-44A1-B348-6887ACAC77A1}"/>
    <dgm:cxn modelId="{A78EA079-1735-434C-BA73-4400B1748CF7}" type="presOf" srcId="{4F7B17AE-8F15-4AF1-B31E-E1BA0A061959}" destId="{0AAF8CB9-DC3A-469B-AFD7-9C4F94745A94}" srcOrd="0" destOrd="0" presId="urn:microsoft.com/office/officeart/2005/8/layout/hierarchy3"/>
    <dgm:cxn modelId="{C83AC77A-7AC9-4DB4-B7C2-167D66F2B27F}" type="presOf" srcId="{9D1F0E0F-3B7C-4D27-9FC0-9C7D3C9F1D96}" destId="{721CD3B4-18BD-4D2E-9ECF-EAF697DD5DA6}" srcOrd="0" destOrd="0" presId="urn:microsoft.com/office/officeart/2005/8/layout/hierarchy3"/>
    <dgm:cxn modelId="{1A32C3BF-086F-44BF-B3CA-1D351BAE6C6B}" type="presOf" srcId="{765A3FD3-0E80-40FE-AE0A-F904426C6F79}" destId="{C516A1B1-649A-453E-B124-95614DCAC884}" srcOrd="1" destOrd="0" presId="urn:microsoft.com/office/officeart/2005/8/layout/hierarchy3"/>
    <dgm:cxn modelId="{FF49BA07-4822-422C-A702-47F7A0E98640}" type="presOf" srcId="{C30E13AF-B212-45A0-BFD8-E0DBDD2F576D}" destId="{752CFA70-43FF-4B95-AC70-9FC0423673BF}" srcOrd="0" destOrd="0" presId="urn:microsoft.com/office/officeart/2005/8/layout/hierarchy3"/>
    <dgm:cxn modelId="{478C748F-2C9D-43D8-ADD1-4C92F8583781}" srcId="{9D1F0E0F-3B7C-4D27-9FC0-9C7D3C9F1D96}" destId="{EF442E4F-D518-4316-863B-AA3D4F2F305C}" srcOrd="1" destOrd="0" parTransId="{C30E13AF-B212-45A0-BFD8-E0DBDD2F576D}" sibTransId="{4D738011-B7EB-409C-9FDF-1DD8D95804B5}"/>
    <dgm:cxn modelId="{1BBE87A7-026A-413F-A22C-08783FB401EF}" type="presOf" srcId="{E8C24355-2C32-495C-8351-A49B38A0560E}" destId="{4B1CFA4F-496B-4AA7-A89B-E805A4211F91}" srcOrd="0" destOrd="0" presId="urn:microsoft.com/office/officeart/2005/8/layout/hierarchy3"/>
    <dgm:cxn modelId="{49B4B29A-B9B8-4E06-9730-C55CF29970C0}" type="presOf" srcId="{765A3FD3-0E80-40FE-AE0A-F904426C6F79}" destId="{316FD3FC-D1EC-49A8-BF84-244EA0D636BA}" srcOrd="0" destOrd="0" presId="urn:microsoft.com/office/officeart/2005/8/layout/hierarchy3"/>
    <dgm:cxn modelId="{4D9C3D37-17F9-4A59-967C-A1A0850740A9}" type="presOf" srcId="{1A3CEE4B-FA35-4BE7-A74B-F5CA7282196F}" destId="{61927963-0328-433C-BBA1-585AEBEBCF75}" srcOrd="0" destOrd="0" presId="urn:microsoft.com/office/officeart/2005/8/layout/hierarchy3"/>
    <dgm:cxn modelId="{7D82597D-0945-4DFE-BF78-3F91682AE17A}" type="presOf" srcId="{E8C24355-2C32-495C-8351-A49B38A0560E}" destId="{552E463E-F080-4EC3-B167-467C439FA810}" srcOrd="1" destOrd="0" presId="urn:microsoft.com/office/officeart/2005/8/layout/hierarchy3"/>
    <dgm:cxn modelId="{3B0E8EB3-7590-4A61-BD7A-6413D5551E74}" srcId="{E8C24355-2C32-495C-8351-A49B38A0560E}" destId="{0C579082-5F2A-4198-B5F4-0898C4744FDB}" srcOrd="1" destOrd="0" parTransId="{17F94964-9ABF-491A-B092-7320CE20D209}" sibTransId="{C6F4F469-D0F7-44AC-9AD1-5B43DCECC0DF}"/>
    <dgm:cxn modelId="{A7AD682D-6C2F-4662-A4A8-3DC64E34158F}" srcId="{4F7B17AE-8F15-4AF1-B31E-E1BA0A061959}" destId="{E8C24355-2C32-495C-8351-A49B38A0560E}" srcOrd="2" destOrd="0" parTransId="{29FB0D06-317E-49EA-81C3-3527E54A2DF8}" sibTransId="{75B88FDF-4454-47F3-92DF-11035B9AD774}"/>
    <dgm:cxn modelId="{40E48806-77CE-45EB-A32B-B6A416A37396}" type="presOf" srcId="{CA1D0FCA-7417-4971-85E8-DED6A3794ABF}" destId="{D9927C2D-76DE-41D2-8419-AFCA7B14530A}" srcOrd="0" destOrd="0" presId="urn:microsoft.com/office/officeart/2005/8/layout/hierarchy3"/>
    <dgm:cxn modelId="{CF46AFED-2474-4FE0-B0E3-A04A138E0442}" type="presOf" srcId="{7E046854-3AA9-46E3-80CC-B0A3DA4C91A2}" destId="{49D61C2A-33A0-4DFB-9159-CD4F75A77AE1}" srcOrd="0" destOrd="0" presId="urn:microsoft.com/office/officeart/2005/8/layout/hierarchy3"/>
    <dgm:cxn modelId="{9136AB4D-9DD9-4EB1-9DAA-CFA1FEFDC059}" srcId="{4F7B17AE-8F15-4AF1-B31E-E1BA0A061959}" destId="{765A3FD3-0E80-40FE-AE0A-F904426C6F79}" srcOrd="1" destOrd="0" parTransId="{408635F8-0595-4D5D-99B9-B026968A80A0}" sibTransId="{A1604F07-2E7D-44FC-BD1C-59CA2A9EC058}"/>
    <dgm:cxn modelId="{014BD94A-CF20-40E2-B31C-874D70326265}" type="presOf" srcId="{13C7F515-49EE-4167-B559-1EFA34729C27}" destId="{2BCBA0B3-1ED5-409D-A0E7-86933B04DED5}" srcOrd="0" destOrd="0" presId="urn:microsoft.com/office/officeart/2005/8/layout/hierarchy3"/>
    <dgm:cxn modelId="{2CC9E6C3-CAB9-4063-A8E0-B591D7FA579B}" type="presOf" srcId="{4F3DABBE-C234-4586-904C-202167EE25C4}" destId="{B602414E-2F15-4D98-B81F-E411281F32CB}" srcOrd="0" destOrd="0" presId="urn:microsoft.com/office/officeart/2005/8/layout/hierarchy3"/>
    <dgm:cxn modelId="{0866E61B-D125-45A0-8766-134049E95A3C}" srcId="{4F7B17AE-8F15-4AF1-B31E-E1BA0A061959}" destId="{9D1F0E0F-3B7C-4D27-9FC0-9C7D3C9F1D96}" srcOrd="0" destOrd="0" parTransId="{AA228919-51DD-40BB-9AA1-34EB88A9268B}" sibTransId="{5E980192-77F8-4854-B15D-1D24EC277614}"/>
    <dgm:cxn modelId="{4D59A1AA-C2C2-4E68-8A3E-699AF4E1D7A6}" type="presOf" srcId="{890DD206-BA14-41B0-B137-6BD1D951448D}" destId="{43B3FADA-C114-4F3B-8887-3191060EBC7D}" srcOrd="0" destOrd="0" presId="urn:microsoft.com/office/officeart/2005/8/layout/hierarchy3"/>
    <dgm:cxn modelId="{E2A8B483-9237-43F4-BB2C-CEE784DF5AF5}" type="presOf" srcId="{0C579082-5F2A-4198-B5F4-0898C4744FDB}" destId="{CD60EE10-D28F-40B0-B163-5E8E466EFA4C}" srcOrd="0" destOrd="0" presId="urn:microsoft.com/office/officeart/2005/8/layout/hierarchy3"/>
    <dgm:cxn modelId="{B70EB5CC-42EF-436E-9130-09FE365452C0}" type="presOf" srcId="{EF442E4F-D518-4316-863B-AA3D4F2F305C}" destId="{9B9F7CE0-2084-4B92-8E83-A05429D7CE14}" srcOrd="0" destOrd="0" presId="urn:microsoft.com/office/officeart/2005/8/layout/hierarchy3"/>
    <dgm:cxn modelId="{6C96689B-9459-4721-9EB4-498551305B98}" type="presOf" srcId="{17F94964-9ABF-491A-B092-7320CE20D209}" destId="{038477C5-71C7-438B-9D3F-AF713D25143A}" srcOrd="0" destOrd="0" presId="urn:microsoft.com/office/officeart/2005/8/layout/hierarchy3"/>
    <dgm:cxn modelId="{D8DC818B-8656-4228-80E6-947C9002CF43}" srcId="{9D1F0E0F-3B7C-4D27-9FC0-9C7D3C9F1D96}" destId="{4F3DABBE-C234-4586-904C-202167EE25C4}" srcOrd="0" destOrd="0" parTransId="{7E046854-3AA9-46E3-80CC-B0A3DA4C91A2}" sibTransId="{E70AC532-2D01-4478-9D55-A5C5D6241E70}"/>
    <dgm:cxn modelId="{0D80FA20-B4DD-4CB8-9E37-463A930A0112}" type="presOf" srcId="{9D1F0E0F-3B7C-4D27-9FC0-9C7D3C9F1D96}" destId="{1E343C6E-EE21-4A30-9839-4F0A8CC56C0C}" srcOrd="1" destOrd="0" presId="urn:microsoft.com/office/officeart/2005/8/layout/hierarchy3"/>
    <dgm:cxn modelId="{22BDF72B-BCCD-4227-97E3-38C65E77DB6C}" type="presParOf" srcId="{0AAF8CB9-DC3A-469B-AFD7-9C4F94745A94}" destId="{0B4C0861-467E-4A05-8D74-9287244A6CE0}" srcOrd="0" destOrd="0" presId="urn:microsoft.com/office/officeart/2005/8/layout/hierarchy3"/>
    <dgm:cxn modelId="{2BB66C2A-205F-44A4-8F86-A04FBF27297E}" type="presParOf" srcId="{0B4C0861-467E-4A05-8D74-9287244A6CE0}" destId="{689CFC42-08A1-4B72-8C06-5A4C3FE259F8}" srcOrd="0" destOrd="0" presId="urn:microsoft.com/office/officeart/2005/8/layout/hierarchy3"/>
    <dgm:cxn modelId="{BE3D2256-141F-4D33-84B1-25F3BD8FC2C3}" type="presParOf" srcId="{689CFC42-08A1-4B72-8C06-5A4C3FE259F8}" destId="{721CD3B4-18BD-4D2E-9ECF-EAF697DD5DA6}" srcOrd="0" destOrd="0" presId="urn:microsoft.com/office/officeart/2005/8/layout/hierarchy3"/>
    <dgm:cxn modelId="{10868822-BEBD-47A6-8B54-7C00648C34C4}" type="presParOf" srcId="{689CFC42-08A1-4B72-8C06-5A4C3FE259F8}" destId="{1E343C6E-EE21-4A30-9839-4F0A8CC56C0C}" srcOrd="1" destOrd="0" presId="urn:microsoft.com/office/officeart/2005/8/layout/hierarchy3"/>
    <dgm:cxn modelId="{06A5E98C-EB0E-4C56-B088-42174EBD0B59}" type="presParOf" srcId="{0B4C0861-467E-4A05-8D74-9287244A6CE0}" destId="{04AE43DB-DEA4-4A1E-BD20-BC9B1BAAA13F}" srcOrd="1" destOrd="0" presId="urn:microsoft.com/office/officeart/2005/8/layout/hierarchy3"/>
    <dgm:cxn modelId="{6F1D2356-C297-4BA4-9184-A87BFBE9C639}" type="presParOf" srcId="{04AE43DB-DEA4-4A1E-BD20-BC9B1BAAA13F}" destId="{49D61C2A-33A0-4DFB-9159-CD4F75A77AE1}" srcOrd="0" destOrd="0" presId="urn:microsoft.com/office/officeart/2005/8/layout/hierarchy3"/>
    <dgm:cxn modelId="{3DAD7462-3627-4F49-A834-5232154E31DA}" type="presParOf" srcId="{04AE43DB-DEA4-4A1E-BD20-BC9B1BAAA13F}" destId="{B602414E-2F15-4D98-B81F-E411281F32CB}" srcOrd="1" destOrd="0" presId="urn:microsoft.com/office/officeart/2005/8/layout/hierarchy3"/>
    <dgm:cxn modelId="{EC8106E7-5844-451A-9935-E8024203FC0E}" type="presParOf" srcId="{04AE43DB-DEA4-4A1E-BD20-BC9B1BAAA13F}" destId="{752CFA70-43FF-4B95-AC70-9FC0423673BF}" srcOrd="2" destOrd="0" presId="urn:microsoft.com/office/officeart/2005/8/layout/hierarchy3"/>
    <dgm:cxn modelId="{EDC9152D-219A-467C-93A2-29A6591C0C82}" type="presParOf" srcId="{04AE43DB-DEA4-4A1E-BD20-BC9B1BAAA13F}" destId="{9B9F7CE0-2084-4B92-8E83-A05429D7CE14}" srcOrd="3" destOrd="0" presId="urn:microsoft.com/office/officeart/2005/8/layout/hierarchy3"/>
    <dgm:cxn modelId="{A7A7FA3D-5D63-4565-BDCA-D62DE862B3EE}" type="presParOf" srcId="{0AAF8CB9-DC3A-469B-AFD7-9C4F94745A94}" destId="{846F6BDB-E780-471A-B67D-EF1A567466A5}" srcOrd="1" destOrd="0" presId="urn:microsoft.com/office/officeart/2005/8/layout/hierarchy3"/>
    <dgm:cxn modelId="{F93F4332-2B79-4762-9C7B-ED76E2E8DB00}" type="presParOf" srcId="{846F6BDB-E780-471A-B67D-EF1A567466A5}" destId="{320F28C5-D56C-4186-A1C5-31D829DFE93A}" srcOrd="0" destOrd="0" presId="urn:microsoft.com/office/officeart/2005/8/layout/hierarchy3"/>
    <dgm:cxn modelId="{DD681EC4-37C8-47D7-B31B-147F8387E28E}" type="presParOf" srcId="{320F28C5-D56C-4186-A1C5-31D829DFE93A}" destId="{316FD3FC-D1EC-49A8-BF84-244EA0D636BA}" srcOrd="0" destOrd="0" presId="urn:microsoft.com/office/officeart/2005/8/layout/hierarchy3"/>
    <dgm:cxn modelId="{3B65E170-FFC7-4250-800D-DCB9C5AE64C2}" type="presParOf" srcId="{320F28C5-D56C-4186-A1C5-31D829DFE93A}" destId="{C516A1B1-649A-453E-B124-95614DCAC884}" srcOrd="1" destOrd="0" presId="urn:microsoft.com/office/officeart/2005/8/layout/hierarchy3"/>
    <dgm:cxn modelId="{7B3EABAD-B3D1-49C4-B273-8862E9ACA350}" type="presParOf" srcId="{846F6BDB-E780-471A-B67D-EF1A567466A5}" destId="{A6381D77-7D0D-478C-886D-99FC213A0BE3}" srcOrd="1" destOrd="0" presId="urn:microsoft.com/office/officeart/2005/8/layout/hierarchy3"/>
    <dgm:cxn modelId="{650E6323-C990-43BD-A1AA-D09697CF3755}" type="presParOf" srcId="{A6381D77-7D0D-478C-886D-99FC213A0BE3}" destId="{43B3FADA-C114-4F3B-8887-3191060EBC7D}" srcOrd="0" destOrd="0" presId="urn:microsoft.com/office/officeart/2005/8/layout/hierarchy3"/>
    <dgm:cxn modelId="{B3DE6616-8CD7-4FBE-BF99-DDC4431E1ECA}" type="presParOf" srcId="{A6381D77-7D0D-478C-886D-99FC213A0BE3}" destId="{D9927C2D-76DE-41D2-8419-AFCA7B14530A}" srcOrd="1" destOrd="0" presId="urn:microsoft.com/office/officeart/2005/8/layout/hierarchy3"/>
    <dgm:cxn modelId="{4F344671-96B1-4C58-86E1-F5EFE47E6230}" type="presParOf" srcId="{0AAF8CB9-DC3A-469B-AFD7-9C4F94745A94}" destId="{BE859E77-260A-4EB8-9A99-425D82414512}" srcOrd="2" destOrd="0" presId="urn:microsoft.com/office/officeart/2005/8/layout/hierarchy3"/>
    <dgm:cxn modelId="{E6884B4C-A49B-4A54-922B-2AEB58356821}" type="presParOf" srcId="{BE859E77-260A-4EB8-9A99-425D82414512}" destId="{3F8BB942-9148-4BDB-B32C-E1A6B04C237E}" srcOrd="0" destOrd="0" presId="urn:microsoft.com/office/officeart/2005/8/layout/hierarchy3"/>
    <dgm:cxn modelId="{E274E8C6-F810-44BE-9783-85248095ACD9}" type="presParOf" srcId="{3F8BB942-9148-4BDB-B32C-E1A6B04C237E}" destId="{4B1CFA4F-496B-4AA7-A89B-E805A4211F91}" srcOrd="0" destOrd="0" presId="urn:microsoft.com/office/officeart/2005/8/layout/hierarchy3"/>
    <dgm:cxn modelId="{86896A85-78B9-4EC0-8324-BCAC7F6D46C9}" type="presParOf" srcId="{3F8BB942-9148-4BDB-B32C-E1A6B04C237E}" destId="{552E463E-F080-4EC3-B167-467C439FA810}" srcOrd="1" destOrd="0" presId="urn:microsoft.com/office/officeart/2005/8/layout/hierarchy3"/>
    <dgm:cxn modelId="{DD5DEF63-6675-49EE-BEB9-1662C99EA8CA}" type="presParOf" srcId="{BE859E77-260A-4EB8-9A99-425D82414512}" destId="{222DC1DC-AFA2-42C3-8381-DEF07694972E}" srcOrd="1" destOrd="0" presId="urn:microsoft.com/office/officeart/2005/8/layout/hierarchy3"/>
    <dgm:cxn modelId="{237B9331-D83C-4480-B36F-AFA6337C0886}" type="presParOf" srcId="{222DC1DC-AFA2-42C3-8381-DEF07694972E}" destId="{61927963-0328-433C-BBA1-585AEBEBCF75}" srcOrd="0" destOrd="0" presId="urn:microsoft.com/office/officeart/2005/8/layout/hierarchy3"/>
    <dgm:cxn modelId="{6F4D49A3-8798-4A89-827F-31B2A6BEF9DF}" type="presParOf" srcId="{222DC1DC-AFA2-42C3-8381-DEF07694972E}" destId="{2BCBA0B3-1ED5-409D-A0E7-86933B04DED5}" srcOrd="1" destOrd="0" presId="urn:microsoft.com/office/officeart/2005/8/layout/hierarchy3"/>
    <dgm:cxn modelId="{2BD246D7-0D18-4D97-85AA-16E0922F6235}" type="presParOf" srcId="{222DC1DC-AFA2-42C3-8381-DEF07694972E}" destId="{038477C5-71C7-438B-9D3F-AF713D25143A}" srcOrd="2" destOrd="0" presId="urn:microsoft.com/office/officeart/2005/8/layout/hierarchy3"/>
    <dgm:cxn modelId="{9B7BC3E3-66DF-4DC9-A569-28202DA92B2E}" type="presParOf" srcId="{222DC1DC-AFA2-42C3-8381-DEF07694972E}" destId="{CD60EE10-D28F-40B0-B163-5E8E466EFA4C}"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19606FAB-A668-4A54-B78E-386861588EA1}" type="doc">
      <dgm:prSet loTypeId="urn:microsoft.com/office/officeart/2009/3/layout/HorizontalOrganizationChart" loCatId="hierarchy" qsTypeId="urn:microsoft.com/office/officeart/2005/8/quickstyle/simple2" qsCatId="simple" csTypeId="urn:microsoft.com/office/officeart/2005/8/colors/accent0_2" csCatId="mainScheme" phldr="1"/>
      <dgm:spPr/>
      <dgm:t>
        <a:bodyPr/>
        <a:lstStyle/>
        <a:p>
          <a:endParaRPr lang="en-IN"/>
        </a:p>
      </dgm:t>
    </dgm:pt>
    <dgm:pt modelId="{E636ECCB-4596-4692-98F9-35B2265AA788}">
      <dgm:prSet phldrT="[Text]" custT="1"/>
      <dgm:spPr/>
      <dgm:t>
        <a:bodyPr/>
        <a:lstStyle/>
        <a:p>
          <a:r>
            <a:rPr lang="en-IN" sz="2000" dirty="0"/>
            <a:t>Supply of services of: </a:t>
          </a:r>
        </a:p>
      </dgm:t>
    </dgm:pt>
    <dgm:pt modelId="{4BA3EB09-A238-49C9-9673-CCD2A1D31442}" type="parTrans" cxnId="{7C66ABDE-84A5-4257-B0D8-EF4E5DE49367}">
      <dgm:prSet/>
      <dgm:spPr/>
      <dgm:t>
        <a:bodyPr/>
        <a:lstStyle/>
        <a:p>
          <a:endParaRPr lang="en-IN" sz="1400"/>
        </a:p>
      </dgm:t>
    </dgm:pt>
    <dgm:pt modelId="{9A209A7D-59B3-458A-8332-02AEF34A34D1}" type="sibTrans" cxnId="{7C66ABDE-84A5-4257-B0D8-EF4E5DE49367}">
      <dgm:prSet/>
      <dgm:spPr/>
      <dgm:t>
        <a:bodyPr/>
        <a:lstStyle/>
        <a:p>
          <a:endParaRPr lang="en-IN" sz="1400"/>
        </a:p>
      </dgm:t>
    </dgm:pt>
    <dgm:pt modelId="{E6ED9DF0-A69F-4B17-B589-C2319FF8A037}">
      <dgm:prSet phldrT="[Text]" custT="1"/>
      <dgm:spPr/>
      <dgm:t>
        <a:bodyPr/>
        <a:lstStyle/>
        <a:p>
          <a:pPr marL="87313" indent="0" algn="l"/>
          <a:r>
            <a:rPr lang="en-IN" sz="2000" u="sng" dirty="0"/>
            <a:t>Sec 9(9):</a:t>
          </a:r>
          <a:r>
            <a:rPr lang="en-IN" sz="2000" dirty="0"/>
            <a:t> Transportation of goods, including by mail or courier</a:t>
          </a:r>
        </a:p>
      </dgm:t>
    </dgm:pt>
    <dgm:pt modelId="{728C762C-28B3-4CF1-AF87-C122F6D82E9D}" type="parTrans" cxnId="{3F3F5D51-5D9B-4368-A46B-02D9C07D73F5}">
      <dgm:prSet/>
      <dgm:spPr/>
      <dgm:t>
        <a:bodyPr/>
        <a:lstStyle/>
        <a:p>
          <a:endParaRPr lang="en-IN" sz="1400"/>
        </a:p>
      </dgm:t>
    </dgm:pt>
    <dgm:pt modelId="{28BED95F-B4A8-47A0-807D-D42C51D75B08}" type="sibTrans" cxnId="{3F3F5D51-5D9B-4368-A46B-02D9C07D73F5}">
      <dgm:prSet/>
      <dgm:spPr/>
      <dgm:t>
        <a:bodyPr/>
        <a:lstStyle/>
        <a:p>
          <a:endParaRPr lang="en-IN" sz="1400"/>
        </a:p>
      </dgm:t>
    </dgm:pt>
    <dgm:pt modelId="{5050902E-CB21-4F60-8158-76CB3ABF4CD8}">
      <dgm:prSet phldrT="[Text]" custT="1"/>
      <dgm:spPr/>
      <dgm:t>
        <a:bodyPr/>
        <a:lstStyle/>
        <a:p>
          <a:pPr marL="87313" indent="0" algn="l"/>
          <a:r>
            <a:rPr lang="en-IN" sz="2000" u="sng" dirty="0"/>
            <a:t>Sec 9(10):</a:t>
          </a:r>
          <a:r>
            <a:rPr lang="en-IN" sz="2000" dirty="0"/>
            <a:t> Passenger Transportation Service (</a:t>
          </a:r>
          <a:r>
            <a:rPr lang="en-IN" sz="2000" i="1" dirty="0"/>
            <a:t>Return journey treated as separate journey)</a:t>
          </a:r>
        </a:p>
      </dgm:t>
    </dgm:pt>
    <dgm:pt modelId="{0F9B4BAA-0414-4157-BFA1-B75CAA2F4662}" type="parTrans" cxnId="{C55148FA-DA8F-4C82-83DA-7DE5EA6F3405}">
      <dgm:prSet/>
      <dgm:spPr/>
      <dgm:t>
        <a:bodyPr/>
        <a:lstStyle/>
        <a:p>
          <a:endParaRPr lang="en-IN" sz="1400"/>
        </a:p>
      </dgm:t>
    </dgm:pt>
    <dgm:pt modelId="{9ACE85CB-C747-48DC-A404-D89EFC889485}" type="sibTrans" cxnId="{C55148FA-DA8F-4C82-83DA-7DE5EA6F3405}">
      <dgm:prSet/>
      <dgm:spPr/>
      <dgm:t>
        <a:bodyPr/>
        <a:lstStyle/>
        <a:p>
          <a:endParaRPr lang="en-IN" sz="1400"/>
        </a:p>
      </dgm:t>
    </dgm:pt>
    <dgm:pt modelId="{1109D533-2BE6-4BD9-B449-74490825942C}">
      <dgm:prSet custT="1"/>
      <dgm:spPr>
        <a:solidFill>
          <a:schemeClr val="bg1">
            <a:lumMod val="85000"/>
          </a:schemeClr>
        </a:solidFill>
      </dgm:spPr>
      <dgm:t>
        <a:bodyPr/>
        <a:lstStyle/>
        <a:p>
          <a:pPr marL="87313" indent="0" algn="l"/>
          <a:r>
            <a:rPr lang="en-IN" sz="2000" u="sng" dirty="0"/>
            <a:t>Registered Recipient:</a:t>
          </a:r>
          <a:r>
            <a:rPr lang="en-IN" sz="2000" dirty="0"/>
            <a:t> Location of Recipient</a:t>
          </a:r>
        </a:p>
        <a:p>
          <a:pPr marL="87313" indent="0" algn="l"/>
          <a:r>
            <a:rPr lang="en-IN" sz="2000" u="sng" dirty="0"/>
            <a:t>Unregistered Recipient:</a:t>
          </a:r>
          <a:r>
            <a:rPr lang="en-IN" sz="2000" dirty="0"/>
            <a:t> Location where goods handed over got transportation</a:t>
          </a:r>
        </a:p>
      </dgm:t>
    </dgm:pt>
    <dgm:pt modelId="{A0EB440C-B2B3-4DE3-A285-ADB29C1336D6}" type="parTrans" cxnId="{B41511A5-6273-4560-8F80-A93C0B109241}">
      <dgm:prSet/>
      <dgm:spPr/>
      <dgm:t>
        <a:bodyPr/>
        <a:lstStyle/>
        <a:p>
          <a:endParaRPr lang="en-IN" sz="1400"/>
        </a:p>
      </dgm:t>
    </dgm:pt>
    <dgm:pt modelId="{7BEB944B-E720-4AE0-A844-A23F606045A5}" type="sibTrans" cxnId="{B41511A5-6273-4560-8F80-A93C0B109241}">
      <dgm:prSet/>
      <dgm:spPr/>
      <dgm:t>
        <a:bodyPr/>
        <a:lstStyle/>
        <a:p>
          <a:endParaRPr lang="en-IN" sz="1400"/>
        </a:p>
      </dgm:t>
    </dgm:pt>
    <dgm:pt modelId="{DD826D92-CC00-4E9D-8876-CABF2A333F1C}">
      <dgm:prSet custT="1"/>
      <dgm:spPr>
        <a:solidFill>
          <a:schemeClr val="bg1">
            <a:lumMod val="85000"/>
          </a:schemeClr>
        </a:solidFill>
      </dgm:spPr>
      <dgm:t>
        <a:bodyPr/>
        <a:lstStyle/>
        <a:p>
          <a:pPr marL="87313" indent="0" algn="l"/>
          <a:r>
            <a:rPr lang="en-IN" sz="2000" u="sng" dirty="0"/>
            <a:t>Registered Recipient: </a:t>
          </a:r>
          <a:r>
            <a:rPr lang="en-IN" sz="2000" dirty="0"/>
            <a:t>Place of Registered Recipient</a:t>
          </a:r>
        </a:p>
        <a:p>
          <a:pPr marL="87313" indent="0" algn="l"/>
          <a:r>
            <a:rPr lang="en-IN" sz="2000" u="sng" dirty="0"/>
            <a:t>Unregistered Recipient: </a:t>
          </a:r>
          <a:r>
            <a:rPr lang="en-IN" sz="2000" dirty="0"/>
            <a:t>Place where passenger embarks on the conveyance for a continuous journey</a:t>
          </a:r>
        </a:p>
      </dgm:t>
    </dgm:pt>
    <dgm:pt modelId="{64AB971F-4AD0-41D2-BA1F-D79DC6376148}" type="parTrans" cxnId="{3457188F-8BF8-4ECA-BD49-D72496A29C4B}">
      <dgm:prSet/>
      <dgm:spPr/>
      <dgm:t>
        <a:bodyPr/>
        <a:lstStyle/>
        <a:p>
          <a:endParaRPr lang="en-IN" sz="1400"/>
        </a:p>
      </dgm:t>
    </dgm:pt>
    <dgm:pt modelId="{3A99515F-0670-4142-A9FA-026B2A339662}" type="sibTrans" cxnId="{3457188F-8BF8-4ECA-BD49-D72496A29C4B}">
      <dgm:prSet/>
      <dgm:spPr/>
      <dgm:t>
        <a:bodyPr/>
        <a:lstStyle/>
        <a:p>
          <a:endParaRPr lang="en-IN" sz="1400"/>
        </a:p>
      </dgm:t>
    </dgm:pt>
    <dgm:pt modelId="{BEB01C32-3F4F-4A49-B33E-A4967A017FC2}">
      <dgm:prSet custT="1"/>
      <dgm:spPr/>
      <dgm:t>
        <a:bodyPr/>
        <a:lstStyle/>
        <a:p>
          <a:pPr marL="87313" indent="0" algn="l"/>
          <a:r>
            <a:rPr lang="en-IN" sz="2000" u="sng" dirty="0"/>
            <a:t>Sec 9(11): </a:t>
          </a:r>
          <a:r>
            <a:rPr lang="en-IN" sz="2000" dirty="0"/>
            <a:t>Services on board conveyance like vessel, aircraft, train, motor vehicle</a:t>
          </a:r>
        </a:p>
      </dgm:t>
    </dgm:pt>
    <dgm:pt modelId="{1DF68D27-6C7F-4CA0-B805-A36C438A48E6}" type="parTrans" cxnId="{F9ED3031-B28A-499B-8219-F32B71E07FEA}">
      <dgm:prSet/>
      <dgm:spPr/>
      <dgm:t>
        <a:bodyPr/>
        <a:lstStyle/>
        <a:p>
          <a:endParaRPr lang="en-IN" sz="1600"/>
        </a:p>
      </dgm:t>
    </dgm:pt>
    <dgm:pt modelId="{73CAD72F-3F8E-4262-84EF-F24165A9554C}" type="sibTrans" cxnId="{F9ED3031-B28A-499B-8219-F32B71E07FEA}">
      <dgm:prSet/>
      <dgm:spPr/>
      <dgm:t>
        <a:bodyPr/>
        <a:lstStyle/>
        <a:p>
          <a:endParaRPr lang="en-IN" sz="1600"/>
        </a:p>
      </dgm:t>
    </dgm:pt>
    <dgm:pt modelId="{19DEEABB-D549-4601-AC5F-34BC05DE2662}">
      <dgm:prSet custT="1"/>
      <dgm:spPr>
        <a:solidFill>
          <a:schemeClr val="bg1">
            <a:lumMod val="85000"/>
          </a:schemeClr>
        </a:solidFill>
      </dgm:spPr>
      <dgm:t>
        <a:bodyPr/>
        <a:lstStyle/>
        <a:p>
          <a:pPr marL="87313" indent="0" algn="l"/>
          <a:r>
            <a:rPr lang="en-IN" sz="2000" b="0" dirty="0"/>
            <a:t>First scheduled point of departure of that conveyance for that journey</a:t>
          </a:r>
        </a:p>
      </dgm:t>
    </dgm:pt>
    <dgm:pt modelId="{5930A070-EE96-468F-8D32-65FF9506EFDB}" type="parTrans" cxnId="{07F4D478-90C8-4ED3-89AC-6A822CA1758B}">
      <dgm:prSet/>
      <dgm:spPr/>
      <dgm:t>
        <a:bodyPr/>
        <a:lstStyle/>
        <a:p>
          <a:endParaRPr lang="en-IN"/>
        </a:p>
      </dgm:t>
    </dgm:pt>
    <dgm:pt modelId="{0E42A63B-CBAD-4758-A64F-D66BFBB326FC}" type="sibTrans" cxnId="{07F4D478-90C8-4ED3-89AC-6A822CA1758B}">
      <dgm:prSet/>
      <dgm:spPr/>
      <dgm:t>
        <a:bodyPr/>
        <a:lstStyle/>
        <a:p>
          <a:endParaRPr lang="en-IN"/>
        </a:p>
      </dgm:t>
    </dgm:pt>
    <dgm:pt modelId="{00015E4F-3A68-48CE-A4AE-AAE0A2F52C84}" type="pres">
      <dgm:prSet presAssocID="{19606FAB-A668-4A54-B78E-386861588EA1}" presName="hierChild1" presStyleCnt="0">
        <dgm:presLayoutVars>
          <dgm:orgChart val="1"/>
          <dgm:chPref val="1"/>
          <dgm:dir/>
          <dgm:animOne val="branch"/>
          <dgm:animLvl val="lvl"/>
          <dgm:resizeHandles/>
        </dgm:presLayoutVars>
      </dgm:prSet>
      <dgm:spPr/>
    </dgm:pt>
    <dgm:pt modelId="{FC778EFC-3582-4D64-BB4B-1334690B370A}" type="pres">
      <dgm:prSet presAssocID="{E636ECCB-4596-4692-98F9-35B2265AA788}" presName="hierRoot1" presStyleCnt="0">
        <dgm:presLayoutVars>
          <dgm:hierBranch val="init"/>
        </dgm:presLayoutVars>
      </dgm:prSet>
      <dgm:spPr/>
    </dgm:pt>
    <dgm:pt modelId="{6FF0F421-89F8-40A8-A835-D1501AA1F345}" type="pres">
      <dgm:prSet presAssocID="{E636ECCB-4596-4692-98F9-35B2265AA788}" presName="rootComposite1" presStyleCnt="0"/>
      <dgm:spPr/>
    </dgm:pt>
    <dgm:pt modelId="{145C99E3-FAE0-4EAA-9404-65E8773092C3}" type="pres">
      <dgm:prSet presAssocID="{E636ECCB-4596-4692-98F9-35B2265AA788}" presName="rootText1" presStyleLbl="node0" presStyleIdx="0" presStyleCnt="1" custScaleX="38731">
        <dgm:presLayoutVars>
          <dgm:chPref val="3"/>
        </dgm:presLayoutVars>
      </dgm:prSet>
      <dgm:spPr/>
    </dgm:pt>
    <dgm:pt modelId="{EF162F1C-54F2-4CF5-89F5-308E5DDAF887}" type="pres">
      <dgm:prSet presAssocID="{E636ECCB-4596-4692-98F9-35B2265AA788}" presName="rootConnector1" presStyleLbl="node1" presStyleIdx="0" presStyleCnt="0"/>
      <dgm:spPr/>
    </dgm:pt>
    <dgm:pt modelId="{55B8EF12-C8DE-481B-B108-94126B67B60C}" type="pres">
      <dgm:prSet presAssocID="{E636ECCB-4596-4692-98F9-35B2265AA788}" presName="hierChild2" presStyleCnt="0"/>
      <dgm:spPr/>
    </dgm:pt>
    <dgm:pt modelId="{84B96993-F7FC-419A-AEF5-08181B34A260}" type="pres">
      <dgm:prSet presAssocID="{728C762C-28B3-4CF1-AF87-C122F6D82E9D}" presName="Name64" presStyleLbl="parChTrans1D2" presStyleIdx="0" presStyleCnt="3"/>
      <dgm:spPr/>
    </dgm:pt>
    <dgm:pt modelId="{519BE9DB-CAE7-434E-9B30-697ABEEE7992}" type="pres">
      <dgm:prSet presAssocID="{E6ED9DF0-A69F-4B17-B589-C2319FF8A037}" presName="hierRoot2" presStyleCnt="0">
        <dgm:presLayoutVars>
          <dgm:hierBranch val="init"/>
        </dgm:presLayoutVars>
      </dgm:prSet>
      <dgm:spPr/>
    </dgm:pt>
    <dgm:pt modelId="{DF884669-1D35-4D83-864E-91BB0BA99ABE}" type="pres">
      <dgm:prSet presAssocID="{E6ED9DF0-A69F-4B17-B589-C2319FF8A037}" presName="rootComposite" presStyleCnt="0"/>
      <dgm:spPr/>
    </dgm:pt>
    <dgm:pt modelId="{E5A85D59-F1EC-4CA8-BDB6-AD9795D06166}" type="pres">
      <dgm:prSet presAssocID="{E6ED9DF0-A69F-4B17-B589-C2319FF8A037}" presName="rootText" presStyleLbl="node2" presStyleIdx="0" presStyleCnt="3" custScaleX="91770" custScaleY="109038" custLinFactNeighborX="-4563">
        <dgm:presLayoutVars>
          <dgm:chPref val="3"/>
        </dgm:presLayoutVars>
      </dgm:prSet>
      <dgm:spPr/>
    </dgm:pt>
    <dgm:pt modelId="{4A5E3FA6-3DA5-4625-9C62-E566DE59CBF6}" type="pres">
      <dgm:prSet presAssocID="{E6ED9DF0-A69F-4B17-B589-C2319FF8A037}" presName="rootConnector" presStyleLbl="node2" presStyleIdx="0" presStyleCnt="3"/>
      <dgm:spPr/>
    </dgm:pt>
    <dgm:pt modelId="{C24A55B2-7BB6-4020-8C7D-1432D21EE002}" type="pres">
      <dgm:prSet presAssocID="{E6ED9DF0-A69F-4B17-B589-C2319FF8A037}" presName="hierChild4" presStyleCnt="0"/>
      <dgm:spPr/>
    </dgm:pt>
    <dgm:pt modelId="{873EAB8F-93BA-410D-B677-F2253182BE3E}" type="pres">
      <dgm:prSet presAssocID="{A0EB440C-B2B3-4DE3-A285-ADB29C1336D6}" presName="Name64" presStyleLbl="parChTrans1D3" presStyleIdx="0" presStyleCnt="3"/>
      <dgm:spPr/>
    </dgm:pt>
    <dgm:pt modelId="{9BC65864-7235-4876-8580-48DAE1A2CA73}" type="pres">
      <dgm:prSet presAssocID="{1109D533-2BE6-4BD9-B449-74490825942C}" presName="hierRoot2" presStyleCnt="0">
        <dgm:presLayoutVars>
          <dgm:hierBranch val="init"/>
        </dgm:presLayoutVars>
      </dgm:prSet>
      <dgm:spPr/>
    </dgm:pt>
    <dgm:pt modelId="{8A761ED6-CDAA-41FF-AFB7-4C33BE3345E0}" type="pres">
      <dgm:prSet presAssocID="{1109D533-2BE6-4BD9-B449-74490825942C}" presName="rootComposite" presStyleCnt="0"/>
      <dgm:spPr/>
    </dgm:pt>
    <dgm:pt modelId="{BB6AC80C-272C-45A1-8FDB-7E9DC7DE07CB}" type="pres">
      <dgm:prSet presAssocID="{1109D533-2BE6-4BD9-B449-74490825942C}" presName="rootText" presStyleLbl="node3" presStyleIdx="0" presStyleCnt="3" custScaleX="144523" custScaleY="108927">
        <dgm:presLayoutVars>
          <dgm:chPref val="3"/>
        </dgm:presLayoutVars>
      </dgm:prSet>
      <dgm:spPr/>
    </dgm:pt>
    <dgm:pt modelId="{D70199C0-930E-4D83-96A2-3ECBE3AE04EB}" type="pres">
      <dgm:prSet presAssocID="{1109D533-2BE6-4BD9-B449-74490825942C}" presName="rootConnector" presStyleLbl="node3" presStyleIdx="0" presStyleCnt="3"/>
      <dgm:spPr/>
    </dgm:pt>
    <dgm:pt modelId="{8036442B-831D-4DB8-950A-BF411CAE4859}" type="pres">
      <dgm:prSet presAssocID="{1109D533-2BE6-4BD9-B449-74490825942C}" presName="hierChild4" presStyleCnt="0"/>
      <dgm:spPr/>
    </dgm:pt>
    <dgm:pt modelId="{81432A14-8DFA-407B-8175-12E433409DDD}" type="pres">
      <dgm:prSet presAssocID="{1109D533-2BE6-4BD9-B449-74490825942C}" presName="hierChild5" presStyleCnt="0"/>
      <dgm:spPr/>
    </dgm:pt>
    <dgm:pt modelId="{7575DC05-8A51-432E-910F-846EE8393886}" type="pres">
      <dgm:prSet presAssocID="{E6ED9DF0-A69F-4B17-B589-C2319FF8A037}" presName="hierChild5" presStyleCnt="0"/>
      <dgm:spPr/>
    </dgm:pt>
    <dgm:pt modelId="{D3416B8E-208C-43FA-ADF0-ABCB31622CE4}" type="pres">
      <dgm:prSet presAssocID="{0F9B4BAA-0414-4157-BFA1-B75CAA2F4662}" presName="Name64" presStyleLbl="parChTrans1D2" presStyleIdx="1" presStyleCnt="3"/>
      <dgm:spPr/>
    </dgm:pt>
    <dgm:pt modelId="{960FA762-5488-4EBA-96FB-78C1EE4ADCEB}" type="pres">
      <dgm:prSet presAssocID="{5050902E-CB21-4F60-8158-76CB3ABF4CD8}" presName="hierRoot2" presStyleCnt="0">
        <dgm:presLayoutVars>
          <dgm:hierBranch val="init"/>
        </dgm:presLayoutVars>
      </dgm:prSet>
      <dgm:spPr/>
    </dgm:pt>
    <dgm:pt modelId="{C9602314-F432-49E6-AA4F-3E6960FD904D}" type="pres">
      <dgm:prSet presAssocID="{5050902E-CB21-4F60-8158-76CB3ABF4CD8}" presName="rootComposite" presStyleCnt="0"/>
      <dgm:spPr/>
    </dgm:pt>
    <dgm:pt modelId="{87D1D916-FBE3-459B-8831-0B9958D0CD98}" type="pres">
      <dgm:prSet presAssocID="{5050902E-CB21-4F60-8158-76CB3ABF4CD8}" presName="rootText" presStyleLbl="node2" presStyleIdx="1" presStyleCnt="3" custScaleX="91770" custScaleY="132940" custLinFactNeighborX="-4563">
        <dgm:presLayoutVars>
          <dgm:chPref val="3"/>
        </dgm:presLayoutVars>
      </dgm:prSet>
      <dgm:spPr/>
    </dgm:pt>
    <dgm:pt modelId="{A28EC9B4-374E-4F65-982F-94E1497CCF81}" type="pres">
      <dgm:prSet presAssocID="{5050902E-CB21-4F60-8158-76CB3ABF4CD8}" presName="rootConnector" presStyleLbl="node2" presStyleIdx="1" presStyleCnt="3"/>
      <dgm:spPr/>
    </dgm:pt>
    <dgm:pt modelId="{E5BDC674-CF44-4415-AE55-8C930344204D}" type="pres">
      <dgm:prSet presAssocID="{5050902E-CB21-4F60-8158-76CB3ABF4CD8}" presName="hierChild4" presStyleCnt="0"/>
      <dgm:spPr/>
    </dgm:pt>
    <dgm:pt modelId="{A8E88CD1-4E44-49BA-8B3C-72901318B0BF}" type="pres">
      <dgm:prSet presAssocID="{64AB971F-4AD0-41D2-BA1F-D79DC6376148}" presName="Name64" presStyleLbl="parChTrans1D3" presStyleIdx="1" presStyleCnt="3"/>
      <dgm:spPr/>
    </dgm:pt>
    <dgm:pt modelId="{A5361C19-CE96-442A-948D-2903304FF18B}" type="pres">
      <dgm:prSet presAssocID="{DD826D92-CC00-4E9D-8876-CABF2A333F1C}" presName="hierRoot2" presStyleCnt="0">
        <dgm:presLayoutVars>
          <dgm:hierBranch val="init"/>
        </dgm:presLayoutVars>
      </dgm:prSet>
      <dgm:spPr/>
    </dgm:pt>
    <dgm:pt modelId="{D889A815-16B5-4D2C-9A58-0A115CEEB1DC}" type="pres">
      <dgm:prSet presAssocID="{DD826D92-CC00-4E9D-8876-CABF2A333F1C}" presName="rootComposite" presStyleCnt="0"/>
      <dgm:spPr/>
    </dgm:pt>
    <dgm:pt modelId="{F958E6AE-78F8-4884-B033-16EF6139ED2B}" type="pres">
      <dgm:prSet presAssocID="{DD826D92-CC00-4E9D-8876-CABF2A333F1C}" presName="rootText" presStyleLbl="node3" presStyleIdx="1" presStyleCnt="3" custScaleX="144523" custScaleY="150006">
        <dgm:presLayoutVars>
          <dgm:chPref val="3"/>
        </dgm:presLayoutVars>
      </dgm:prSet>
      <dgm:spPr/>
    </dgm:pt>
    <dgm:pt modelId="{96368339-BE5A-4B3C-B868-2784DD75CF3C}" type="pres">
      <dgm:prSet presAssocID="{DD826D92-CC00-4E9D-8876-CABF2A333F1C}" presName="rootConnector" presStyleLbl="node3" presStyleIdx="1" presStyleCnt="3"/>
      <dgm:spPr/>
    </dgm:pt>
    <dgm:pt modelId="{678A65EF-1DD3-4263-91E4-9F6777079F95}" type="pres">
      <dgm:prSet presAssocID="{DD826D92-CC00-4E9D-8876-CABF2A333F1C}" presName="hierChild4" presStyleCnt="0"/>
      <dgm:spPr/>
    </dgm:pt>
    <dgm:pt modelId="{4C7EC395-E188-4A1D-B35F-BBE5027AF855}" type="pres">
      <dgm:prSet presAssocID="{DD826D92-CC00-4E9D-8876-CABF2A333F1C}" presName="hierChild5" presStyleCnt="0"/>
      <dgm:spPr/>
    </dgm:pt>
    <dgm:pt modelId="{8B5593E3-E96F-4A45-A9BB-E54B9099AE11}" type="pres">
      <dgm:prSet presAssocID="{5050902E-CB21-4F60-8158-76CB3ABF4CD8}" presName="hierChild5" presStyleCnt="0"/>
      <dgm:spPr/>
    </dgm:pt>
    <dgm:pt modelId="{59936B5B-1302-4695-B947-7BC3B070BE43}" type="pres">
      <dgm:prSet presAssocID="{1DF68D27-6C7F-4CA0-B805-A36C438A48E6}" presName="Name64" presStyleLbl="parChTrans1D2" presStyleIdx="2" presStyleCnt="3"/>
      <dgm:spPr/>
    </dgm:pt>
    <dgm:pt modelId="{F5C8D6BB-4396-4A6C-9934-DE7FECB09808}" type="pres">
      <dgm:prSet presAssocID="{BEB01C32-3F4F-4A49-B33E-A4967A017FC2}" presName="hierRoot2" presStyleCnt="0">
        <dgm:presLayoutVars>
          <dgm:hierBranch val="init"/>
        </dgm:presLayoutVars>
      </dgm:prSet>
      <dgm:spPr/>
    </dgm:pt>
    <dgm:pt modelId="{F288B9D1-2D9E-48DC-A3A1-E61DCFA30E4A}" type="pres">
      <dgm:prSet presAssocID="{BEB01C32-3F4F-4A49-B33E-A4967A017FC2}" presName="rootComposite" presStyleCnt="0"/>
      <dgm:spPr/>
    </dgm:pt>
    <dgm:pt modelId="{DE6E65B0-BF64-476D-B5C5-AC2E6A2B6836}" type="pres">
      <dgm:prSet presAssocID="{BEB01C32-3F4F-4A49-B33E-A4967A017FC2}" presName="rootText" presStyleLbl="node2" presStyleIdx="2" presStyleCnt="3" custScaleX="91770" custScaleY="109038" custLinFactNeighborX="-4563">
        <dgm:presLayoutVars>
          <dgm:chPref val="3"/>
        </dgm:presLayoutVars>
      </dgm:prSet>
      <dgm:spPr/>
    </dgm:pt>
    <dgm:pt modelId="{93310643-1CE1-4039-80F4-86FC59DB5ACF}" type="pres">
      <dgm:prSet presAssocID="{BEB01C32-3F4F-4A49-B33E-A4967A017FC2}" presName="rootConnector" presStyleLbl="node2" presStyleIdx="2" presStyleCnt="3"/>
      <dgm:spPr/>
    </dgm:pt>
    <dgm:pt modelId="{B83AE026-9A80-497D-919E-AD6DE1961A1D}" type="pres">
      <dgm:prSet presAssocID="{BEB01C32-3F4F-4A49-B33E-A4967A017FC2}" presName="hierChild4" presStyleCnt="0"/>
      <dgm:spPr/>
    </dgm:pt>
    <dgm:pt modelId="{90A0600A-3DE6-4BA0-82A9-54F5A19C3A4A}" type="pres">
      <dgm:prSet presAssocID="{5930A070-EE96-468F-8D32-65FF9506EFDB}" presName="Name64" presStyleLbl="parChTrans1D3" presStyleIdx="2" presStyleCnt="3"/>
      <dgm:spPr/>
    </dgm:pt>
    <dgm:pt modelId="{BBF0FC07-D2D4-4B09-B843-1EB43D89D748}" type="pres">
      <dgm:prSet presAssocID="{19DEEABB-D549-4601-AC5F-34BC05DE2662}" presName="hierRoot2" presStyleCnt="0">
        <dgm:presLayoutVars>
          <dgm:hierBranch val="init"/>
        </dgm:presLayoutVars>
      </dgm:prSet>
      <dgm:spPr/>
    </dgm:pt>
    <dgm:pt modelId="{DF5E9661-E574-492B-A99E-DFF82F79379F}" type="pres">
      <dgm:prSet presAssocID="{19DEEABB-D549-4601-AC5F-34BC05DE2662}" presName="rootComposite" presStyleCnt="0"/>
      <dgm:spPr/>
    </dgm:pt>
    <dgm:pt modelId="{A32FDCBC-C50B-4839-8D34-96068CDA7787}" type="pres">
      <dgm:prSet presAssocID="{19DEEABB-D549-4601-AC5F-34BC05DE2662}" presName="rootText" presStyleLbl="node3" presStyleIdx="2" presStyleCnt="3" custScaleX="144523" custScaleY="109038">
        <dgm:presLayoutVars>
          <dgm:chPref val="3"/>
        </dgm:presLayoutVars>
      </dgm:prSet>
      <dgm:spPr/>
    </dgm:pt>
    <dgm:pt modelId="{D667D920-C50D-4DA0-93FC-EBDB28D04A86}" type="pres">
      <dgm:prSet presAssocID="{19DEEABB-D549-4601-AC5F-34BC05DE2662}" presName="rootConnector" presStyleLbl="node3" presStyleIdx="2" presStyleCnt="3"/>
      <dgm:spPr/>
    </dgm:pt>
    <dgm:pt modelId="{3ECA6C5F-B8B9-427E-9896-B556B3A24440}" type="pres">
      <dgm:prSet presAssocID="{19DEEABB-D549-4601-AC5F-34BC05DE2662}" presName="hierChild4" presStyleCnt="0"/>
      <dgm:spPr/>
    </dgm:pt>
    <dgm:pt modelId="{6A457A3B-5460-4088-87C1-EA48746C19C6}" type="pres">
      <dgm:prSet presAssocID="{19DEEABB-D549-4601-AC5F-34BC05DE2662}" presName="hierChild5" presStyleCnt="0"/>
      <dgm:spPr/>
    </dgm:pt>
    <dgm:pt modelId="{561944B3-7340-4D31-B8C2-BAC7EEB58ECB}" type="pres">
      <dgm:prSet presAssocID="{BEB01C32-3F4F-4A49-B33E-A4967A017FC2}" presName="hierChild5" presStyleCnt="0"/>
      <dgm:spPr/>
    </dgm:pt>
    <dgm:pt modelId="{D301BD74-5802-43F4-8C74-98797FE6ED1D}" type="pres">
      <dgm:prSet presAssocID="{E636ECCB-4596-4692-98F9-35B2265AA788}" presName="hierChild3" presStyleCnt="0"/>
      <dgm:spPr/>
    </dgm:pt>
  </dgm:ptLst>
  <dgm:cxnLst>
    <dgm:cxn modelId="{541B9487-2C24-4328-954C-0C988B0AF028}" type="presOf" srcId="{5050902E-CB21-4F60-8158-76CB3ABF4CD8}" destId="{A28EC9B4-374E-4F65-982F-94E1497CCF81}" srcOrd="1" destOrd="0" presId="urn:microsoft.com/office/officeart/2009/3/layout/HorizontalOrganizationChart"/>
    <dgm:cxn modelId="{C9A5CCE3-CFF2-44F8-9E9A-4EDF182BB9EE}" type="presOf" srcId="{A0EB440C-B2B3-4DE3-A285-ADB29C1336D6}" destId="{873EAB8F-93BA-410D-B677-F2253182BE3E}" srcOrd="0" destOrd="0" presId="urn:microsoft.com/office/officeart/2009/3/layout/HorizontalOrganizationChart"/>
    <dgm:cxn modelId="{0DA30AAB-824E-4169-9DEF-48CDC15D753B}" type="presOf" srcId="{E6ED9DF0-A69F-4B17-B589-C2319FF8A037}" destId="{4A5E3FA6-3DA5-4625-9C62-E566DE59CBF6}" srcOrd="1" destOrd="0" presId="urn:microsoft.com/office/officeart/2009/3/layout/HorizontalOrganizationChart"/>
    <dgm:cxn modelId="{8B0264BC-F021-4F0B-994F-98D34145B5CE}" type="presOf" srcId="{DD826D92-CC00-4E9D-8876-CABF2A333F1C}" destId="{F958E6AE-78F8-4884-B033-16EF6139ED2B}" srcOrd="0" destOrd="0" presId="urn:microsoft.com/office/officeart/2009/3/layout/HorizontalOrganizationChart"/>
    <dgm:cxn modelId="{CE77C383-FD50-4034-A3AC-101B20856CCD}" type="presOf" srcId="{BEB01C32-3F4F-4A49-B33E-A4967A017FC2}" destId="{93310643-1CE1-4039-80F4-86FC59DB5ACF}" srcOrd="1" destOrd="0" presId="urn:microsoft.com/office/officeart/2009/3/layout/HorizontalOrganizationChart"/>
    <dgm:cxn modelId="{FE16794B-B41F-4A7F-871B-35E87E21641F}" type="presOf" srcId="{19606FAB-A668-4A54-B78E-386861588EA1}" destId="{00015E4F-3A68-48CE-A4AE-AAE0A2F52C84}" srcOrd="0" destOrd="0" presId="urn:microsoft.com/office/officeart/2009/3/layout/HorizontalOrganizationChart"/>
    <dgm:cxn modelId="{E2FB8DE0-A91E-4779-A87D-5F79D85C7E67}" type="presOf" srcId="{E636ECCB-4596-4692-98F9-35B2265AA788}" destId="{145C99E3-FAE0-4EAA-9404-65E8773092C3}" srcOrd="0" destOrd="0" presId="urn:microsoft.com/office/officeart/2009/3/layout/HorizontalOrganizationChart"/>
    <dgm:cxn modelId="{AD5100C9-BB27-4C6D-8E19-5252A70A3C15}" type="presOf" srcId="{5930A070-EE96-468F-8D32-65FF9506EFDB}" destId="{90A0600A-3DE6-4BA0-82A9-54F5A19C3A4A}" srcOrd="0" destOrd="0" presId="urn:microsoft.com/office/officeart/2009/3/layout/HorizontalOrganizationChart"/>
    <dgm:cxn modelId="{3457188F-8BF8-4ECA-BD49-D72496A29C4B}" srcId="{5050902E-CB21-4F60-8158-76CB3ABF4CD8}" destId="{DD826D92-CC00-4E9D-8876-CABF2A333F1C}" srcOrd="0" destOrd="0" parTransId="{64AB971F-4AD0-41D2-BA1F-D79DC6376148}" sibTransId="{3A99515F-0670-4142-A9FA-026B2A339662}"/>
    <dgm:cxn modelId="{B41511A5-6273-4560-8F80-A93C0B109241}" srcId="{E6ED9DF0-A69F-4B17-B589-C2319FF8A037}" destId="{1109D533-2BE6-4BD9-B449-74490825942C}" srcOrd="0" destOrd="0" parTransId="{A0EB440C-B2B3-4DE3-A285-ADB29C1336D6}" sibTransId="{7BEB944B-E720-4AE0-A844-A23F606045A5}"/>
    <dgm:cxn modelId="{658CBBA3-B723-4B0A-A8AC-4BD7E367DA3B}" type="presOf" srcId="{1DF68D27-6C7F-4CA0-B805-A36C438A48E6}" destId="{59936B5B-1302-4695-B947-7BC3B070BE43}" srcOrd="0" destOrd="0" presId="urn:microsoft.com/office/officeart/2009/3/layout/HorizontalOrganizationChart"/>
    <dgm:cxn modelId="{7D847AE1-A8BF-43A1-BCC8-4627D2BD7E62}" type="presOf" srcId="{728C762C-28B3-4CF1-AF87-C122F6D82E9D}" destId="{84B96993-F7FC-419A-AEF5-08181B34A260}" srcOrd="0" destOrd="0" presId="urn:microsoft.com/office/officeart/2009/3/layout/HorizontalOrganizationChart"/>
    <dgm:cxn modelId="{C4BEE7D8-6E98-40B1-97CC-2BA8EF0C188D}" type="presOf" srcId="{BEB01C32-3F4F-4A49-B33E-A4967A017FC2}" destId="{DE6E65B0-BF64-476D-B5C5-AC2E6A2B6836}" srcOrd="0" destOrd="0" presId="urn:microsoft.com/office/officeart/2009/3/layout/HorizontalOrganizationChart"/>
    <dgm:cxn modelId="{0A205E76-2943-421A-8C41-8881B7233BAC}" type="presOf" srcId="{19DEEABB-D549-4601-AC5F-34BC05DE2662}" destId="{A32FDCBC-C50B-4839-8D34-96068CDA7787}" srcOrd="0" destOrd="0" presId="urn:microsoft.com/office/officeart/2009/3/layout/HorizontalOrganizationChart"/>
    <dgm:cxn modelId="{36C91967-05D1-4E4A-AED1-57C7902F28FD}" type="presOf" srcId="{E636ECCB-4596-4692-98F9-35B2265AA788}" destId="{EF162F1C-54F2-4CF5-89F5-308E5DDAF887}" srcOrd="1" destOrd="0" presId="urn:microsoft.com/office/officeart/2009/3/layout/HorizontalOrganizationChart"/>
    <dgm:cxn modelId="{9396DFC5-FBB6-4037-BDD9-F1CD50D159F2}" type="presOf" srcId="{DD826D92-CC00-4E9D-8876-CABF2A333F1C}" destId="{96368339-BE5A-4B3C-B868-2784DD75CF3C}" srcOrd="1" destOrd="0" presId="urn:microsoft.com/office/officeart/2009/3/layout/HorizontalOrganizationChart"/>
    <dgm:cxn modelId="{73443755-E344-4758-8FBC-60BCF31B7EC7}" type="presOf" srcId="{0F9B4BAA-0414-4157-BFA1-B75CAA2F4662}" destId="{D3416B8E-208C-43FA-ADF0-ABCB31622CE4}" srcOrd="0" destOrd="0" presId="urn:microsoft.com/office/officeart/2009/3/layout/HorizontalOrganizationChart"/>
    <dgm:cxn modelId="{8752D840-00A7-48C8-91D3-0262AF9AC038}" type="presOf" srcId="{19DEEABB-D549-4601-AC5F-34BC05DE2662}" destId="{D667D920-C50D-4DA0-93FC-EBDB28D04A86}" srcOrd="1" destOrd="0" presId="urn:microsoft.com/office/officeart/2009/3/layout/HorizontalOrganizationChart"/>
    <dgm:cxn modelId="{7C66ABDE-84A5-4257-B0D8-EF4E5DE49367}" srcId="{19606FAB-A668-4A54-B78E-386861588EA1}" destId="{E636ECCB-4596-4692-98F9-35B2265AA788}" srcOrd="0" destOrd="0" parTransId="{4BA3EB09-A238-49C9-9673-CCD2A1D31442}" sibTransId="{9A209A7D-59B3-458A-8332-02AEF34A34D1}"/>
    <dgm:cxn modelId="{3F3F5D51-5D9B-4368-A46B-02D9C07D73F5}" srcId="{E636ECCB-4596-4692-98F9-35B2265AA788}" destId="{E6ED9DF0-A69F-4B17-B589-C2319FF8A037}" srcOrd="0" destOrd="0" parTransId="{728C762C-28B3-4CF1-AF87-C122F6D82E9D}" sibTransId="{28BED95F-B4A8-47A0-807D-D42C51D75B08}"/>
    <dgm:cxn modelId="{07F4D478-90C8-4ED3-89AC-6A822CA1758B}" srcId="{BEB01C32-3F4F-4A49-B33E-A4967A017FC2}" destId="{19DEEABB-D549-4601-AC5F-34BC05DE2662}" srcOrd="0" destOrd="0" parTransId="{5930A070-EE96-468F-8D32-65FF9506EFDB}" sibTransId="{0E42A63B-CBAD-4758-A64F-D66BFBB326FC}"/>
    <dgm:cxn modelId="{C7CD5427-D33E-41DD-AB37-2B80861C39BA}" type="presOf" srcId="{E6ED9DF0-A69F-4B17-B589-C2319FF8A037}" destId="{E5A85D59-F1EC-4CA8-BDB6-AD9795D06166}" srcOrd="0" destOrd="0" presId="urn:microsoft.com/office/officeart/2009/3/layout/HorizontalOrganizationChart"/>
    <dgm:cxn modelId="{F1F521B6-60FF-4A43-9F32-D94FF635D832}" type="presOf" srcId="{1109D533-2BE6-4BD9-B449-74490825942C}" destId="{D70199C0-930E-4D83-96A2-3ECBE3AE04EB}" srcOrd="1" destOrd="0" presId="urn:microsoft.com/office/officeart/2009/3/layout/HorizontalOrganizationChart"/>
    <dgm:cxn modelId="{F9ED3031-B28A-499B-8219-F32B71E07FEA}" srcId="{E636ECCB-4596-4692-98F9-35B2265AA788}" destId="{BEB01C32-3F4F-4A49-B33E-A4967A017FC2}" srcOrd="2" destOrd="0" parTransId="{1DF68D27-6C7F-4CA0-B805-A36C438A48E6}" sibTransId="{73CAD72F-3F8E-4262-84EF-F24165A9554C}"/>
    <dgm:cxn modelId="{4614AFB5-CFDE-49F1-88DF-306F72561FB0}" type="presOf" srcId="{5050902E-CB21-4F60-8158-76CB3ABF4CD8}" destId="{87D1D916-FBE3-459B-8831-0B9958D0CD98}" srcOrd="0" destOrd="0" presId="urn:microsoft.com/office/officeart/2009/3/layout/HorizontalOrganizationChart"/>
    <dgm:cxn modelId="{46F37072-94F5-4DDB-B3DF-288B0E23630D}" type="presOf" srcId="{64AB971F-4AD0-41D2-BA1F-D79DC6376148}" destId="{A8E88CD1-4E44-49BA-8B3C-72901318B0BF}" srcOrd="0" destOrd="0" presId="urn:microsoft.com/office/officeart/2009/3/layout/HorizontalOrganizationChart"/>
    <dgm:cxn modelId="{D4C726E7-D4EF-49FC-86B1-3F63066BF38D}" type="presOf" srcId="{1109D533-2BE6-4BD9-B449-74490825942C}" destId="{BB6AC80C-272C-45A1-8FDB-7E9DC7DE07CB}" srcOrd="0" destOrd="0" presId="urn:microsoft.com/office/officeart/2009/3/layout/HorizontalOrganizationChart"/>
    <dgm:cxn modelId="{C55148FA-DA8F-4C82-83DA-7DE5EA6F3405}" srcId="{E636ECCB-4596-4692-98F9-35B2265AA788}" destId="{5050902E-CB21-4F60-8158-76CB3ABF4CD8}" srcOrd="1" destOrd="0" parTransId="{0F9B4BAA-0414-4157-BFA1-B75CAA2F4662}" sibTransId="{9ACE85CB-C747-48DC-A404-D89EFC889485}"/>
    <dgm:cxn modelId="{2E8584A0-2B6F-40AA-ABE4-F1819A9B2B08}" type="presParOf" srcId="{00015E4F-3A68-48CE-A4AE-AAE0A2F52C84}" destId="{FC778EFC-3582-4D64-BB4B-1334690B370A}" srcOrd="0" destOrd="0" presId="urn:microsoft.com/office/officeart/2009/3/layout/HorizontalOrganizationChart"/>
    <dgm:cxn modelId="{3C8C4A7B-0886-4BAD-95F3-AEBCC08D6361}" type="presParOf" srcId="{FC778EFC-3582-4D64-BB4B-1334690B370A}" destId="{6FF0F421-89F8-40A8-A835-D1501AA1F345}" srcOrd="0" destOrd="0" presId="urn:microsoft.com/office/officeart/2009/3/layout/HorizontalOrganizationChart"/>
    <dgm:cxn modelId="{13082E7C-662D-4B8A-B187-CD8730FB076B}" type="presParOf" srcId="{6FF0F421-89F8-40A8-A835-D1501AA1F345}" destId="{145C99E3-FAE0-4EAA-9404-65E8773092C3}" srcOrd="0" destOrd="0" presId="urn:microsoft.com/office/officeart/2009/3/layout/HorizontalOrganizationChart"/>
    <dgm:cxn modelId="{92227BAB-20DC-4B84-B379-9ED1F681A6A4}" type="presParOf" srcId="{6FF0F421-89F8-40A8-A835-D1501AA1F345}" destId="{EF162F1C-54F2-4CF5-89F5-308E5DDAF887}" srcOrd="1" destOrd="0" presId="urn:microsoft.com/office/officeart/2009/3/layout/HorizontalOrganizationChart"/>
    <dgm:cxn modelId="{84637BEB-B3FF-4A8B-8D0E-205B7A250094}" type="presParOf" srcId="{FC778EFC-3582-4D64-BB4B-1334690B370A}" destId="{55B8EF12-C8DE-481B-B108-94126B67B60C}" srcOrd="1" destOrd="0" presId="urn:microsoft.com/office/officeart/2009/3/layout/HorizontalOrganizationChart"/>
    <dgm:cxn modelId="{FD7A7808-4B44-46EE-A0D2-364238BB9CF9}" type="presParOf" srcId="{55B8EF12-C8DE-481B-B108-94126B67B60C}" destId="{84B96993-F7FC-419A-AEF5-08181B34A260}" srcOrd="0" destOrd="0" presId="urn:microsoft.com/office/officeart/2009/3/layout/HorizontalOrganizationChart"/>
    <dgm:cxn modelId="{7B8E1B0D-DE4B-43E0-A01D-894DFCE8FA73}" type="presParOf" srcId="{55B8EF12-C8DE-481B-B108-94126B67B60C}" destId="{519BE9DB-CAE7-434E-9B30-697ABEEE7992}" srcOrd="1" destOrd="0" presId="urn:microsoft.com/office/officeart/2009/3/layout/HorizontalOrganizationChart"/>
    <dgm:cxn modelId="{9817BD02-7BBF-4731-8307-9B382924FBA9}" type="presParOf" srcId="{519BE9DB-CAE7-434E-9B30-697ABEEE7992}" destId="{DF884669-1D35-4D83-864E-91BB0BA99ABE}" srcOrd="0" destOrd="0" presId="urn:microsoft.com/office/officeart/2009/3/layout/HorizontalOrganizationChart"/>
    <dgm:cxn modelId="{C8AA9E36-270A-4ED1-92B6-7F0B3EA1CF96}" type="presParOf" srcId="{DF884669-1D35-4D83-864E-91BB0BA99ABE}" destId="{E5A85D59-F1EC-4CA8-BDB6-AD9795D06166}" srcOrd="0" destOrd="0" presId="urn:microsoft.com/office/officeart/2009/3/layout/HorizontalOrganizationChart"/>
    <dgm:cxn modelId="{6F1F66E8-534F-4CEC-AC82-4C2DAB4CABF4}" type="presParOf" srcId="{DF884669-1D35-4D83-864E-91BB0BA99ABE}" destId="{4A5E3FA6-3DA5-4625-9C62-E566DE59CBF6}" srcOrd="1" destOrd="0" presId="urn:microsoft.com/office/officeart/2009/3/layout/HorizontalOrganizationChart"/>
    <dgm:cxn modelId="{79BE6A36-24B2-4E03-B7E7-66487EA69449}" type="presParOf" srcId="{519BE9DB-CAE7-434E-9B30-697ABEEE7992}" destId="{C24A55B2-7BB6-4020-8C7D-1432D21EE002}" srcOrd="1" destOrd="0" presId="urn:microsoft.com/office/officeart/2009/3/layout/HorizontalOrganizationChart"/>
    <dgm:cxn modelId="{DE7E525D-EF66-418F-B3F3-878E9876E557}" type="presParOf" srcId="{C24A55B2-7BB6-4020-8C7D-1432D21EE002}" destId="{873EAB8F-93BA-410D-B677-F2253182BE3E}" srcOrd="0" destOrd="0" presId="urn:microsoft.com/office/officeart/2009/3/layout/HorizontalOrganizationChart"/>
    <dgm:cxn modelId="{7E6360BB-F580-40B0-8B75-072397528D29}" type="presParOf" srcId="{C24A55B2-7BB6-4020-8C7D-1432D21EE002}" destId="{9BC65864-7235-4876-8580-48DAE1A2CA73}" srcOrd="1" destOrd="0" presId="urn:microsoft.com/office/officeart/2009/3/layout/HorizontalOrganizationChart"/>
    <dgm:cxn modelId="{799031F9-2B07-4403-AE59-BC9579846264}" type="presParOf" srcId="{9BC65864-7235-4876-8580-48DAE1A2CA73}" destId="{8A761ED6-CDAA-41FF-AFB7-4C33BE3345E0}" srcOrd="0" destOrd="0" presId="urn:microsoft.com/office/officeart/2009/3/layout/HorizontalOrganizationChart"/>
    <dgm:cxn modelId="{17E9B733-8C16-4E57-B76E-8AEC65AC8F32}" type="presParOf" srcId="{8A761ED6-CDAA-41FF-AFB7-4C33BE3345E0}" destId="{BB6AC80C-272C-45A1-8FDB-7E9DC7DE07CB}" srcOrd="0" destOrd="0" presId="urn:microsoft.com/office/officeart/2009/3/layout/HorizontalOrganizationChart"/>
    <dgm:cxn modelId="{CC45E384-01B7-4BA9-BC2F-194D6C133A61}" type="presParOf" srcId="{8A761ED6-CDAA-41FF-AFB7-4C33BE3345E0}" destId="{D70199C0-930E-4D83-96A2-3ECBE3AE04EB}" srcOrd="1" destOrd="0" presId="urn:microsoft.com/office/officeart/2009/3/layout/HorizontalOrganizationChart"/>
    <dgm:cxn modelId="{EE31B4A1-BF0C-4FCF-916A-7CA0C6E65321}" type="presParOf" srcId="{9BC65864-7235-4876-8580-48DAE1A2CA73}" destId="{8036442B-831D-4DB8-950A-BF411CAE4859}" srcOrd="1" destOrd="0" presId="urn:microsoft.com/office/officeart/2009/3/layout/HorizontalOrganizationChart"/>
    <dgm:cxn modelId="{CB3546C2-C723-4974-869F-2ADEF2DC825A}" type="presParOf" srcId="{9BC65864-7235-4876-8580-48DAE1A2CA73}" destId="{81432A14-8DFA-407B-8175-12E433409DDD}" srcOrd="2" destOrd="0" presId="urn:microsoft.com/office/officeart/2009/3/layout/HorizontalOrganizationChart"/>
    <dgm:cxn modelId="{7EF16E0E-FE23-4A95-A010-B620ACB628E3}" type="presParOf" srcId="{519BE9DB-CAE7-434E-9B30-697ABEEE7992}" destId="{7575DC05-8A51-432E-910F-846EE8393886}" srcOrd="2" destOrd="0" presId="urn:microsoft.com/office/officeart/2009/3/layout/HorizontalOrganizationChart"/>
    <dgm:cxn modelId="{5822FBA7-B0B6-443D-88E2-DF67C42DFDEC}" type="presParOf" srcId="{55B8EF12-C8DE-481B-B108-94126B67B60C}" destId="{D3416B8E-208C-43FA-ADF0-ABCB31622CE4}" srcOrd="2" destOrd="0" presId="urn:microsoft.com/office/officeart/2009/3/layout/HorizontalOrganizationChart"/>
    <dgm:cxn modelId="{B052E391-59A1-44DC-8689-4607F74C5D70}" type="presParOf" srcId="{55B8EF12-C8DE-481B-B108-94126B67B60C}" destId="{960FA762-5488-4EBA-96FB-78C1EE4ADCEB}" srcOrd="3" destOrd="0" presId="urn:microsoft.com/office/officeart/2009/3/layout/HorizontalOrganizationChart"/>
    <dgm:cxn modelId="{2036C289-DEB2-4AC7-A61E-845418F6D87E}" type="presParOf" srcId="{960FA762-5488-4EBA-96FB-78C1EE4ADCEB}" destId="{C9602314-F432-49E6-AA4F-3E6960FD904D}" srcOrd="0" destOrd="0" presId="urn:microsoft.com/office/officeart/2009/3/layout/HorizontalOrganizationChart"/>
    <dgm:cxn modelId="{B99C341A-DCEB-4C24-BE5B-CDAE93A278DE}" type="presParOf" srcId="{C9602314-F432-49E6-AA4F-3E6960FD904D}" destId="{87D1D916-FBE3-459B-8831-0B9958D0CD98}" srcOrd="0" destOrd="0" presId="urn:microsoft.com/office/officeart/2009/3/layout/HorizontalOrganizationChart"/>
    <dgm:cxn modelId="{D849F1E9-2B7C-4DE0-AB62-E66BCA258784}" type="presParOf" srcId="{C9602314-F432-49E6-AA4F-3E6960FD904D}" destId="{A28EC9B4-374E-4F65-982F-94E1497CCF81}" srcOrd="1" destOrd="0" presId="urn:microsoft.com/office/officeart/2009/3/layout/HorizontalOrganizationChart"/>
    <dgm:cxn modelId="{9DA60FE6-C92F-4C15-A75D-78F0AA08FA09}" type="presParOf" srcId="{960FA762-5488-4EBA-96FB-78C1EE4ADCEB}" destId="{E5BDC674-CF44-4415-AE55-8C930344204D}" srcOrd="1" destOrd="0" presId="urn:microsoft.com/office/officeart/2009/3/layout/HorizontalOrganizationChart"/>
    <dgm:cxn modelId="{3B24D97E-5D74-4510-8154-394D945F4024}" type="presParOf" srcId="{E5BDC674-CF44-4415-AE55-8C930344204D}" destId="{A8E88CD1-4E44-49BA-8B3C-72901318B0BF}" srcOrd="0" destOrd="0" presId="urn:microsoft.com/office/officeart/2009/3/layout/HorizontalOrganizationChart"/>
    <dgm:cxn modelId="{8CE47ACA-4758-49D4-8D73-674B46BF0430}" type="presParOf" srcId="{E5BDC674-CF44-4415-AE55-8C930344204D}" destId="{A5361C19-CE96-442A-948D-2903304FF18B}" srcOrd="1" destOrd="0" presId="urn:microsoft.com/office/officeart/2009/3/layout/HorizontalOrganizationChart"/>
    <dgm:cxn modelId="{55246277-BE98-4B8F-BF03-20FA5587B080}" type="presParOf" srcId="{A5361C19-CE96-442A-948D-2903304FF18B}" destId="{D889A815-16B5-4D2C-9A58-0A115CEEB1DC}" srcOrd="0" destOrd="0" presId="urn:microsoft.com/office/officeart/2009/3/layout/HorizontalOrganizationChart"/>
    <dgm:cxn modelId="{C4D48D3B-534C-4228-8079-B40FB806B479}" type="presParOf" srcId="{D889A815-16B5-4D2C-9A58-0A115CEEB1DC}" destId="{F958E6AE-78F8-4884-B033-16EF6139ED2B}" srcOrd="0" destOrd="0" presId="urn:microsoft.com/office/officeart/2009/3/layout/HorizontalOrganizationChart"/>
    <dgm:cxn modelId="{53DFBD72-DDE9-4FB8-A5D3-7D8A8F98517A}" type="presParOf" srcId="{D889A815-16B5-4D2C-9A58-0A115CEEB1DC}" destId="{96368339-BE5A-4B3C-B868-2784DD75CF3C}" srcOrd="1" destOrd="0" presId="urn:microsoft.com/office/officeart/2009/3/layout/HorizontalOrganizationChart"/>
    <dgm:cxn modelId="{BCDD48D3-B373-4CCA-810A-35C95CB9E72C}" type="presParOf" srcId="{A5361C19-CE96-442A-948D-2903304FF18B}" destId="{678A65EF-1DD3-4263-91E4-9F6777079F95}" srcOrd="1" destOrd="0" presId="urn:microsoft.com/office/officeart/2009/3/layout/HorizontalOrganizationChart"/>
    <dgm:cxn modelId="{56763E05-0B79-4DF7-8807-D36079C6201C}" type="presParOf" srcId="{A5361C19-CE96-442A-948D-2903304FF18B}" destId="{4C7EC395-E188-4A1D-B35F-BBE5027AF855}" srcOrd="2" destOrd="0" presId="urn:microsoft.com/office/officeart/2009/3/layout/HorizontalOrganizationChart"/>
    <dgm:cxn modelId="{3571E23A-9FA4-4410-9A71-462461B5A3B3}" type="presParOf" srcId="{960FA762-5488-4EBA-96FB-78C1EE4ADCEB}" destId="{8B5593E3-E96F-4A45-A9BB-E54B9099AE11}" srcOrd="2" destOrd="0" presId="urn:microsoft.com/office/officeart/2009/3/layout/HorizontalOrganizationChart"/>
    <dgm:cxn modelId="{8D0F225C-8BA2-47DF-84F2-F478EE914EF9}" type="presParOf" srcId="{55B8EF12-C8DE-481B-B108-94126B67B60C}" destId="{59936B5B-1302-4695-B947-7BC3B070BE43}" srcOrd="4" destOrd="0" presId="urn:microsoft.com/office/officeart/2009/3/layout/HorizontalOrganizationChart"/>
    <dgm:cxn modelId="{D701398E-6264-44A4-BB0C-4C3E13467FF6}" type="presParOf" srcId="{55B8EF12-C8DE-481B-B108-94126B67B60C}" destId="{F5C8D6BB-4396-4A6C-9934-DE7FECB09808}" srcOrd="5" destOrd="0" presId="urn:microsoft.com/office/officeart/2009/3/layout/HorizontalOrganizationChart"/>
    <dgm:cxn modelId="{4FA5E0F8-7EC9-4D3D-9DD0-1951A08E68CB}" type="presParOf" srcId="{F5C8D6BB-4396-4A6C-9934-DE7FECB09808}" destId="{F288B9D1-2D9E-48DC-A3A1-E61DCFA30E4A}" srcOrd="0" destOrd="0" presId="urn:microsoft.com/office/officeart/2009/3/layout/HorizontalOrganizationChart"/>
    <dgm:cxn modelId="{20CFDAA2-6F5E-4732-9C24-68C62247A56B}" type="presParOf" srcId="{F288B9D1-2D9E-48DC-A3A1-E61DCFA30E4A}" destId="{DE6E65B0-BF64-476D-B5C5-AC2E6A2B6836}" srcOrd="0" destOrd="0" presId="urn:microsoft.com/office/officeart/2009/3/layout/HorizontalOrganizationChart"/>
    <dgm:cxn modelId="{5221561E-8550-4C31-B07E-4696B2790B8F}" type="presParOf" srcId="{F288B9D1-2D9E-48DC-A3A1-E61DCFA30E4A}" destId="{93310643-1CE1-4039-80F4-86FC59DB5ACF}" srcOrd="1" destOrd="0" presId="urn:microsoft.com/office/officeart/2009/3/layout/HorizontalOrganizationChart"/>
    <dgm:cxn modelId="{6E8E82CF-7E26-4712-8572-B9810BE1D5D1}" type="presParOf" srcId="{F5C8D6BB-4396-4A6C-9934-DE7FECB09808}" destId="{B83AE026-9A80-497D-919E-AD6DE1961A1D}" srcOrd="1" destOrd="0" presId="urn:microsoft.com/office/officeart/2009/3/layout/HorizontalOrganizationChart"/>
    <dgm:cxn modelId="{7D454B8F-AA0B-4593-A7CC-625361E84BF5}" type="presParOf" srcId="{B83AE026-9A80-497D-919E-AD6DE1961A1D}" destId="{90A0600A-3DE6-4BA0-82A9-54F5A19C3A4A}" srcOrd="0" destOrd="0" presId="urn:microsoft.com/office/officeart/2009/3/layout/HorizontalOrganizationChart"/>
    <dgm:cxn modelId="{243FC26C-5BB3-4EDA-BAD5-8065659668CE}" type="presParOf" srcId="{B83AE026-9A80-497D-919E-AD6DE1961A1D}" destId="{BBF0FC07-D2D4-4B09-B843-1EB43D89D748}" srcOrd="1" destOrd="0" presId="urn:microsoft.com/office/officeart/2009/3/layout/HorizontalOrganizationChart"/>
    <dgm:cxn modelId="{DE12BCE1-1EE0-4C5B-BC17-5C3623F880F6}" type="presParOf" srcId="{BBF0FC07-D2D4-4B09-B843-1EB43D89D748}" destId="{DF5E9661-E574-492B-A99E-DFF82F79379F}" srcOrd="0" destOrd="0" presId="urn:microsoft.com/office/officeart/2009/3/layout/HorizontalOrganizationChart"/>
    <dgm:cxn modelId="{81908B40-3B2F-4BB2-979B-0ECE9F00989D}" type="presParOf" srcId="{DF5E9661-E574-492B-A99E-DFF82F79379F}" destId="{A32FDCBC-C50B-4839-8D34-96068CDA7787}" srcOrd="0" destOrd="0" presId="urn:microsoft.com/office/officeart/2009/3/layout/HorizontalOrganizationChart"/>
    <dgm:cxn modelId="{252878CF-3311-47FE-8998-85B1C25D5802}" type="presParOf" srcId="{DF5E9661-E574-492B-A99E-DFF82F79379F}" destId="{D667D920-C50D-4DA0-93FC-EBDB28D04A86}" srcOrd="1" destOrd="0" presId="urn:microsoft.com/office/officeart/2009/3/layout/HorizontalOrganizationChart"/>
    <dgm:cxn modelId="{0F59BA42-276E-4D88-AECE-8CAC2A03F807}" type="presParOf" srcId="{BBF0FC07-D2D4-4B09-B843-1EB43D89D748}" destId="{3ECA6C5F-B8B9-427E-9896-B556B3A24440}" srcOrd="1" destOrd="0" presId="urn:microsoft.com/office/officeart/2009/3/layout/HorizontalOrganizationChart"/>
    <dgm:cxn modelId="{6E543CB2-12AF-446B-8FA7-6CBEF1C52A80}" type="presParOf" srcId="{BBF0FC07-D2D4-4B09-B843-1EB43D89D748}" destId="{6A457A3B-5460-4088-87C1-EA48746C19C6}" srcOrd="2" destOrd="0" presId="urn:microsoft.com/office/officeart/2009/3/layout/HorizontalOrganizationChart"/>
    <dgm:cxn modelId="{6D760111-96E0-4919-8355-064E3CAB2B1B}" type="presParOf" srcId="{F5C8D6BB-4396-4A6C-9934-DE7FECB09808}" destId="{561944B3-7340-4D31-B8C2-BAC7EEB58ECB}" srcOrd="2" destOrd="0" presId="urn:microsoft.com/office/officeart/2009/3/layout/HorizontalOrganizationChart"/>
    <dgm:cxn modelId="{4364290E-F986-48C4-80A4-D64EF180387A}" type="presParOf" srcId="{FC778EFC-3582-4D64-BB4B-1334690B370A}" destId="{D301BD74-5802-43F4-8C74-98797FE6ED1D}"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19606FAB-A668-4A54-B78E-386861588EA1}" type="doc">
      <dgm:prSet loTypeId="urn:microsoft.com/office/officeart/2008/layout/HorizontalMultiLevelHierarchy" loCatId="hierarchy" qsTypeId="urn:microsoft.com/office/officeart/2005/8/quickstyle/simple2" qsCatId="simple" csTypeId="urn:microsoft.com/office/officeart/2005/8/colors/accent0_2" csCatId="mainScheme" phldr="1"/>
      <dgm:spPr/>
      <dgm:t>
        <a:bodyPr/>
        <a:lstStyle/>
        <a:p>
          <a:endParaRPr lang="en-IN"/>
        </a:p>
      </dgm:t>
    </dgm:pt>
    <dgm:pt modelId="{E636ECCB-4596-4692-98F9-35B2265AA788}">
      <dgm:prSet phldrT="[Text]" custT="1"/>
      <dgm:spPr/>
      <dgm:t>
        <a:bodyPr/>
        <a:lstStyle/>
        <a:p>
          <a:r>
            <a:rPr lang="en-IN" sz="2000" dirty="0"/>
            <a:t>Supply of telecommunication services including data   transfer, broadcasting, DTH, cable etc.  </a:t>
          </a:r>
        </a:p>
      </dgm:t>
    </dgm:pt>
    <dgm:pt modelId="{4BA3EB09-A238-49C9-9673-CCD2A1D31442}" type="parTrans" cxnId="{7C66ABDE-84A5-4257-B0D8-EF4E5DE49367}">
      <dgm:prSet/>
      <dgm:spPr/>
      <dgm:t>
        <a:bodyPr/>
        <a:lstStyle/>
        <a:p>
          <a:endParaRPr lang="en-IN" sz="1400"/>
        </a:p>
      </dgm:t>
    </dgm:pt>
    <dgm:pt modelId="{9A209A7D-59B3-458A-8332-02AEF34A34D1}" type="sibTrans" cxnId="{7C66ABDE-84A5-4257-B0D8-EF4E5DE49367}">
      <dgm:prSet/>
      <dgm:spPr/>
      <dgm:t>
        <a:bodyPr/>
        <a:lstStyle/>
        <a:p>
          <a:endParaRPr lang="en-IN" sz="1400"/>
        </a:p>
      </dgm:t>
    </dgm:pt>
    <dgm:pt modelId="{E6ED9DF0-A69F-4B17-B589-C2319FF8A037}">
      <dgm:prSet phldrT="[Text]" custT="1"/>
      <dgm:spPr/>
      <dgm:t>
        <a:bodyPr/>
        <a:lstStyle/>
        <a:p>
          <a:pPr marL="87313" indent="0" algn="l"/>
          <a:r>
            <a:rPr lang="en-IN" sz="2000" dirty="0"/>
            <a:t>(a) Services of fixed  telecommunication   line,  leased  circuits, internet  leased  circuit,  cable  or  dish  antenna</a:t>
          </a:r>
        </a:p>
      </dgm:t>
    </dgm:pt>
    <dgm:pt modelId="{728C762C-28B3-4CF1-AF87-C122F6D82E9D}" type="parTrans" cxnId="{3F3F5D51-5D9B-4368-A46B-02D9C07D73F5}">
      <dgm:prSet/>
      <dgm:spPr/>
      <dgm:t>
        <a:bodyPr/>
        <a:lstStyle/>
        <a:p>
          <a:endParaRPr lang="en-IN" sz="1400"/>
        </a:p>
      </dgm:t>
    </dgm:pt>
    <dgm:pt modelId="{28BED95F-B4A8-47A0-807D-D42C51D75B08}" type="sibTrans" cxnId="{3F3F5D51-5D9B-4368-A46B-02D9C07D73F5}">
      <dgm:prSet/>
      <dgm:spPr/>
      <dgm:t>
        <a:bodyPr/>
        <a:lstStyle/>
        <a:p>
          <a:endParaRPr lang="en-IN" sz="1400"/>
        </a:p>
      </dgm:t>
    </dgm:pt>
    <dgm:pt modelId="{5050902E-CB21-4F60-8158-76CB3ABF4CD8}">
      <dgm:prSet phldrT="[Text]" custT="1"/>
      <dgm:spPr/>
      <dgm:t>
        <a:bodyPr/>
        <a:lstStyle/>
        <a:p>
          <a:pPr marL="87313" indent="0" algn="l"/>
          <a:r>
            <a:rPr lang="en-IN" sz="2000" dirty="0"/>
            <a:t>(b) Post-paid mobile connection for telecommunication and internet services*</a:t>
          </a:r>
        </a:p>
      </dgm:t>
    </dgm:pt>
    <dgm:pt modelId="{0F9B4BAA-0414-4157-BFA1-B75CAA2F4662}" type="parTrans" cxnId="{C55148FA-DA8F-4C82-83DA-7DE5EA6F3405}">
      <dgm:prSet/>
      <dgm:spPr/>
      <dgm:t>
        <a:bodyPr/>
        <a:lstStyle/>
        <a:p>
          <a:endParaRPr lang="en-IN" sz="1400"/>
        </a:p>
      </dgm:t>
    </dgm:pt>
    <dgm:pt modelId="{9ACE85CB-C747-48DC-A404-D89EFC889485}" type="sibTrans" cxnId="{C55148FA-DA8F-4C82-83DA-7DE5EA6F3405}">
      <dgm:prSet/>
      <dgm:spPr/>
      <dgm:t>
        <a:bodyPr/>
        <a:lstStyle/>
        <a:p>
          <a:endParaRPr lang="en-IN" sz="1400"/>
        </a:p>
      </dgm:t>
    </dgm:pt>
    <dgm:pt modelId="{1109D533-2BE6-4BD9-B449-74490825942C}">
      <dgm:prSet custT="1"/>
      <dgm:spPr>
        <a:solidFill>
          <a:schemeClr val="bg1">
            <a:lumMod val="85000"/>
          </a:schemeClr>
        </a:solidFill>
      </dgm:spPr>
      <dgm:t>
        <a:bodyPr/>
        <a:lstStyle/>
        <a:p>
          <a:pPr marL="87313" indent="0" algn="just"/>
          <a:r>
            <a:rPr lang="en-IN" sz="2000" dirty="0"/>
            <a:t>Location of </a:t>
          </a:r>
          <a:r>
            <a:rPr lang="en-IN" sz="2000" i="1" dirty="0"/>
            <a:t>in situ </a:t>
          </a:r>
          <a:r>
            <a:rPr lang="en-IN" sz="2000" dirty="0"/>
            <a:t>device</a:t>
          </a:r>
        </a:p>
      </dgm:t>
    </dgm:pt>
    <dgm:pt modelId="{A0EB440C-B2B3-4DE3-A285-ADB29C1336D6}" type="parTrans" cxnId="{B41511A5-6273-4560-8F80-A93C0B109241}">
      <dgm:prSet/>
      <dgm:spPr/>
      <dgm:t>
        <a:bodyPr/>
        <a:lstStyle/>
        <a:p>
          <a:endParaRPr lang="en-IN" sz="1400"/>
        </a:p>
      </dgm:t>
    </dgm:pt>
    <dgm:pt modelId="{7BEB944B-E720-4AE0-A844-A23F606045A5}" type="sibTrans" cxnId="{B41511A5-6273-4560-8F80-A93C0B109241}">
      <dgm:prSet/>
      <dgm:spPr/>
      <dgm:t>
        <a:bodyPr/>
        <a:lstStyle/>
        <a:p>
          <a:endParaRPr lang="en-IN" sz="1400"/>
        </a:p>
      </dgm:t>
    </dgm:pt>
    <dgm:pt modelId="{DD826D92-CC00-4E9D-8876-CABF2A333F1C}">
      <dgm:prSet custT="1"/>
      <dgm:spPr>
        <a:solidFill>
          <a:schemeClr val="bg1">
            <a:lumMod val="85000"/>
          </a:schemeClr>
        </a:solidFill>
      </dgm:spPr>
      <dgm:t>
        <a:bodyPr/>
        <a:lstStyle/>
        <a:p>
          <a:pPr marL="87313" indent="0" algn="l"/>
          <a:r>
            <a:rPr lang="en-IN" sz="2000" dirty="0"/>
            <a:t>Location of billing address of the recipient on record</a:t>
          </a:r>
        </a:p>
      </dgm:t>
    </dgm:pt>
    <dgm:pt modelId="{64AB971F-4AD0-41D2-BA1F-D79DC6376148}" type="parTrans" cxnId="{3457188F-8BF8-4ECA-BD49-D72496A29C4B}">
      <dgm:prSet/>
      <dgm:spPr/>
      <dgm:t>
        <a:bodyPr/>
        <a:lstStyle/>
        <a:p>
          <a:endParaRPr lang="en-IN" sz="1400"/>
        </a:p>
      </dgm:t>
    </dgm:pt>
    <dgm:pt modelId="{3A99515F-0670-4142-A9FA-026B2A339662}" type="sibTrans" cxnId="{3457188F-8BF8-4ECA-BD49-D72496A29C4B}">
      <dgm:prSet/>
      <dgm:spPr/>
      <dgm:t>
        <a:bodyPr/>
        <a:lstStyle/>
        <a:p>
          <a:endParaRPr lang="en-IN" sz="1400"/>
        </a:p>
      </dgm:t>
    </dgm:pt>
    <dgm:pt modelId="{BEB01C32-3F4F-4A49-B33E-A4967A017FC2}">
      <dgm:prSet custT="1"/>
      <dgm:spPr/>
      <dgm:t>
        <a:bodyPr/>
        <a:lstStyle/>
        <a:p>
          <a:pPr marL="87313" indent="0" algn="l"/>
          <a:r>
            <a:rPr lang="en-IN" sz="2000" dirty="0"/>
            <a:t>(c) Pre-paid mobile connection for telecommunication and internet services*</a:t>
          </a:r>
        </a:p>
      </dgm:t>
    </dgm:pt>
    <dgm:pt modelId="{1DF68D27-6C7F-4CA0-B805-A36C438A48E6}" type="parTrans" cxnId="{F9ED3031-B28A-499B-8219-F32B71E07FEA}">
      <dgm:prSet/>
      <dgm:spPr/>
      <dgm:t>
        <a:bodyPr/>
        <a:lstStyle/>
        <a:p>
          <a:endParaRPr lang="en-IN" sz="1600"/>
        </a:p>
      </dgm:t>
    </dgm:pt>
    <dgm:pt modelId="{73CAD72F-3F8E-4262-84EF-F24165A9554C}" type="sibTrans" cxnId="{F9ED3031-B28A-499B-8219-F32B71E07FEA}">
      <dgm:prSet/>
      <dgm:spPr/>
      <dgm:t>
        <a:bodyPr/>
        <a:lstStyle/>
        <a:p>
          <a:endParaRPr lang="en-IN" sz="1600"/>
        </a:p>
      </dgm:t>
    </dgm:pt>
    <dgm:pt modelId="{19DEEABB-D549-4601-AC5F-34BC05DE2662}">
      <dgm:prSet custT="1"/>
      <dgm:spPr>
        <a:solidFill>
          <a:schemeClr val="bg1">
            <a:lumMod val="85000"/>
          </a:schemeClr>
        </a:solidFill>
      </dgm:spPr>
      <dgm:t>
        <a:bodyPr/>
        <a:lstStyle/>
        <a:p>
          <a:pPr marL="87313" indent="0" algn="l"/>
          <a:r>
            <a:rPr lang="en-IN" sz="2000" u="sng" dirty="0"/>
            <a:t>Through internet: </a:t>
          </a:r>
          <a:r>
            <a:rPr lang="en-IN" sz="2000" dirty="0"/>
            <a:t>Location of recipient on record</a:t>
          </a:r>
        </a:p>
        <a:p>
          <a:pPr marL="87313" indent="0" algn="l"/>
          <a:r>
            <a:rPr lang="en-IN" sz="2000" u="sng" dirty="0"/>
            <a:t>Through selling agents: </a:t>
          </a:r>
          <a:r>
            <a:rPr lang="en-IN" sz="2000" dirty="0"/>
            <a:t>Location of selling agent on record of supplier</a:t>
          </a:r>
        </a:p>
        <a:p>
          <a:pPr marL="87313" indent="0" algn="l"/>
          <a:r>
            <a:rPr lang="en-IN" sz="2000" u="sng" dirty="0"/>
            <a:t>Though others:</a:t>
          </a:r>
          <a:r>
            <a:rPr lang="en-IN" sz="2000" dirty="0"/>
            <a:t> Location where pre-payment received</a:t>
          </a:r>
        </a:p>
      </dgm:t>
    </dgm:pt>
    <dgm:pt modelId="{5930A070-EE96-468F-8D32-65FF9506EFDB}" type="parTrans" cxnId="{07F4D478-90C8-4ED3-89AC-6A822CA1758B}">
      <dgm:prSet/>
      <dgm:spPr/>
      <dgm:t>
        <a:bodyPr/>
        <a:lstStyle/>
        <a:p>
          <a:endParaRPr lang="en-IN"/>
        </a:p>
      </dgm:t>
    </dgm:pt>
    <dgm:pt modelId="{0E42A63B-CBAD-4758-A64F-D66BFBB326FC}" type="sibTrans" cxnId="{07F4D478-90C8-4ED3-89AC-6A822CA1758B}">
      <dgm:prSet/>
      <dgm:spPr/>
      <dgm:t>
        <a:bodyPr/>
        <a:lstStyle/>
        <a:p>
          <a:endParaRPr lang="en-IN"/>
        </a:p>
      </dgm:t>
    </dgm:pt>
    <dgm:pt modelId="{40FBD283-E1FA-4E5A-A72A-A5B45245F7DF}" type="pres">
      <dgm:prSet presAssocID="{19606FAB-A668-4A54-B78E-386861588EA1}" presName="Name0" presStyleCnt="0">
        <dgm:presLayoutVars>
          <dgm:chPref val="1"/>
          <dgm:dir/>
          <dgm:animOne val="branch"/>
          <dgm:animLvl val="lvl"/>
          <dgm:resizeHandles val="exact"/>
        </dgm:presLayoutVars>
      </dgm:prSet>
      <dgm:spPr/>
    </dgm:pt>
    <dgm:pt modelId="{1C2A97E5-8DFB-4FE6-81E0-E5F20180F95D}" type="pres">
      <dgm:prSet presAssocID="{E636ECCB-4596-4692-98F9-35B2265AA788}" presName="root1" presStyleCnt="0"/>
      <dgm:spPr/>
    </dgm:pt>
    <dgm:pt modelId="{662F6D0A-2470-4ABC-9B22-39F98AD11529}" type="pres">
      <dgm:prSet presAssocID="{E636ECCB-4596-4692-98F9-35B2265AA788}" presName="LevelOneTextNode" presStyleLbl="node0" presStyleIdx="0" presStyleCnt="1" custScaleX="110800" custScaleY="72959" custLinFactNeighborX="-978" custLinFactNeighborY="532">
        <dgm:presLayoutVars>
          <dgm:chPref val="3"/>
        </dgm:presLayoutVars>
      </dgm:prSet>
      <dgm:spPr/>
    </dgm:pt>
    <dgm:pt modelId="{12F4892C-2887-42FC-96EF-CD8AC621D978}" type="pres">
      <dgm:prSet presAssocID="{E636ECCB-4596-4692-98F9-35B2265AA788}" presName="level2hierChild" presStyleCnt="0"/>
      <dgm:spPr/>
    </dgm:pt>
    <dgm:pt modelId="{60A32725-7F30-466A-909C-140C1B31EC57}" type="pres">
      <dgm:prSet presAssocID="{728C762C-28B3-4CF1-AF87-C122F6D82E9D}" presName="conn2-1" presStyleLbl="parChTrans1D2" presStyleIdx="0" presStyleCnt="3"/>
      <dgm:spPr/>
    </dgm:pt>
    <dgm:pt modelId="{F0F8C00C-2C22-4F54-91DC-A4EDFAFB21FA}" type="pres">
      <dgm:prSet presAssocID="{728C762C-28B3-4CF1-AF87-C122F6D82E9D}" presName="connTx" presStyleLbl="parChTrans1D2" presStyleIdx="0" presStyleCnt="3"/>
      <dgm:spPr/>
    </dgm:pt>
    <dgm:pt modelId="{6FC0128F-BD47-4D0F-B9FC-64D544268564}" type="pres">
      <dgm:prSet presAssocID="{E6ED9DF0-A69F-4B17-B589-C2319FF8A037}" presName="root2" presStyleCnt="0"/>
      <dgm:spPr/>
    </dgm:pt>
    <dgm:pt modelId="{4ADA8E15-4B0D-418A-8A83-2E5EE4CD7FC2}" type="pres">
      <dgm:prSet presAssocID="{E6ED9DF0-A69F-4B17-B589-C2319FF8A037}" presName="LevelTwoTextNode" presStyleLbl="node2" presStyleIdx="0" presStyleCnt="3" custScaleX="105525" custLinFactNeighborX="9791">
        <dgm:presLayoutVars>
          <dgm:chPref val="3"/>
        </dgm:presLayoutVars>
      </dgm:prSet>
      <dgm:spPr/>
    </dgm:pt>
    <dgm:pt modelId="{35B5A6BB-BF3A-491E-805D-70781810DE92}" type="pres">
      <dgm:prSet presAssocID="{E6ED9DF0-A69F-4B17-B589-C2319FF8A037}" presName="level3hierChild" presStyleCnt="0"/>
      <dgm:spPr/>
    </dgm:pt>
    <dgm:pt modelId="{65A77270-2A27-4862-81A0-FEE1F8E3518B}" type="pres">
      <dgm:prSet presAssocID="{A0EB440C-B2B3-4DE3-A285-ADB29C1336D6}" presName="conn2-1" presStyleLbl="parChTrans1D3" presStyleIdx="0" presStyleCnt="3"/>
      <dgm:spPr/>
    </dgm:pt>
    <dgm:pt modelId="{F19E6C69-14B1-4746-A22B-2166C9DB1E2F}" type="pres">
      <dgm:prSet presAssocID="{A0EB440C-B2B3-4DE3-A285-ADB29C1336D6}" presName="connTx" presStyleLbl="parChTrans1D3" presStyleIdx="0" presStyleCnt="3"/>
      <dgm:spPr/>
    </dgm:pt>
    <dgm:pt modelId="{44461F62-70AF-4473-B6C9-3BCBF9892C78}" type="pres">
      <dgm:prSet presAssocID="{1109D533-2BE6-4BD9-B449-74490825942C}" presName="root2" presStyleCnt="0"/>
      <dgm:spPr/>
    </dgm:pt>
    <dgm:pt modelId="{459E0793-2934-41EA-AAF7-80B9E300D038}" type="pres">
      <dgm:prSet presAssocID="{1109D533-2BE6-4BD9-B449-74490825942C}" presName="LevelTwoTextNode" presStyleLbl="node3" presStyleIdx="0" presStyleCnt="3" custScaleX="137580">
        <dgm:presLayoutVars>
          <dgm:chPref val="3"/>
        </dgm:presLayoutVars>
      </dgm:prSet>
      <dgm:spPr/>
    </dgm:pt>
    <dgm:pt modelId="{CF1CF500-DC38-4842-BE15-285F38EB4061}" type="pres">
      <dgm:prSet presAssocID="{1109D533-2BE6-4BD9-B449-74490825942C}" presName="level3hierChild" presStyleCnt="0"/>
      <dgm:spPr/>
    </dgm:pt>
    <dgm:pt modelId="{094B48AC-31D8-40C3-A208-8A64650E1DBA}" type="pres">
      <dgm:prSet presAssocID="{0F9B4BAA-0414-4157-BFA1-B75CAA2F4662}" presName="conn2-1" presStyleLbl="parChTrans1D2" presStyleIdx="1" presStyleCnt="3"/>
      <dgm:spPr/>
    </dgm:pt>
    <dgm:pt modelId="{B12AC32E-5F9E-4500-8032-39F0DF016620}" type="pres">
      <dgm:prSet presAssocID="{0F9B4BAA-0414-4157-BFA1-B75CAA2F4662}" presName="connTx" presStyleLbl="parChTrans1D2" presStyleIdx="1" presStyleCnt="3"/>
      <dgm:spPr/>
    </dgm:pt>
    <dgm:pt modelId="{099A4FA5-EB50-489E-ACF9-B783A0DB5B1F}" type="pres">
      <dgm:prSet presAssocID="{5050902E-CB21-4F60-8158-76CB3ABF4CD8}" presName="root2" presStyleCnt="0"/>
      <dgm:spPr/>
    </dgm:pt>
    <dgm:pt modelId="{A1757212-23EB-441D-9EBC-D347956427DF}" type="pres">
      <dgm:prSet presAssocID="{5050902E-CB21-4F60-8158-76CB3ABF4CD8}" presName="LevelTwoTextNode" presStyleLbl="node2" presStyleIdx="1" presStyleCnt="3" custScaleX="105525" custScaleY="79698" custLinFactNeighborX="9791">
        <dgm:presLayoutVars>
          <dgm:chPref val="3"/>
        </dgm:presLayoutVars>
      </dgm:prSet>
      <dgm:spPr/>
    </dgm:pt>
    <dgm:pt modelId="{1F36B494-C3AA-4CAC-BB15-191AA3850051}" type="pres">
      <dgm:prSet presAssocID="{5050902E-CB21-4F60-8158-76CB3ABF4CD8}" presName="level3hierChild" presStyleCnt="0"/>
      <dgm:spPr/>
    </dgm:pt>
    <dgm:pt modelId="{C253D448-BAA5-4830-9F27-22EA168F914A}" type="pres">
      <dgm:prSet presAssocID="{64AB971F-4AD0-41D2-BA1F-D79DC6376148}" presName="conn2-1" presStyleLbl="parChTrans1D3" presStyleIdx="1" presStyleCnt="3"/>
      <dgm:spPr/>
    </dgm:pt>
    <dgm:pt modelId="{35978C30-6FBD-4FBE-B6B9-F6BFA837CC0C}" type="pres">
      <dgm:prSet presAssocID="{64AB971F-4AD0-41D2-BA1F-D79DC6376148}" presName="connTx" presStyleLbl="parChTrans1D3" presStyleIdx="1" presStyleCnt="3"/>
      <dgm:spPr/>
    </dgm:pt>
    <dgm:pt modelId="{893C3992-D506-48AD-B9F7-9168074E1FFA}" type="pres">
      <dgm:prSet presAssocID="{DD826D92-CC00-4E9D-8876-CABF2A333F1C}" presName="root2" presStyleCnt="0"/>
      <dgm:spPr/>
    </dgm:pt>
    <dgm:pt modelId="{0538700D-4D9D-4E63-8F53-BFDF451EACE2}" type="pres">
      <dgm:prSet presAssocID="{DD826D92-CC00-4E9D-8876-CABF2A333F1C}" presName="LevelTwoTextNode" presStyleLbl="node3" presStyleIdx="1" presStyleCnt="3" custScaleX="139031" custScaleY="79698">
        <dgm:presLayoutVars>
          <dgm:chPref val="3"/>
        </dgm:presLayoutVars>
      </dgm:prSet>
      <dgm:spPr/>
    </dgm:pt>
    <dgm:pt modelId="{4FC1CB8D-07EF-4EC5-B809-BB555836A241}" type="pres">
      <dgm:prSet presAssocID="{DD826D92-CC00-4E9D-8876-CABF2A333F1C}" presName="level3hierChild" presStyleCnt="0"/>
      <dgm:spPr/>
    </dgm:pt>
    <dgm:pt modelId="{659529E0-CE59-45A4-B66A-E0C8C6F8A455}" type="pres">
      <dgm:prSet presAssocID="{1DF68D27-6C7F-4CA0-B805-A36C438A48E6}" presName="conn2-1" presStyleLbl="parChTrans1D2" presStyleIdx="2" presStyleCnt="3"/>
      <dgm:spPr/>
    </dgm:pt>
    <dgm:pt modelId="{2F137DC9-E9B7-4411-A16F-EDD1E774D1FE}" type="pres">
      <dgm:prSet presAssocID="{1DF68D27-6C7F-4CA0-B805-A36C438A48E6}" presName="connTx" presStyleLbl="parChTrans1D2" presStyleIdx="2" presStyleCnt="3"/>
      <dgm:spPr/>
    </dgm:pt>
    <dgm:pt modelId="{2747C282-0A9E-4AD6-95E7-610AC9D92E03}" type="pres">
      <dgm:prSet presAssocID="{BEB01C32-3F4F-4A49-B33E-A4967A017FC2}" presName="root2" presStyleCnt="0"/>
      <dgm:spPr/>
    </dgm:pt>
    <dgm:pt modelId="{A94749D8-E13F-42CA-963C-921002F8C270}" type="pres">
      <dgm:prSet presAssocID="{BEB01C32-3F4F-4A49-B33E-A4967A017FC2}" presName="LevelTwoTextNode" presStyleLbl="node2" presStyleIdx="2" presStyleCnt="3" custScaleX="105525" custScaleY="101018" custLinFactNeighborX="9791">
        <dgm:presLayoutVars>
          <dgm:chPref val="3"/>
        </dgm:presLayoutVars>
      </dgm:prSet>
      <dgm:spPr/>
    </dgm:pt>
    <dgm:pt modelId="{15C53C9D-34BC-4F0C-83D1-7A771BD2BAC1}" type="pres">
      <dgm:prSet presAssocID="{BEB01C32-3F4F-4A49-B33E-A4967A017FC2}" presName="level3hierChild" presStyleCnt="0"/>
      <dgm:spPr/>
    </dgm:pt>
    <dgm:pt modelId="{D99F8C7A-F1E7-442B-B403-6B4F3BAB675D}" type="pres">
      <dgm:prSet presAssocID="{5930A070-EE96-468F-8D32-65FF9506EFDB}" presName="conn2-1" presStyleLbl="parChTrans1D3" presStyleIdx="2" presStyleCnt="3"/>
      <dgm:spPr/>
    </dgm:pt>
    <dgm:pt modelId="{9D92D67E-26D2-4D26-A7D2-97EE7C3829C3}" type="pres">
      <dgm:prSet presAssocID="{5930A070-EE96-468F-8D32-65FF9506EFDB}" presName="connTx" presStyleLbl="parChTrans1D3" presStyleIdx="2" presStyleCnt="3"/>
      <dgm:spPr/>
    </dgm:pt>
    <dgm:pt modelId="{C8289E53-BC96-450B-BA9D-5ED24F4DA9CF}" type="pres">
      <dgm:prSet presAssocID="{19DEEABB-D549-4601-AC5F-34BC05DE2662}" presName="root2" presStyleCnt="0"/>
      <dgm:spPr/>
    </dgm:pt>
    <dgm:pt modelId="{4C5E6622-7052-4473-A367-0005AB252349}" type="pres">
      <dgm:prSet presAssocID="{19DEEABB-D549-4601-AC5F-34BC05DE2662}" presName="LevelTwoTextNode" presStyleLbl="node3" presStyleIdx="2" presStyleCnt="3" custScaleX="135652" custScaleY="181711">
        <dgm:presLayoutVars>
          <dgm:chPref val="3"/>
        </dgm:presLayoutVars>
      </dgm:prSet>
      <dgm:spPr/>
    </dgm:pt>
    <dgm:pt modelId="{F1F62BE5-A434-48D2-96CF-85E16F413B5A}" type="pres">
      <dgm:prSet presAssocID="{19DEEABB-D549-4601-AC5F-34BC05DE2662}" presName="level3hierChild" presStyleCnt="0"/>
      <dgm:spPr/>
    </dgm:pt>
  </dgm:ptLst>
  <dgm:cxnLst>
    <dgm:cxn modelId="{90278012-CAE9-464F-AA88-7EAC97CDCAC5}" type="presOf" srcId="{728C762C-28B3-4CF1-AF87-C122F6D82E9D}" destId="{60A32725-7F30-466A-909C-140C1B31EC57}" srcOrd="0" destOrd="0" presId="urn:microsoft.com/office/officeart/2008/layout/HorizontalMultiLevelHierarchy"/>
    <dgm:cxn modelId="{CC4B3628-6E56-451F-994B-4A9A7D5A5079}" type="presOf" srcId="{728C762C-28B3-4CF1-AF87-C122F6D82E9D}" destId="{F0F8C00C-2C22-4F54-91DC-A4EDFAFB21FA}" srcOrd="1" destOrd="0" presId="urn:microsoft.com/office/officeart/2008/layout/HorizontalMultiLevelHierarchy"/>
    <dgm:cxn modelId="{EA385DE6-50A8-427B-8B6F-EC3701EC78CA}" type="presOf" srcId="{A0EB440C-B2B3-4DE3-A285-ADB29C1336D6}" destId="{65A77270-2A27-4862-81A0-FEE1F8E3518B}" srcOrd="0" destOrd="0" presId="urn:microsoft.com/office/officeart/2008/layout/HorizontalMultiLevelHierarchy"/>
    <dgm:cxn modelId="{A9F5E5D5-9114-4001-8314-E6DA453D2CDA}" type="presOf" srcId="{0F9B4BAA-0414-4157-BFA1-B75CAA2F4662}" destId="{B12AC32E-5F9E-4500-8032-39F0DF016620}" srcOrd="1" destOrd="0" presId="urn:microsoft.com/office/officeart/2008/layout/HorizontalMultiLevelHierarchy"/>
    <dgm:cxn modelId="{AC21AAE6-FC63-4892-9FA7-C9BA83C5B5D3}" type="presOf" srcId="{1DF68D27-6C7F-4CA0-B805-A36C438A48E6}" destId="{2F137DC9-E9B7-4411-A16F-EDD1E774D1FE}" srcOrd="1" destOrd="0" presId="urn:microsoft.com/office/officeart/2008/layout/HorizontalMultiLevelHierarchy"/>
    <dgm:cxn modelId="{07F4D478-90C8-4ED3-89AC-6A822CA1758B}" srcId="{BEB01C32-3F4F-4A49-B33E-A4967A017FC2}" destId="{19DEEABB-D549-4601-AC5F-34BC05DE2662}" srcOrd="0" destOrd="0" parTransId="{5930A070-EE96-468F-8D32-65FF9506EFDB}" sibTransId="{0E42A63B-CBAD-4758-A64F-D66BFBB326FC}"/>
    <dgm:cxn modelId="{F9ED3031-B28A-499B-8219-F32B71E07FEA}" srcId="{E636ECCB-4596-4692-98F9-35B2265AA788}" destId="{BEB01C32-3F4F-4A49-B33E-A4967A017FC2}" srcOrd="2" destOrd="0" parTransId="{1DF68D27-6C7F-4CA0-B805-A36C438A48E6}" sibTransId="{73CAD72F-3F8E-4262-84EF-F24165A9554C}"/>
    <dgm:cxn modelId="{F48903E8-B643-4DB4-B7B0-6F827CF2FF78}" type="presOf" srcId="{E636ECCB-4596-4692-98F9-35B2265AA788}" destId="{662F6D0A-2470-4ABC-9B22-39F98AD11529}" srcOrd="0" destOrd="0" presId="urn:microsoft.com/office/officeart/2008/layout/HorizontalMultiLevelHierarchy"/>
    <dgm:cxn modelId="{96BAF32F-6C0D-43FE-809F-183FBDB19E6A}" type="presOf" srcId="{BEB01C32-3F4F-4A49-B33E-A4967A017FC2}" destId="{A94749D8-E13F-42CA-963C-921002F8C270}" srcOrd="0" destOrd="0" presId="urn:microsoft.com/office/officeart/2008/layout/HorizontalMultiLevelHierarchy"/>
    <dgm:cxn modelId="{7C66ABDE-84A5-4257-B0D8-EF4E5DE49367}" srcId="{19606FAB-A668-4A54-B78E-386861588EA1}" destId="{E636ECCB-4596-4692-98F9-35B2265AA788}" srcOrd="0" destOrd="0" parTransId="{4BA3EB09-A238-49C9-9673-CCD2A1D31442}" sibTransId="{9A209A7D-59B3-458A-8332-02AEF34A34D1}"/>
    <dgm:cxn modelId="{EB69C90D-BE9F-4752-8EBA-1E75148B3310}" type="presOf" srcId="{1DF68D27-6C7F-4CA0-B805-A36C438A48E6}" destId="{659529E0-CE59-45A4-B66A-E0C8C6F8A455}" srcOrd="0" destOrd="0" presId="urn:microsoft.com/office/officeart/2008/layout/HorizontalMultiLevelHierarchy"/>
    <dgm:cxn modelId="{C82FEC49-91EF-4BEA-9D5C-E44EDFCCD9CA}" type="presOf" srcId="{5930A070-EE96-468F-8D32-65FF9506EFDB}" destId="{9D92D67E-26D2-4D26-A7D2-97EE7C3829C3}" srcOrd="1" destOrd="0" presId="urn:microsoft.com/office/officeart/2008/layout/HorizontalMultiLevelHierarchy"/>
    <dgm:cxn modelId="{D3F3C638-226D-4C86-B29E-C24755325555}" type="presOf" srcId="{0F9B4BAA-0414-4157-BFA1-B75CAA2F4662}" destId="{094B48AC-31D8-40C3-A208-8A64650E1DBA}" srcOrd="0" destOrd="0" presId="urn:microsoft.com/office/officeart/2008/layout/HorizontalMultiLevelHierarchy"/>
    <dgm:cxn modelId="{E6EF208D-5105-484B-9D12-AA4E16C8BFBE}" type="presOf" srcId="{19606FAB-A668-4A54-B78E-386861588EA1}" destId="{40FBD283-E1FA-4E5A-A72A-A5B45245F7DF}" srcOrd="0" destOrd="0" presId="urn:microsoft.com/office/officeart/2008/layout/HorizontalMultiLevelHierarchy"/>
    <dgm:cxn modelId="{F47BAACF-07EB-4B49-A777-CCE47DBBD9C6}" type="presOf" srcId="{A0EB440C-B2B3-4DE3-A285-ADB29C1336D6}" destId="{F19E6C69-14B1-4746-A22B-2166C9DB1E2F}" srcOrd="1" destOrd="0" presId="urn:microsoft.com/office/officeart/2008/layout/HorizontalMultiLevelHierarchy"/>
    <dgm:cxn modelId="{73B7B1FB-19FB-4009-889A-0A8322CA495E}" type="presOf" srcId="{1109D533-2BE6-4BD9-B449-74490825942C}" destId="{459E0793-2934-41EA-AAF7-80B9E300D038}" srcOrd="0" destOrd="0" presId="urn:microsoft.com/office/officeart/2008/layout/HorizontalMultiLevelHierarchy"/>
    <dgm:cxn modelId="{A9CA6A2C-0F13-4770-8DE1-80482CE2E40A}" type="presOf" srcId="{5930A070-EE96-468F-8D32-65FF9506EFDB}" destId="{D99F8C7A-F1E7-442B-B403-6B4F3BAB675D}" srcOrd="0" destOrd="0" presId="urn:microsoft.com/office/officeart/2008/layout/HorizontalMultiLevelHierarchy"/>
    <dgm:cxn modelId="{C59C338F-4F0A-4108-A841-9E335D16F46D}" type="presOf" srcId="{19DEEABB-D549-4601-AC5F-34BC05DE2662}" destId="{4C5E6622-7052-4473-A367-0005AB252349}" srcOrd="0" destOrd="0" presId="urn:microsoft.com/office/officeart/2008/layout/HorizontalMultiLevelHierarchy"/>
    <dgm:cxn modelId="{326396B7-DD2E-4874-BAA9-F7BB3F5A3509}" type="presOf" srcId="{64AB971F-4AD0-41D2-BA1F-D79DC6376148}" destId="{C253D448-BAA5-4830-9F27-22EA168F914A}" srcOrd="0" destOrd="0" presId="urn:microsoft.com/office/officeart/2008/layout/HorizontalMultiLevelHierarchy"/>
    <dgm:cxn modelId="{C55148FA-DA8F-4C82-83DA-7DE5EA6F3405}" srcId="{E636ECCB-4596-4692-98F9-35B2265AA788}" destId="{5050902E-CB21-4F60-8158-76CB3ABF4CD8}" srcOrd="1" destOrd="0" parTransId="{0F9B4BAA-0414-4157-BFA1-B75CAA2F4662}" sibTransId="{9ACE85CB-C747-48DC-A404-D89EFC889485}"/>
    <dgm:cxn modelId="{B41511A5-6273-4560-8F80-A93C0B109241}" srcId="{E6ED9DF0-A69F-4B17-B589-C2319FF8A037}" destId="{1109D533-2BE6-4BD9-B449-74490825942C}" srcOrd="0" destOrd="0" parTransId="{A0EB440C-B2B3-4DE3-A285-ADB29C1336D6}" sibTransId="{7BEB944B-E720-4AE0-A844-A23F606045A5}"/>
    <dgm:cxn modelId="{3F3F5D51-5D9B-4368-A46B-02D9C07D73F5}" srcId="{E636ECCB-4596-4692-98F9-35B2265AA788}" destId="{E6ED9DF0-A69F-4B17-B589-C2319FF8A037}" srcOrd="0" destOrd="0" parTransId="{728C762C-28B3-4CF1-AF87-C122F6D82E9D}" sibTransId="{28BED95F-B4A8-47A0-807D-D42C51D75B08}"/>
    <dgm:cxn modelId="{3457188F-8BF8-4ECA-BD49-D72496A29C4B}" srcId="{5050902E-CB21-4F60-8158-76CB3ABF4CD8}" destId="{DD826D92-CC00-4E9D-8876-CABF2A333F1C}" srcOrd="0" destOrd="0" parTransId="{64AB971F-4AD0-41D2-BA1F-D79DC6376148}" sibTransId="{3A99515F-0670-4142-A9FA-026B2A339662}"/>
    <dgm:cxn modelId="{D4D5AC19-3737-4954-A83E-14CB4E12CF5A}" type="presOf" srcId="{E6ED9DF0-A69F-4B17-B589-C2319FF8A037}" destId="{4ADA8E15-4B0D-418A-8A83-2E5EE4CD7FC2}" srcOrd="0" destOrd="0" presId="urn:microsoft.com/office/officeart/2008/layout/HorizontalMultiLevelHierarchy"/>
    <dgm:cxn modelId="{BE652EF4-5E57-4915-8015-FD21D1007383}" type="presOf" srcId="{64AB971F-4AD0-41D2-BA1F-D79DC6376148}" destId="{35978C30-6FBD-4FBE-B6B9-F6BFA837CC0C}" srcOrd="1" destOrd="0" presId="urn:microsoft.com/office/officeart/2008/layout/HorizontalMultiLevelHierarchy"/>
    <dgm:cxn modelId="{EEE17D9F-3461-4FD0-A5CA-C1F4BBBC7E14}" type="presOf" srcId="{DD826D92-CC00-4E9D-8876-CABF2A333F1C}" destId="{0538700D-4D9D-4E63-8F53-BFDF451EACE2}" srcOrd="0" destOrd="0" presId="urn:microsoft.com/office/officeart/2008/layout/HorizontalMultiLevelHierarchy"/>
    <dgm:cxn modelId="{58A517DD-F93C-42F8-ABE2-5928E30B287F}" type="presOf" srcId="{5050902E-CB21-4F60-8158-76CB3ABF4CD8}" destId="{A1757212-23EB-441D-9EBC-D347956427DF}" srcOrd="0" destOrd="0" presId="urn:microsoft.com/office/officeart/2008/layout/HorizontalMultiLevelHierarchy"/>
    <dgm:cxn modelId="{392246F4-37CE-43DD-AF39-01F150683D17}" type="presParOf" srcId="{40FBD283-E1FA-4E5A-A72A-A5B45245F7DF}" destId="{1C2A97E5-8DFB-4FE6-81E0-E5F20180F95D}" srcOrd="0" destOrd="0" presId="urn:microsoft.com/office/officeart/2008/layout/HorizontalMultiLevelHierarchy"/>
    <dgm:cxn modelId="{A6B6E32D-B9A1-449D-A95E-3A95249806EE}" type="presParOf" srcId="{1C2A97E5-8DFB-4FE6-81E0-E5F20180F95D}" destId="{662F6D0A-2470-4ABC-9B22-39F98AD11529}" srcOrd="0" destOrd="0" presId="urn:microsoft.com/office/officeart/2008/layout/HorizontalMultiLevelHierarchy"/>
    <dgm:cxn modelId="{C20D439F-3D13-4B7D-A2E0-6E19BB7A8384}" type="presParOf" srcId="{1C2A97E5-8DFB-4FE6-81E0-E5F20180F95D}" destId="{12F4892C-2887-42FC-96EF-CD8AC621D978}" srcOrd="1" destOrd="0" presId="urn:microsoft.com/office/officeart/2008/layout/HorizontalMultiLevelHierarchy"/>
    <dgm:cxn modelId="{14AEDA92-2B98-41BF-8B45-0C0BEA050BDA}" type="presParOf" srcId="{12F4892C-2887-42FC-96EF-CD8AC621D978}" destId="{60A32725-7F30-466A-909C-140C1B31EC57}" srcOrd="0" destOrd="0" presId="urn:microsoft.com/office/officeart/2008/layout/HorizontalMultiLevelHierarchy"/>
    <dgm:cxn modelId="{68354F04-2BD7-4D79-BF6D-E6E13E6591D0}" type="presParOf" srcId="{60A32725-7F30-466A-909C-140C1B31EC57}" destId="{F0F8C00C-2C22-4F54-91DC-A4EDFAFB21FA}" srcOrd="0" destOrd="0" presId="urn:microsoft.com/office/officeart/2008/layout/HorizontalMultiLevelHierarchy"/>
    <dgm:cxn modelId="{160716E3-E597-4C92-9E40-82D0C01431C9}" type="presParOf" srcId="{12F4892C-2887-42FC-96EF-CD8AC621D978}" destId="{6FC0128F-BD47-4D0F-B9FC-64D544268564}" srcOrd="1" destOrd="0" presId="urn:microsoft.com/office/officeart/2008/layout/HorizontalMultiLevelHierarchy"/>
    <dgm:cxn modelId="{4AFBFB9E-B672-4894-8D90-1D8C89EB8A3E}" type="presParOf" srcId="{6FC0128F-BD47-4D0F-B9FC-64D544268564}" destId="{4ADA8E15-4B0D-418A-8A83-2E5EE4CD7FC2}" srcOrd="0" destOrd="0" presId="urn:microsoft.com/office/officeart/2008/layout/HorizontalMultiLevelHierarchy"/>
    <dgm:cxn modelId="{87547F60-0E98-4310-91BA-004CAEA5A7CA}" type="presParOf" srcId="{6FC0128F-BD47-4D0F-B9FC-64D544268564}" destId="{35B5A6BB-BF3A-491E-805D-70781810DE92}" srcOrd="1" destOrd="0" presId="urn:microsoft.com/office/officeart/2008/layout/HorizontalMultiLevelHierarchy"/>
    <dgm:cxn modelId="{BC1B09E9-12C8-4817-9CFE-4E25AC33D778}" type="presParOf" srcId="{35B5A6BB-BF3A-491E-805D-70781810DE92}" destId="{65A77270-2A27-4862-81A0-FEE1F8E3518B}" srcOrd="0" destOrd="0" presId="urn:microsoft.com/office/officeart/2008/layout/HorizontalMultiLevelHierarchy"/>
    <dgm:cxn modelId="{8B74C437-1769-4724-82D2-953911635E3C}" type="presParOf" srcId="{65A77270-2A27-4862-81A0-FEE1F8E3518B}" destId="{F19E6C69-14B1-4746-A22B-2166C9DB1E2F}" srcOrd="0" destOrd="0" presId="urn:microsoft.com/office/officeart/2008/layout/HorizontalMultiLevelHierarchy"/>
    <dgm:cxn modelId="{A2CF1907-81FB-4377-A3D1-132E1B7C30AA}" type="presParOf" srcId="{35B5A6BB-BF3A-491E-805D-70781810DE92}" destId="{44461F62-70AF-4473-B6C9-3BCBF9892C78}" srcOrd="1" destOrd="0" presId="urn:microsoft.com/office/officeart/2008/layout/HorizontalMultiLevelHierarchy"/>
    <dgm:cxn modelId="{E06D484A-5BBF-4862-82B8-0E8AA57E765E}" type="presParOf" srcId="{44461F62-70AF-4473-B6C9-3BCBF9892C78}" destId="{459E0793-2934-41EA-AAF7-80B9E300D038}" srcOrd="0" destOrd="0" presId="urn:microsoft.com/office/officeart/2008/layout/HorizontalMultiLevelHierarchy"/>
    <dgm:cxn modelId="{683262FE-CA8C-476F-95C8-E1B41F0BEED1}" type="presParOf" srcId="{44461F62-70AF-4473-B6C9-3BCBF9892C78}" destId="{CF1CF500-DC38-4842-BE15-285F38EB4061}" srcOrd="1" destOrd="0" presId="urn:microsoft.com/office/officeart/2008/layout/HorizontalMultiLevelHierarchy"/>
    <dgm:cxn modelId="{9B20C3FE-24FA-4BD2-B1B2-E9160F0236C9}" type="presParOf" srcId="{12F4892C-2887-42FC-96EF-CD8AC621D978}" destId="{094B48AC-31D8-40C3-A208-8A64650E1DBA}" srcOrd="2" destOrd="0" presId="urn:microsoft.com/office/officeart/2008/layout/HorizontalMultiLevelHierarchy"/>
    <dgm:cxn modelId="{E45D374B-4B59-45A3-9CD4-7455781E9E3B}" type="presParOf" srcId="{094B48AC-31D8-40C3-A208-8A64650E1DBA}" destId="{B12AC32E-5F9E-4500-8032-39F0DF016620}" srcOrd="0" destOrd="0" presId="urn:microsoft.com/office/officeart/2008/layout/HorizontalMultiLevelHierarchy"/>
    <dgm:cxn modelId="{96ACB145-AEEE-491D-B702-CC4B36C15866}" type="presParOf" srcId="{12F4892C-2887-42FC-96EF-CD8AC621D978}" destId="{099A4FA5-EB50-489E-ACF9-B783A0DB5B1F}" srcOrd="3" destOrd="0" presId="urn:microsoft.com/office/officeart/2008/layout/HorizontalMultiLevelHierarchy"/>
    <dgm:cxn modelId="{D858B1EA-26BD-4502-BB11-731E2C61A3DB}" type="presParOf" srcId="{099A4FA5-EB50-489E-ACF9-B783A0DB5B1F}" destId="{A1757212-23EB-441D-9EBC-D347956427DF}" srcOrd="0" destOrd="0" presId="urn:microsoft.com/office/officeart/2008/layout/HorizontalMultiLevelHierarchy"/>
    <dgm:cxn modelId="{448ACF0B-B793-49E8-BED3-5D2F7C438167}" type="presParOf" srcId="{099A4FA5-EB50-489E-ACF9-B783A0DB5B1F}" destId="{1F36B494-C3AA-4CAC-BB15-191AA3850051}" srcOrd="1" destOrd="0" presId="urn:microsoft.com/office/officeart/2008/layout/HorizontalMultiLevelHierarchy"/>
    <dgm:cxn modelId="{E4055617-0F8A-4665-967F-49654A781129}" type="presParOf" srcId="{1F36B494-C3AA-4CAC-BB15-191AA3850051}" destId="{C253D448-BAA5-4830-9F27-22EA168F914A}" srcOrd="0" destOrd="0" presId="urn:microsoft.com/office/officeart/2008/layout/HorizontalMultiLevelHierarchy"/>
    <dgm:cxn modelId="{4787FA64-93DC-48F3-B10C-5718AE33E65C}" type="presParOf" srcId="{C253D448-BAA5-4830-9F27-22EA168F914A}" destId="{35978C30-6FBD-4FBE-B6B9-F6BFA837CC0C}" srcOrd="0" destOrd="0" presId="urn:microsoft.com/office/officeart/2008/layout/HorizontalMultiLevelHierarchy"/>
    <dgm:cxn modelId="{E80FCAFB-6C47-453A-AD5E-C201DA31DBD0}" type="presParOf" srcId="{1F36B494-C3AA-4CAC-BB15-191AA3850051}" destId="{893C3992-D506-48AD-B9F7-9168074E1FFA}" srcOrd="1" destOrd="0" presId="urn:microsoft.com/office/officeart/2008/layout/HorizontalMultiLevelHierarchy"/>
    <dgm:cxn modelId="{3F330B8B-114A-4199-8B00-DE2369784CA9}" type="presParOf" srcId="{893C3992-D506-48AD-B9F7-9168074E1FFA}" destId="{0538700D-4D9D-4E63-8F53-BFDF451EACE2}" srcOrd="0" destOrd="0" presId="urn:microsoft.com/office/officeart/2008/layout/HorizontalMultiLevelHierarchy"/>
    <dgm:cxn modelId="{70BBB85F-0103-42BE-852F-842B8E6C9BED}" type="presParOf" srcId="{893C3992-D506-48AD-B9F7-9168074E1FFA}" destId="{4FC1CB8D-07EF-4EC5-B809-BB555836A241}" srcOrd="1" destOrd="0" presId="urn:microsoft.com/office/officeart/2008/layout/HorizontalMultiLevelHierarchy"/>
    <dgm:cxn modelId="{CCEDEE6F-9A6C-44F3-96D6-8E4E6DE4341C}" type="presParOf" srcId="{12F4892C-2887-42FC-96EF-CD8AC621D978}" destId="{659529E0-CE59-45A4-B66A-E0C8C6F8A455}" srcOrd="4" destOrd="0" presId="urn:microsoft.com/office/officeart/2008/layout/HorizontalMultiLevelHierarchy"/>
    <dgm:cxn modelId="{DDCE9B01-22FC-4611-8FE9-D6CA011ED77B}" type="presParOf" srcId="{659529E0-CE59-45A4-B66A-E0C8C6F8A455}" destId="{2F137DC9-E9B7-4411-A16F-EDD1E774D1FE}" srcOrd="0" destOrd="0" presId="urn:microsoft.com/office/officeart/2008/layout/HorizontalMultiLevelHierarchy"/>
    <dgm:cxn modelId="{7A45B1DE-8A11-4369-9FEA-072A29235B21}" type="presParOf" srcId="{12F4892C-2887-42FC-96EF-CD8AC621D978}" destId="{2747C282-0A9E-4AD6-95E7-610AC9D92E03}" srcOrd="5" destOrd="0" presId="urn:microsoft.com/office/officeart/2008/layout/HorizontalMultiLevelHierarchy"/>
    <dgm:cxn modelId="{5628E504-FEAA-458D-839A-D00D32127DC6}" type="presParOf" srcId="{2747C282-0A9E-4AD6-95E7-610AC9D92E03}" destId="{A94749D8-E13F-42CA-963C-921002F8C270}" srcOrd="0" destOrd="0" presId="urn:microsoft.com/office/officeart/2008/layout/HorizontalMultiLevelHierarchy"/>
    <dgm:cxn modelId="{A7D9AE9B-9A39-4092-AF1D-F95FEB912CF7}" type="presParOf" srcId="{2747C282-0A9E-4AD6-95E7-610AC9D92E03}" destId="{15C53C9D-34BC-4F0C-83D1-7A771BD2BAC1}" srcOrd="1" destOrd="0" presId="urn:microsoft.com/office/officeart/2008/layout/HorizontalMultiLevelHierarchy"/>
    <dgm:cxn modelId="{D9A6854A-AB4F-460F-828C-7922891785BB}" type="presParOf" srcId="{15C53C9D-34BC-4F0C-83D1-7A771BD2BAC1}" destId="{D99F8C7A-F1E7-442B-B403-6B4F3BAB675D}" srcOrd="0" destOrd="0" presId="urn:microsoft.com/office/officeart/2008/layout/HorizontalMultiLevelHierarchy"/>
    <dgm:cxn modelId="{8280D8A5-37F6-4B60-BB1B-9CDEF7A5AF27}" type="presParOf" srcId="{D99F8C7A-F1E7-442B-B403-6B4F3BAB675D}" destId="{9D92D67E-26D2-4D26-A7D2-97EE7C3829C3}" srcOrd="0" destOrd="0" presId="urn:microsoft.com/office/officeart/2008/layout/HorizontalMultiLevelHierarchy"/>
    <dgm:cxn modelId="{8AA004F4-F074-425D-9F65-0139AA58ECCD}" type="presParOf" srcId="{15C53C9D-34BC-4F0C-83D1-7A771BD2BAC1}" destId="{C8289E53-BC96-450B-BA9D-5ED24F4DA9CF}" srcOrd="1" destOrd="0" presId="urn:microsoft.com/office/officeart/2008/layout/HorizontalMultiLevelHierarchy"/>
    <dgm:cxn modelId="{DF95441B-46BE-47CF-B02C-F1C341A6C1C0}" type="presParOf" srcId="{C8289E53-BC96-450B-BA9D-5ED24F4DA9CF}" destId="{4C5E6622-7052-4473-A367-0005AB252349}" srcOrd="0" destOrd="0" presId="urn:microsoft.com/office/officeart/2008/layout/HorizontalMultiLevelHierarchy"/>
    <dgm:cxn modelId="{F165AD60-0CEC-47F9-85FC-2113126B9A51}" type="presParOf" srcId="{C8289E53-BC96-450B-BA9D-5ED24F4DA9CF}" destId="{F1F62BE5-A434-48D2-96CF-85E16F413B5A}"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1D35AC79-6FA7-4559-BA35-92FABABF3AF5}" type="doc">
      <dgm:prSet loTypeId="urn:microsoft.com/office/officeart/2005/8/layout/hierarchy6" loCatId="hierarchy" qsTypeId="urn:microsoft.com/office/officeart/2005/8/quickstyle/simple1" qsCatId="simple" csTypeId="urn:microsoft.com/office/officeart/2005/8/colors/accent0_2" csCatId="mainScheme" phldr="1"/>
      <dgm:spPr/>
      <dgm:t>
        <a:bodyPr/>
        <a:lstStyle/>
        <a:p>
          <a:endParaRPr lang="en-IN"/>
        </a:p>
      </dgm:t>
    </dgm:pt>
    <dgm:pt modelId="{5A01102E-B20B-4269-959F-0F8E358E24C5}">
      <dgm:prSet phldrT="[Text]" custT="1"/>
      <dgm:spPr/>
      <dgm:t>
        <a:bodyPr/>
        <a:lstStyle/>
        <a:p>
          <a:r>
            <a:rPr lang="en-IN" sz="2400" dirty="0"/>
            <a:t>Supply of:</a:t>
          </a:r>
        </a:p>
      </dgm:t>
    </dgm:pt>
    <dgm:pt modelId="{6FE5CECA-0963-4860-AB2F-7120143D559B}" type="parTrans" cxnId="{751DF350-3412-49D0-B43F-504B067A5C36}">
      <dgm:prSet/>
      <dgm:spPr/>
      <dgm:t>
        <a:bodyPr/>
        <a:lstStyle/>
        <a:p>
          <a:endParaRPr lang="en-IN" sz="2400"/>
        </a:p>
      </dgm:t>
    </dgm:pt>
    <dgm:pt modelId="{8D7954D7-D332-4ADB-8FD0-8CFA21016611}" type="sibTrans" cxnId="{751DF350-3412-49D0-B43F-504B067A5C36}">
      <dgm:prSet/>
      <dgm:spPr/>
      <dgm:t>
        <a:bodyPr/>
        <a:lstStyle/>
        <a:p>
          <a:endParaRPr lang="en-IN" sz="2400"/>
        </a:p>
      </dgm:t>
    </dgm:pt>
    <dgm:pt modelId="{4224E589-C3A6-4A12-A4FA-3A4D921FB465}">
      <dgm:prSet phldrT="[Text]" custT="1"/>
      <dgm:spPr/>
      <dgm:t>
        <a:bodyPr/>
        <a:lstStyle/>
        <a:p>
          <a:r>
            <a:rPr lang="en-IN" sz="1800" dirty="0"/>
            <a:t>Sec 9(13) Banking and Other Financial Services including Stock Broking </a:t>
          </a:r>
        </a:p>
      </dgm:t>
    </dgm:pt>
    <dgm:pt modelId="{9ED46E74-204E-439B-96AA-4F6BE413ECBC}" type="parTrans" cxnId="{3CB480D5-A25A-4EFA-83B3-2B446B6FFFC2}">
      <dgm:prSet/>
      <dgm:spPr/>
      <dgm:t>
        <a:bodyPr/>
        <a:lstStyle/>
        <a:p>
          <a:endParaRPr lang="en-IN" sz="2400"/>
        </a:p>
      </dgm:t>
    </dgm:pt>
    <dgm:pt modelId="{B092BDE7-6D29-4C0A-B4D0-5D345EFC06E1}" type="sibTrans" cxnId="{3CB480D5-A25A-4EFA-83B3-2B446B6FFFC2}">
      <dgm:prSet/>
      <dgm:spPr/>
      <dgm:t>
        <a:bodyPr/>
        <a:lstStyle/>
        <a:p>
          <a:endParaRPr lang="en-IN" sz="2400"/>
        </a:p>
      </dgm:t>
    </dgm:pt>
    <dgm:pt modelId="{51ADB5CF-6C1E-4970-992A-258ADC389490}">
      <dgm:prSet phldrT="[Text]" custT="1"/>
      <dgm:spPr>
        <a:solidFill>
          <a:schemeClr val="bg1">
            <a:lumMod val="85000"/>
          </a:schemeClr>
        </a:solidFill>
      </dgm:spPr>
      <dgm:t>
        <a:bodyPr/>
        <a:lstStyle/>
        <a:p>
          <a:pPr algn="just"/>
          <a:r>
            <a:rPr lang="en-IN" sz="1900" dirty="0"/>
            <a:t>Location of recipient in suppliers records</a:t>
          </a:r>
        </a:p>
        <a:p>
          <a:pPr algn="just"/>
          <a:r>
            <a:rPr lang="en-IN" sz="1900" i="1" dirty="0"/>
            <a:t>(If not available, location of supplier)</a:t>
          </a:r>
        </a:p>
      </dgm:t>
    </dgm:pt>
    <dgm:pt modelId="{E81F92EF-E2CF-473D-BCF7-66E7064A5DEC}" type="parTrans" cxnId="{22377360-648B-4399-9921-6F7E5A4C5E87}">
      <dgm:prSet/>
      <dgm:spPr/>
      <dgm:t>
        <a:bodyPr/>
        <a:lstStyle/>
        <a:p>
          <a:endParaRPr lang="en-IN" sz="2400"/>
        </a:p>
      </dgm:t>
    </dgm:pt>
    <dgm:pt modelId="{62163D42-1DFE-4A26-929B-369D5861AF44}" type="sibTrans" cxnId="{22377360-648B-4399-9921-6F7E5A4C5E87}">
      <dgm:prSet/>
      <dgm:spPr/>
      <dgm:t>
        <a:bodyPr/>
        <a:lstStyle/>
        <a:p>
          <a:endParaRPr lang="en-IN" sz="2400"/>
        </a:p>
      </dgm:t>
    </dgm:pt>
    <dgm:pt modelId="{DFDDD902-A8D6-476F-8B6E-E8DE6C06D9D0}">
      <dgm:prSet phldrT="[Text]" custT="1"/>
      <dgm:spPr/>
      <dgm:t>
        <a:bodyPr/>
        <a:lstStyle/>
        <a:p>
          <a:r>
            <a:rPr lang="en-IN" sz="1800" dirty="0"/>
            <a:t>Sec 9(14) Insurance Services </a:t>
          </a:r>
        </a:p>
      </dgm:t>
    </dgm:pt>
    <dgm:pt modelId="{E8580FCE-23DA-4030-AB29-9C143D7CAF08}" type="parTrans" cxnId="{C29E6FBB-6A72-48F5-97EC-4BB962496525}">
      <dgm:prSet/>
      <dgm:spPr/>
      <dgm:t>
        <a:bodyPr/>
        <a:lstStyle/>
        <a:p>
          <a:endParaRPr lang="en-IN" sz="2400"/>
        </a:p>
      </dgm:t>
    </dgm:pt>
    <dgm:pt modelId="{DC7FB02F-B35E-4A62-8E23-7836D8E36A7F}" type="sibTrans" cxnId="{C29E6FBB-6A72-48F5-97EC-4BB962496525}">
      <dgm:prSet/>
      <dgm:spPr/>
      <dgm:t>
        <a:bodyPr/>
        <a:lstStyle/>
        <a:p>
          <a:endParaRPr lang="en-IN" sz="2400"/>
        </a:p>
      </dgm:t>
    </dgm:pt>
    <dgm:pt modelId="{2A19E4A6-5420-4637-94F7-12F8F385D0B8}">
      <dgm:prSet phldrT="[Text]" custT="1"/>
      <dgm:spPr>
        <a:solidFill>
          <a:schemeClr val="bg1">
            <a:lumMod val="85000"/>
          </a:schemeClr>
        </a:solidFill>
      </dgm:spPr>
      <dgm:t>
        <a:bodyPr/>
        <a:lstStyle/>
        <a:p>
          <a:pPr algn="just"/>
          <a:r>
            <a:rPr lang="en-IN" sz="1900" u="sng" dirty="0"/>
            <a:t>Registered recipient: </a:t>
          </a:r>
          <a:r>
            <a:rPr lang="en-IN" sz="1900" dirty="0"/>
            <a:t>Location of recipient </a:t>
          </a:r>
        </a:p>
        <a:p>
          <a:pPr algn="just"/>
          <a:r>
            <a:rPr lang="en-IN" sz="1900" u="sng" dirty="0"/>
            <a:t>Unregistered recipient: </a:t>
          </a:r>
          <a:r>
            <a:rPr lang="en-IN" sz="1900" dirty="0"/>
            <a:t>Location of recipient in supplier’s records</a:t>
          </a:r>
        </a:p>
      </dgm:t>
    </dgm:pt>
    <dgm:pt modelId="{D318F676-8BE8-495F-ADD0-6224011409E1}" type="parTrans" cxnId="{433C8A3F-15AB-46B8-9297-8724E136D2AD}">
      <dgm:prSet/>
      <dgm:spPr/>
      <dgm:t>
        <a:bodyPr/>
        <a:lstStyle/>
        <a:p>
          <a:endParaRPr lang="en-IN" sz="2400"/>
        </a:p>
      </dgm:t>
    </dgm:pt>
    <dgm:pt modelId="{9720F43A-A326-48B1-97CD-70A5EACEA93C}" type="sibTrans" cxnId="{433C8A3F-15AB-46B8-9297-8724E136D2AD}">
      <dgm:prSet/>
      <dgm:spPr/>
      <dgm:t>
        <a:bodyPr/>
        <a:lstStyle/>
        <a:p>
          <a:endParaRPr lang="en-IN" sz="2400"/>
        </a:p>
      </dgm:t>
    </dgm:pt>
    <dgm:pt modelId="{9514C8AF-2CED-49DF-8C5E-5662C279318E}">
      <dgm:prSet custT="1"/>
      <dgm:spPr/>
      <dgm:t>
        <a:bodyPr/>
        <a:lstStyle/>
        <a:p>
          <a:r>
            <a:rPr lang="en-IN" sz="1800" dirty="0"/>
            <a:t>Sec 9(15) Advertisement Services to Government, etc.</a:t>
          </a:r>
        </a:p>
      </dgm:t>
    </dgm:pt>
    <dgm:pt modelId="{3AC7F96A-E13D-41C9-B151-0B4C18D5658D}" type="parTrans" cxnId="{FC6A3EBF-ABF9-40E6-BC58-57BFBD07D58E}">
      <dgm:prSet/>
      <dgm:spPr/>
      <dgm:t>
        <a:bodyPr/>
        <a:lstStyle/>
        <a:p>
          <a:endParaRPr lang="en-IN" sz="2400"/>
        </a:p>
      </dgm:t>
    </dgm:pt>
    <dgm:pt modelId="{4677A715-4D02-4637-92BB-C8DCC04EEEAF}" type="sibTrans" cxnId="{FC6A3EBF-ABF9-40E6-BC58-57BFBD07D58E}">
      <dgm:prSet/>
      <dgm:spPr/>
      <dgm:t>
        <a:bodyPr/>
        <a:lstStyle/>
        <a:p>
          <a:endParaRPr lang="en-IN" sz="2400"/>
        </a:p>
      </dgm:t>
    </dgm:pt>
    <dgm:pt modelId="{1B7E8690-E258-48FB-8648-BCB3F72D0509}">
      <dgm:prSet custT="1"/>
      <dgm:spPr>
        <a:solidFill>
          <a:schemeClr val="bg1">
            <a:lumMod val="85000"/>
          </a:schemeClr>
        </a:solidFill>
      </dgm:spPr>
      <dgm:t>
        <a:bodyPr/>
        <a:lstStyle/>
        <a:p>
          <a:r>
            <a:rPr lang="en-IN" sz="1900" dirty="0"/>
            <a:t>Place is State of dissemination in proportion</a:t>
          </a:r>
        </a:p>
      </dgm:t>
    </dgm:pt>
    <dgm:pt modelId="{60BBE488-FDAC-45AF-8728-0BEE34DF09DC}" type="parTrans" cxnId="{EF8D97AC-63AB-40E6-8037-53A32BA4EE12}">
      <dgm:prSet/>
      <dgm:spPr/>
      <dgm:t>
        <a:bodyPr/>
        <a:lstStyle/>
        <a:p>
          <a:endParaRPr lang="en-IN" sz="2400"/>
        </a:p>
      </dgm:t>
    </dgm:pt>
    <dgm:pt modelId="{9D5A15BB-CA34-4B48-A929-80F1C0537BEC}" type="sibTrans" cxnId="{EF8D97AC-63AB-40E6-8037-53A32BA4EE12}">
      <dgm:prSet/>
      <dgm:spPr/>
      <dgm:t>
        <a:bodyPr/>
        <a:lstStyle/>
        <a:p>
          <a:endParaRPr lang="en-IN" sz="2400"/>
        </a:p>
      </dgm:t>
    </dgm:pt>
    <dgm:pt modelId="{D137CAE5-9B12-478D-94E1-B8878BE362C6}" type="pres">
      <dgm:prSet presAssocID="{1D35AC79-6FA7-4559-BA35-92FABABF3AF5}" presName="mainComposite" presStyleCnt="0">
        <dgm:presLayoutVars>
          <dgm:chPref val="1"/>
          <dgm:dir/>
          <dgm:animOne val="branch"/>
          <dgm:animLvl val="lvl"/>
          <dgm:resizeHandles val="exact"/>
        </dgm:presLayoutVars>
      </dgm:prSet>
      <dgm:spPr/>
    </dgm:pt>
    <dgm:pt modelId="{2E838359-C5F6-40E4-A2AB-9DA7A11C7983}" type="pres">
      <dgm:prSet presAssocID="{1D35AC79-6FA7-4559-BA35-92FABABF3AF5}" presName="hierFlow" presStyleCnt="0"/>
      <dgm:spPr/>
    </dgm:pt>
    <dgm:pt modelId="{23A429ED-C40B-4528-9A8F-3912B17AAF63}" type="pres">
      <dgm:prSet presAssocID="{1D35AC79-6FA7-4559-BA35-92FABABF3AF5}" presName="hierChild1" presStyleCnt="0">
        <dgm:presLayoutVars>
          <dgm:chPref val="1"/>
          <dgm:animOne val="branch"/>
          <dgm:animLvl val="lvl"/>
        </dgm:presLayoutVars>
      </dgm:prSet>
      <dgm:spPr/>
    </dgm:pt>
    <dgm:pt modelId="{0D783557-CE08-4752-9443-5E6EEDF4C3B3}" type="pres">
      <dgm:prSet presAssocID="{5A01102E-B20B-4269-959F-0F8E358E24C5}" presName="Name14" presStyleCnt="0"/>
      <dgm:spPr/>
    </dgm:pt>
    <dgm:pt modelId="{D6BEE434-FA2C-475E-B357-8029E63A6D3A}" type="pres">
      <dgm:prSet presAssocID="{5A01102E-B20B-4269-959F-0F8E358E24C5}" presName="level1Shape" presStyleLbl="node0" presStyleIdx="0" presStyleCnt="1" custScaleY="41863">
        <dgm:presLayoutVars>
          <dgm:chPref val="3"/>
        </dgm:presLayoutVars>
      </dgm:prSet>
      <dgm:spPr/>
    </dgm:pt>
    <dgm:pt modelId="{58DC8285-2DEC-47C8-96A4-9FB6648C8B75}" type="pres">
      <dgm:prSet presAssocID="{5A01102E-B20B-4269-959F-0F8E358E24C5}" presName="hierChild2" presStyleCnt="0"/>
      <dgm:spPr/>
    </dgm:pt>
    <dgm:pt modelId="{47C5FC05-5350-4A79-9B30-8236D7DAD5FD}" type="pres">
      <dgm:prSet presAssocID="{9ED46E74-204E-439B-96AA-4F6BE413ECBC}" presName="Name19" presStyleLbl="parChTrans1D2" presStyleIdx="0" presStyleCnt="3"/>
      <dgm:spPr/>
    </dgm:pt>
    <dgm:pt modelId="{47C5E3B6-6317-4BAA-909F-B11CF1BA2A33}" type="pres">
      <dgm:prSet presAssocID="{4224E589-C3A6-4A12-A4FA-3A4D921FB465}" presName="Name21" presStyleCnt="0"/>
      <dgm:spPr/>
    </dgm:pt>
    <dgm:pt modelId="{A77EF4CF-9A33-47B0-9135-DBCE3CA70971}" type="pres">
      <dgm:prSet presAssocID="{4224E589-C3A6-4A12-A4FA-3A4D921FB465}" presName="level2Shape" presStyleLbl="node2" presStyleIdx="0" presStyleCnt="3" custScaleY="76520"/>
      <dgm:spPr/>
    </dgm:pt>
    <dgm:pt modelId="{0986C8D1-4F6E-4B09-917B-350C1337B448}" type="pres">
      <dgm:prSet presAssocID="{4224E589-C3A6-4A12-A4FA-3A4D921FB465}" presName="hierChild3" presStyleCnt="0"/>
      <dgm:spPr/>
    </dgm:pt>
    <dgm:pt modelId="{8F0AAE19-6C30-4D62-88F5-8FDB3338B314}" type="pres">
      <dgm:prSet presAssocID="{E81F92EF-E2CF-473D-BCF7-66E7064A5DEC}" presName="Name19" presStyleLbl="parChTrans1D3" presStyleIdx="0" presStyleCnt="3"/>
      <dgm:spPr/>
    </dgm:pt>
    <dgm:pt modelId="{B9D47FE9-DDA3-4B06-BE22-9F56230F1EAB}" type="pres">
      <dgm:prSet presAssocID="{51ADB5CF-6C1E-4970-992A-258ADC389490}" presName="Name21" presStyleCnt="0"/>
      <dgm:spPr/>
    </dgm:pt>
    <dgm:pt modelId="{789FDB2A-B142-49C3-8DD8-5E6268B5E8AC}" type="pres">
      <dgm:prSet presAssocID="{51ADB5CF-6C1E-4970-992A-258ADC389490}" presName="level2Shape" presStyleLbl="node3" presStyleIdx="0" presStyleCnt="3" custScaleY="117001"/>
      <dgm:spPr/>
    </dgm:pt>
    <dgm:pt modelId="{9E03CBAD-B5BD-4189-8E26-2051BCB0DF3C}" type="pres">
      <dgm:prSet presAssocID="{51ADB5CF-6C1E-4970-992A-258ADC389490}" presName="hierChild3" presStyleCnt="0"/>
      <dgm:spPr/>
    </dgm:pt>
    <dgm:pt modelId="{BD357A1E-A0BA-41F3-9233-039C83CF7511}" type="pres">
      <dgm:prSet presAssocID="{E8580FCE-23DA-4030-AB29-9C143D7CAF08}" presName="Name19" presStyleLbl="parChTrans1D2" presStyleIdx="1" presStyleCnt="3"/>
      <dgm:spPr/>
    </dgm:pt>
    <dgm:pt modelId="{81E2361A-5392-4589-AFD3-D6D9055E594B}" type="pres">
      <dgm:prSet presAssocID="{DFDDD902-A8D6-476F-8B6E-E8DE6C06D9D0}" presName="Name21" presStyleCnt="0"/>
      <dgm:spPr/>
    </dgm:pt>
    <dgm:pt modelId="{15F7E16B-F475-40C5-AB5A-D3487A214093}" type="pres">
      <dgm:prSet presAssocID="{DFDDD902-A8D6-476F-8B6E-E8DE6C06D9D0}" presName="level2Shape" presStyleLbl="node2" presStyleIdx="1" presStyleCnt="3" custScaleX="114670" custScaleY="76868"/>
      <dgm:spPr/>
    </dgm:pt>
    <dgm:pt modelId="{4C3E579E-9D76-4555-A5C3-122CD52EAFE0}" type="pres">
      <dgm:prSet presAssocID="{DFDDD902-A8D6-476F-8B6E-E8DE6C06D9D0}" presName="hierChild3" presStyleCnt="0"/>
      <dgm:spPr/>
    </dgm:pt>
    <dgm:pt modelId="{ED51A7E2-512C-4035-87CA-22EC93E20717}" type="pres">
      <dgm:prSet presAssocID="{D318F676-8BE8-495F-ADD0-6224011409E1}" presName="Name19" presStyleLbl="parChTrans1D3" presStyleIdx="1" presStyleCnt="3"/>
      <dgm:spPr/>
    </dgm:pt>
    <dgm:pt modelId="{3AE7D104-11C2-4C5D-9FF9-9AB2EA663E1C}" type="pres">
      <dgm:prSet presAssocID="{2A19E4A6-5420-4637-94F7-12F8F385D0B8}" presName="Name21" presStyleCnt="0"/>
      <dgm:spPr/>
    </dgm:pt>
    <dgm:pt modelId="{49291CE0-4C34-4A4A-8A81-BC5570FF786C}" type="pres">
      <dgm:prSet presAssocID="{2A19E4A6-5420-4637-94F7-12F8F385D0B8}" presName="level2Shape" presStyleLbl="node3" presStyleIdx="1" presStyleCnt="3" custScaleX="114670" custScaleY="116180"/>
      <dgm:spPr/>
    </dgm:pt>
    <dgm:pt modelId="{245CDCDB-38ED-492D-B000-05ADDBDA2EAE}" type="pres">
      <dgm:prSet presAssocID="{2A19E4A6-5420-4637-94F7-12F8F385D0B8}" presName="hierChild3" presStyleCnt="0"/>
      <dgm:spPr/>
    </dgm:pt>
    <dgm:pt modelId="{756A1E70-4E6A-4FDC-BE14-AED1CDA23A27}" type="pres">
      <dgm:prSet presAssocID="{3AC7F96A-E13D-41C9-B151-0B4C18D5658D}" presName="Name19" presStyleLbl="parChTrans1D2" presStyleIdx="2" presStyleCnt="3"/>
      <dgm:spPr/>
    </dgm:pt>
    <dgm:pt modelId="{5696C81D-4372-4C6D-B462-F170C89C4E26}" type="pres">
      <dgm:prSet presAssocID="{9514C8AF-2CED-49DF-8C5E-5662C279318E}" presName="Name21" presStyleCnt="0"/>
      <dgm:spPr/>
    </dgm:pt>
    <dgm:pt modelId="{6517BE63-E874-41CD-B3CA-51319D12961E}" type="pres">
      <dgm:prSet presAssocID="{9514C8AF-2CED-49DF-8C5E-5662C279318E}" presName="level2Shape" presStyleLbl="node2" presStyleIdx="2" presStyleCnt="3" custScaleY="72454"/>
      <dgm:spPr/>
    </dgm:pt>
    <dgm:pt modelId="{F5E23A91-6D0B-4BD4-921D-39F2B061E87B}" type="pres">
      <dgm:prSet presAssocID="{9514C8AF-2CED-49DF-8C5E-5662C279318E}" presName="hierChild3" presStyleCnt="0"/>
      <dgm:spPr/>
    </dgm:pt>
    <dgm:pt modelId="{4D33F471-C524-4A26-B4A4-6DEA11BA586A}" type="pres">
      <dgm:prSet presAssocID="{60BBE488-FDAC-45AF-8728-0BEE34DF09DC}" presName="Name19" presStyleLbl="parChTrans1D3" presStyleIdx="2" presStyleCnt="3"/>
      <dgm:spPr/>
    </dgm:pt>
    <dgm:pt modelId="{2C274B99-C263-4660-A72F-B5586B97B9B5}" type="pres">
      <dgm:prSet presAssocID="{1B7E8690-E258-48FB-8648-BCB3F72D0509}" presName="Name21" presStyleCnt="0"/>
      <dgm:spPr/>
    </dgm:pt>
    <dgm:pt modelId="{F10020E3-1C83-4727-B6DA-85AEAD5DFF04}" type="pres">
      <dgm:prSet presAssocID="{1B7E8690-E258-48FB-8648-BCB3F72D0509}" presName="level2Shape" presStyleLbl="node3" presStyleIdx="2" presStyleCnt="3" custScaleY="116054"/>
      <dgm:spPr/>
    </dgm:pt>
    <dgm:pt modelId="{EBBA3775-751A-4168-960F-0774E24758F5}" type="pres">
      <dgm:prSet presAssocID="{1B7E8690-E258-48FB-8648-BCB3F72D0509}" presName="hierChild3" presStyleCnt="0"/>
      <dgm:spPr/>
    </dgm:pt>
    <dgm:pt modelId="{B8AEA3B5-A710-4148-8EBC-2E36AD33FFCB}" type="pres">
      <dgm:prSet presAssocID="{1D35AC79-6FA7-4559-BA35-92FABABF3AF5}" presName="bgShapesFlow" presStyleCnt="0"/>
      <dgm:spPr/>
    </dgm:pt>
  </dgm:ptLst>
  <dgm:cxnLst>
    <dgm:cxn modelId="{C29E6FBB-6A72-48F5-97EC-4BB962496525}" srcId="{5A01102E-B20B-4269-959F-0F8E358E24C5}" destId="{DFDDD902-A8D6-476F-8B6E-E8DE6C06D9D0}" srcOrd="1" destOrd="0" parTransId="{E8580FCE-23DA-4030-AB29-9C143D7CAF08}" sibTransId="{DC7FB02F-B35E-4A62-8E23-7836D8E36A7F}"/>
    <dgm:cxn modelId="{EF8D97AC-63AB-40E6-8037-53A32BA4EE12}" srcId="{9514C8AF-2CED-49DF-8C5E-5662C279318E}" destId="{1B7E8690-E258-48FB-8648-BCB3F72D0509}" srcOrd="0" destOrd="0" parTransId="{60BBE488-FDAC-45AF-8728-0BEE34DF09DC}" sibTransId="{9D5A15BB-CA34-4B48-A929-80F1C0537BEC}"/>
    <dgm:cxn modelId="{299175B8-8EC9-4FDD-9C92-97C3DBE7EEA6}" type="presOf" srcId="{D318F676-8BE8-495F-ADD0-6224011409E1}" destId="{ED51A7E2-512C-4035-87CA-22EC93E20717}" srcOrd="0" destOrd="0" presId="urn:microsoft.com/office/officeart/2005/8/layout/hierarchy6"/>
    <dgm:cxn modelId="{22377360-648B-4399-9921-6F7E5A4C5E87}" srcId="{4224E589-C3A6-4A12-A4FA-3A4D921FB465}" destId="{51ADB5CF-6C1E-4970-992A-258ADC389490}" srcOrd="0" destOrd="0" parTransId="{E81F92EF-E2CF-473D-BCF7-66E7064A5DEC}" sibTransId="{62163D42-1DFE-4A26-929B-369D5861AF44}"/>
    <dgm:cxn modelId="{751DF350-3412-49D0-B43F-504B067A5C36}" srcId="{1D35AC79-6FA7-4559-BA35-92FABABF3AF5}" destId="{5A01102E-B20B-4269-959F-0F8E358E24C5}" srcOrd="0" destOrd="0" parTransId="{6FE5CECA-0963-4860-AB2F-7120143D559B}" sibTransId="{8D7954D7-D332-4ADB-8FD0-8CFA21016611}"/>
    <dgm:cxn modelId="{3CB480D5-A25A-4EFA-83B3-2B446B6FFFC2}" srcId="{5A01102E-B20B-4269-959F-0F8E358E24C5}" destId="{4224E589-C3A6-4A12-A4FA-3A4D921FB465}" srcOrd="0" destOrd="0" parTransId="{9ED46E74-204E-439B-96AA-4F6BE413ECBC}" sibTransId="{B092BDE7-6D29-4C0A-B4D0-5D345EFC06E1}"/>
    <dgm:cxn modelId="{86A1E78E-5BD7-4DF0-8930-A2729EA00381}" type="presOf" srcId="{3AC7F96A-E13D-41C9-B151-0B4C18D5658D}" destId="{756A1E70-4E6A-4FDC-BE14-AED1CDA23A27}" srcOrd="0" destOrd="0" presId="urn:microsoft.com/office/officeart/2005/8/layout/hierarchy6"/>
    <dgm:cxn modelId="{E57AB9D1-6068-4615-84CF-4B613D038E26}" type="presOf" srcId="{1B7E8690-E258-48FB-8648-BCB3F72D0509}" destId="{F10020E3-1C83-4727-B6DA-85AEAD5DFF04}" srcOrd="0" destOrd="0" presId="urn:microsoft.com/office/officeart/2005/8/layout/hierarchy6"/>
    <dgm:cxn modelId="{CB060B24-455C-4D24-B665-17C3100F7BDD}" type="presOf" srcId="{DFDDD902-A8D6-476F-8B6E-E8DE6C06D9D0}" destId="{15F7E16B-F475-40C5-AB5A-D3487A214093}" srcOrd="0" destOrd="0" presId="urn:microsoft.com/office/officeart/2005/8/layout/hierarchy6"/>
    <dgm:cxn modelId="{8F9E7E6A-FA2A-469B-AEA2-F41A919DC8B9}" type="presOf" srcId="{5A01102E-B20B-4269-959F-0F8E358E24C5}" destId="{D6BEE434-FA2C-475E-B357-8029E63A6D3A}" srcOrd="0" destOrd="0" presId="urn:microsoft.com/office/officeart/2005/8/layout/hierarchy6"/>
    <dgm:cxn modelId="{DF92F5FF-C86A-4E90-AC1D-491F746CD982}" type="presOf" srcId="{9ED46E74-204E-439B-96AA-4F6BE413ECBC}" destId="{47C5FC05-5350-4A79-9B30-8236D7DAD5FD}" srcOrd="0" destOrd="0" presId="urn:microsoft.com/office/officeart/2005/8/layout/hierarchy6"/>
    <dgm:cxn modelId="{4D8D8BA9-369C-4BC2-B822-9ED274462C28}" type="presOf" srcId="{9514C8AF-2CED-49DF-8C5E-5662C279318E}" destId="{6517BE63-E874-41CD-B3CA-51319D12961E}" srcOrd="0" destOrd="0" presId="urn:microsoft.com/office/officeart/2005/8/layout/hierarchy6"/>
    <dgm:cxn modelId="{345B1874-D102-41E4-856E-27E2E2094A88}" type="presOf" srcId="{2A19E4A6-5420-4637-94F7-12F8F385D0B8}" destId="{49291CE0-4C34-4A4A-8A81-BC5570FF786C}" srcOrd="0" destOrd="0" presId="urn:microsoft.com/office/officeart/2005/8/layout/hierarchy6"/>
    <dgm:cxn modelId="{FC6A3EBF-ABF9-40E6-BC58-57BFBD07D58E}" srcId="{5A01102E-B20B-4269-959F-0F8E358E24C5}" destId="{9514C8AF-2CED-49DF-8C5E-5662C279318E}" srcOrd="2" destOrd="0" parTransId="{3AC7F96A-E13D-41C9-B151-0B4C18D5658D}" sibTransId="{4677A715-4D02-4637-92BB-C8DCC04EEEAF}"/>
    <dgm:cxn modelId="{433C8A3F-15AB-46B8-9297-8724E136D2AD}" srcId="{DFDDD902-A8D6-476F-8B6E-E8DE6C06D9D0}" destId="{2A19E4A6-5420-4637-94F7-12F8F385D0B8}" srcOrd="0" destOrd="0" parTransId="{D318F676-8BE8-495F-ADD0-6224011409E1}" sibTransId="{9720F43A-A326-48B1-97CD-70A5EACEA93C}"/>
    <dgm:cxn modelId="{D7DC128C-AFC2-4007-A052-0261E9BF6160}" type="presOf" srcId="{60BBE488-FDAC-45AF-8728-0BEE34DF09DC}" destId="{4D33F471-C524-4A26-B4A4-6DEA11BA586A}" srcOrd="0" destOrd="0" presId="urn:microsoft.com/office/officeart/2005/8/layout/hierarchy6"/>
    <dgm:cxn modelId="{A3065B15-481A-4E85-BF7B-24FE91F33863}" type="presOf" srcId="{E81F92EF-E2CF-473D-BCF7-66E7064A5DEC}" destId="{8F0AAE19-6C30-4D62-88F5-8FDB3338B314}" srcOrd="0" destOrd="0" presId="urn:microsoft.com/office/officeart/2005/8/layout/hierarchy6"/>
    <dgm:cxn modelId="{F71167D9-153B-4532-A7F9-ACF3BDEADCAD}" type="presOf" srcId="{1D35AC79-6FA7-4559-BA35-92FABABF3AF5}" destId="{D137CAE5-9B12-478D-94E1-B8878BE362C6}" srcOrd="0" destOrd="0" presId="urn:microsoft.com/office/officeart/2005/8/layout/hierarchy6"/>
    <dgm:cxn modelId="{A3B625BF-5685-4CE8-8468-20E01D8246F5}" type="presOf" srcId="{51ADB5CF-6C1E-4970-992A-258ADC389490}" destId="{789FDB2A-B142-49C3-8DD8-5E6268B5E8AC}" srcOrd="0" destOrd="0" presId="urn:microsoft.com/office/officeart/2005/8/layout/hierarchy6"/>
    <dgm:cxn modelId="{8B2EC8EC-B5DF-4D10-9C81-80F0F6208651}" type="presOf" srcId="{E8580FCE-23DA-4030-AB29-9C143D7CAF08}" destId="{BD357A1E-A0BA-41F3-9233-039C83CF7511}" srcOrd="0" destOrd="0" presId="urn:microsoft.com/office/officeart/2005/8/layout/hierarchy6"/>
    <dgm:cxn modelId="{BBF96D76-C135-4374-B07B-22BD906BBF60}" type="presOf" srcId="{4224E589-C3A6-4A12-A4FA-3A4D921FB465}" destId="{A77EF4CF-9A33-47B0-9135-DBCE3CA70971}" srcOrd="0" destOrd="0" presId="urn:microsoft.com/office/officeart/2005/8/layout/hierarchy6"/>
    <dgm:cxn modelId="{E95C88A7-244E-4B1B-A3B5-2B11EE5A54CF}" type="presParOf" srcId="{D137CAE5-9B12-478D-94E1-B8878BE362C6}" destId="{2E838359-C5F6-40E4-A2AB-9DA7A11C7983}" srcOrd="0" destOrd="0" presId="urn:microsoft.com/office/officeart/2005/8/layout/hierarchy6"/>
    <dgm:cxn modelId="{50B6286B-5409-4407-86DB-722C9EC4F838}" type="presParOf" srcId="{2E838359-C5F6-40E4-A2AB-9DA7A11C7983}" destId="{23A429ED-C40B-4528-9A8F-3912B17AAF63}" srcOrd="0" destOrd="0" presId="urn:microsoft.com/office/officeart/2005/8/layout/hierarchy6"/>
    <dgm:cxn modelId="{1B728D41-F95E-4631-A8A6-0B67B4154FC7}" type="presParOf" srcId="{23A429ED-C40B-4528-9A8F-3912B17AAF63}" destId="{0D783557-CE08-4752-9443-5E6EEDF4C3B3}" srcOrd="0" destOrd="0" presId="urn:microsoft.com/office/officeart/2005/8/layout/hierarchy6"/>
    <dgm:cxn modelId="{F62027AF-1C11-46D0-8D2B-07DB39065B0A}" type="presParOf" srcId="{0D783557-CE08-4752-9443-5E6EEDF4C3B3}" destId="{D6BEE434-FA2C-475E-B357-8029E63A6D3A}" srcOrd="0" destOrd="0" presId="urn:microsoft.com/office/officeart/2005/8/layout/hierarchy6"/>
    <dgm:cxn modelId="{CCCAE2DE-9B50-4CB0-A04A-8EF87E106416}" type="presParOf" srcId="{0D783557-CE08-4752-9443-5E6EEDF4C3B3}" destId="{58DC8285-2DEC-47C8-96A4-9FB6648C8B75}" srcOrd="1" destOrd="0" presId="urn:microsoft.com/office/officeart/2005/8/layout/hierarchy6"/>
    <dgm:cxn modelId="{F81A818A-A92C-4E40-95DA-BC067EFDD2F7}" type="presParOf" srcId="{58DC8285-2DEC-47C8-96A4-9FB6648C8B75}" destId="{47C5FC05-5350-4A79-9B30-8236D7DAD5FD}" srcOrd="0" destOrd="0" presId="urn:microsoft.com/office/officeart/2005/8/layout/hierarchy6"/>
    <dgm:cxn modelId="{70C518CC-9F46-4076-9161-1A80217CDB7A}" type="presParOf" srcId="{58DC8285-2DEC-47C8-96A4-9FB6648C8B75}" destId="{47C5E3B6-6317-4BAA-909F-B11CF1BA2A33}" srcOrd="1" destOrd="0" presId="urn:microsoft.com/office/officeart/2005/8/layout/hierarchy6"/>
    <dgm:cxn modelId="{C7B76E86-55DB-42DC-8FBB-3987375E251E}" type="presParOf" srcId="{47C5E3B6-6317-4BAA-909F-B11CF1BA2A33}" destId="{A77EF4CF-9A33-47B0-9135-DBCE3CA70971}" srcOrd="0" destOrd="0" presId="urn:microsoft.com/office/officeart/2005/8/layout/hierarchy6"/>
    <dgm:cxn modelId="{D011E115-9F3A-41D6-A949-4E430D6C7EA3}" type="presParOf" srcId="{47C5E3B6-6317-4BAA-909F-B11CF1BA2A33}" destId="{0986C8D1-4F6E-4B09-917B-350C1337B448}" srcOrd="1" destOrd="0" presId="urn:microsoft.com/office/officeart/2005/8/layout/hierarchy6"/>
    <dgm:cxn modelId="{471957D9-92F3-4E38-82ED-421D6B5131CD}" type="presParOf" srcId="{0986C8D1-4F6E-4B09-917B-350C1337B448}" destId="{8F0AAE19-6C30-4D62-88F5-8FDB3338B314}" srcOrd="0" destOrd="0" presId="urn:microsoft.com/office/officeart/2005/8/layout/hierarchy6"/>
    <dgm:cxn modelId="{0456DB13-F111-4116-A65B-9BF8A34F58DF}" type="presParOf" srcId="{0986C8D1-4F6E-4B09-917B-350C1337B448}" destId="{B9D47FE9-DDA3-4B06-BE22-9F56230F1EAB}" srcOrd="1" destOrd="0" presId="urn:microsoft.com/office/officeart/2005/8/layout/hierarchy6"/>
    <dgm:cxn modelId="{23AD026F-307F-41F6-BA55-C3FBC41E3B86}" type="presParOf" srcId="{B9D47FE9-DDA3-4B06-BE22-9F56230F1EAB}" destId="{789FDB2A-B142-49C3-8DD8-5E6268B5E8AC}" srcOrd="0" destOrd="0" presId="urn:microsoft.com/office/officeart/2005/8/layout/hierarchy6"/>
    <dgm:cxn modelId="{CD1FE9D4-DAF0-47E8-A20B-6C99EA51D070}" type="presParOf" srcId="{B9D47FE9-DDA3-4B06-BE22-9F56230F1EAB}" destId="{9E03CBAD-B5BD-4189-8E26-2051BCB0DF3C}" srcOrd="1" destOrd="0" presId="urn:microsoft.com/office/officeart/2005/8/layout/hierarchy6"/>
    <dgm:cxn modelId="{53A631ED-DC7B-4ED9-B39D-B3CB4A41B991}" type="presParOf" srcId="{58DC8285-2DEC-47C8-96A4-9FB6648C8B75}" destId="{BD357A1E-A0BA-41F3-9233-039C83CF7511}" srcOrd="2" destOrd="0" presId="urn:microsoft.com/office/officeart/2005/8/layout/hierarchy6"/>
    <dgm:cxn modelId="{1B168E17-EAEF-4634-A11C-D8CA637BE902}" type="presParOf" srcId="{58DC8285-2DEC-47C8-96A4-9FB6648C8B75}" destId="{81E2361A-5392-4589-AFD3-D6D9055E594B}" srcOrd="3" destOrd="0" presId="urn:microsoft.com/office/officeart/2005/8/layout/hierarchy6"/>
    <dgm:cxn modelId="{D6EF5049-FFE5-499A-A890-9D0F12CDA023}" type="presParOf" srcId="{81E2361A-5392-4589-AFD3-D6D9055E594B}" destId="{15F7E16B-F475-40C5-AB5A-D3487A214093}" srcOrd="0" destOrd="0" presId="urn:microsoft.com/office/officeart/2005/8/layout/hierarchy6"/>
    <dgm:cxn modelId="{E5C529AD-8DC7-4C00-9C7B-5B30506D1DD0}" type="presParOf" srcId="{81E2361A-5392-4589-AFD3-D6D9055E594B}" destId="{4C3E579E-9D76-4555-A5C3-122CD52EAFE0}" srcOrd="1" destOrd="0" presId="urn:microsoft.com/office/officeart/2005/8/layout/hierarchy6"/>
    <dgm:cxn modelId="{85FC56EF-29F3-41E4-911C-64078A1AF061}" type="presParOf" srcId="{4C3E579E-9D76-4555-A5C3-122CD52EAFE0}" destId="{ED51A7E2-512C-4035-87CA-22EC93E20717}" srcOrd="0" destOrd="0" presId="urn:microsoft.com/office/officeart/2005/8/layout/hierarchy6"/>
    <dgm:cxn modelId="{71106B42-6F35-4EC4-B460-D4F8B49BD773}" type="presParOf" srcId="{4C3E579E-9D76-4555-A5C3-122CD52EAFE0}" destId="{3AE7D104-11C2-4C5D-9FF9-9AB2EA663E1C}" srcOrd="1" destOrd="0" presId="urn:microsoft.com/office/officeart/2005/8/layout/hierarchy6"/>
    <dgm:cxn modelId="{BC65D014-FA0F-4489-A1D3-691DF50582E4}" type="presParOf" srcId="{3AE7D104-11C2-4C5D-9FF9-9AB2EA663E1C}" destId="{49291CE0-4C34-4A4A-8A81-BC5570FF786C}" srcOrd="0" destOrd="0" presId="urn:microsoft.com/office/officeart/2005/8/layout/hierarchy6"/>
    <dgm:cxn modelId="{16E36BC9-E9F1-4048-8C8D-5691FCA0358B}" type="presParOf" srcId="{3AE7D104-11C2-4C5D-9FF9-9AB2EA663E1C}" destId="{245CDCDB-38ED-492D-B000-05ADDBDA2EAE}" srcOrd="1" destOrd="0" presId="urn:microsoft.com/office/officeart/2005/8/layout/hierarchy6"/>
    <dgm:cxn modelId="{7C567780-6FFA-471D-AAD8-6FD4826423D9}" type="presParOf" srcId="{58DC8285-2DEC-47C8-96A4-9FB6648C8B75}" destId="{756A1E70-4E6A-4FDC-BE14-AED1CDA23A27}" srcOrd="4" destOrd="0" presId="urn:microsoft.com/office/officeart/2005/8/layout/hierarchy6"/>
    <dgm:cxn modelId="{B8220FE5-2463-4188-8303-7076D036D56F}" type="presParOf" srcId="{58DC8285-2DEC-47C8-96A4-9FB6648C8B75}" destId="{5696C81D-4372-4C6D-B462-F170C89C4E26}" srcOrd="5" destOrd="0" presId="urn:microsoft.com/office/officeart/2005/8/layout/hierarchy6"/>
    <dgm:cxn modelId="{1ED16EDA-D555-4037-9919-BB08917F5508}" type="presParOf" srcId="{5696C81D-4372-4C6D-B462-F170C89C4E26}" destId="{6517BE63-E874-41CD-B3CA-51319D12961E}" srcOrd="0" destOrd="0" presId="urn:microsoft.com/office/officeart/2005/8/layout/hierarchy6"/>
    <dgm:cxn modelId="{FF90D047-B2E4-4DB3-B4FF-8777A1090F33}" type="presParOf" srcId="{5696C81D-4372-4C6D-B462-F170C89C4E26}" destId="{F5E23A91-6D0B-4BD4-921D-39F2B061E87B}" srcOrd="1" destOrd="0" presId="urn:microsoft.com/office/officeart/2005/8/layout/hierarchy6"/>
    <dgm:cxn modelId="{A0544486-C1A3-4FD2-AEF1-81BFE4C3D5B4}" type="presParOf" srcId="{F5E23A91-6D0B-4BD4-921D-39F2B061E87B}" destId="{4D33F471-C524-4A26-B4A4-6DEA11BA586A}" srcOrd="0" destOrd="0" presId="urn:microsoft.com/office/officeart/2005/8/layout/hierarchy6"/>
    <dgm:cxn modelId="{9DA3A6BC-35F4-4E63-8A73-663F254891F7}" type="presParOf" srcId="{F5E23A91-6D0B-4BD4-921D-39F2B061E87B}" destId="{2C274B99-C263-4660-A72F-B5586B97B9B5}" srcOrd="1" destOrd="0" presId="urn:microsoft.com/office/officeart/2005/8/layout/hierarchy6"/>
    <dgm:cxn modelId="{DED906DA-D568-482D-B4CB-B3B4AFC7D96D}" type="presParOf" srcId="{2C274B99-C263-4660-A72F-B5586B97B9B5}" destId="{F10020E3-1C83-4727-B6DA-85AEAD5DFF04}" srcOrd="0" destOrd="0" presId="urn:microsoft.com/office/officeart/2005/8/layout/hierarchy6"/>
    <dgm:cxn modelId="{3F79F9D3-20F2-4BE3-A0C2-06A6828D1983}" type="presParOf" srcId="{2C274B99-C263-4660-A72F-B5586B97B9B5}" destId="{EBBA3775-751A-4168-960F-0774E24758F5}" srcOrd="1" destOrd="0" presId="urn:microsoft.com/office/officeart/2005/8/layout/hierarchy6"/>
    <dgm:cxn modelId="{C3900741-2F70-48E7-AFAC-47236B078BB4}" type="presParOf" srcId="{D137CAE5-9B12-478D-94E1-B8878BE362C6}" destId="{B8AEA3B5-A710-4148-8EBC-2E36AD33FFCB}"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1D35AC79-6FA7-4559-BA35-92FABABF3AF5}" type="doc">
      <dgm:prSet loTypeId="urn:microsoft.com/office/officeart/2005/8/layout/hierarchy2" loCatId="hierarchy" qsTypeId="urn:microsoft.com/office/officeart/2005/8/quickstyle/simple1" qsCatId="simple" csTypeId="urn:microsoft.com/office/officeart/2005/8/colors/accent0_2" csCatId="mainScheme" phldr="1"/>
      <dgm:spPr/>
      <dgm:t>
        <a:bodyPr/>
        <a:lstStyle/>
        <a:p>
          <a:endParaRPr lang="en-IN"/>
        </a:p>
      </dgm:t>
    </dgm:pt>
    <dgm:pt modelId="{5A01102E-B20B-4269-959F-0F8E358E24C5}">
      <dgm:prSet phldrT="[Text]" custT="1">
        <dgm:style>
          <a:lnRef idx="2">
            <a:schemeClr val="accent4"/>
          </a:lnRef>
          <a:fillRef idx="1">
            <a:schemeClr val="lt1"/>
          </a:fillRef>
          <a:effectRef idx="0">
            <a:schemeClr val="accent4"/>
          </a:effectRef>
          <a:fontRef idx="minor">
            <a:schemeClr val="dk1"/>
          </a:fontRef>
        </dgm:style>
      </dgm:prSet>
      <dgm:spPr/>
      <dgm:t>
        <a:bodyPr/>
        <a:lstStyle/>
        <a:p>
          <a:r>
            <a:rPr lang="en-IN" sz="2800" dirty="0"/>
            <a:t>For Supply of any other Service, </a:t>
          </a:r>
        </a:p>
        <a:p>
          <a:r>
            <a:rPr lang="en-IN" sz="2800" dirty="0"/>
            <a:t>Place of supply is:</a:t>
          </a:r>
        </a:p>
      </dgm:t>
    </dgm:pt>
    <dgm:pt modelId="{6FE5CECA-0963-4860-AB2F-7120143D559B}" type="parTrans" cxnId="{751DF350-3412-49D0-B43F-504B067A5C36}">
      <dgm:prSet/>
      <dgm:spPr/>
      <dgm:t>
        <a:bodyPr/>
        <a:lstStyle/>
        <a:p>
          <a:endParaRPr lang="en-IN" sz="2400"/>
        </a:p>
      </dgm:t>
    </dgm:pt>
    <dgm:pt modelId="{8D7954D7-D332-4ADB-8FD0-8CFA21016611}" type="sibTrans" cxnId="{751DF350-3412-49D0-B43F-504B067A5C36}">
      <dgm:prSet/>
      <dgm:spPr/>
      <dgm:t>
        <a:bodyPr/>
        <a:lstStyle/>
        <a:p>
          <a:endParaRPr lang="en-IN" sz="2400"/>
        </a:p>
      </dgm:t>
    </dgm:pt>
    <dgm:pt modelId="{4224E589-C3A6-4A12-A4FA-3A4D921FB465}">
      <dgm:prSet phldrT="[Text]" custT="1"/>
      <dgm:spPr>
        <a:solidFill>
          <a:schemeClr val="bg1">
            <a:lumMod val="85000"/>
          </a:schemeClr>
        </a:solidFill>
      </dgm:spPr>
      <dgm:t>
        <a:bodyPr/>
        <a:lstStyle/>
        <a:p>
          <a:r>
            <a:rPr lang="en-IN" sz="2400" b="1" dirty="0"/>
            <a:t>Section 9(2):</a:t>
          </a:r>
          <a:r>
            <a:rPr lang="en-IN" sz="2400" dirty="0"/>
            <a:t> </a:t>
          </a:r>
          <a:r>
            <a:rPr lang="en-IN" sz="2400" u="sng" dirty="0"/>
            <a:t>Registered recipient: </a:t>
          </a:r>
          <a:r>
            <a:rPr lang="en-IN" sz="2400" b="1" dirty="0"/>
            <a:t>Location of recipient</a:t>
          </a:r>
        </a:p>
      </dgm:t>
    </dgm:pt>
    <dgm:pt modelId="{9ED46E74-204E-439B-96AA-4F6BE413ECBC}" type="parTrans" cxnId="{3CB480D5-A25A-4EFA-83B3-2B446B6FFFC2}">
      <dgm:prSet/>
      <dgm:spPr/>
      <dgm:t>
        <a:bodyPr/>
        <a:lstStyle/>
        <a:p>
          <a:endParaRPr lang="en-IN" sz="2400"/>
        </a:p>
      </dgm:t>
    </dgm:pt>
    <dgm:pt modelId="{B092BDE7-6D29-4C0A-B4D0-5D345EFC06E1}" type="sibTrans" cxnId="{3CB480D5-A25A-4EFA-83B3-2B446B6FFFC2}">
      <dgm:prSet/>
      <dgm:spPr/>
      <dgm:t>
        <a:bodyPr/>
        <a:lstStyle/>
        <a:p>
          <a:endParaRPr lang="en-IN" sz="2400"/>
        </a:p>
      </dgm:t>
    </dgm:pt>
    <dgm:pt modelId="{DFDDD902-A8D6-476F-8B6E-E8DE6C06D9D0}">
      <dgm:prSet phldrT="[Text]" custT="1"/>
      <dgm:spPr>
        <a:solidFill>
          <a:schemeClr val="bg1">
            <a:lumMod val="85000"/>
          </a:schemeClr>
        </a:solidFill>
      </dgm:spPr>
      <dgm:t>
        <a:bodyPr/>
        <a:lstStyle/>
        <a:p>
          <a:r>
            <a:rPr lang="en-IN" sz="2400" b="1" dirty="0"/>
            <a:t>Section 9(3)(a):</a:t>
          </a:r>
          <a:r>
            <a:rPr lang="en-IN" sz="2400" dirty="0"/>
            <a:t> </a:t>
          </a:r>
          <a:r>
            <a:rPr lang="en-IN" sz="2400" u="sng" dirty="0"/>
            <a:t>Unregistered recipient: </a:t>
          </a:r>
          <a:r>
            <a:rPr lang="en-IN" sz="2400" dirty="0"/>
            <a:t>Address in supplier’s records</a:t>
          </a:r>
        </a:p>
      </dgm:t>
    </dgm:pt>
    <dgm:pt modelId="{E8580FCE-23DA-4030-AB29-9C143D7CAF08}" type="parTrans" cxnId="{C29E6FBB-6A72-48F5-97EC-4BB962496525}">
      <dgm:prSet/>
      <dgm:spPr/>
      <dgm:t>
        <a:bodyPr/>
        <a:lstStyle/>
        <a:p>
          <a:endParaRPr lang="en-IN" sz="2400"/>
        </a:p>
      </dgm:t>
    </dgm:pt>
    <dgm:pt modelId="{DC7FB02F-B35E-4A62-8E23-7836D8E36A7F}" type="sibTrans" cxnId="{C29E6FBB-6A72-48F5-97EC-4BB962496525}">
      <dgm:prSet/>
      <dgm:spPr/>
      <dgm:t>
        <a:bodyPr/>
        <a:lstStyle/>
        <a:p>
          <a:endParaRPr lang="en-IN" sz="2400"/>
        </a:p>
      </dgm:t>
    </dgm:pt>
    <dgm:pt modelId="{9514C8AF-2CED-49DF-8C5E-5662C279318E}">
      <dgm:prSet custT="1"/>
      <dgm:spPr>
        <a:solidFill>
          <a:schemeClr val="bg1">
            <a:lumMod val="85000"/>
          </a:schemeClr>
        </a:solidFill>
      </dgm:spPr>
      <dgm:t>
        <a:bodyPr/>
        <a:lstStyle/>
        <a:p>
          <a:r>
            <a:rPr lang="en-IN" sz="2400" b="1" dirty="0"/>
            <a:t>Section 9(3)(b):</a:t>
          </a:r>
          <a:r>
            <a:rPr lang="en-IN" sz="2400" dirty="0"/>
            <a:t> </a:t>
          </a:r>
          <a:r>
            <a:rPr lang="en-IN" sz="2400" u="sng" dirty="0"/>
            <a:t>Unregistered recipient: </a:t>
          </a:r>
          <a:r>
            <a:rPr lang="en-IN" sz="2400" b="0" dirty="0"/>
            <a:t>Location of supplier if address not available</a:t>
          </a:r>
        </a:p>
      </dgm:t>
    </dgm:pt>
    <dgm:pt modelId="{3AC7F96A-E13D-41C9-B151-0B4C18D5658D}" type="parTrans" cxnId="{FC6A3EBF-ABF9-40E6-BC58-57BFBD07D58E}">
      <dgm:prSet/>
      <dgm:spPr/>
      <dgm:t>
        <a:bodyPr/>
        <a:lstStyle/>
        <a:p>
          <a:endParaRPr lang="en-IN" sz="2400"/>
        </a:p>
      </dgm:t>
    </dgm:pt>
    <dgm:pt modelId="{4677A715-4D02-4637-92BB-C8DCC04EEEAF}" type="sibTrans" cxnId="{FC6A3EBF-ABF9-40E6-BC58-57BFBD07D58E}">
      <dgm:prSet/>
      <dgm:spPr/>
      <dgm:t>
        <a:bodyPr/>
        <a:lstStyle/>
        <a:p>
          <a:endParaRPr lang="en-IN" sz="2400"/>
        </a:p>
      </dgm:t>
    </dgm:pt>
    <dgm:pt modelId="{56A9767B-F905-47B5-8881-0408A6FF70C3}" type="pres">
      <dgm:prSet presAssocID="{1D35AC79-6FA7-4559-BA35-92FABABF3AF5}" presName="diagram" presStyleCnt="0">
        <dgm:presLayoutVars>
          <dgm:chPref val="1"/>
          <dgm:dir/>
          <dgm:animOne val="branch"/>
          <dgm:animLvl val="lvl"/>
          <dgm:resizeHandles val="exact"/>
        </dgm:presLayoutVars>
      </dgm:prSet>
      <dgm:spPr/>
    </dgm:pt>
    <dgm:pt modelId="{B0C97524-832E-4926-9EFF-6ABBA1881FAC}" type="pres">
      <dgm:prSet presAssocID="{5A01102E-B20B-4269-959F-0F8E358E24C5}" presName="root1" presStyleCnt="0"/>
      <dgm:spPr/>
    </dgm:pt>
    <dgm:pt modelId="{E5F583EC-7CA3-4607-B7BD-356B2D585B05}" type="pres">
      <dgm:prSet presAssocID="{5A01102E-B20B-4269-959F-0F8E358E24C5}" presName="LevelOneTextNode" presStyleLbl="node0" presStyleIdx="0" presStyleCnt="1" custScaleX="168740" custScaleY="239619">
        <dgm:presLayoutVars>
          <dgm:chPref val="3"/>
        </dgm:presLayoutVars>
      </dgm:prSet>
      <dgm:spPr/>
    </dgm:pt>
    <dgm:pt modelId="{F035332D-907C-492D-BBB7-F3C6DE9A3ECB}" type="pres">
      <dgm:prSet presAssocID="{5A01102E-B20B-4269-959F-0F8E358E24C5}" presName="level2hierChild" presStyleCnt="0"/>
      <dgm:spPr/>
    </dgm:pt>
    <dgm:pt modelId="{22F7A056-F320-4342-86FB-C655B05125F1}" type="pres">
      <dgm:prSet presAssocID="{9ED46E74-204E-439B-96AA-4F6BE413ECBC}" presName="conn2-1" presStyleLbl="parChTrans1D2" presStyleIdx="0" presStyleCnt="3"/>
      <dgm:spPr/>
    </dgm:pt>
    <dgm:pt modelId="{FB4E3C20-5F81-44C4-8B13-8FC4BFF8F1BA}" type="pres">
      <dgm:prSet presAssocID="{9ED46E74-204E-439B-96AA-4F6BE413ECBC}" presName="connTx" presStyleLbl="parChTrans1D2" presStyleIdx="0" presStyleCnt="3"/>
      <dgm:spPr/>
    </dgm:pt>
    <dgm:pt modelId="{CEDBAA50-94E4-41FD-B5A0-20A14A398248}" type="pres">
      <dgm:prSet presAssocID="{4224E589-C3A6-4A12-A4FA-3A4D921FB465}" presName="root2" presStyleCnt="0"/>
      <dgm:spPr/>
    </dgm:pt>
    <dgm:pt modelId="{1C3FC149-C6E4-48AD-BF8C-B3637C2FC1DC}" type="pres">
      <dgm:prSet presAssocID="{4224E589-C3A6-4A12-A4FA-3A4D921FB465}" presName="LevelTwoTextNode" presStyleLbl="node2" presStyleIdx="0" presStyleCnt="3" custScaleX="286427" custScaleY="161051">
        <dgm:presLayoutVars>
          <dgm:chPref val="3"/>
        </dgm:presLayoutVars>
      </dgm:prSet>
      <dgm:spPr/>
    </dgm:pt>
    <dgm:pt modelId="{38104D6D-EB18-41EF-A9D8-66BA439B4852}" type="pres">
      <dgm:prSet presAssocID="{4224E589-C3A6-4A12-A4FA-3A4D921FB465}" presName="level3hierChild" presStyleCnt="0"/>
      <dgm:spPr/>
    </dgm:pt>
    <dgm:pt modelId="{8BD28008-98CC-47CD-A3FE-BC648E2C07D3}" type="pres">
      <dgm:prSet presAssocID="{E8580FCE-23DA-4030-AB29-9C143D7CAF08}" presName="conn2-1" presStyleLbl="parChTrans1D2" presStyleIdx="1" presStyleCnt="3"/>
      <dgm:spPr/>
    </dgm:pt>
    <dgm:pt modelId="{2FD90461-ABEE-4560-A0D0-79F4D6E46468}" type="pres">
      <dgm:prSet presAssocID="{E8580FCE-23DA-4030-AB29-9C143D7CAF08}" presName="connTx" presStyleLbl="parChTrans1D2" presStyleIdx="1" presStyleCnt="3"/>
      <dgm:spPr/>
    </dgm:pt>
    <dgm:pt modelId="{AE63BB08-5C5F-4BD8-9254-2918E97724F1}" type="pres">
      <dgm:prSet presAssocID="{DFDDD902-A8D6-476F-8B6E-E8DE6C06D9D0}" presName="root2" presStyleCnt="0"/>
      <dgm:spPr/>
    </dgm:pt>
    <dgm:pt modelId="{382A7CF2-E223-4C67-8148-A79A78DBA611}" type="pres">
      <dgm:prSet presAssocID="{DFDDD902-A8D6-476F-8B6E-E8DE6C06D9D0}" presName="LevelTwoTextNode" presStyleLbl="node2" presStyleIdx="1" presStyleCnt="3" custScaleX="286427" custScaleY="161051">
        <dgm:presLayoutVars>
          <dgm:chPref val="3"/>
        </dgm:presLayoutVars>
      </dgm:prSet>
      <dgm:spPr/>
    </dgm:pt>
    <dgm:pt modelId="{B9BE1D52-29E7-4DA6-81D9-AD765E1224DB}" type="pres">
      <dgm:prSet presAssocID="{DFDDD902-A8D6-476F-8B6E-E8DE6C06D9D0}" presName="level3hierChild" presStyleCnt="0"/>
      <dgm:spPr/>
    </dgm:pt>
    <dgm:pt modelId="{D57EE8A6-4F2A-428F-A259-9678F68EF833}" type="pres">
      <dgm:prSet presAssocID="{3AC7F96A-E13D-41C9-B151-0B4C18D5658D}" presName="conn2-1" presStyleLbl="parChTrans1D2" presStyleIdx="2" presStyleCnt="3"/>
      <dgm:spPr/>
    </dgm:pt>
    <dgm:pt modelId="{70613799-CF0B-4B2C-8D64-9E4162497566}" type="pres">
      <dgm:prSet presAssocID="{3AC7F96A-E13D-41C9-B151-0B4C18D5658D}" presName="connTx" presStyleLbl="parChTrans1D2" presStyleIdx="2" presStyleCnt="3"/>
      <dgm:spPr/>
    </dgm:pt>
    <dgm:pt modelId="{24F61E3F-4757-498E-9B32-26706F1E880D}" type="pres">
      <dgm:prSet presAssocID="{9514C8AF-2CED-49DF-8C5E-5662C279318E}" presName="root2" presStyleCnt="0"/>
      <dgm:spPr/>
    </dgm:pt>
    <dgm:pt modelId="{C49DF93B-0A3C-4769-B93E-F637DF3CC1A3}" type="pres">
      <dgm:prSet presAssocID="{9514C8AF-2CED-49DF-8C5E-5662C279318E}" presName="LevelTwoTextNode" presStyleLbl="node2" presStyleIdx="2" presStyleCnt="3" custScaleX="286427" custScaleY="161051">
        <dgm:presLayoutVars>
          <dgm:chPref val="3"/>
        </dgm:presLayoutVars>
      </dgm:prSet>
      <dgm:spPr/>
    </dgm:pt>
    <dgm:pt modelId="{7C637D6D-9D34-4029-A8D1-0E3DA5C66A3A}" type="pres">
      <dgm:prSet presAssocID="{9514C8AF-2CED-49DF-8C5E-5662C279318E}" presName="level3hierChild" presStyleCnt="0"/>
      <dgm:spPr/>
    </dgm:pt>
  </dgm:ptLst>
  <dgm:cxnLst>
    <dgm:cxn modelId="{7BA10535-D7EC-4E15-A1A5-A5D707E8DED7}" type="presOf" srcId="{9ED46E74-204E-439B-96AA-4F6BE413ECBC}" destId="{22F7A056-F320-4342-86FB-C655B05125F1}" srcOrd="0" destOrd="0" presId="urn:microsoft.com/office/officeart/2005/8/layout/hierarchy2"/>
    <dgm:cxn modelId="{2AC4592D-40B2-404B-AB8B-3B51E5E90E72}" type="presOf" srcId="{DFDDD902-A8D6-476F-8B6E-E8DE6C06D9D0}" destId="{382A7CF2-E223-4C67-8148-A79A78DBA611}" srcOrd="0" destOrd="0" presId="urn:microsoft.com/office/officeart/2005/8/layout/hierarchy2"/>
    <dgm:cxn modelId="{E292EEA7-EAC0-4F83-9BA4-214F904F2EDE}" type="presOf" srcId="{9514C8AF-2CED-49DF-8C5E-5662C279318E}" destId="{C49DF93B-0A3C-4769-B93E-F637DF3CC1A3}" srcOrd="0" destOrd="0" presId="urn:microsoft.com/office/officeart/2005/8/layout/hierarchy2"/>
    <dgm:cxn modelId="{099BBEED-1905-49DA-80C9-FE3C454F458D}" type="presOf" srcId="{3AC7F96A-E13D-41C9-B151-0B4C18D5658D}" destId="{D57EE8A6-4F2A-428F-A259-9678F68EF833}" srcOrd="0" destOrd="0" presId="urn:microsoft.com/office/officeart/2005/8/layout/hierarchy2"/>
    <dgm:cxn modelId="{267A374B-113B-4AB6-A555-D50009094185}" type="presOf" srcId="{4224E589-C3A6-4A12-A4FA-3A4D921FB465}" destId="{1C3FC149-C6E4-48AD-BF8C-B3637C2FC1DC}" srcOrd="0" destOrd="0" presId="urn:microsoft.com/office/officeart/2005/8/layout/hierarchy2"/>
    <dgm:cxn modelId="{751DF350-3412-49D0-B43F-504B067A5C36}" srcId="{1D35AC79-6FA7-4559-BA35-92FABABF3AF5}" destId="{5A01102E-B20B-4269-959F-0F8E358E24C5}" srcOrd="0" destOrd="0" parTransId="{6FE5CECA-0963-4860-AB2F-7120143D559B}" sibTransId="{8D7954D7-D332-4ADB-8FD0-8CFA21016611}"/>
    <dgm:cxn modelId="{FC6A3EBF-ABF9-40E6-BC58-57BFBD07D58E}" srcId="{5A01102E-B20B-4269-959F-0F8E358E24C5}" destId="{9514C8AF-2CED-49DF-8C5E-5662C279318E}" srcOrd="2" destOrd="0" parTransId="{3AC7F96A-E13D-41C9-B151-0B4C18D5658D}" sibTransId="{4677A715-4D02-4637-92BB-C8DCC04EEEAF}"/>
    <dgm:cxn modelId="{3CB480D5-A25A-4EFA-83B3-2B446B6FFFC2}" srcId="{5A01102E-B20B-4269-959F-0F8E358E24C5}" destId="{4224E589-C3A6-4A12-A4FA-3A4D921FB465}" srcOrd="0" destOrd="0" parTransId="{9ED46E74-204E-439B-96AA-4F6BE413ECBC}" sibTransId="{B092BDE7-6D29-4C0A-B4D0-5D345EFC06E1}"/>
    <dgm:cxn modelId="{C29E6FBB-6A72-48F5-97EC-4BB962496525}" srcId="{5A01102E-B20B-4269-959F-0F8E358E24C5}" destId="{DFDDD902-A8D6-476F-8B6E-E8DE6C06D9D0}" srcOrd="1" destOrd="0" parTransId="{E8580FCE-23DA-4030-AB29-9C143D7CAF08}" sibTransId="{DC7FB02F-B35E-4A62-8E23-7836D8E36A7F}"/>
    <dgm:cxn modelId="{1C9F7C55-9364-4D75-A53F-7479CDFD8852}" type="presOf" srcId="{9ED46E74-204E-439B-96AA-4F6BE413ECBC}" destId="{FB4E3C20-5F81-44C4-8B13-8FC4BFF8F1BA}" srcOrd="1" destOrd="0" presId="urn:microsoft.com/office/officeart/2005/8/layout/hierarchy2"/>
    <dgm:cxn modelId="{9DF4E3A8-DDCE-48B6-9188-2EAF4D7D6F32}" type="presOf" srcId="{E8580FCE-23DA-4030-AB29-9C143D7CAF08}" destId="{2FD90461-ABEE-4560-A0D0-79F4D6E46468}" srcOrd="1" destOrd="0" presId="urn:microsoft.com/office/officeart/2005/8/layout/hierarchy2"/>
    <dgm:cxn modelId="{DE6695C6-99B6-4215-9350-DAA8F391F208}" type="presOf" srcId="{1D35AC79-6FA7-4559-BA35-92FABABF3AF5}" destId="{56A9767B-F905-47B5-8881-0408A6FF70C3}" srcOrd="0" destOrd="0" presId="urn:microsoft.com/office/officeart/2005/8/layout/hierarchy2"/>
    <dgm:cxn modelId="{8BE3B17A-025B-4903-9122-D71A720EE48B}" type="presOf" srcId="{3AC7F96A-E13D-41C9-B151-0B4C18D5658D}" destId="{70613799-CF0B-4B2C-8D64-9E4162497566}" srcOrd="1" destOrd="0" presId="urn:microsoft.com/office/officeart/2005/8/layout/hierarchy2"/>
    <dgm:cxn modelId="{96B0823F-7850-48A8-8E35-411A6ED3C766}" type="presOf" srcId="{E8580FCE-23DA-4030-AB29-9C143D7CAF08}" destId="{8BD28008-98CC-47CD-A3FE-BC648E2C07D3}" srcOrd="0" destOrd="0" presId="urn:microsoft.com/office/officeart/2005/8/layout/hierarchy2"/>
    <dgm:cxn modelId="{4DB9C102-DF5C-477E-94BD-98B94F06C918}" type="presOf" srcId="{5A01102E-B20B-4269-959F-0F8E358E24C5}" destId="{E5F583EC-7CA3-4607-B7BD-356B2D585B05}" srcOrd="0" destOrd="0" presId="urn:microsoft.com/office/officeart/2005/8/layout/hierarchy2"/>
    <dgm:cxn modelId="{694FACB3-88D2-43C0-8BEE-56A018F10752}" type="presParOf" srcId="{56A9767B-F905-47B5-8881-0408A6FF70C3}" destId="{B0C97524-832E-4926-9EFF-6ABBA1881FAC}" srcOrd="0" destOrd="0" presId="urn:microsoft.com/office/officeart/2005/8/layout/hierarchy2"/>
    <dgm:cxn modelId="{534D3294-41DB-4561-B197-67A825DBB4D5}" type="presParOf" srcId="{B0C97524-832E-4926-9EFF-6ABBA1881FAC}" destId="{E5F583EC-7CA3-4607-B7BD-356B2D585B05}" srcOrd="0" destOrd="0" presId="urn:microsoft.com/office/officeart/2005/8/layout/hierarchy2"/>
    <dgm:cxn modelId="{7A438705-C68D-4832-A529-F944CA433695}" type="presParOf" srcId="{B0C97524-832E-4926-9EFF-6ABBA1881FAC}" destId="{F035332D-907C-492D-BBB7-F3C6DE9A3ECB}" srcOrd="1" destOrd="0" presId="urn:microsoft.com/office/officeart/2005/8/layout/hierarchy2"/>
    <dgm:cxn modelId="{8AAF8E3B-A707-45C6-81F0-9066116D2B26}" type="presParOf" srcId="{F035332D-907C-492D-BBB7-F3C6DE9A3ECB}" destId="{22F7A056-F320-4342-86FB-C655B05125F1}" srcOrd="0" destOrd="0" presId="urn:microsoft.com/office/officeart/2005/8/layout/hierarchy2"/>
    <dgm:cxn modelId="{62E8EB01-D065-4622-9943-648AA45355D9}" type="presParOf" srcId="{22F7A056-F320-4342-86FB-C655B05125F1}" destId="{FB4E3C20-5F81-44C4-8B13-8FC4BFF8F1BA}" srcOrd="0" destOrd="0" presId="urn:microsoft.com/office/officeart/2005/8/layout/hierarchy2"/>
    <dgm:cxn modelId="{CC970777-CEFB-4B8C-9F01-C57FE8ADAB03}" type="presParOf" srcId="{F035332D-907C-492D-BBB7-F3C6DE9A3ECB}" destId="{CEDBAA50-94E4-41FD-B5A0-20A14A398248}" srcOrd="1" destOrd="0" presId="urn:microsoft.com/office/officeart/2005/8/layout/hierarchy2"/>
    <dgm:cxn modelId="{56BC81FB-7430-4E35-A966-BFB6778D4378}" type="presParOf" srcId="{CEDBAA50-94E4-41FD-B5A0-20A14A398248}" destId="{1C3FC149-C6E4-48AD-BF8C-B3637C2FC1DC}" srcOrd="0" destOrd="0" presId="urn:microsoft.com/office/officeart/2005/8/layout/hierarchy2"/>
    <dgm:cxn modelId="{A0359292-BAA8-4305-9977-F7B5EB48C85A}" type="presParOf" srcId="{CEDBAA50-94E4-41FD-B5A0-20A14A398248}" destId="{38104D6D-EB18-41EF-A9D8-66BA439B4852}" srcOrd="1" destOrd="0" presId="urn:microsoft.com/office/officeart/2005/8/layout/hierarchy2"/>
    <dgm:cxn modelId="{EB2419FB-01B6-47FD-86EA-769353A770D1}" type="presParOf" srcId="{F035332D-907C-492D-BBB7-F3C6DE9A3ECB}" destId="{8BD28008-98CC-47CD-A3FE-BC648E2C07D3}" srcOrd="2" destOrd="0" presId="urn:microsoft.com/office/officeart/2005/8/layout/hierarchy2"/>
    <dgm:cxn modelId="{3711C24F-61EF-41BA-9382-45823604D091}" type="presParOf" srcId="{8BD28008-98CC-47CD-A3FE-BC648E2C07D3}" destId="{2FD90461-ABEE-4560-A0D0-79F4D6E46468}" srcOrd="0" destOrd="0" presId="urn:microsoft.com/office/officeart/2005/8/layout/hierarchy2"/>
    <dgm:cxn modelId="{95B92B24-F5A3-4C54-806C-31E22057736D}" type="presParOf" srcId="{F035332D-907C-492D-BBB7-F3C6DE9A3ECB}" destId="{AE63BB08-5C5F-4BD8-9254-2918E97724F1}" srcOrd="3" destOrd="0" presId="urn:microsoft.com/office/officeart/2005/8/layout/hierarchy2"/>
    <dgm:cxn modelId="{8E5724B5-6FF4-40EA-8BE4-19F9ECDB39DE}" type="presParOf" srcId="{AE63BB08-5C5F-4BD8-9254-2918E97724F1}" destId="{382A7CF2-E223-4C67-8148-A79A78DBA611}" srcOrd="0" destOrd="0" presId="urn:microsoft.com/office/officeart/2005/8/layout/hierarchy2"/>
    <dgm:cxn modelId="{C038C727-85A5-4003-A208-A6B8E7F121D4}" type="presParOf" srcId="{AE63BB08-5C5F-4BD8-9254-2918E97724F1}" destId="{B9BE1D52-29E7-4DA6-81D9-AD765E1224DB}" srcOrd="1" destOrd="0" presId="urn:microsoft.com/office/officeart/2005/8/layout/hierarchy2"/>
    <dgm:cxn modelId="{1632D765-C086-4F5F-B9A5-67F98ECDFB85}" type="presParOf" srcId="{F035332D-907C-492D-BBB7-F3C6DE9A3ECB}" destId="{D57EE8A6-4F2A-428F-A259-9678F68EF833}" srcOrd="4" destOrd="0" presId="urn:microsoft.com/office/officeart/2005/8/layout/hierarchy2"/>
    <dgm:cxn modelId="{EE8E668E-19ED-4BF9-BCAD-FE49C6D8137C}" type="presParOf" srcId="{D57EE8A6-4F2A-428F-A259-9678F68EF833}" destId="{70613799-CF0B-4B2C-8D64-9E4162497566}" srcOrd="0" destOrd="0" presId="urn:microsoft.com/office/officeart/2005/8/layout/hierarchy2"/>
    <dgm:cxn modelId="{B350D2D3-DCF0-42F4-AAAD-6B62BF9A17DD}" type="presParOf" srcId="{F035332D-907C-492D-BBB7-F3C6DE9A3ECB}" destId="{24F61E3F-4757-498E-9B32-26706F1E880D}" srcOrd="5" destOrd="0" presId="urn:microsoft.com/office/officeart/2005/8/layout/hierarchy2"/>
    <dgm:cxn modelId="{09CD6962-0E47-4E11-BEF3-6E2FBDC36FD8}" type="presParOf" srcId="{24F61E3F-4757-498E-9B32-26706F1E880D}" destId="{C49DF93B-0A3C-4769-B93E-F637DF3CC1A3}" srcOrd="0" destOrd="0" presId="urn:microsoft.com/office/officeart/2005/8/layout/hierarchy2"/>
    <dgm:cxn modelId="{2F2ADD6B-294F-4FF1-8317-26C07C74C479}" type="presParOf" srcId="{24F61E3F-4757-498E-9B32-26706F1E880D}" destId="{7C637D6D-9D34-4029-A8D1-0E3DA5C66A3A}"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5DF59618-2A9C-43A6-8255-8B3956F44CE8}" type="doc">
      <dgm:prSet loTypeId="urn:microsoft.com/office/officeart/2005/8/layout/lProcess2" loCatId="list" qsTypeId="urn:microsoft.com/office/officeart/2005/8/quickstyle/simple2" qsCatId="simple" csTypeId="urn:microsoft.com/office/officeart/2005/8/colors/accent0_2" csCatId="mainScheme" phldr="1"/>
      <dgm:spPr/>
      <dgm:t>
        <a:bodyPr/>
        <a:lstStyle/>
        <a:p>
          <a:endParaRPr lang="en-IN"/>
        </a:p>
      </dgm:t>
    </dgm:pt>
    <dgm:pt modelId="{B4C3486D-DB85-4C01-BD6C-14C9D5E5971E}">
      <dgm:prSet phldrT="[Text]" custT="1"/>
      <dgm:spPr/>
      <dgm:t>
        <a:bodyPr/>
        <a:lstStyle/>
        <a:p>
          <a:endParaRPr lang="en-IN" sz="1800" b="0" u="none" dirty="0"/>
        </a:p>
        <a:p>
          <a:endParaRPr lang="en-IN" sz="1800" b="0" u="none" dirty="0"/>
        </a:p>
        <a:p>
          <a:endParaRPr lang="en-IN" sz="1800" b="0" u="none" dirty="0"/>
        </a:p>
        <a:p>
          <a:r>
            <a:rPr lang="en-IN" sz="1800" b="0" u="none" dirty="0"/>
            <a:t>Services </a:t>
          </a:r>
          <a:r>
            <a:rPr lang="en-IN" sz="1800" b="0" u="none" dirty="0" err="1"/>
            <a:t>i.r.o</a:t>
          </a:r>
          <a:r>
            <a:rPr lang="en-IN" sz="1800" b="0" u="none" dirty="0"/>
            <a:t> goods required to be made physically available by recipient</a:t>
          </a:r>
        </a:p>
        <a:p>
          <a:r>
            <a:rPr lang="en-IN" sz="1800" b="0" u="none" dirty="0"/>
            <a:t>&amp;</a:t>
          </a:r>
        </a:p>
        <a:p>
          <a:r>
            <a:rPr lang="en-IN" sz="1800" b="0" u="none" dirty="0"/>
            <a:t>Services requiring physical presence of receiver/ person acting on his behalf</a:t>
          </a:r>
        </a:p>
      </dgm:t>
    </dgm:pt>
    <dgm:pt modelId="{6C67BA42-3082-4FF8-B286-BD079B64A2BC}" type="parTrans" cxnId="{DAAE2758-3213-484C-8C77-0A5106CE54DF}">
      <dgm:prSet/>
      <dgm:spPr/>
      <dgm:t>
        <a:bodyPr/>
        <a:lstStyle/>
        <a:p>
          <a:endParaRPr lang="en-IN"/>
        </a:p>
      </dgm:t>
    </dgm:pt>
    <dgm:pt modelId="{8B7DBB0D-AEA9-4671-9C98-9C083DE4F34A}" type="sibTrans" cxnId="{DAAE2758-3213-484C-8C77-0A5106CE54DF}">
      <dgm:prSet/>
      <dgm:spPr/>
      <dgm:t>
        <a:bodyPr/>
        <a:lstStyle/>
        <a:p>
          <a:endParaRPr lang="en-IN"/>
        </a:p>
      </dgm:t>
    </dgm:pt>
    <dgm:pt modelId="{5E21A5ED-1CEA-4F68-9FF7-61A16CB29941}">
      <dgm:prSet phldrT="[Text]" custT="1"/>
      <dgm:spPr/>
      <dgm:t>
        <a:bodyPr/>
        <a:lstStyle/>
        <a:p>
          <a:r>
            <a:rPr lang="en-IN" sz="2000" dirty="0"/>
            <a:t>Location where services actually performed</a:t>
          </a:r>
        </a:p>
      </dgm:t>
    </dgm:pt>
    <dgm:pt modelId="{B440F736-ECCD-4B41-BBF5-F9E9DB0B4383}" type="parTrans" cxnId="{3750C248-2F61-4083-BA5E-E32242C63C50}">
      <dgm:prSet/>
      <dgm:spPr/>
      <dgm:t>
        <a:bodyPr/>
        <a:lstStyle/>
        <a:p>
          <a:endParaRPr lang="en-IN"/>
        </a:p>
      </dgm:t>
    </dgm:pt>
    <dgm:pt modelId="{8BA206E9-DE01-4AAC-9FCB-8932C4313635}" type="sibTrans" cxnId="{3750C248-2F61-4083-BA5E-E32242C63C50}">
      <dgm:prSet/>
      <dgm:spPr/>
      <dgm:t>
        <a:bodyPr/>
        <a:lstStyle/>
        <a:p>
          <a:endParaRPr lang="en-IN"/>
        </a:p>
      </dgm:t>
    </dgm:pt>
    <dgm:pt modelId="{022FE548-07E5-401F-AB4B-9535EA0B01CE}">
      <dgm:prSet phldrT="[Text]" custT="1"/>
      <dgm:spPr/>
      <dgm:t>
        <a:bodyPr/>
        <a:lstStyle/>
        <a:p>
          <a:r>
            <a:rPr lang="en-IN" sz="2000" dirty="0"/>
            <a:t>Services supplied directly in relation to immovable property</a:t>
          </a:r>
        </a:p>
      </dgm:t>
    </dgm:pt>
    <dgm:pt modelId="{24F5F709-B655-420F-9896-882518CFDBF3}" type="parTrans" cxnId="{4C4C928D-5F22-4667-AFF1-E04DA131E959}">
      <dgm:prSet/>
      <dgm:spPr/>
      <dgm:t>
        <a:bodyPr/>
        <a:lstStyle/>
        <a:p>
          <a:endParaRPr lang="en-IN"/>
        </a:p>
      </dgm:t>
    </dgm:pt>
    <dgm:pt modelId="{B8BAC7FA-F649-4624-92DA-CA37918D49C1}" type="sibTrans" cxnId="{4C4C928D-5F22-4667-AFF1-E04DA131E959}">
      <dgm:prSet/>
      <dgm:spPr/>
      <dgm:t>
        <a:bodyPr/>
        <a:lstStyle/>
        <a:p>
          <a:endParaRPr lang="en-IN"/>
        </a:p>
      </dgm:t>
    </dgm:pt>
    <dgm:pt modelId="{E7452526-C8CC-4462-91D4-3FA4171CD59A}">
      <dgm:prSet phldrT="[Text]" custT="1"/>
      <dgm:spPr/>
      <dgm:t>
        <a:bodyPr/>
        <a:lstStyle/>
        <a:p>
          <a:r>
            <a:rPr lang="en-IN" sz="2000" dirty="0"/>
            <a:t>Location of such immovable property </a:t>
          </a:r>
          <a:r>
            <a:rPr lang="en-IN" sz="1800" dirty="0"/>
            <a:t>(or where it is intended to be located)</a:t>
          </a:r>
        </a:p>
      </dgm:t>
    </dgm:pt>
    <dgm:pt modelId="{F4E41F93-DC6D-4860-8E1F-F736D51AA82B}" type="parTrans" cxnId="{EAF88A83-E07B-4371-82AC-AC68B3CDFEAE}">
      <dgm:prSet/>
      <dgm:spPr/>
      <dgm:t>
        <a:bodyPr/>
        <a:lstStyle/>
        <a:p>
          <a:endParaRPr lang="en-IN"/>
        </a:p>
      </dgm:t>
    </dgm:pt>
    <dgm:pt modelId="{1C06B203-6DBF-4492-82BE-8BFEBE9A44D6}" type="sibTrans" cxnId="{EAF88A83-E07B-4371-82AC-AC68B3CDFEAE}">
      <dgm:prSet/>
      <dgm:spPr/>
      <dgm:t>
        <a:bodyPr/>
        <a:lstStyle/>
        <a:p>
          <a:endParaRPr lang="en-IN"/>
        </a:p>
      </dgm:t>
    </dgm:pt>
    <dgm:pt modelId="{62A1D2B0-4780-4480-84B6-435EF07BCD1C}">
      <dgm:prSet phldrT="[Text]" custT="1"/>
      <dgm:spPr/>
      <dgm:t>
        <a:bodyPr/>
        <a:lstStyle/>
        <a:p>
          <a:r>
            <a:rPr lang="en-IN" sz="2000" dirty="0"/>
            <a:t>Service by way of admission to/ organising an event, etc. and ancillary services</a:t>
          </a:r>
        </a:p>
      </dgm:t>
    </dgm:pt>
    <dgm:pt modelId="{80E989BF-6F8B-47EB-8724-2F5513B227A7}" type="parTrans" cxnId="{F3BC642F-3DD6-4E33-950A-D292B0D04881}">
      <dgm:prSet/>
      <dgm:spPr/>
      <dgm:t>
        <a:bodyPr/>
        <a:lstStyle/>
        <a:p>
          <a:endParaRPr lang="en-IN"/>
        </a:p>
      </dgm:t>
    </dgm:pt>
    <dgm:pt modelId="{8380BB89-99CE-43CB-8FEF-E849F3E12385}" type="sibTrans" cxnId="{F3BC642F-3DD6-4E33-950A-D292B0D04881}">
      <dgm:prSet/>
      <dgm:spPr/>
      <dgm:t>
        <a:bodyPr/>
        <a:lstStyle/>
        <a:p>
          <a:endParaRPr lang="en-IN"/>
        </a:p>
      </dgm:t>
    </dgm:pt>
    <dgm:pt modelId="{373E7435-CCF1-4165-BE91-83C5138172C5}">
      <dgm:prSet phldrT="[Text]" custT="1"/>
      <dgm:spPr/>
      <dgm:t>
        <a:bodyPr/>
        <a:lstStyle/>
        <a:p>
          <a:r>
            <a:rPr lang="en-IN" sz="2000" dirty="0"/>
            <a:t>Place where the event is actually held</a:t>
          </a:r>
        </a:p>
      </dgm:t>
    </dgm:pt>
    <dgm:pt modelId="{42DDF735-B635-4B3B-B5F0-E5C1DCE7138B}" type="parTrans" cxnId="{90F69F39-96B8-4EAA-88B3-DFFFAF466AAA}">
      <dgm:prSet/>
      <dgm:spPr/>
      <dgm:t>
        <a:bodyPr/>
        <a:lstStyle/>
        <a:p>
          <a:endParaRPr lang="en-IN"/>
        </a:p>
      </dgm:t>
    </dgm:pt>
    <dgm:pt modelId="{4655E6D4-9CD1-46A9-8938-11D96A8D2B57}" type="sibTrans" cxnId="{90F69F39-96B8-4EAA-88B3-DFFFAF466AAA}">
      <dgm:prSet/>
      <dgm:spPr/>
      <dgm:t>
        <a:bodyPr/>
        <a:lstStyle/>
        <a:p>
          <a:endParaRPr lang="en-IN"/>
        </a:p>
      </dgm:t>
    </dgm:pt>
    <dgm:pt modelId="{8C5FB86F-2529-4642-B938-1D3661C0752E}">
      <dgm:prSet custT="1"/>
      <dgm:spPr/>
      <dgm:t>
        <a:bodyPr/>
        <a:lstStyle/>
        <a:p>
          <a:endParaRPr lang="en-IN" sz="2000" b="0" u="none" dirty="0"/>
        </a:p>
        <a:p>
          <a:endParaRPr lang="en-IN" sz="2000" b="0" u="none" dirty="0"/>
        </a:p>
        <a:p>
          <a:r>
            <a:rPr lang="en-IN" sz="2000" b="0" u="none" dirty="0"/>
            <a:t>Banking services to account holders, intermediary services, hiring of means of transport (other than aircraft &amp; vessels) </a:t>
          </a:r>
          <a:r>
            <a:rPr lang="en-IN" sz="2000" b="0" u="none" dirty="0" err="1"/>
            <a:t>upto</a:t>
          </a:r>
          <a:r>
            <a:rPr lang="en-IN" sz="2000" b="0" u="none" dirty="0"/>
            <a:t> 1 month</a:t>
          </a:r>
        </a:p>
      </dgm:t>
    </dgm:pt>
    <dgm:pt modelId="{31FC2647-A498-445A-82B1-C16E0A53487C}" type="parTrans" cxnId="{EB81A617-E2F5-409D-AC03-0DF662D8E70E}">
      <dgm:prSet/>
      <dgm:spPr/>
      <dgm:t>
        <a:bodyPr/>
        <a:lstStyle/>
        <a:p>
          <a:endParaRPr lang="en-IN"/>
        </a:p>
      </dgm:t>
    </dgm:pt>
    <dgm:pt modelId="{CA5E790A-F246-4EDE-8913-CA78390A6F67}" type="sibTrans" cxnId="{EB81A617-E2F5-409D-AC03-0DF662D8E70E}">
      <dgm:prSet/>
      <dgm:spPr/>
      <dgm:t>
        <a:bodyPr/>
        <a:lstStyle/>
        <a:p>
          <a:endParaRPr lang="en-IN"/>
        </a:p>
      </dgm:t>
    </dgm:pt>
    <dgm:pt modelId="{6E25C779-8CE8-48AA-9498-C2EAA06DD510}">
      <dgm:prSet custT="1"/>
      <dgm:spPr/>
      <dgm:t>
        <a:bodyPr/>
        <a:lstStyle/>
        <a:p>
          <a:r>
            <a:rPr lang="en-IN" sz="2000" dirty="0"/>
            <a:t>Transportation</a:t>
          </a:r>
          <a:r>
            <a:rPr lang="en-IN" sz="2000" baseline="0" dirty="0"/>
            <a:t> of goods (other than by way of mail/courier)</a:t>
          </a:r>
        </a:p>
      </dgm:t>
    </dgm:pt>
    <dgm:pt modelId="{CE9329E0-2D82-4B2B-A149-4F369D371C67}" type="parTrans" cxnId="{E47868EB-B6A0-480B-BC32-64C6066F22A2}">
      <dgm:prSet/>
      <dgm:spPr/>
      <dgm:t>
        <a:bodyPr/>
        <a:lstStyle/>
        <a:p>
          <a:endParaRPr lang="en-IN"/>
        </a:p>
      </dgm:t>
    </dgm:pt>
    <dgm:pt modelId="{D6D24B15-E8A6-4775-AA65-E441FF16A9FD}" type="sibTrans" cxnId="{E47868EB-B6A0-480B-BC32-64C6066F22A2}">
      <dgm:prSet/>
      <dgm:spPr/>
      <dgm:t>
        <a:bodyPr/>
        <a:lstStyle/>
        <a:p>
          <a:endParaRPr lang="en-IN"/>
        </a:p>
      </dgm:t>
    </dgm:pt>
    <dgm:pt modelId="{79C24E61-81FA-4D44-80A6-51D073533161}">
      <dgm:prSet custT="1"/>
      <dgm:spPr/>
      <dgm:t>
        <a:bodyPr/>
        <a:lstStyle/>
        <a:p>
          <a:r>
            <a:rPr lang="en-IN" sz="2000" dirty="0"/>
            <a:t>Location of supplier</a:t>
          </a:r>
        </a:p>
      </dgm:t>
    </dgm:pt>
    <dgm:pt modelId="{CF111184-C1E2-4FE8-B79C-A6EDBFCE822F}" type="parTrans" cxnId="{42093E05-3A8F-4628-83BF-AAC9292F660D}">
      <dgm:prSet/>
      <dgm:spPr/>
      <dgm:t>
        <a:bodyPr/>
        <a:lstStyle/>
        <a:p>
          <a:endParaRPr lang="en-IN"/>
        </a:p>
      </dgm:t>
    </dgm:pt>
    <dgm:pt modelId="{318FB277-3CE6-420C-8364-2314AA4D6A0B}" type="sibTrans" cxnId="{42093E05-3A8F-4628-83BF-AAC9292F660D}">
      <dgm:prSet/>
      <dgm:spPr/>
      <dgm:t>
        <a:bodyPr/>
        <a:lstStyle/>
        <a:p>
          <a:endParaRPr lang="en-IN"/>
        </a:p>
      </dgm:t>
    </dgm:pt>
    <dgm:pt modelId="{48523656-6297-4998-9126-DD5A31AABAA7}">
      <dgm:prSet custT="1"/>
      <dgm:spPr/>
      <dgm:t>
        <a:bodyPr/>
        <a:lstStyle/>
        <a:p>
          <a:r>
            <a:rPr lang="en-IN" sz="2000" dirty="0"/>
            <a:t>Destination of the goods</a:t>
          </a:r>
        </a:p>
      </dgm:t>
    </dgm:pt>
    <dgm:pt modelId="{431BFC12-18BA-40C7-A86D-DB59278CF9E9}" type="parTrans" cxnId="{4E23E890-E13B-4825-98B2-966830F7A612}">
      <dgm:prSet/>
      <dgm:spPr/>
      <dgm:t>
        <a:bodyPr/>
        <a:lstStyle/>
        <a:p>
          <a:endParaRPr lang="en-IN"/>
        </a:p>
      </dgm:t>
    </dgm:pt>
    <dgm:pt modelId="{0D1247C4-E5D2-4DB3-AA91-9CAC91FAB731}" type="sibTrans" cxnId="{4E23E890-E13B-4825-98B2-966830F7A612}">
      <dgm:prSet/>
      <dgm:spPr/>
      <dgm:t>
        <a:bodyPr/>
        <a:lstStyle/>
        <a:p>
          <a:endParaRPr lang="en-IN"/>
        </a:p>
      </dgm:t>
    </dgm:pt>
    <dgm:pt modelId="{1906A894-5D45-4DFD-8BF4-2DCD58A25CA1}" type="pres">
      <dgm:prSet presAssocID="{5DF59618-2A9C-43A6-8255-8B3956F44CE8}" presName="theList" presStyleCnt="0">
        <dgm:presLayoutVars>
          <dgm:dir/>
          <dgm:animLvl val="lvl"/>
          <dgm:resizeHandles val="exact"/>
        </dgm:presLayoutVars>
      </dgm:prSet>
      <dgm:spPr/>
    </dgm:pt>
    <dgm:pt modelId="{48D751F1-8EDB-4F49-BC40-2AF67EC3A546}" type="pres">
      <dgm:prSet presAssocID="{B4C3486D-DB85-4C01-BD6C-14C9D5E5971E}" presName="compNode" presStyleCnt="0"/>
      <dgm:spPr/>
    </dgm:pt>
    <dgm:pt modelId="{6033E7DE-D90A-4C91-AA67-C6AA3458C00A}" type="pres">
      <dgm:prSet presAssocID="{B4C3486D-DB85-4C01-BD6C-14C9D5E5971E}" presName="aNode" presStyleLbl="bgShp" presStyleIdx="0" presStyleCnt="5"/>
      <dgm:spPr/>
    </dgm:pt>
    <dgm:pt modelId="{AB26A2C0-FD73-4E97-8D2E-9099665C34BE}" type="pres">
      <dgm:prSet presAssocID="{B4C3486D-DB85-4C01-BD6C-14C9D5E5971E}" presName="textNode" presStyleLbl="bgShp" presStyleIdx="0" presStyleCnt="5"/>
      <dgm:spPr/>
    </dgm:pt>
    <dgm:pt modelId="{BA803C05-A073-433D-9FD3-C4FB5C3E781D}" type="pres">
      <dgm:prSet presAssocID="{B4C3486D-DB85-4C01-BD6C-14C9D5E5971E}" presName="compChildNode" presStyleCnt="0"/>
      <dgm:spPr/>
    </dgm:pt>
    <dgm:pt modelId="{AD965538-750B-4C92-90EB-24C7799EDE32}" type="pres">
      <dgm:prSet presAssocID="{B4C3486D-DB85-4C01-BD6C-14C9D5E5971E}" presName="theInnerList" presStyleCnt="0"/>
      <dgm:spPr/>
    </dgm:pt>
    <dgm:pt modelId="{3FAEB656-C915-417B-BEC6-1C8BDFB96EAE}" type="pres">
      <dgm:prSet presAssocID="{5E21A5ED-1CEA-4F68-9FF7-61A16CB29941}" presName="childNode" presStyleLbl="node1" presStyleIdx="0" presStyleCnt="5" custScaleY="65604" custLinFactNeighborY="18185">
        <dgm:presLayoutVars>
          <dgm:bulletEnabled val="1"/>
        </dgm:presLayoutVars>
      </dgm:prSet>
      <dgm:spPr/>
    </dgm:pt>
    <dgm:pt modelId="{E47FC960-E785-40DA-83EE-567D5318F3BA}" type="pres">
      <dgm:prSet presAssocID="{B4C3486D-DB85-4C01-BD6C-14C9D5E5971E}" presName="aSpace" presStyleCnt="0"/>
      <dgm:spPr/>
    </dgm:pt>
    <dgm:pt modelId="{977B2F48-053C-4FFF-8303-405E56B54CA1}" type="pres">
      <dgm:prSet presAssocID="{022FE548-07E5-401F-AB4B-9535EA0B01CE}" presName="compNode" presStyleCnt="0"/>
      <dgm:spPr/>
    </dgm:pt>
    <dgm:pt modelId="{238FC957-B296-475B-B3C1-B61CB4A511EC}" type="pres">
      <dgm:prSet presAssocID="{022FE548-07E5-401F-AB4B-9535EA0B01CE}" presName="aNode" presStyleLbl="bgShp" presStyleIdx="1" presStyleCnt="5"/>
      <dgm:spPr/>
    </dgm:pt>
    <dgm:pt modelId="{BD4F6DA0-E6AF-45C4-9F41-9B5D36765AAA}" type="pres">
      <dgm:prSet presAssocID="{022FE548-07E5-401F-AB4B-9535EA0B01CE}" presName="textNode" presStyleLbl="bgShp" presStyleIdx="1" presStyleCnt="5"/>
      <dgm:spPr/>
    </dgm:pt>
    <dgm:pt modelId="{A4C28F6B-E375-4DB2-9FEA-2F3D91295974}" type="pres">
      <dgm:prSet presAssocID="{022FE548-07E5-401F-AB4B-9535EA0B01CE}" presName="compChildNode" presStyleCnt="0"/>
      <dgm:spPr/>
    </dgm:pt>
    <dgm:pt modelId="{41E0855D-EA76-4673-94D0-B989FDE824B0}" type="pres">
      <dgm:prSet presAssocID="{022FE548-07E5-401F-AB4B-9535EA0B01CE}" presName="theInnerList" presStyleCnt="0"/>
      <dgm:spPr/>
    </dgm:pt>
    <dgm:pt modelId="{63105B47-3819-46F6-BBB1-951DF8263D87}" type="pres">
      <dgm:prSet presAssocID="{E7452526-C8CC-4462-91D4-3FA4171CD59A}" presName="childNode" presStyleLbl="node1" presStyleIdx="1" presStyleCnt="5" custScaleY="64776" custLinFactNeighborX="4798" custLinFactNeighborY="20203">
        <dgm:presLayoutVars>
          <dgm:bulletEnabled val="1"/>
        </dgm:presLayoutVars>
      </dgm:prSet>
      <dgm:spPr/>
    </dgm:pt>
    <dgm:pt modelId="{6D972B5B-12DF-4F56-A28C-001F2AA80E64}" type="pres">
      <dgm:prSet presAssocID="{022FE548-07E5-401F-AB4B-9535EA0B01CE}" presName="aSpace" presStyleCnt="0"/>
      <dgm:spPr/>
    </dgm:pt>
    <dgm:pt modelId="{BCC04A06-697A-4FAC-9901-D57E76D63814}" type="pres">
      <dgm:prSet presAssocID="{62A1D2B0-4780-4480-84B6-435EF07BCD1C}" presName="compNode" presStyleCnt="0"/>
      <dgm:spPr/>
    </dgm:pt>
    <dgm:pt modelId="{D4F3662C-A1F7-482F-9DEC-7D940E1F3AF3}" type="pres">
      <dgm:prSet presAssocID="{62A1D2B0-4780-4480-84B6-435EF07BCD1C}" presName="aNode" presStyleLbl="bgShp" presStyleIdx="2" presStyleCnt="5"/>
      <dgm:spPr/>
    </dgm:pt>
    <dgm:pt modelId="{4A64C0C1-FCE1-4BD2-BBE5-97E7C39A6D43}" type="pres">
      <dgm:prSet presAssocID="{62A1D2B0-4780-4480-84B6-435EF07BCD1C}" presName="textNode" presStyleLbl="bgShp" presStyleIdx="2" presStyleCnt="5"/>
      <dgm:spPr/>
    </dgm:pt>
    <dgm:pt modelId="{1976BEFF-BD84-4C76-AF3B-62081998B3F6}" type="pres">
      <dgm:prSet presAssocID="{62A1D2B0-4780-4480-84B6-435EF07BCD1C}" presName="compChildNode" presStyleCnt="0"/>
      <dgm:spPr/>
    </dgm:pt>
    <dgm:pt modelId="{266AE43E-0760-4785-ABEE-5381F61C09FD}" type="pres">
      <dgm:prSet presAssocID="{62A1D2B0-4780-4480-84B6-435EF07BCD1C}" presName="theInnerList" presStyleCnt="0"/>
      <dgm:spPr/>
    </dgm:pt>
    <dgm:pt modelId="{8E50DA9F-96EF-437F-9300-20EBB629DA2D}" type="pres">
      <dgm:prSet presAssocID="{373E7435-CCF1-4165-BE91-83C5138172C5}" presName="childNode" presStyleLbl="node1" presStyleIdx="2" presStyleCnt="5" custScaleY="65604" custLinFactNeighborX="1964" custLinFactNeighborY="18185">
        <dgm:presLayoutVars>
          <dgm:bulletEnabled val="1"/>
        </dgm:presLayoutVars>
      </dgm:prSet>
      <dgm:spPr/>
    </dgm:pt>
    <dgm:pt modelId="{165CE21C-20FD-4217-B2E5-370455B75B7D}" type="pres">
      <dgm:prSet presAssocID="{62A1D2B0-4780-4480-84B6-435EF07BCD1C}" presName="aSpace" presStyleCnt="0"/>
      <dgm:spPr/>
    </dgm:pt>
    <dgm:pt modelId="{B652B18E-2C85-4F74-9E78-43BD43176CFB}" type="pres">
      <dgm:prSet presAssocID="{8C5FB86F-2529-4642-B938-1D3661C0752E}" presName="compNode" presStyleCnt="0"/>
      <dgm:spPr/>
    </dgm:pt>
    <dgm:pt modelId="{4EFD17CE-1401-484B-8595-9722A72E621E}" type="pres">
      <dgm:prSet presAssocID="{8C5FB86F-2529-4642-B938-1D3661C0752E}" presName="aNode" presStyleLbl="bgShp" presStyleIdx="3" presStyleCnt="5"/>
      <dgm:spPr/>
    </dgm:pt>
    <dgm:pt modelId="{E9D03C66-150E-48EA-B973-69431FD5C555}" type="pres">
      <dgm:prSet presAssocID="{8C5FB86F-2529-4642-B938-1D3661C0752E}" presName="textNode" presStyleLbl="bgShp" presStyleIdx="3" presStyleCnt="5"/>
      <dgm:spPr/>
    </dgm:pt>
    <dgm:pt modelId="{AABFB566-977D-4141-9E25-491BEE63C289}" type="pres">
      <dgm:prSet presAssocID="{8C5FB86F-2529-4642-B938-1D3661C0752E}" presName="compChildNode" presStyleCnt="0"/>
      <dgm:spPr/>
    </dgm:pt>
    <dgm:pt modelId="{A86C04C7-DE4F-42D6-8504-25C3B232D4B1}" type="pres">
      <dgm:prSet presAssocID="{8C5FB86F-2529-4642-B938-1D3661C0752E}" presName="theInnerList" presStyleCnt="0"/>
      <dgm:spPr/>
    </dgm:pt>
    <dgm:pt modelId="{749EAB85-AF87-4194-B18F-B46275732093}" type="pres">
      <dgm:prSet presAssocID="{79C24E61-81FA-4D44-80A6-51D073533161}" presName="childNode" presStyleLbl="node1" presStyleIdx="3" presStyleCnt="5" custScaleY="65604" custLinFactNeighborY="18185">
        <dgm:presLayoutVars>
          <dgm:bulletEnabled val="1"/>
        </dgm:presLayoutVars>
      </dgm:prSet>
      <dgm:spPr/>
    </dgm:pt>
    <dgm:pt modelId="{D97B5E8B-7C45-43E3-9CFD-0B74B0F730BD}" type="pres">
      <dgm:prSet presAssocID="{8C5FB86F-2529-4642-B938-1D3661C0752E}" presName="aSpace" presStyleCnt="0"/>
      <dgm:spPr/>
    </dgm:pt>
    <dgm:pt modelId="{C488A918-C8B7-4E85-9496-3F253294EA08}" type="pres">
      <dgm:prSet presAssocID="{6E25C779-8CE8-48AA-9498-C2EAA06DD510}" presName="compNode" presStyleCnt="0"/>
      <dgm:spPr/>
    </dgm:pt>
    <dgm:pt modelId="{63BCF7E8-C771-44C8-8443-4D70359BC7AD}" type="pres">
      <dgm:prSet presAssocID="{6E25C779-8CE8-48AA-9498-C2EAA06DD510}" presName="aNode" presStyleLbl="bgShp" presStyleIdx="4" presStyleCnt="5"/>
      <dgm:spPr/>
    </dgm:pt>
    <dgm:pt modelId="{B1BF1412-CEA2-4329-99C2-A928C4D9931A}" type="pres">
      <dgm:prSet presAssocID="{6E25C779-8CE8-48AA-9498-C2EAA06DD510}" presName="textNode" presStyleLbl="bgShp" presStyleIdx="4" presStyleCnt="5"/>
      <dgm:spPr/>
    </dgm:pt>
    <dgm:pt modelId="{EE325C04-0047-4ED7-B826-F3E1498FA619}" type="pres">
      <dgm:prSet presAssocID="{6E25C779-8CE8-48AA-9498-C2EAA06DD510}" presName="compChildNode" presStyleCnt="0"/>
      <dgm:spPr/>
    </dgm:pt>
    <dgm:pt modelId="{A356A223-E935-4CC2-AB81-105027366B61}" type="pres">
      <dgm:prSet presAssocID="{6E25C779-8CE8-48AA-9498-C2EAA06DD510}" presName="theInnerList" presStyleCnt="0"/>
      <dgm:spPr/>
    </dgm:pt>
    <dgm:pt modelId="{DB4A2A76-1DF7-4E87-8132-3B6DADA809D9}" type="pres">
      <dgm:prSet presAssocID="{48523656-6297-4998-9126-DD5A31AABAA7}" presName="childNode" presStyleLbl="node1" presStyleIdx="4" presStyleCnt="5" custScaleY="63834" custLinFactNeighborX="-1962" custLinFactNeighborY="18462">
        <dgm:presLayoutVars>
          <dgm:bulletEnabled val="1"/>
        </dgm:presLayoutVars>
      </dgm:prSet>
      <dgm:spPr/>
    </dgm:pt>
  </dgm:ptLst>
  <dgm:cxnLst>
    <dgm:cxn modelId="{4B697DB8-029B-431E-9B70-3321B9A86E4A}" type="presOf" srcId="{62A1D2B0-4780-4480-84B6-435EF07BCD1C}" destId="{D4F3662C-A1F7-482F-9DEC-7D940E1F3AF3}" srcOrd="0" destOrd="0" presId="urn:microsoft.com/office/officeart/2005/8/layout/lProcess2"/>
    <dgm:cxn modelId="{EAF88A83-E07B-4371-82AC-AC68B3CDFEAE}" srcId="{022FE548-07E5-401F-AB4B-9535EA0B01CE}" destId="{E7452526-C8CC-4462-91D4-3FA4171CD59A}" srcOrd="0" destOrd="0" parTransId="{F4E41F93-DC6D-4860-8E1F-F736D51AA82B}" sibTransId="{1C06B203-6DBF-4492-82BE-8BFEBE9A44D6}"/>
    <dgm:cxn modelId="{90F69F39-96B8-4EAA-88B3-DFFFAF466AAA}" srcId="{62A1D2B0-4780-4480-84B6-435EF07BCD1C}" destId="{373E7435-CCF1-4165-BE91-83C5138172C5}" srcOrd="0" destOrd="0" parTransId="{42DDF735-B635-4B3B-B5F0-E5C1DCE7138B}" sibTransId="{4655E6D4-9CD1-46A9-8938-11D96A8D2B57}"/>
    <dgm:cxn modelId="{EB81A617-E2F5-409D-AC03-0DF662D8E70E}" srcId="{5DF59618-2A9C-43A6-8255-8B3956F44CE8}" destId="{8C5FB86F-2529-4642-B938-1D3661C0752E}" srcOrd="3" destOrd="0" parTransId="{31FC2647-A498-445A-82B1-C16E0A53487C}" sibTransId="{CA5E790A-F246-4EDE-8913-CA78390A6F67}"/>
    <dgm:cxn modelId="{DAAE2758-3213-484C-8C77-0A5106CE54DF}" srcId="{5DF59618-2A9C-43A6-8255-8B3956F44CE8}" destId="{B4C3486D-DB85-4C01-BD6C-14C9D5E5971E}" srcOrd="0" destOrd="0" parTransId="{6C67BA42-3082-4FF8-B286-BD079B64A2BC}" sibTransId="{8B7DBB0D-AEA9-4671-9C98-9C083DE4F34A}"/>
    <dgm:cxn modelId="{4BC87BDC-9124-475B-8169-20BF35DFEBC6}" type="presOf" srcId="{6E25C779-8CE8-48AA-9498-C2EAA06DD510}" destId="{B1BF1412-CEA2-4329-99C2-A928C4D9931A}" srcOrd="1" destOrd="0" presId="urn:microsoft.com/office/officeart/2005/8/layout/lProcess2"/>
    <dgm:cxn modelId="{F7D190F9-CDB6-4DBC-A121-8B41F876E3ED}" type="presOf" srcId="{5E21A5ED-1CEA-4F68-9FF7-61A16CB29941}" destId="{3FAEB656-C915-417B-BEC6-1C8BDFB96EAE}" srcOrd="0" destOrd="0" presId="urn:microsoft.com/office/officeart/2005/8/layout/lProcess2"/>
    <dgm:cxn modelId="{D8E042F7-6EFD-4AD1-86B9-C8A44BB4565F}" type="presOf" srcId="{022FE548-07E5-401F-AB4B-9535EA0B01CE}" destId="{238FC957-B296-475B-B3C1-B61CB4A511EC}" srcOrd="0" destOrd="0" presId="urn:microsoft.com/office/officeart/2005/8/layout/lProcess2"/>
    <dgm:cxn modelId="{E47868EB-B6A0-480B-BC32-64C6066F22A2}" srcId="{5DF59618-2A9C-43A6-8255-8B3956F44CE8}" destId="{6E25C779-8CE8-48AA-9498-C2EAA06DD510}" srcOrd="4" destOrd="0" parTransId="{CE9329E0-2D82-4B2B-A149-4F369D371C67}" sibTransId="{D6D24B15-E8A6-4775-AA65-E441FF16A9FD}"/>
    <dgm:cxn modelId="{F6A89518-01E1-4E6F-840C-49EE0E310720}" type="presOf" srcId="{79C24E61-81FA-4D44-80A6-51D073533161}" destId="{749EAB85-AF87-4194-B18F-B46275732093}" srcOrd="0" destOrd="0" presId="urn:microsoft.com/office/officeart/2005/8/layout/lProcess2"/>
    <dgm:cxn modelId="{180774F8-D478-47D8-BFC5-9613ED065867}" type="presOf" srcId="{373E7435-CCF1-4165-BE91-83C5138172C5}" destId="{8E50DA9F-96EF-437F-9300-20EBB629DA2D}" srcOrd="0" destOrd="0" presId="urn:microsoft.com/office/officeart/2005/8/layout/lProcess2"/>
    <dgm:cxn modelId="{F3BC642F-3DD6-4E33-950A-D292B0D04881}" srcId="{5DF59618-2A9C-43A6-8255-8B3956F44CE8}" destId="{62A1D2B0-4780-4480-84B6-435EF07BCD1C}" srcOrd="2" destOrd="0" parTransId="{80E989BF-6F8B-47EB-8724-2F5513B227A7}" sibTransId="{8380BB89-99CE-43CB-8FEF-E849F3E12385}"/>
    <dgm:cxn modelId="{4C4C928D-5F22-4667-AFF1-E04DA131E959}" srcId="{5DF59618-2A9C-43A6-8255-8B3956F44CE8}" destId="{022FE548-07E5-401F-AB4B-9535EA0B01CE}" srcOrd="1" destOrd="0" parTransId="{24F5F709-B655-420F-9896-882518CFDBF3}" sibTransId="{B8BAC7FA-F649-4624-92DA-CA37918D49C1}"/>
    <dgm:cxn modelId="{4E23E890-E13B-4825-98B2-966830F7A612}" srcId="{6E25C779-8CE8-48AA-9498-C2EAA06DD510}" destId="{48523656-6297-4998-9126-DD5A31AABAA7}" srcOrd="0" destOrd="0" parTransId="{431BFC12-18BA-40C7-A86D-DB59278CF9E9}" sibTransId="{0D1247C4-E5D2-4DB3-AA91-9CAC91FAB731}"/>
    <dgm:cxn modelId="{58FD9589-1531-482F-85F1-1BEEAAF4EA2E}" type="presOf" srcId="{6E25C779-8CE8-48AA-9498-C2EAA06DD510}" destId="{63BCF7E8-C771-44C8-8443-4D70359BC7AD}" srcOrd="0" destOrd="0" presId="urn:microsoft.com/office/officeart/2005/8/layout/lProcess2"/>
    <dgm:cxn modelId="{FD2FEF61-477C-4A3C-A61C-EB531B820279}" type="presOf" srcId="{8C5FB86F-2529-4642-B938-1D3661C0752E}" destId="{E9D03C66-150E-48EA-B973-69431FD5C555}" srcOrd="1" destOrd="0" presId="urn:microsoft.com/office/officeart/2005/8/layout/lProcess2"/>
    <dgm:cxn modelId="{E597B57A-8AD3-4C09-995C-B40258D974A4}" type="presOf" srcId="{B4C3486D-DB85-4C01-BD6C-14C9D5E5971E}" destId="{6033E7DE-D90A-4C91-AA67-C6AA3458C00A}" srcOrd="0" destOrd="0" presId="urn:microsoft.com/office/officeart/2005/8/layout/lProcess2"/>
    <dgm:cxn modelId="{B825BDF6-1465-4A2A-8F88-10209D882B9F}" type="presOf" srcId="{E7452526-C8CC-4462-91D4-3FA4171CD59A}" destId="{63105B47-3819-46F6-BBB1-951DF8263D87}" srcOrd="0" destOrd="0" presId="urn:microsoft.com/office/officeart/2005/8/layout/lProcess2"/>
    <dgm:cxn modelId="{3750C248-2F61-4083-BA5E-E32242C63C50}" srcId="{B4C3486D-DB85-4C01-BD6C-14C9D5E5971E}" destId="{5E21A5ED-1CEA-4F68-9FF7-61A16CB29941}" srcOrd="0" destOrd="0" parTransId="{B440F736-ECCD-4B41-BBF5-F9E9DB0B4383}" sibTransId="{8BA206E9-DE01-4AAC-9FCB-8932C4313635}"/>
    <dgm:cxn modelId="{0032CE45-8734-4930-93C6-F7CA74AAD332}" type="presOf" srcId="{5DF59618-2A9C-43A6-8255-8B3956F44CE8}" destId="{1906A894-5D45-4DFD-8BF4-2DCD58A25CA1}" srcOrd="0" destOrd="0" presId="urn:microsoft.com/office/officeart/2005/8/layout/lProcess2"/>
    <dgm:cxn modelId="{C46D5384-FCE7-4E31-9637-D730AAB6C9AD}" type="presOf" srcId="{8C5FB86F-2529-4642-B938-1D3661C0752E}" destId="{4EFD17CE-1401-484B-8595-9722A72E621E}" srcOrd="0" destOrd="0" presId="urn:microsoft.com/office/officeart/2005/8/layout/lProcess2"/>
    <dgm:cxn modelId="{E3C56F85-CD35-434A-9DC6-DD8B61565093}" type="presOf" srcId="{48523656-6297-4998-9126-DD5A31AABAA7}" destId="{DB4A2A76-1DF7-4E87-8132-3B6DADA809D9}" srcOrd="0" destOrd="0" presId="urn:microsoft.com/office/officeart/2005/8/layout/lProcess2"/>
    <dgm:cxn modelId="{F5F4B655-2641-4B6A-974C-80D23A3187ED}" type="presOf" srcId="{B4C3486D-DB85-4C01-BD6C-14C9D5E5971E}" destId="{AB26A2C0-FD73-4E97-8D2E-9099665C34BE}" srcOrd="1" destOrd="0" presId="urn:microsoft.com/office/officeart/2005/8/layout/lProcess2"/>
    <dgm:cxn modelId="{42093E05-3A8F-4628-83BF-AAC9292F660D}" srcId="{8C5FB86F-2529-4642-B938-1D3661C0752E}" destId="{79C24E61-81FA-4D44-80A6-51D073533161}" srcOrd="0" destOrd="0" parTransId="{CF111184-C1E2-4FE8-B79C-A6EDBFCE822F}" sibTransId="{318FB277-3CE6-420C-8364-2314AA4D6A0B}"/>
    <dgm:cxn modelId="{912A4617-E08B-4415-96D1-E6AC6311A2AB}" type="presOf" srcId="{62A1D2B0-4780-4480-84B6-435EF07BCD1C}" destId="{4A64C0C1-FCE1-4BD2-BBE5-97E7C39A6D43}" srcOrd="1" destOrd="0" presId="urn:microsoft.com/office/officeart/2005/8/layout/lProcess2"/>
    <dgm:cxn modelId="{F9BBC4D1-AEAB-4D6F-B05D-E5C79B7FA177}" type="presOf" srcId="{022FE548-07E5-401F-AB4B-9535EA0B01CE}" destId="{BD4F6DA0-E6AF-45C4-9F41-9B5D36765AAA}" srcOrd="1" destOrd="0" presId="urn:microsoft.com/office/officeart/2005/8/layout/lProcess2"/>
    <dgm:cxn modelId="{4A49D61B-382B-4BEB-9611-13A1385AF3D0}" type="presParOf" srcId="{1906A894-5D45-4DFD-8BF4-2DCD58A25CA1}" destId="{48D751F1-8EDB-4F49-BC40-2AF67EC3A546}" srcOrd="0" destOrd="0" presId="urn:microsoft.com/office/officeart/2005/8/layout/lProcess2"/>
    <dgm:cxn modelId="{71C41941-F08A-487F-9268-477DB7312365}" type="presParOf" srcId="{48D751F1-8EDB-4F49-BC40-2AF67EC3A546}" destId="{6033E7DE-D90A-4C91-AA67-C6AA3458C00A}" srcOrd="0" destOrd="0" presId="urn:microsoft.com/office/officeart/2005/8/layout/lProcess2"/>
    <dgm:cxn modelId="{2D0ADFC8-FB23-4E1E-BAC7-E871254ED7E1}" type="presParOf" srcId="{48D751F1-8EDB-4F49-BC40-2AF67EC3A546}" destId="{AB26A2C0-FD73-4E97-8D2E-9099665C34BE}" srcOrd="1" destOrd="0" presId="urn:microsoft.com/office/officeart/2005/8/layout/lProcess2"/>
    <dgm:cxn modelId="{7E0D04D7-FD11-4E43-B086-CE44E209A449}" type="presParOf" srcId="{48D751F1-8EDB-4F49-BC40-2AF67EC3A546}" destId="{BA803C05-A073-433D-9FD3-C4FB5C3E781D}" srcOrd="2" destOrd="0" presId="urn:microsoft.com/office/officeart/2005/8/layout/lProcess2"/>
    <dgm:cxn modelId="{9F218C41-A517-49B8-9287-BBE552351AE2}" type="presParOf" srcId="{BA803C05-A073-433D-9FD3-C4FB5C3E781D}" destId="{AD965538-750B-4C92-90EB-24C7799EDE32}" srcOrd="0" destOrd="0" presId="urn:microsoft.com/office/officeart/2005/8/layout/lProcess2"/>
    <dgm:cxn modelId="{EAC1EA0A-A57D-42EF-A46E-9E28681C535A}" type="presParOf" srcId="{AD965538-750B-4C92-90EB-24C7799EDE32}" destId="{3FAEB656-C915-417B-BEC6-1C8BDFB96EAE}" srcOrd="0" destOrd="0" presId="urn:microsoft.com/office/officeart/2005/8/layout/lProcess2"/>
    <dgm:cxn modelId="{63406AA4-D29A-412D-91CA-BAA12AAC2716}" type="presParOf" srcId="{1906A894-5D45-4DFD-8BF4-2DCD58A25CA1}" destId="{E47FC960-E785-40DA-83EE-567D5318F3BA}" srcOrd="1" destOrd="0" presId="urn:microsoft.com/office/officeart/2005/8/layout/lProcess2"/>
    <dgm:cxn modelId="{D9675299-2592-4D4E-8D1A-750CF60A16FF}" type="presParOf" srcId="{1906A894-5D45-4DFD-8BF4-2DCD58A25CA1}" destId="{977B2F48-053C-4FFF-8303-405E56B54CA1}" srcOrd="2" destOrd="0" presId="urn:microsoft.com/office/officeart/2005/8/layout/lProcess2"/>
    <dgm:cxn modelId="{DEC200E1-6EA9-4342-B59B-FD8B70E9F144}" type="presParOf" srcId="{977B2F48-053C-4FFF-8303-405E56B54CA1}" destId="{238FC957-B296-475B-B3C1-B61CB4A511EC}" srcOrd="0" destOrd="0" presId="urn:microsoft.com/office/officeart/2005/8/layout/lProcess2"/>
    <dgm:cxn modelId="{FEA35544-1F12-49E6-AACE-88DEF5E39090}" type="presParOf" srcId="{977B2F48-053C-4FFF-8303-405E56B54CA1}" destId="{BD4F6DA0-E6AF-45C4-9F41-9B5D36765AAA}" srcOrd="1" destOrd="0" presId="urn:microsoft.com/office/officeart/2005/8/layout/lProcess2"/>
    <dgm:cxn modelId="{2E17E202-892B-4433-A238-FE33FB03BA42}" type="presParOf" srcId="{977B2F48-053C-4FFF-8303-405E56B54CA1}" destId="{A4C28F6B-E375-4DB2-9FEA-2F3D91295974}" srcOrd="2" destOrd="0" presId="urn:microsoft.com/office/officeart/2005/8/layout/lProcess2"/>
    <dgm:cxn modelId="{45FA57D8-FA47-4135-9FF7-D56597F2F813}" type="presParOf" srcId="{A4C28F6B-E375-4DB2-9FEA-2F3D91295974}" destId="{41E0855D-EA76-4673-94D0-B989FDE824B0}" srcOrd="0" destOrd="0" presId="urn:microsoft.com/office/officeart/2005/8/layout/lProcess2"/>
    <dgm:cxn modelId="{A8D0259B-687A-45ED-89D8-A0242227F748}" type="presParOf" srcId="{41E0855D-EA76-4673-94D0-B989FDE824B0}" destId="{63105B47-3819-46F6-BBB1-951DF8263D87}" srcOrd="0" destOrd="0" presId="urn:microsoft.com/office/officeart/2005/8/layout/lProcess2"/>
    <dgm:cxn modelId="{87457528-0396-434B-B35C-A20DE80F5655}" type="presParOf" srcId="{1906A894-5D45-4DFD-8BF4-2DCD58A25CA1}" destId="{6D972B5B-12DF-4F56-A28C-001F2AA80E64}" srcOrd="3" destOrd="0" presId="urn:microsoft.com/office/officeart/2005/8/layout/lProcess2"/>
    <dgm:cxn modelId="{DCBE023D-55B8-46C9-9C95-1C7BF0D197B5}" type="presParOf" srcId="{1906A894-5D45-4DFD-8BF4-2DCD58A25CA1}" destId="{BCC04A06-697A-4FAC-9901-D57E76D63814}" srcOrd="4" destOrd="0" presId="urn:microsoft.com/office/officeart/2005/8/layout/lProcess2"/>
    <dgm:cxn modelId="{74EE98A9-8FA8-4B43-92B2-28224AA17A59}" type="presParOf" srcId="{BCC04A06-697A-4FAC-9901-D57E76D63814}" destId="{D4F3662C-A1F7-482F-9DEC-7D940E1F3AF3}" srcOrd="0" destOrd="0" presId="urn:microsoft.com/office/officeart/2005/8/layout/lProcess2"/>
    <dgm:cxn modelId="{DCE13E4A-3DDE-4E98-8C7B-6C1092A8D3EA}" type="presParOf" srcId="{BCC04A06-697A-4FAC-9901-D57E76D63814}" destId="{4A64C0C1-FCE1-4BD2-BBE5-97E7C39A6D43}" srcOrd="1" destOrd="0" presId="urn:microsoft.com/office/officeart/2005/8/layout/lProcess2"/>
    <dgm:cxn modelId="{B4268880-F34C-4F67-9102-A027D46A2CC7}" type="presParOf" srcId="{BCC04A06-697A-4FAC-9901-D57E76D63814}" destId="{1976BEFF-BD84-4C76-AF3B-62081998B3F6}" srcOrd="2" destOrd="0" presId="urn:microsoft.com/office/officeart/2005/8/layout/lProcess2"/>
    <dgm:cxn modelId="{F7BC21C3-2D14-40D0-88BF-66267FA0F6C0}" type="presParOf" srcId="{1976BEFF-BD84-4C76-AF3B-62081998B3F6}" destId="{266AE43E-0760-4785-ABEE-5381F61C09FD}" srcOrd="0" destOrd="0" presId="urn:microsoft.com/office/officeart/2005/8/layout/lProcess2"/>
    <dgm:cxn modelId="{D5D1799F-5985-44B6-95C0-02CACCA27715}" type="presParOf" srcId="{266AE43E-0760-4785-ABEE-5381F61C09FD}" destId="{8E50DA9F-96EF-437F-9300-20EBB629DA2D}" srcOrd="0" destOrd="0" presId="urn:microsoft.com/office/officeart/2005/8/layout/lProcess2"/>
    <dgm:cxn modelId="{8AF589AD-E018-4B59-87FA-6B92DA6D0E40}" type="presParOf" srcId="{1906A894-5D45-4DFD-8BF4-2DCD58A25CA1}" destId="{165CE21C-20FD-4217-B2E5-370455B75B7D}" srcOrd="5" destOrd="0" presId="urn:microsoft.com/office/officeart/2005/8/layout/lProcess2"/>
    <dgm:cxn modelId="{066F2D6E-421B-4E8D-819F-368483501CFB}" type="presParOf" srcId="{1906A894-5D45-4DFD-8BF4-2DCD58A25CA1}" destId="{B652B18E-2C85-4F74-9E78-43BD43176CFB}" srcOrd="6" destOrd="0" presId="urn:microsoft.com/office/officeart/2005/8/layout/lProcess2"/>
    <dgm:cxn modelId="{E8088212-C874-4754-9C72-082FAA945CF0}" type="presParOf" srcId="{B652B18E-2C85-4F74-9E78-43BD43176CFB}" destId="{4EFD17CE-1401-484B-8595-9722A72E621E}" srcOrd="0" destOrd="0" presId="urn:microsoft.com/office/officeart/2005/8/layout/lProcess2"/>
    <dgm:cxn modelId="{643F4A71-62DC-469D-A7D0-71B27863BA62}" type="presParOf" srcId="{B652B18E-2C85-4F74-9E78-43BD43176CFB}" destId="{E9D03C66-150E-48EA-B973-69431FD5C555}" srcOrd="1" destOrd="0" presId="urn:microsoft.com/office/officeart/2005/8/layout/lProcess2"/>
    <dgm:cxn modelId="{DEBA8CA8-56DE-43C0-8DA0-7D8A93522748}" type="presParOf" srcId="{B652B18E-2C85-4F74-9E78-43BD43176CFB}" destId="{AABFB566-977D-4141-9E25-491BEE63C289}" srcOrd="2" destOrd="0" presId="urn:microsoft.com/office/officeart/2005/8/layout/lProcess2"/>
    <dgm:cxn modelId="{9BC9ACDB-84D9-4C17-901A-F0747C231A24}" type="presParOf" srcId="{AABFB566-977D-4141-9E25-491BEE63C289}" destId="{A86C04C7-DE4F-42D6-8504-25C3B232D4B1}" srcOrd="0" destOrd="0" presId="urn:microsoft.com/office/officeart/2005/8/layout/lProcess2"/>
    <dgm:cxn modelId="{D76C7D20-ED5C-4310-8711-726F8116CD7F}" type="presParOf" srcId="{A86C04C7-DE4F-42D6-8504-25C3B232D4B1}" destId="{749EAB85-AF87-4194-B18F-B46275732093}" srcOrd="0" destOrd="0" presId="urn:microsoft.com/office/officeart/2005/8/layout/lProcess2"/>
    <dgm:cxn modelId="{7998ABD4-60C4-4FC8-926D-94FF7FA489BD}" type="presParOf" srcId="{1906A894-5D45-4DFD-8BF4-2DCD58A25CA1}" destId="{D97B5E8B-7C45-43E3-9CFD-0B74B0F730BD}" srcOrd="7" destOrd="0" presId="urn:microsoft.com/office/officeart/2005/8/layout/lProcess2"/>
    <dgm:cxn modelId="{78D93DFE-8C79-4D4C-8CFC-7F25738943C7}" type="presParOf" srcId="{1906A894-5D45-4DFD-8BF4-2DCD58A25CA1}" destId="{C488A918-C8B7-4E85-9496-3F253294EA08}" srcOrd="8" destOrd="0" presId="urn:microsoft.com/office/officeart/2005/8/layout/lProcess2"/>
    <dgm:cxn modelId="{EF1125F7-D982-4DFF-A220-36A69F253A18}" type="presParOf" srcId="{C488A918-C8B7-4E85-9496-3F253294EA08}" destId="{63BCF7E8-C771-44C8-8443-4D70359BC7AD}" srcOrd="0" destOrd="0" presId="urn:microsoft.com/office/officeart/2005/8/layout/lProcess2"/>
    <dgm:cxn modelId="{2E6C37B0-31A8-4CF8-BCA5-3ACBB82BE722}" type="presParOf" srcId="{C488A918-C8B7-4E85-9496-3F253294EA08}" destId="{B1BF1412-CEA2-4329-99C2-A928C4D9931A}" srcOrd="1" destOrd="0" presId="urn:microsoft.com/office/officeart/2005/8/layout/lProcess2"/>
    <dgm:cxn modelId="{A77FE057-52A5-4C21-839A-30E2A0560E08}" type="presParOf" srcId="{C488A918-C8B7-4E85-9496-3F253294EA08}" destId="{EE325C04-0047-4ED7-B826-F3E1498FA619}" srcOrd="2" destOrd="0" presId="urn:microsoft.com/office/officeart/2005/8/layout/lProcess2"/>
    <dgm:cxn modelId="{44276643-1A39-44A6-85EC-DE4C683AD81A}" type="presParOf" srcId="{EE325C04-0047-4ED7-B826-F3E1498FA619}" destId="{A356A223-E935-4CC2-AB81-105027366B61}" srcOrd="0" destOrd="0" presId="urn:microsoft.com/office/officeart/2005/8/layout/lProcess2"/>
    <dgm:cxn modelId="{431A85CE-4139-441F-942F-FF1ECB46EC04}" type="presParOf" srcId="{A356A223-E935-4CC2-AB81-105027366B61}" destId="{DB4A2A76-1DF7-4E87-8132-3B6DADA809D9}"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5DF59618-2A9C-43A6-8255-8B3956F44CE8}" type="doc">
      <dgm:prSet loTypeId="urn:microsoft.com/office/officeart/2005/8/layout/lProcess2" loCatId="list" qsTypeId="urn:microsoft.com/office/officeart/2005/8/quickstyle/simple2" qsCatId="simple" csTypeId="urn:microsoft.com/office/officeart/2005/8/colors/accent0_2" csCatId="mainScheme" phldr="1"/>
      <dgm:spPr/>
      <dgm:t>
        <a:bodyPr/>
        <a:lstStyle/>
        <a:p>
          <a:endParaRPr lang="en-IN"/>
        </a:p>
      </dgm:t>
    </dgm:pt>
    <dgm:pt modelId="{022FE548-07E5-401F-AB4B-9535EA0B01CE}">
      <dgm:prSet phldrT="[Text]" custT="1"/>
      <dgm:spPr/>
      <dgm:t>
        <a:bodyPr/>
        <a:lstStyle/>
        <a:p>
          <a:r>
            <a:rPr lang="en-IN" sz="2000" dirty="0"/>
            <a:t>Passenger transportation service</a:t>
          </a:r>
        </a:p>
      </dgm:t>
    </dgm:pt>
    <dgm:pt modelId="{24F5F709-B655-420F-9896-882518CFDBF3}" type="parTrans" cxnId="{4C4C928D-5F22-4667-AFF1-E04DA131E959}">
      <dgm:prSet/>
      <dgm:spPr/>
      <dgm:t>
        <a:bodyPr/>
        <a:lstStyle/>
        <a:p>
          <a:endParaRPr lang="en-IN"/>
        </a:p>
      </dgm:t>
    </dgm:pt>
    <dgm:pt modelId="{B8BAC7FA-F649-4624-92DA-CA37918D49C1}" type="sibTrans" cxnId="{4C4C928D-5F22-4667-AFF1-E04DA131E959}">
      <dgm:prSet/>
      <dgm:spPr/>
      <dgm:t>
        <a:bodyPr/>
        <a:lstStyle/>
        <a:p>
          <a:endParaRPr lang="en-IN"/>
        </a:p>
      </dgm:t>
    </dgm:pt>
    <dgm:pt modelId="{E7452526-C8CC-4462-91D4-3FA4171CD59A}">
      <dgm:prSet phldrT="[Text]" custT="1"/>
      <dgm:spPr/>
      <dgm:t>
        <a:bodyPr/>
        <a:lstStyle/>
        <a:p>
          <a:r>
            <a:rPr lang="en-IN" sz="2000" dirty="0"/>
            <a:t>Place where passenger embarks on the conveyance for a continuous journey</a:t>
          </a:r>
          <a:endParaRPr lang="en-IN" sz="1800" dirty="0"/>
        </a:p>
      </dgm:t>
    </dgm:pt>
    <dgm:pt modelId="{F4E41F93-DC6D-4860-8E1F-F736D51AA82B}" type="parTrans" cxnId="{EAF88A83-E07B-4371-82AC-AC68B3CDFEAE}">
      <dgm:prSet/>
      <dgm:spPr/>
      <dgm:t>
        <a:bodyPr/>
        <a:lstStyle/>
        <a:p>
          <a:endParaRPr lang="en-IN"/>
        </a:p>
      </dgm:t>
    </dgm:pt>
    <dgm:pt modelId="{1C06B203-6DBF-4492-82BE-8BFEBE9A44D6}" type="sibTrans" cxnId="{EAF88A83-E07B-4371-82AC-AC68B3CDFEAE}">
      <dgm:prSet/>
      <dgm:spPr/>
      <dgm:t>
        <a:bodyPr/>
        <a:lstStyle/>
        <a:p>
          <a:endParaRPr lang="en-IN"/>
        </a:p>
      </dgm:t>
    </dgm:pt>
    <dgm:pt modelId="{62A1D2B0-4780-4480-84B6-435EF07BCD1C}">
      <dgm:prSet phldrT="[Text]" custT="1"/>
      <dgm:spPr/>
      <dgm:t>
        <a:bodyPr/>
        <a:lstStyle/>
        <a:p>
          <a:r>
            <a:rPr lang="en-IN" sz="2000" dirty="0"/>
            <a:t>Service provided on board a conveyance</a:t>
          </a:r>
        </a:p>
      </dgm:t>
    </dgm:pt>
    <dgm:pt modelId="{80E989BF-6F8B-47EB-8724-2F5513B227A7}" type="parTrans" cxnId="{F3BC642F-3DD6-4E33-950A-D292B0D04881}">
      <dgm:prSet/>
      <dgm:spPr/>
      <dgm:t>
        <a:bodyPr/>
        <a:lstStyle/>
        <a:p>
          <a:endParaRPr lang="en-IN"/>
        </a:p>
      </dgm:t>
    </dgm:pt>
    <dgm:pt modelId="{8380BB89-99CE-43CB-8FEF-E849F3E12385}" type="sibTrans" cxnId="{F3BC642F-3DD6-4E33-950A-D292B0D04881}">
      <dgm:prSet/>
      <dgm:spPr/>
      <dgm:t>
        <a:bodyPr/>
        <a:lstStyle/>
        <a:p>
          <a:endParaRPr lang="en-IN"/>
        </a:p>
      </dgm:t>
    </dgm:pt>
    <dgm:pt modelId="{373E7435-CCF1-4165-BE91-83C5138172C5}">
      <dgm:prSet phldrT="[Text]" custT="1"/>
      <dgm:spPr/>
      <dgm:t>
        <a:bodyPr/>
        <a:lstStyle/>
        <a:p>
          <a:r>
            <a:rPr lang="en-IN" sz="2000" b="0" dirty="0"/>
            <a:t>First scheduled point of departure of that conveyance for that journey</a:t>
          </a:r>
          <a:endParaRPr lang="en-IN" sz="2000" dirty="0"/>
        </a:p>
      </dgm:t>
    </dgm:pt>
    <dgm:pt modelId="{42DDF735-B635-4B3B-B5F0-E5C1DCE7138B}" type="parTrans" cxnId="{90F69F39-96B8-4EAA-88B3-DFFFAF466AAA}">
      <dgm:prSet/>
      <dgm:spPr/>
      <dgm:t>
        <a:bodyPr/>
        <a:lstStyle/>
        <a:p>
          <a:endParaRPr lang="en-IN"/>
        </a:p>
      </dgm:t>
    </dgm:pt>
    <dgm:pt modelId="{4655E6D4-9CD1-46A9-8938-11D96A8D2B57}" type="sibTrans" cxnId="{90F69F39-96B8-4EAA-88B3-DFFFAF466AAA}">
      <dgm:prSet/>
      <dgm:spPr/>
      <dgm:t>
        <a:bodyPr/>
        <a:lstStyle/>
        <a:p>
          <a:endParaRPr lang="en-IN"/>
        </a:p>
      </dgm:t>
    </dgm:pt>
    <dgm:pt modelId="{8C5FB86F-2529-4642-B938-1D3661C0752E}">
      <dgm:prSet custT="1"/>
      <dgm:spPr/>
      <dgm:t>
        <a:bodyPr/>
        <a:lstStyle/>
        <a:p>
          <a:endParaRPr lang="en-IN" sz="2000" b="0" u="none" dirty="0"/>
        </a:p>
        <a:p>
          <a:endParaRPr lang="en-IN" sz="2000" b="0" u="none" dirty="0"/>
        </a:p>
        <a:p>
          <a:r>
            <a:rPr lang="en-IN" sz="2000" b="0" u="none" dirty="0"/>
            <a:t>Online information and database access or retrieval services</a:t>
          </a:r>
        </a:p>
      </dgm:t>
    </dgm:pt>
    <dgm:pt modelId="{31FC2647-A498-445A-82B1-C16E0A53487C}" type="parTrans" cxnId="{EB81A617-E2F5-409D-AC03-0DF662D8E70E}">
      <dgm:prSet/>
      <dgm:spPr/>
      <dgm:t>
        <a:bodyPr/>
        <a:lstStyle/>
        <a:p>
          <a:endParaRPr lang="en-IN"/>
        </a:p>
      </dgm:t>
    </dgm:pt>
    <dgm:pt modelId="{CA5E790A-F246-4EDE-8913-CA78390A6F67}" type="sibTrans" cxnId="{EB81A617-E2F5-409D-AC03-0DF662D8E70E}">
      <dgm:prSet/>
      <dgm:spPr/>
      <dgm:t>
        <a:bodyPr/>
        <a:lstStyle/>
        <a:p>
          <a:endParaRPr lang="en-IN"/>
        </a:p>
      </dgm:t>
    </dgm:pt>
    <dgm:pt modelId="{6E25C779-8CE8-48AA-9498-C2EAA06DD510}">
      <dgm:prSet custT="1"/>
      <dgm:spPr/>
      <dgm:t>
        <a:bodyPr/>
        <a:lstStyle/>
        <a:p>
          <a:r>
            <a:rPr lang="en-IN" sz="2800" b="1" dirty="0"/>
            <a:t>Residuary</a:t>
          </a:r>
          <a:endParaRPr lang="en-IN" sz="2800" b="1" baseline="0" dirty="0"/>
        </a:p>
      </dgm:t>
    </dgm:pt>
    <dgm:pt modelId="{CE9329E0-2D82-4B2B-A149-4F369D371C67}" type="parTrans" cxnId="{E47868EB-B6A0-480B-BC32-64C6066F22A2}">
      <dgm:prSet/>
      <dgm:spPr/>
      <dgm:t>
        <a:bodyPr/>
        <a:lstStyle/>
        <a:p>
          <a:endParaRPr lang="en-IN"/>
        </a:p>
      </dgm:t>
    </dgm:pt>
    <dgm:pt modelId="{D6D24B15-E8A6-4775-AA65-E441FF16A9FD}" type="sibTrans" cxnId="{E47868EB-B6A0-480B-BC32-64C6066F22A2}">
      <dgm:prSet/>
      <dgm:spPr/>
      <dgm:t>
        <a:bodyPr/>
        <a:lstStyle/>
        <a:p>
          <a:endParaRPr lang="en-IN"/>
        </a:p>
      </dgm:t>
    </dgm:pt>
    <dgm:pt modelId="{79C24E61-81FA-4D44-80A6-51D073533161}">
      <dgm:prSet custT="1"/>
      <dgm:spPr/>
      <dgm:t>
        <a:bodyPr/>
        <a:lstStyle/>
        <a:p>
          <a:r>
            <a:rPr lang="en-IN" sz="2000" dirty="0"/>
            <a:t>Location of recipient</a:t>
          </a:r>
        </a:p>
      </dgm:t>
    </dgm:pt>
    <dgm:pt modelId="{CF111184-C1E2-4FE8-B79C-A6EDBFCE822F}" type="parTrans" cxnId="{42093E05-3A8F-4628-83BF-AAC9292F660D}">
      <dgm:prSet/>
      <dgm:spPr/>
      <dgm:t>
        <a:bodyPr/>
        <a:lstStyle/>
        <a:p>
          <a:endParaRPr lang="en-IN"/>
        </a:p>
      </dgm:t>
    </dgm:pt>
    <dgm:pt modelId="{318FB277-3CE6-420C-8364-2314AA4D6A0B}" type="sibTrans" cxnId="{42093E05-3A8F-4628-83BF-AAC9292F660D}">
      <dgm:prSet/>
      <dgm:spPr/>
      <dgm:t>
        <a:bodyPr/>
        <a:lstStyle/>
        <a:p>
          <a:endParaRPr lang="en-IN"/>
        </a:p>
      </dgm:t>
    </dgm:pt>
    <dgm:pt modelId="{48523656-6297-4998-9126-DD5A31AABAA7}">
      <dgm:prSet custT="1"/>
      <dgm:spPr/>
      <dgm:t>
        <a:bodyPr/>
        <a:lstStyle/>
        <a:p>
          <a:r>
            <a:rPr lang="en-IN" sz="2000" b="1" dirty="0"/>
            <a:t>Location of the recipient;</a:t>
          </a:r>
        </a:p>
        <a:p>
          <a:r>
            <a:rPr lang="en-IN" sz="2000" i="1" dirty="0"/>
            <a:t>If not available in the ordinary course of business, </a:t>
          </a:r>
          <a:r>
            <a:rPr lang="en-IN" sz="2000" b="1" i="0" dirty="0"/>
            <a:t>location of supplier</a:t>
          </a:r>
        </a:p>
      </dgm:t>
    </dgm:pt>
    <dgm:pt modelId="{431BFC12-18BA-40C7-A86D-DB59278CF9E9}" type="parTrans" cxnId="{4E23E890-E13B-4825-98B2-966830F7A612}">
      <dgm:prSet/>
      <dgm:spPr/>
      <dgm:t>
        <a:bodyPr/>
        <a:lstStyle/>
        <a:p>
          <a:endParaRPr lang="en-IN"/>
        </a:p>
      </dgm:t>
    </dgm:pt>
    <dgm:pt modelId="{0D1247C4-E5D2-4DB3-AA91-9CAC91FAB731}" type="sibTrans" cxnId="{4E23E890-E13B-4825-98B2-966830F7A612}">
      <dgm:prSet/>
      <dgm:spPr/>
      <dgm:t>
        <a:bodyPr/>
        <a:lstStyle/>
        <a:p>
          <a:endParaRPr lang="en-IN"/>
        </a:p>
      </dgm:t>
    </dgm:pt>
    <dgm:pt modelId="{3F3E3D4F-04F5-4D29-9D0C-A51AB561E01E}">
      <dgm:prSet custT="1"/>
      <dgm:spPr/>
      <dgm:t>
        <a:bodyPr/>
        <a:lstStyle/>
        <a:p>
          <a:endParaRPr lang="en-IN" sz="2000" dirty="0"/>
        </a:p>
        <a:p>
          <a:endParaRPr lang="en-IN" sz="2000" dirty="0"/>
        </a:p>
        <a:p>
          <a:endParaRPr lang="en-IN" sz="2000" dirty="0"/>
        </a:p>
        <a:p>
          <a:r>
            <a:rPr lang="en-IN" sz="2000" b="1" u="sng" dirty="0"/>
            <a:t>To prevent double taxation/ </a:t>
          </a:r>
          <a:r>
            <a:rPr lang="en-IN" sz="2000" b="1" i="0" u="sng" dirty="0"/>
            <a:t>non-taxation,</a:t>
          </a:r>
          <a:r>
            <a:rPr lang="en-IN" sz="2000" b="0" i="0" u="none" dirty="0"/>
            <a:t> or for the uniform application of rules, </a:t>
          </a:r>
          <a:r>
            <a:rPr lang="en-IN" sz="2000" dirty="0"/>
            <a:t>CG has power to notify services/ circumstances</a:t>
          </a:r>
          <a:endParaRPr lang="en-IN" sz="2000" b="1" dirty="0"/>
        </a:p>
      </dgm:t>
    </dgm:pt>
    <dgm:pt modelId="{C1426A81-AB2C-4D22-9888-2DF6B136E379}" type="parTrans" cxnId="{6F97B608-1806-4093-8FA8-F556717D1F07}">
      <dgm:prSet/>
      <dgm:spPr/>
      <dgm:t>
        <a:bodyPr/>
        <a:lstStyle/>
        <a:p>
          <a:endParaRPr lang="en-IN"/>
        </a:p>
      </dgm:t>
    </dgm:pt>
    <dgm:pt modelId="{1C00BE18-6056-470A-AECF-2B152F999007}" type="sibTrans" cxnId="{6F97B608-1806-4093-8FA8-F556717D1F07}">
      <dgm:prSet/>
      <dgm:spPr/>
      <dgm:t>
        <a:bodyPr/>
        <a:lstStyle/>
        <a:p>
          <a:endParaRPr lang="en-IN"/>
        </a:p>
      </dgm:t>
    </dgm:pt>
    <dgm:pt modelId="{B4FCC183-A2B9-4B22-BE70-71CD439B9FE9}">
      <dgm:prSet custT="1"/>
      <dgm:spPr/>
      <dgm:t>
        <a:bodyPr/>
        <a:lstStyle/>
        <a:p>
          <a:r>
            <a:rPr lang="en-IN" sz="2000" b="0" dirty="0"/>
            <a:t>Place of effective use and enjoyment of a service</a:t>
          </a:r>
        </a:p>
      </dgm:t>
    </dgm:pt>
    <dgm:pt modelId="{1358267E-1AB5-4554-BFC2-83F8807E5F72}" type="parTrans" cxnId="{947F9124-3DC5-4CBA-BAE3-0B416BA80D12}">
      <dgm:prSet/>
      <dgm:spPr/>
      <dgm:t>
        <a:bodyPr/>
        <a:lstStyle/>
        <a:p>
          <a:endParaRPr lang="en-IN"/>
        </a:p>
      </dgm:t>
    </dgm:pt>
    <dgm:pt modelId="{E5542D82-7492-4A80-A228-548E9CFE33A8}" type="sibTrans" cxnId="{947F9124-3DC5-4CBA-BAE3-0B416BA80D12}">
      <dgm:prSet/>
      <dgm:spPr/>
      <dgm:t>
        <a:bodyPr/>
        <a:lstStyle/>
        <a:p>
          <a:endParaRPr lang="en-IN"/>
        </a:p>
      </dgm:t>
    </dgm:pt>
    <dgm:pt modelId="{1906A894-5D45-4DFD-8BF4-2DCD58A25CA1}" type="pres">
      <dgm:prSet presAssocID="{5DF59618-2A9C-43A6-8255-8B3956F44CE8}" presName="theList" presStyleCnt="0">
        <dgm:presLayoutVars>
          <dgm:dir/>
          <dgm:animLvl val="lvl"/>
          <dgm:resizeHandles val="exact"/>
        </dgm:presLayoutVars>
      </dgm:prSet>
      <dgm:spPr/>
    </dgm:pt>
    <dgm:pt modelId="{977B2F48-053C-4FFF-8303-405E56B54CA1}" type="pres">
      <dgm:prSet presAssocID="{022FE548-07E5-401F-AB4B-9535EA0B01CE}" presName="compNode" presStyleCnt="0"/>
      <dgm:spPr/>
    </dgm:pt>
    <dgm:pt modelId="{238FC957-B296-475B-B3C1-B61CB4A511EC}" type="pres">
      <dgm:prSet presAssocID="{022FE548-07E5-401F-AB4B-9535EA0B01CE}" presName="aNode" presStyleLbl="bgShp" presStyleIdx="0" presStyleCnt="5"/>
      <dgm:spPr/>
    </dgm:pt>
    <dgm:pt modelId="{BD4F6DA0-E6AF-45C4-9F41-9B5D36765AAA}" type="pres">
      <dgm:prSet presAssocID="{022FE548-07E5-401F-AB4B-9535EA0B01CE}" presName="textNode" presStyleLbl="bgShp" presStyleIdx="0" presStyleCnt="5"/>
      <dgm:spPr/>
    </dgm:pt>
    <dgm:pt modelId="{A4C28F6B-E375-4DB2-9FEA-2F3D91295974}" type="pres">
      <dgm:prSet presAssocID="{022FE548-07E5-401F-AB4B-9535EA0B01CE}" presName="compChildNode" presStyleCnt="0"/>
      <dgm:spPr/>
    </dgm:pt>
    <dgm:pt modelId="{41E0855D-EA76-4673-94D0-B989FDE824B0}" type="pres">
      <dgm:prSet presAssocID="{022FE548-07E5-401F-AB4B-9535EA0B01CE}" presName="theInnerList" presStyleCnt="0"/>
      <dgm:spPr/>
    </dgm:pt>
    <dgm:pt modelId="{63105B47-3819-46F6-BBB1-951DF8263D87}" type="pres">
      <dgm:prSet presAssocID="{E7452526-C8CC-4462-91D4-3FA4171CD59A}" presName="childNode" presStyleLbl="node1" presStyleIdx="0" presStyleCnt="5" custScaleX="107084" custScaleY="102973" custLinFactNeighborX="-1313" custLinFactNeighborY="18335">
        <dgm:presLayoutVars>
          <dgm:bulletEnabled val="1"/>
        </dgm:presLayoutVars>
      </dgm:prSet>
      <dgm:spPr/>
    </dgm:pt>
    <dgm:pt modelId="{6D972B5B-12DF-4F56-A28C-001F2AA80E64}" type="pres">
      <dgm:prSet presAssocID="{022FE548-07E5-401F-AB4B-9535EA0B01CE}" presName="aSpace" presStyleCnt="0"/>
      <dgm:spPr/>
    </dgm:pt>
    <dgm:pt modelId="{BCC04A06-697A-4FAC-9901-D57E76D63814}" type="pres">
      <dgm:prSet presAssocID="{62A1D2B0-4780-4480-84B6-435EF07BCD1C}" presName="compNode" presStyleCnt="0"/>
      <dgm:spPr/>
    </dgm:pt>
    <dgm:pt modelId="{D4F3662C-A1F7-482F-9DEC-7D940E1F3AF3}" type="pres">
      <dgm:prSet presAssocID="{62A1D2B0-4780-4480-84B6-435EF07BCD1C}" presName="aNode" presStyleLbl="bgShp" presStyleIdx="1" presStyleCnt="5"/>
      <dgm:spPr/>
    </dgm:pt>
    <dgm:pt modelId="{4A64C0C1-FCE1-4BD2-BBE5-97E7C39A6D43}" type="pres">
      <dgm:prSet presAssocID="{62A1D2B0-4780-4480-84B6-435EF07BCD1C}" presName="textNode" presStyleLbl="bgShp" presStyleIdx="1" presStyleCnt="5"/>
      <dgm:spPr/>
    </dgm:pt>
    <dgm:pt modelId="{1976BEFF-BD84-4C76-AF3B-62081998B3F6}" type="pres">
      <dgm:prSet presAssocID="{62A1D2B0-4780-4480-84B6-435EF07BCD1C}" presName="compChildNode" presStyleCnt="0"/>
      <dgm:spPr/>
    </dgm:pt>
    <dgm:pt modelId="{266AE43E-0760-4785-ABEE-5381F61C09FD}" type="pres">
      <dgm:prSet presAssocID="{62A1D2B0-4780-4480-84B6-435EF07BCD1C}" presName="theInnerList" presStyleCnt="0"/>
      <dgm:spPr/>
    </dgm:pt>
    <dgm:pt modelId="{8E50DA9F-96EF-437F-9300-20EBB629DA2D}" type="pres">
      <dgm:prSet presAssocID="{373E7435-CCF1-4165-BE91-83C5138172C5}" presName="childNode" presStyleLbl="node1" presStyleIdx="1" presStyleCnt="5" custScaleY="104288" custLinFactNeighborY="18185">
        <dgm:presLayoutVars>
          <dgm:bulletEnabled val="1"/>
        </dgm:presLayoutVars>
      </dgm:prSet>
      <dgm:spPr/>
    </dgm:pt>
    <dgm:pt modelId="{165CE21C-20FD-4217-B2E5-370455B75B7D}" type="pres">
      <dgm:prSet presAssocID="{62A1D2B0-4780-4480-84B6-435EF07BCD1C}" presName="aSpace" presStyleCnt="0"/>
      <dgm:spPr/>
    </dgm:pt>
    <dgm:pt modelId="{B652B18E-2C85-4F74-9E78-43BD43176CFB}" type="pres">
      <dgm:prSet presAssocID="{8C5FB86F-2529-4642-B938-1D3661C0752E}" presName="compNode" presStyleCnt="0"/>
      <dgm:spPr/>
    </dgm:pt>
    <dgm:pt modelId="{4EFD17CE-1401-484B-8595-9722A72E621E}" type="pres">
      <dgm:prSet presAssocID="{8C5FB86F-2529-4642-B938-1D3661C0752E}" presName="aNode" presStyleLbl="bgShp" presStyleIdx="2" presStyleCnt="5"/>
      <dgm:spPr/>
    </dgm:pt>
    <dgm:pt modelId="{E9D03C66-150E-48EA-B973-69431FD5C555}" type="pres">
      <dgm:prSet presAssocID="{8C5FB86F-2529-4642-B938-1D3661C0752E}" presName="textNode" presStyleLbl="bgShp" presStyleIdx="2" presStyleCnt="5"/>
      <dgm:spPr/>
    </dgm:pt>
    <dgm:pt modelId="{AABFB566-977D-4141-9E25-491BEE63C289}" type="pres">
      <dgm:prSet presAssocID="{8C5FB86F-2529-4642-B938-1D3661C0752E}" presName="compChildNode" presStyleCnt="0"/>
      <dgm:spPr/>
    </dgm:pt>
    <dgm:pt modelId="{A86C04C7-DE4F-42D6-8504-25C3B232D4B1}" type="pres">
      <dgm:prSet presAssocID="{8C5FB86F-2529-4642-B938-1D3661C0752E}" presName="theInnerList" presStyleCnt="0"/>
      <dgm:spPr/>
    </dgm:pt>
    <dgm:pt modelId="{749EAB85-AF87-4194-B18F-B46275732093}" type="pres">
      <dgm:prSet presAssocID="{79C24E61-81FA-4D44-80A6-51D073533161}" presName="childNode" presStyleLbl="node1" presStyleIdx="2" presStyleCnt="5" custScaleY="104288" custLinFactNeighborY="18185">
        <dgm:presLayoutVars>
          <dgm:bulletEnabled val="1"/>
        </dgm:presLayoutVars>
      </dgm:prSet>
      <dgm:spPr/>
    </dgm:pt>
    <dgm:pt modelId="{D97B5E8B-7C45-43E3-9CFD-0B74B0F730BD}" type="pres">
      <dgm:prSet presAssocID="{8C5FB86F-2529-4642-B938-1D3661C0752E}" presName="aSpace" presStyleCnt="0"/>
      <dgm:spPr/>
    </dgm:pt>
    <dgm:pt modelId="{C488A918-C8B7-4E85-9496-3F253294EA08}" type="pres">
      <dgm:prSet presAssocID="{6E25C779-8CE8-48AA-9498-C2EAA06DD510}" presName="compNode" presStyleCnt="0"/>
      <dgm:spPr/>
    </dgm:pt>
    <dgm:pt modelId="{63BCF7E8-C771-44C8-8443-4D70359BC7AD}" type="pres">
      <dgm:prSet presAssocID="{6E25C779-8CE8-48AA-9498-C2EAA06DD510}" presName="aNode" presStyleLbl="bgShp" presStyleIdx="3" presStyleCnt="5"/>
      <dgm:spPr/>
    </dgm:pt>
    <dgm:pt modelId="{B1BF1412-CEA2-4329-99C2-A928C4D9931A}" type="pres">
      <dgm:prSet presAssocID="{6E25C779-8CE8-48AA-9498-C2EAA06DD510}" presName="textNode" presStyleLbl="bgShp" presStyleIdx="3" presStyleCnt="5"/>
      <dgm:spPr/>
    </dgm:pt>
    <dgm:pt modelId="{EE325C04-0047-4ED7-B826-F3E1498FA619}" type="pres">
      <dgm:prSet presAssocID="{6E25C779-8CE8-48AA-9498-C2EAA06DD510}" presName="compChildNode" presStyleCnt="0"/>
      <dgm:spPr/>
    </dgm:pt>
    <dgm:pt modelId="{A356A223-E935-4CC2-AB81-105027366B61}" type="pres">
      <dgm:prSet presAssocID="{6E25C779-8CE8-48AA-9498-C2EAA06DD510}" presName="theInnerList" presStyleCnt="0"/>
      <dgm:spPr/>
    </dgm:pt>
    <dgm:pt modelId="{DB4A2A76-1DF7-4E87-8132-3B6DADA809D9}" type="pres">
      <dgm:prSet presAssocID="{48523656-6297-4998-9126-DD5A31AABAA7}" presName="childNode" presStyleLbl="node1" presStyleIdx="3" presStyleCnt="5" custScaleY="98209" custLinFactNeighborX="-1962" custLinFactNeighborY="18462">
        <dgm:presLayoutVars>
          <dgm:bulletEnabled val="1"/>
        </dgm:presLayoutVars>
      </dgm:prSet>
      <dgm:spPr/>
    </dgm:pt>
    <dgm:pt modelId="{9795188A-97E3-4A8C-9975-935D6408B5B6}" type="pres">
      <dgm:prSet presAssocID="{6E25C779-8CE8-48AA-9498-C2EAA06DD510}" presName="aSpace" presStyleCnt="0"/>
      <dgm:spPr/>
    </dgm:pt>
    <dgm:pt modelId="{7252D733-28FD-43CE-A41D-A207706F0CE0}" type="pres">
      <dgm:prSet presAssocID="{3F3E3D4F-04F5-4D29-9D0C-A51AB561E01E}" presName="compNode" presStyleCnt="0"/>
      <dgm:spPr/>
    </dgm:pt>
    <dgm:pt modelId="{45376734-E701-450B-8649-4B15F8395B88}" type="pres">
      <dgm:prSet presAssocID="{3F3E3D4F-04F5-4D29-9D0C-A51AB561E01E}" presName="aNode" presStyleLbl="bgShp" presStyleIdx="4" presStyleCnt="5"/>
      <dgm:spPr/>
    </dgm:pt>
    <dgm:pt modelId="{58787D4B-00B1-4403-9C64-26B24F7DC78F}" type="pres">
      <dgm:prSet presAssocID="{3F3E3D4F-04F5-4D29-9D0C-A51AB561E01E}" presName="textNode" presStyleLbl="bgShp" presStyleIdx="4" presStyleCnt="5"/>
      <dgm:spPr/>
    </dgm:pt>
    <dgm:pt modelId="{C8297E2F-2155-45E8-B755-D4120A21BD76}" type="pres">
      <dgm:prSet presAssocID="{3F3E3D4F-04F5-4D29-9D0C-A51AB561E01E}" presName="compChildNode" presStyleCnt="0"/>
      <dgm:spPr/>
    </dgm:pt>
    <dgm:pt modelId="{7A2774F3-51E6-4F7C-B694-B03DEDE7B158}" type="pres">
      <dgm:prSet presAssocID="{3F3E3D4F-04F5-4D29-9D0C-A51AB561E01E}" presName="theInnerList" presStyleCnt="0"/>
      <dgm:spPr/>
    </dgm:pt>
    <dgm:pt modelId="{0B4F1691-AA02-457B-B56E-34D01D0D446D}" type="pres">
      <dgm:prSet presAssocID="{B4FCC183-A2B9-4B22-BE70-71CD439B9FE9}" presName="childNode" presStyleLbl="node1" presStyleIdx="4" presStyleCnt="5" custScaleY="63134" custLinFactNeighborY="20054">
        <dgm:presLayoutVars>
          <dgm:bulletEnabled val="1"/>
        </dgm:presLayoutVars>
      </dgm:prSet>
      <dgm:spPr/>
    </dgm:pt>
  </dgm:ptLst>
  <dgm:cxnLst>
    <dgm:cxn modelId="{EAF88A83-E07B-4371-82AC-AC68B3CDFEAE}" srcId="{022FE548-07E5-401F-AB4B-9535EA0B01CE}" destId="{E7452526-C8CC-4462-91D4-3FA4171CD59A}" srcOrd="0" destOrd="0" parTransId="{F4E41F93-DC6D-4860-8E1F-F736D51AA82B}" sibTransId="{1C06B203-6DBF-4492-82BE-8BFEBE9A44D6}"/>
    <dgm:cxn modelId="{90F69F39-96B8-4EAA-88B3-DFFFAF466AAA}" srcId="{62A1D2B0-4780-4480-84B6-435EF07BCD1C}" destId="{373E7435-CCF1-4165-BE91-83C5138172C5}" srcOrd="0" destOrd="0" parTransId="{42DDF735-B635-4B3B-B5F0-E5C1DCE7138B}" sibTransId="{4655E6D4-9CD1-46A9-8938-11D96A8D2B57}"/>
    <dgm:cxn modelId="{33F71AEB-1890-483B-990A-E40DEA6D66F4}" type="presOf" srcId="{62A1D2B0-4780-4480-84B6-435EF07BCD1C}" destId="{4A64C0C1-FCE1-4BD2-BBE5-97E7C39A6D43}" srcOrd="1" destOrd="0" presId="urn:microsoft.com/office/officeart/2005/8/layout/lProcess2"/>
    <dgm:cxn modelId="{2EF42394-6E2A-451D-854F-E56EEEAD1F0E}" type="presOf" srcId="{B4FCC183-A2B9-4B22-BE70-71CD439B9FE9}" destId="{0B4F1691-AA02-457B-B56E-34D01D0D446D}" srcOrd="0" destOrd="0" presId="urn:microsoft.com/office/officeart/2005/8/layout/lProcess2"/>
    <dgm:cxn modelId="{ECF9E5E8-E6A0-41F5-AE14-3D43B9D2C77C}" type="presOf" srcId="{022FE548-07E5-401F-AB4B-9535EA0B01CE}" destId="{238FC957-B296-475B-B3C1-B61CB4A511EC}" srcOrd="0" destOrd="0" presId="urn:microsoft.com/office/officeart/2005/8/layout/lProcess2"/>
    <dgm:cxn modelId="{EB81A617-E2F5-409D-AC03-0DF662D8E70E}" srcId="{5DF59618-2A9C-43A6-8255-8B3956F44CE8}" destId="{8C5FB86F-2529-4642-B938-1D3661C0752E}" srcOrd="2" destOrd="0" parTransId="{31FC2647-A498-445A-82B1-C16E0A53487C}" sibTransId="{CA5E790A-F246-4EDE-8913-CA78390A6F67}"/>
    <dgm:cxn modelId="{E1219CC0-07C5-4707-88DB-CF2EC0A2809B}" type="presOf" srcId="{8C5FB86F-2529-4642-B938-1D3661C0752E}" destId="{E9D03C66-150E-48EA-B973-69431FD5C555}" srcOrd="1" destOrd="0" presId="urn:microsoft.com/office/officeart/2005/8/layout/lProcess2"/>
    <dgm:cxn modelId="{6F97B608-1806-4093-8FA8-F556717D1F07}" srcId="{5DF59618-2A9C-43A6-8255-8B3956F44CE8}" destId="{3F3E3D4F-04F5-4D29-9D0C-A51AB561E01E}" srcOrd="4" destOrd="0" parTransId="{C1426A81-AB2C-4D22-9888-2DF6B136E379}" sibTransId="{1C00BE18-6056-470A-AECF-2B152F999007}"/>
    <dgm:cxn modelId="{5205F2BC-8B78-4E0F-A68C-C8F2CE3059F2}" type="presOf" srcId="{5DF59618-2A9C-43A6-8255-8B3956F44CE8}" destId="{1906A894-5D45-4DFD-8BF4-2DCD58A25CA1}" srcOrd="0" destOrd="0" presId="urn:microsoft.com/office/officeart/2005/8/layout/lProcess2"/>
    <dgm:cxn modelId="{913F6E35-E016-49BB-8547-FB7066C629BE}" type="presOf" srcId="{3F3E3D4F-04F5-4D29-9D0C-A51AB561E01E}" destId="{45376734-E701-450B-8649-4B15F8395B88}" srcOrd="0" destOrd="0" presId="urn:microsoft.com/office/officeart/2005/8/layout/lProcess2"/>
    <dgm:cxn modelId="{6A74EBC2-4B3E-46F3-9E01-297F8ECF6910}" type="presOf" srcId="{8C5FB86F-2529-4642-B938-1D3661C0752E}" destId="{4EFD17CE-1401-484B-8595-9722A72E621E}" srcOrd="0" destOrd="0" presId="urn:microsoft.com/office/officeart/2005/8/layout/lProcess2"/>
    <dgm:cxn modelId="{12DC5C3C-AE6B-4F50-9A51-1D908D6BEDA7}" type="presOf" srcId="{3F3E3D4F-04F5-4D29-9D0C-A51AB561E01E}" destId="{58787D4B-00B1-4403-9C64-26B24F7DC78F}" srcOrd="1" destOrd="0" presId="urn:microsoft.com/office/officeart/2005/8/layout/lProcess2"/>
    <dgm:cxn modelId="{947F9124-3DC5-4CBA-BAE3-0B416BA80D12}" srcId="{3F3E3D4F-04F5-4D29-9D0C-A51AB561E01E}" destId="{B4FCC183-A2B9-4B22-BE70-71CD439B9FE9}" srcOrd="0" destOrd="0" parTransId="{1358267E-1AB5-4554-BFC2-83F8807E5F72}" sibTransId="{E5542D82-7492-4A80-A228-548E9CFE33A8}"/>
    <dgm:cxn modelId="{E47868EB-B6A0-480B-BC32-64C6066F22A2}" srcId="{5DF59618-2A9C-43A6-8255-8B3956F44CE8}" destId="{6E25C779-8CE8-48AA-9498-C2EAA06DD510}" srcOrd="3" destOrd="0" parTransId="{CE9329E0-2D82-4B2B-A149-4F369D371C67}" sibTransId="{D6D24B15-E8A6-4775-AA65-E441FF16A9FD}"/>
    <dgm:cxn modelId="{465DA339-FBEE-421D-953A-A81F117FF0A0}" type="presOf" srcId="{6E25C779-8CE8-48AA-9498-C2EAA06DD510}" destId="{63BCF7E8-C771-44C8-8443-4D70359BC7AD}" srcOrd="0" destOrd="0" presId="urn:microsoft.com/office/officeart/2005/8/layout/lProcess2"/>
    <dgm:cxn modelId="{F3BC642F-3DD6-4E33-950A-D292B0D04881}" srcId="{5DF59618-2A9C-43A6-8255-8B3956F44CE8}" destId="{62A1D2B0-4780-4480-84B6-435EF07BCD1C}" srcOrd="1" destOrd="0" parTransId="{80E989BF-6F8B-47EB-8724-2F5513B227A7}" sibTransId="{8380BB89-99CE-43CB-8FEF-E849F3E12385}"/>
    <dgm:cxn modelId="{4C4C928D-5F22-4667-AFF1-E04DA131E959}" srcId="{5DF59618-2A9C-43A6-8255-8B3956F44CE8}" destId="{022FE548-07E5-401F-AB4B-9535EA0B01CE}" srcOrd="0" destOrd="0" parTransId="{24F5F709-B655-420F-9896-882518CFDBF3}" sibTransId="{B8BAC7FA-F649-4624-92DA-CA37918D49C1}"/>
    <dgm:cxn modelId="{4E23E890-E13B-4825-98B2-966830F7A612}" srcId="{6E25C779-8CE8-48AA-9498-C2EAA06DD510}" destId="{48523656-6297-4998-9126-DD5A31AABAA7}" srcOrd="0" destOrd="0" parTransId="{431BFC12-18BA-40C7-A86D-DB59278CF9E9}" sibTransId="{0D1247C4-E5D2-4DB3-AA91-9CAC91FAB731}"/>
    <dgm:cxn modelId="{6A9ED333-C807-456A-98DA-04E74071C2F9}" type="presOf" srcId="{022FE548-07E5-401F-AB4B-9535EA0B01CE}" destId="{BD4F6DA0-E6AF-45C4-9F41-9B5D36765AAA}" srcOrd="1" destOrd="0" presId="urn:microsoft.com/office/officeart/2005/8/layout/lProcess2"/>
    <dgm:cxn modelId="{84343A2C-DB30-4234-8E6B-90D71F59C4A1}" type="presOf" srcId="{6E25C779-8CE8-48AA-9498-C2EAA06DD510}" destId="{B1BF1412-CEA2-4329-99C2-A928C4D9931A}" srcOrd="1" destOrd="0" presId="urn:microsoft.com/office/officeart/2005/8/layout/lProcess2"/>
    <dgm:cxn modelId="{2ABF65EA-18F2-495D-952E-ECA97974CC5A}" type="presOf" srcId="{62A1D2B0-4780-4480-84B6-435EF07BCD1C}" destId="{D4F3662C-A1F7-482F-9DEC-7D940E1F3AF3}" srcOrd="0" destOrd="0" presId="urn:microsoft.com/office/officeart/2005/8/layout/lProcess2"/>
    <dgm:cxn modelId="{CD967DA6-8B77-4705-9121-5086DEBC4FB6}" type="presOf" srcId="{E7452526-C8CC-4462-91D4-3FA4171CD59A}" destId="{63105B47-3819-46F6-BBB1-951DF8263D87}" srcOrd="0" destOrd="0" presId="urn:microsoft.com/office/officeart/2005/8/layout/lProcess2"/>
    <dgm:cxn modelId="{6464AA8F-2A37-4B19-87DC-5C3E5C55186C}" type="presOf" srcId="{48523656-6297-4998-9126-DD5A31AABAA7}" destId="{DB4A2A76-1DF7-4E87-8132-3B6DADA809D9}" srcOrd="0" destOrd="0" presId="urn:microsoft.com/office/officeart/2005/8/layout/lProcess2"/>
    <dgm:cxn modelId="{42093E05-3A8F-4628-83BF-AAC9292F660D}" srcId="{8C5FB86F-2529-4642-B938-1D3661C0752E}" destId="{79C24E61-81FA-4D44-80A6-51D073533161}" srcOrd="0" destOrd="0" parTransId="{CF111184-C1E2-4FE8-B79C-A6EDBFCE822F}" sibTransId="{318FB277-3CE6-420C-8364-2314AA4D6A0B}"/>
    <dgm:cxn modelId="{90D752FC-283A-4A80-89D2-1A6BFC917680}" type="presOf" srcId="{373E7435-CCF1-4165-BE91-83C5138172C5}" destId="{8E50DA9F-96EF-437F-9300-20EBB629DA2D}" srcOrd="0" destOrd="0" presId="urn:microsoft.com/office/officeart/2005/8/layout/lProcess2"/>
    <dgm:cxn modelId="{2F839B9A-E8B7-4C02-954D-EB7F9736AB87}" type="presOf" srcId="{79C24E61-81FA-4D44-80A6-51D073533161}" destId="{749EAB85-AF87-4194-B18F-B46275732093}" srcOrd="0" destOrd="0" presId="urn:microsoft.com/office/officeart/2005/8/layout/lProcess2"/>
    <dgm:cxn modelId="{845846F6-1BB0-415C-8F14-AFE0693A1136}" type="presParOf" srcId="{1906A894-5D45-4DFD-8BF4-2DCD58A25CA1}" destId="{977B2F48-053C-4FFF-8303-405E56B54CA1}" srcOrd="0" destOrd="0" presId="urn:microsoft.com/office/officeart/2005/8/layout/lProcess2"/>
    <dgm:cxn modelId="{80189F8B-23CA-44A9-9EDA-2E81C11AD436}" type="presParOf" srcId="{977B2F48-053C-4FFF-8303-405E56B54CA1}" destId="{238FC957-B296-475B-B3C1-B61CB4A511EC}" srcOrd="0" destOrd="0" presId="urn:microsoft.com/office/officeart/2005/8/layout/lProcess2"/>
    <dgm:cxn modelId="{551E5F24-30C5-45CF-860B-A9510C6B1701}" type="presParOf" srcId="{977B2F48-053C-4FFF-8303-405E56B54CA1}" destId="{BD4F6DA0-E6AF-45C4-9F41-9B5D36765AAA}" srcOrd="1" destOrd="0" presId="urn:microsoft.com/office/officeart/2005/8/layout/lProcess2"/>
    <dgm:cxn modelId="{EA250C8B-F6F1-489E-836D-E4E4CFA8E95F}" type="presParOf" srcId="{977B2F48-053C-4FFF-8303-405E56B54CA1}" destId="{A4C28F6B-E375-4DB2-9FEA-2F3D91295974}" srcOrd="2" destOrd="0" presId="urn:microsoft.com/office/officeart/2005/8/layout/lProcess2"/>
    <dgm:cxn modelId="{CAFF7B92-7BA8-46FA-90AF-CEEFF7074DF2}" type="presParOf" srcId="{A4C28F6B-E375-4DB2-9FEA-2F3D91295974}" destId="{41E0855D-EA76-4673-94D0-B989FDE824B0}" srcOrd="0" destOrd="0" presId="urn:microsoft.com/office/officeart/2005/8/layout/lProcess2"/>
    <dgm:cxn modelId="{3D291B38-08A4-443D-863B-5DB5DA1CF9E5}" type="presParOf" srcId="{41E0855D-EA76-4673-94D0-B989FDE824B0}" destId="{63105B47-3819-46F6-BBB1-951DF8263D87}" srcOrd="0" destOrd="0" presId="urn:microsoft.com/office/officeart/2005/8/layout/lProcess2"/>
    <dgm:cxn modelId="{7C43707A-86D2-4615-B556-7519EE5C7227}" type="presParOf" srcId="{1906A894-5D45-4DFD-8BF4-2DCD58A25CA1}" destId="{6D972B5B-12DF-4F56-A28C-001F2AA80E64}" srcOrd="1" destOrd="0" presId="urn:microsoft.com/office/officeart/2005/8/layout/lProcess2"/>
    <dgm:cxn modelId="{C799297B-BC96-4168-B767-CAEBE31B905C}" type="presParOf" srcId="{1906A894-5D45-4DFD-8BF4-2DCD58A25CA1}" destId="{BCC04A06-697A-4FAC-9901-D57E76D63814}" srcOrd="2" destOrd="0" presId="urn:microsoft.com/office/officeart/2005/8/layout/lProcess2"/>
    <dgm:cxn modelId="{164A8196-8156-47EE-807A-8FC089605C5E}" type="presParOf" srcId="{BCC04A06-697A-4FAC-9901-D57E76D63814}" destId="{D4F3662C-A1F7-482F-9DEC-7D940E1F3AF3}" srcOrd="0" destOrd="0" presId="urn:microsoft.com/office/officeart/2005/8/layout/lProcess2"/>
    <dgm:cxn modelId="{D6320478-7003-46E2-AA87-3A06896AD52F}" type="presParOf" srcId="{BCC04A06-697A-4FAC-9901-D57E76D63814}" destId="{4A64C0C1-FCE1-4BD2-BBE5-97E7C39A6D43}" srcOrd="1" destOrd="0" presId="urn:microsoft.com/office/officeart/2005/8/layout/lProcess2"/>
    <dgm:cxn modelId="{FD05D4C7-7A7B-4431-A6BA-AA654493667B}" type="presParOf" srcId="{BCC04A06-697A-4FAC-9901-D57E76D63814}" destId="{1976BEFF-BD84-4C76-AF3B-62081998B3F6}" srcOrd="2" destOrd="0" presId="urn:microsoft.com/office/officeart/2005/8/layout/lProcess2"/>
    <dgm:cxn modelId="{4F5FE238-0D24-4BA2-A55C-2698F89BC642}" type="presParOf" srcId="{1976BEFF-BD84-4C76-AF3B-62081998B3F6}" destId="{266AE43E-0760-4785-ABEE-5381F61C09FD}" srcOrd="0" destOrd="0" presId="urn:microsoft.com/office/officeart/2005/8/layout/lProcess2"/>
    <dgm:cxn modelId="{2AE5C1E0-E346-4405-8A93-51802FD803DD}" type="presParOf" srcId="{266AE43E-0760-4785-ABEE-5381F61C09FD}" destId="{8E50DA9F-96EF-437F-9300-20EBB629DA2D}" srcOrd="0" destOrd="0" presId="urn:microsoft.com/office/officeart/2005/8/layout/lProcess2"/>
    <dgm:cxn modelId="{82211ED4-84C3-492E-89A6-244E37504E7B}" type="presParOf" srcId="{1906A894-5D45-4DFD-8BF4-2DCD58A25CA1}" destId="{165CE21C-20FD-4217-B2E5-370455B75B7D}" srcOrd="3" destOrd="0" presId="urn:microsoft.com/office/officeart/2005/8/layout/lProcess2"/>
    <dgm:cxn modelId="{586C0FB6-4C0A-4C14-8D97-7A04CAB44EAD}" type="presParOf" srcId="{1906A894-5D45-4DFD-8BF4-2DCD58A25CA1}" destId="{B652B18E-2C85-4F74-9E78-43BD43176CFB}" srcOrd="4" destOrd="0" presId="urn:microsoft.com/office/officeart/2005/8/layout/lProcess2"/>
    <dgm:cxn modelId="{DA048233-FBB5-49C2-BFD7-8059A01D4432}" type="presParOf" srcId="{B652B18E-2C85-4F74-9E78-43BD43176CFB}" destId="{4EFD17CE-1401-484B-8595-9722A72E621E}" srcOrd="0" destOrd="0" presId="urn:microsoft.com/office/officeart/2005/8/layout/lProcess2"/>
    <dgm:cxn modelId="{5BBF5E93-A0DB-4A3E-AC0F-885900AD3A06}" type="presParOf" srcId="{B652B18E-2C85-4F74-9E78-43BD43176CFB}" destId="{E9D03C66-150E-48EA-B973-69431FD5C555}" srcOrd="1" destOrd="0" presId="urn:microsoft.com/office/officeart/2005/8/layout/lProcess2"/>
    <dgm:cxn modelId="{0C65ED27-98B4-450A-B8DC-FCA373B1A625}" type="presParOf" srcId="{B652B18E-2C85-4F74-9E78-43BD43176CFB}" destId="{AABFB566-977D-4141-9E25-491BEE63C289}" srcOrd="2" destOrd="0" presId="urn:microsoft.com/office/officeart/2005/8/layout/lProcess2"/>
    <dgm:cxn modelId="{A41C2F6B-3E7A-41D8-8BF3-9EED89937201}" type="presParOf" srcId="{AABFB566-977D-4141-9E25-491BEE63C289}" destId="{A86C04C7-DE4F-42D6-8504-25C3B232D4B1}" srcOrd="0" destOrd="0" presId="urn:microsoft.com/office/officeart/2005/8/layout/lProcess2"/>
    <dgm:cxn modelId="{2DA4C80C-17D2-43D5-9BE1-8FCEF00B5D11}" type="presParOf" srcId="{A86C04C7-DE4F-42D6-8504-25C3B232D4B1}" destId="{749EAB85-AF87-4194-B18F-B46275732093}" srcOrd="0" destOrd="0" presId="urn:microsoft.com/office/officeart/2005/8/layout/lProcess2"/>
    <dgm:cxn modelId="{E365286F-2167-49FF-9F5C-4A2D9553F615}" type="presParOf" srcId="{1906A894-5D45-4DFD-8BF4-2DCD58A25CA1}" destId="{D97B5E8B-7C45-43E3-9CFD-0B74B0F730BD}" srcOrd="5" destOrd="0" presId="urn:microsoft.com/office/officeart/2005/8/layout/lProcess2"/>
    <dgm:cxn modelId="{D5C1FCF3-A957-4125-969F-C5A68AA42915}" type="presParOf" srcId="{1906A894-5D45-4DFD-8BF4-2DCD58A25CA1}" destId="{C488A918-C8B7-4E85-9496-3F253294EA08}" srcOrd="6" destOrd="0" presId="urn:microsoft.com/office/officeart/2005/8/layout/lProcess2"/>
    <dgm:cxn modelId="{4B3B9196-35FB-4255-A84A-BD308DB63CD7}" type="presParOf" srcId="{C488A918-C8B7-4E85-9496-3F253294EA08}" destId="{63BCF7E8-C771-44C8-8443-4D70359BC7AD}" srcOrd="0" destOrd="0" presId="urn:microsoft.com/office/officeart/2005/8/layout/lProcess2"/>
    <dgm:cxn modelId="{EE6FFFFF-3642-4246-BDCF-77C2BE948556}" type="presParOf" srcId="{C488A918-C8B7-4E85-9496-3F253294EA08}" destId="{B1BF1412-CEA2-4329-99C2-A928C4D9931A}" srcOrd="1" destOrd="0" presId="urn:microsoft.com/office/officeart/2005/8/layout/lProcess2"/>
    <dgm:cxn modelId="{8254C98F-F0FD-4771-9D2A-F17C41CCAAE6}" type="presParOf" srcId="{C488A918-C8B7-4E85-9496-3F253294EA08}" destId="{EE325C04-0047-4ED7-B826-F3E1498FA619}" srcOrd="2" destOrd="0" presId="urn:microsoft.com/office/officeart/2005/8/layout/lProcess2"/>
    <dgm:cxn modelId="{F5D65D12-83DA-4D7F-82AC-EF5543B3FDB8}" type="presParOf" srcId="{EE325C04-0047-4ED7-B826-F3E1498FA619}" destId="{A356A223-E935-4CC2-AB81-105027366B61}" srcOrd="0" destOrd="0" presId="urn:microsoft.com/office/officeart/2005/8/layout/lProcess2"/>
    <dgm:cxn modelId="{ABA01310-6929-4A1E-B323-F4B4D696BAAD}" type="presParOf" srcId="{A356A223-E935-4CC2-AB81-105027366B61}" destId="{DB4A2A76-1DF7-4E87-8132-3B6DADA809D9}" srcOrd="0" destOrd="0" presId="urn:microsoft.com/office/officeart/2005/8/layout/lProcess2"/>
    <dgm:cxn modelId="{40A2DEC2-1C8D-4FDA-B0D1-DB64F93EBC6F}" type="presParOf" srcId="{1906A894-5D45-4DFD-8BF4-2DCD58A25CA1}" destId="{9795188A-97E3-4A8C-9975-935D6408B5B6}" srcOrd="7" destOrd="0" presId="urn:microsoft.com/office/officeart/2005/8/layout/lProcess2"/>
    <dgm:cxn modelId="{02419E5C-FDCC-4815-928C-6412FB3763E6}" type="presParOf" srcId="{1906A894-5D45-4DFD-8BF4-2DCD58A25CA1}" destId="{7252D733-28FD-43CE-A41D-A207706F0CE0}" srcOrd="8" destOrd="0" presId="urn:microsoft.com/office/officeart/2005/8/layout/lProcess2"/>
    <dgm:cxn modelId="{6732D81B-1818-4F18-ACFA-5388F2170E8C}" type="presParOf" srcId="{7252D733-28FD-43CE-A41D-A207706F0CE0}" destId="{45376734-E701-450B-8649-4B15F8395B88}" srcOrd="0" destOrd="0" presId="urn:microsoft.com/office/officeart/2005/8/layout/lProcess2"/>
    <dgm:cxn modelId="{C9BC6666-7458-4F08-890F-E492D4A01702}" type="presParOf" srcId="{7252D733-28FD-43CE-A41D-A207706F0CE0}" destId="{58787D4B-00B1-4403-9C64-26B24F7DC78F}" srcOrd="1" destOrd="0" presId="urn:microsoft.com/office/officeart/2005/8/layout/lProcess2"/>
    <dgm:cxn modelId="{286DFF51-C1A2-4147-AA01-2EA1F9B458F5}" type="presParOf" srcId="{7252D733-28FD-43CE-A41D-A207706F0CE0}" destId="{C8297E2F-2155-45E8-B755-D4120A21BD76}" srcOrd="2" destOrd="0" presId="urn:microsoft.com/office/officeart/2005/8/layout/lProcess2"/>
    <dgm:cxn modelId="{44A27B99-5768-4805-9D56-5E1D6F135790}" type="presParOf" srcId="{C8297E2F-2155-45E8-B755-D4120A21BD76}" destId="{7A2774F3-51E6-4F7C-B694-B03DEDE7B158}" srcOrd="0" destOrd="0" presId="urn:microsoft.com/office/officeart/2005/8/layout/lProcess2"/>
    <dgm:cxn modelId="{1F85AC6E-3836-4818-95F2-B950F1956C9A}" type="presParOf" srcId="{7A2774F3-51E6-4F7C-B694-B03DEDE7B158}" destId="{0B4F1691-AA02-457B-B56E-34D01D0D446D}"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491040A6-D0F2-4835-A934-3F2F3A2FF7B5}" type="doc">
      <dgm:prSet loTypeId="urn:microsoft.com/office/officeart/2005/8/layout/hierarchy5" loCatId="hierarchy" qsTypeId="urn:microsoft.com/office/officeart/2005/8/quickstyle/simple1" qsCatId="simple" csTypeId="urn:microsoft.com/office/officeart/2005/8/colors/accent0_2" csCatId="mainScheme" phldr="1"/>
      <dgm:spPr/>
      <dgm:t>
        <a:bodyPr/>
        <a:lstStyle/>
        <a:p>
          <a:endParaRPr lang="en-IN"/>
        </a:p>
      </dgm:t>
    </dgm:pt>
    <dgm:pt modelId="{87015D0C-FCAE-4523-821C-1A17335A3092}">
      <dgm:prSet phldrT="[Text]" custT="1"/>
      <dgm:spPr/>
      <dgm:t>
        <a:bodyPr/>
        <a:lstStyle/>
        <a:p>
          <a:pPr algn="just">
            <a:lnSpc>
              <a:spcPct val="100000"/>
            </a:lnSpc>
            <a:spcBef>
              <a:spcPts val="0"/>
            </a:spcBef>
            <a:spcAft>
              <a:spcPts val="0"/>
            </a:spcAft>
          </a:pPr>
          <a:r>
            <a:rPr lang="en-US" sz="1600" dirty="0">
              <a:latin typeface="+mn-lt"/>
              <a:ea typeface="Cambria Math" panose="02040503050406030204" pitchFamily="18" charset="0"/>
            </a:rPr>
            <a:t>Person applied for registration within 30 days of becoming liable to register, and registration granted</a:t>
          </a:r>
          <a:endParaRPr lang="en-IN" sz="1600" dirty="0">
            <a:latin typeface="+mn-lt"/>
          </a:endParaRPr>
        </a:p>
      </dgm:t>
    </dgm:pt>
    <dgm:pt modelId="{A9B2F03C-0900-4CAE-A177-75365103430C}" type="parTrans" cxnId="{B50A8CEB-8D62-4B9F-AD96-AF152F1ADFB0}">
      <dgm:prSet custT="1"/>
      <dgm:spPr/>
      <dgm:t>
        <a:bodyPr/>
        <a:lstStyle/>
        <a:p>
          <a:pPr>
            <a:lnSpc>
              <a:spcPct val="100000"/>
            </a:lnSpc>
            <a:spcBef>
              <a:spcPts val="0"/>
            </a:spcBef>
            <a:spcAft>
              <a:spcPts val="0"/>
            </a:spcAft>
          </a:pPr>
          <a:endParaRPr lang="en-IN" sz="1600">
            <a:latin typeface="+mn-lt"/>
          </a:endParaRPr>
        </a:p>
      </dgm:t>
    </dgm:pt>
    <dgm:pt modelId="{B0672B13-AF71-4360-BDAD-BF506300E0F2}" type="sibTrans" cxnId="{B50A8CEB-8D62-4B9F-AD96-AF152F1ADFB0}">
      <dgm:prSet/>
      <dgm:spPr/>
      <dgm:t>
        <a:bodyPr/>
        <a:lstStyle/>
        <a:p>
          <a:pPr>
            <a:lnSpc>
              <a:spcPct val="100000"/>
            </a:lnSpc>
            <a:spcBef>
              <a:spcPts val="0"/>
            </a:spcBef>
            <a:spcAft>
              <a:spcPts val="0"/>
            </a:spcAft>
          </a:pPr>
          <a:endParaRPr lang="en-IN" sz="1600">
            <a:latin typeface="+mn-lt"/>
          </a:endParaRPr>
        </a:p>
      </dgm:t>
    </dgm:pt>
    <dgm:pt modelId="{1EE9965D-E0D8-40E0-917C-53DA4A7F63E1}">
      <dgm:prSet phldrT="[Text]" custT="1"/>
      <dgm:spPr/>
      <dgm:t>
        <a:bodyPr/>
        <a:lstStyle/>
        <a:p>
          <a:pPr>
            <a:lnSpc>
              <a:spcPct val="100000"/>
            </a:lnSpc>
            <a:spcBef>
              <a:spcPts val="0"/>
            </a:spcBef>
            <a:spcAft>
              <a:spcPts val="0"/>
            </a:spcAft>
          </a:pPr>
          <a:r>
            <a:rPr lang="en-US" sz="1800" dirty="0">
              <a:latin typeface="+mn-lt"/>
              <a:ea typeface="Cambria Math" panose="02040503050406030204" pitchFamily="18" charset="0"/>
            </a:rPr>
            <a:t>Person applied for Voluntary Registration</a:t>
          </a:r>
          <a:endParaRPr lang="en-IN" sz="1800" dirty="0">
            <a:latin typeface="+mn-lt"/>
          </a:endParaRPr>
        </a:p>
      </dgm:t>
    </dgm:pt>
    <dgm:pt modelId="{0213F284-29D1-428B-9DD3-8023A1227C22}" type="parTrans" cxnId="{B4CAECF2-482D-4207-BF07-E827544B93F5}">
      <dgm:prSet custT="1"/>
      <dgm:spPr/>
      <dgm:t>
        <a:bodyPr/>
        <a:lstStyle/>
        <a:p>
          <a:pPr>
            <a:lnSpc>
              <a:spcPct val="100000"/>
            </a:lnSpc>
            <a:spcBef>
              <a:spcPts val="0"/>
            </a:spcBef>
            <a:spcAft>
              <a:spcPts val="0"/>
            </a:spcAft>
          </a:pPr>
          <a:endParaRPr lang="en-IN" sz="1600">
            <a:latin typeface="+mn-lt"/>
          </a:endParaRPr>
        </a:p>
      </dgm:t>
    </dgm:pt>
    <dgm:pt modelId="{D84043EB-2D3C-4D61-9816-CD3E6296561E}" type="sibTrans" cxnId="{B4CAECF2-482D-4207-BF07-E827544B93F5}">
      <dgm:prSet/>
      <dgm:spPr/>
      <dgm:t>
        <a:bodyPr/>
        <a:lstStyle/>
        <a:p>
          <a:pPr>
            <a:lnSpc>
              <a:spcPct val="100000"/>
            </a:lnSpc>
            <a:spcBef>
              <a:spcPts val="0"/>
            </a:spcBef>
            <a:spcAft>
              <a:spcPts val="0"/>
            </a:spcAft>
          </a:pPr>
          <a:endParaRPr lang="en-IN" sz="1600">
            <a:latin typeface="+mn-lt"/>
          </a:endParaRPr>
        </a:p>
      </dgm:t>
    </dgm:pt>
    <dgm:pt modelId="{524B64FA-DA92-448B-8E5C-7A7664AF8A80}">
      <dgm:prSet custT="1"/>
      <dgm:spPr/>
      <dgm:t>
        <a:bodyPr/>
        <a:lstStyle/>
        <a:p>
          <a:pPr>
            <a:lnSpc>
              <a:spcPct val="100000"/>
            </a:lnSpc>
            <a:spcBef>
              <a:spcPts val="0"/>
            </a:spcBef>
            <a:spcAft>
              <a:spcPts val="0"/>
            </a:spcAft>
          </a:pPr>
          <a:r>
            <a:rPr lang="en-US" sz="1800" dirty="0">
              <a:latin typeface="+mn-lt"/>
              <a:ea typeface="Cambria Math" panose="02040503050406030204" pitchFamily="18" charset="0"/>
            </a:rPr>
            <a:t>Registered taxable person ceases to pay composition tax</a:t>
          </a:r>
          <a:endParaRPr lang="en-IN" sz="1800" dirty="0">
            <a:latin typeface="+mn-lt"/>
            <a:ea typeface="Cambria Math" panose="02040503050406030204" pitchFamily="18" charset="0"/>
          </a:endParaRPr>
        </a:p>
      </dgm:t>
    </dgm:pt>
    <dgm:pt modelId="{85BBDC64-3E9C-494A-874D-AC011037DA28}" type="parTrans" cxnId="{C38906D1-49DC-4548-9D2A-A215A4A37BAE}">
      <dgm:prSet custT="1"/>
      <dgm:spPr/>
      <dgm:t>
        <a:bodyPr/>
        <a:lstStyle/>
        <a:p>
          <a:pPr>
            <a:lnSpc>
              <a:spcPct val="100000"/>
            </a:lnSpc>
            <a:spcBef>
              <a:spcPts val="0"/>
            </a:spcBef>
            <a:spcAft>
              <a:spcPts val="0"/>
            </a:spcAft>
          </a:pPr>
          <a:endParaRPr lang="en-IN" sz="1600">
            <a:latin typeface="+mn-lt"/>
          </a:endParaRPr>
        </a:p>
      </dgm:t>
    </dgm:pt>
    <dgm:pt modelId="{9D7C630E-A862-4773-A0BF-69B2109525A2}" type="sibTrans" cxnId="{C38906D1-49DC-4548-9D2A-A215A4A37BAE}">
      <dgm:prSet/>
      <dgm:spPr/>
      <dgm:t>
        <a:bodyPr/>
        <a:lstStyle/>
        <a:p>
          <a:pPr>
            <a:lnSpc>
              <a:spcPct val="100000"/>
            </a:lnSpc>
            <a:spcBef>
              <a:spcPts val="0"/>
            </a:spcBef>
            <a:spcAft>
              <a:spcPts val="0"/>
            </a:spcAft>
          </a:pPr>
          <a:endParaRPr lang="en-IN" sz="1600">
            <a:latin typeface="+mn-lt"/>
          </a:endParaRPr>
        </a:p>
      </dgm:t>
    </dgm:pt>
    <dgm:pt modelId="{A2DE2F5F-C4EC-4EE2-9271-0081EF4FF0A9}">
      <dgm:prSet custT="1"/>
      <dgm:spPr/>
      <dgm:t>
        <a:bodyPr/>
        <a:lstStyle/>
        <a:p>
          <a:pPr algn="just">
            <a:lnSpc>
              <a:spcPct val="100000"/>
            </a:lnSpc>
            <a:spcBef>
              <a:spcPts val="0"/>
            </a:spcBef>
            <a:spcAft>
              <a:spcPts val="0"/>
            </a:spcAft>
          </a:pPr>
          <a:r>
            <a:rPr lang="en-US" sz="1600" dirty="0">
              <a:latin typeface="+mn-lt"/>
              <a:ea typeface="Cambria Math" panose="02040503050406030204" pitchFamily="18" charset="0"/>
            </a:rPr>
            <a:t>ITC available in respect of:</a:t>
          </a:r>
        </a:p>
        <a:p>
          <a:pPr algn="just">
            <a:lnSpc>
              <a:spcPct val="100000"/>
            </a:lnSpc>
            <a:spcBef>
              <a:spcPts val="0"/>
            </a:spcBef>
            <a:spcAft>
              <a:spcPts val="0"/>
            </a:spcAft>
          </a:pPr>
          <a:r>
            <a:rPr lang="en-US" sz="1600" dirty="0">
              <a:latin typeface="+mn-lt"/>
              <a:ea typeface="Cambria Math" panose="02040503050406030204" pitchFamily="18" charset="0"/>
            </a:rPr>
            <a:t>a) Inputs</a:t>
          </a:r>
        </a:p>
        <a:p>
          <a:pPr algn="just">
            <a:lnSpc>
              <a:spcPct val="100000"/>
            </a:lnSpc>
            <a:spcBef>
              <a:spcPts val="0"/>
            </a:spcBef>
            <a:spcAft>
              <a:spcPts val="0"/>
            </a:spcAft>
          </a:pPr>
          <a:r>
            <a:rPr lang="en-US" sz="1600" dirty="0">
              <a:latin typeface="+mn-lt"/>
              <a:ea typeface="Cambria Math" panose="02040503050406030204" pitchFamily="18" charset="0"/>
            </a:rPr>
            <a:t>b) Semi-finished Good</a:t>
          </a:r>
        </a:p>
        <a:p>
          <a:pPr algn="just">
            <a:lnSpc>
              <a:spcPct val="100000"/>
            </a:lnSpc>
            <a:spcBef>
              <a:spcPts val="0"/>
            </a:spcBef>
            <a:spcAft>
              <a:spcPts val="0"/>
            </a:spcAft>
          </a:pPr>
          <a:r>
            <a:rPr lang="en-US" sz="1600" dirty="0">
              <a:latin typeface="+mn-lt"/>
              <a:ea typeface="Cambria Math" panose="02040503050406030204" pitchFamily="18" charset="0"/>
            </a:rPr>
            <a:t>c) Finished Goods</a:t>
          </a:r>
        </a:p>
      </dgm:t>
    </dgm:pt>
    <dgm:pt modelId="{29A6E6DA-97EF-4411-A6A4-AD84B292AB92}" type="parTrans" cxnId="{8DC997F5-8925-4D1E-A5ED-CADBB7FCD4BA}">
      <dgm:prSet custT="1"/>
      <dgm:spPr/>
      <dgm:t>
        <a:bodyPr/>
        <a:lstStyle/>
        <a:p>
          <a:pPr>
            <a:lnSpc>
              <a:spcPct val="100000"/>
            </a:lnSpc>
            <a:spcBef>
              <a:spcPts val="0"/>
            </a:spcBef>
            <a:spcAft>
              <a:spcPts val="0"/>
            </a:spcAft>
          </a:pPr>
          <a:endParaRPr lang="en-IN" sz="1600">
            <a:latin typeface="+mn-lt"/>
          </a:endParaRPr>
        </a:p>
      </dgm:t>
    </dgm:pt>
    <dgm:pt modelId="{5218B7EA-B854-4A58-B6A2-85280C956A9A}" type="sibTrans" cxnId="{8DC997F5-8925-4D1E-A5ED-CADBB7FCD4BA}">
      <dgm:prSet/>
      <dgm:spPr/>
      <dgm:t>
        <a:bodyPr/>
        <a:lstStyle/>
        <a:p>
          <a:pPr>
            <a:lnSpc>
              <a:spcPct val="100000"/>
            </a:lnSpc>
            <a:spcBef>
              <a:spcPts val="0"/>
            </a:spcBef>
            <a:spcAft>
              <a:spcPts val="0"/>
            </a:spcAft>
          </a:pPr>
          <a:endParaRPr lang="en-IN" sz="1600">
            <a:latin typeface="+mn-lt"/>
          </a:endParaRPr>
        </a:p>
      </dgm:t>
    </dgm:pt>
    <dgm:pt modelId="{9B8DF006-951B-47E6-8A0B-63C77CF1546C}">
      <dgm:prSet custT="1"/>
      <dgm:spPr/>
      <dgm:t>
        <a:bodyPr/>
        <a:lstStyle/>
        <a:p>
          <a:pPr algn="ctr">
            <a:lnSpc>
              <a:spcPct val="100000"/>
            </a:lnSpc>
            <a:spcBef>
              <a:spcPts val="0"/>
            </a:spcBef>
            <a:spcAft>
              <a:spcPts val="0"/>
            </a:spcAft>
          </a:pPr>
          <a:r>
            <a:rPr lang="en-IN" sz="1600" dirty="0">
              <a:latin typeface="+mn-lt"/>
            </a:rPr>
            <a:t>Same as above</a:t>
          </a:r>
        </a:p>
      </dgm:t>
    </dgm:pt>
    <dgm:pt modelId="{EC3CCC4A-D991-475F-BF72-6CC4B6CB1DC0}" type="sibTrans" cxnId="{4020AB1B-B745-41D2-A045-F7D71900069C}">
      <dgm:prSet/>
      <dgm:spPr/>
      <dgm:t>
        <a:bodyPr/>
        <a:lstStyle/>
        <a:p>
          <a:pPr>
            <a:lnSpc>
              <a:spcPct val="100000"/>
            </a:lnSpc>
            <a:spcBef>
              <a:spcPts val="0"/>
            </a:spcBef>
            <a:spcAft>
              <a:spcPts val="0"/>
            </a:spcAft>
          </a:pPr>
          <a:endParaRPr lang="en-IN" sz="1600">
            <a:latin typeface="+mn-lt"/>
          </a:endParaRPr>
        </a:p>
      </dgm:t>
    </dgm:pt>
    <dgm:pt modelId="{B30C5C20-7EBA-4984-ADFF-C1CB2359E638}" type="parTrans" cxnId="{4020AB1B-B745-41D2-A045-F7D71900069C}">
      <dgm:prSet custT="1"/>
      <dgm:spPr/>
      <dgm:t>
        <a:bodyPr/>
        <a:lstStyle/>
        <a:p>
          <a:pPr>
            <a:lnSpc>
              <a:spcPct val="100000"/>
            </a:lnSpc>
            <a:spcBef>
              <a:spcPts val="0"/>
            </a:spcBef>
            <a:spcAft>
              <a:spcPts val="0"/>
            </a:spcAft>
          </a:pPr>
          <a:endParaRPr lang="en-IN" sz="1600">
            <a:latin typeface="+mn-lt"/>
          </a:endParaRPr>
        </a:p>
      </dgm:t>
    </dgm:pt>
    <dgm:pt modelId="{49754EC7-49BC-4D54-A1BD-26AC94D3E817}">
      <dgm:prSet custT="1"/>
      <dgm:spPr/>
      <dgm:t>
        <a:bodyPr/>
        <a:lstStyle/>
        <a:p>
          <a:pPr algn="ctr">
            <a:lnSpc>
              <a:spcPct val="100000"/>
            </a:lnSpc>
            <a:spcBef>
              <a:spcPts val="0"/>
            </a:spcBef>
            <a:spcAft>
              <a:spcPts val="0"/>
            </a:spcAft>
          </a:pPr>
          <a:r>
            <a:rPr lang="en-IN" sz="1600" dirty="0">
              <a:latin typeface="+mn-lt"/>
            </a:rPr>
            <a:t>Same as above</a:t>
          </a:r>
          <a:endParaRPr lang="en-IN" sz="1600" dirty="0">
            <a:latin typeface="+mn-lt"/>
            <a:ea typeface="Cambria Math" panose="02040503050406030204" pitchFamily="18" charset="0"/>
          </a:endParaRPr>
        </a:p>
      </dgm:t>
    </dgm:pt>
    <dgm:pt modelId="{D3DD2480-5B9D-4EED-92B8-79B0E8EBA401}" type="parTrans" cxnId="{01375449-A35A-4ADF-80E7-7BE1FA71A45F}">
      <dgm:prSet custT="1"/>
      <dgm:spPr/>
      <dgm:t>
        <a:bodyPr/>
        <a:lstStyle/>
        <a:p>
          <a:pPr>
            <a:lnSpc>
              <a:spcPct val="100000"/>
            </a:lnSpc>
            <a:spcBef>
              <a:spcPts val="0"/>
            </a:spcBef>
            <a:spcAft>
              <a:spcPts val="0"/>
            </a:spcAft>
          </a:pPr>
          <a:endParaRPr lang="en-IN" sz="1600">
            <a:latin typeface="+mn-lt"/>
          </a:endParaRPr>
        </a:p>
      </dgm:t>
    </dgm:pt>
    <dgm:pt modelId="{865F50E6-3E2C-48E8-88FD-0CE1145F6BF0}" type="sibTrans" cxnId="{01375449-A35A-4ADF-80E7-7BE1FA71A45F}">
      <dgm:prSet/>
      <dgm:spPr/>
      <dgm:t>
        <a:bodyPr/>
        <a:lstStyle/>
        <a:p>
          <a:pPr>
            <a:lnSpc>
              <a:spcPct val="100000"/>
            </a:lnSpc>
            <a:spcBef>
              <a:spcPts val="0"/>
            </a:spcBef>
            <a:spcAft>
              <a:spcPts val="0"/>
            </a:spcAft>
          </a:pPr>
          <a:endParaRPr lang="en-IN" sz="1600">
            <a:latin typeface="+mn-lt"/>
          </a:endParaRPr>
        </a:p>
      </dgm:t>
    </dgm:pt>
    <dgm:pt modelId="{CE1D0209-C36C-4291-BA5B-BB96F54E2979}">
      <dgm:prSet custT="1"/>
      <dgm:spPr/>
      <dgm:t>
        <a:bodyPr/>
        <a:lstStyle/>
        <a:p>
          <a:pPr>
            <a:lnSpc>
              <a:spcPct val="100000"/>
            </a:lnSpc>
            <a:spcBef>
              <a:spcPts val="0"/>
            </a:spcBef>
            <a:spcAft>
              <a:spcPts val="0"/>
            </a:spcAft>
          </a:pPr>
          <a:r>
            <a:rPr lang="en-US" sz="1600" dirty="0">
              <a:latin typeface="+mn-lt"/>
              <a:ea typeface="Cambria Math" panose="02040503050406030204" pitchFamily="18" charset="0"/>
            </a:rPr>
            <a:t>On the day immediately preceding the </a:t>
          </a:r>
          <a:r>
            <a:rPr lang="en-US" sz="1600" u="sng" dirty="0">
              <a:latin typeface="+mn-lt"/>
              <a:ea typeface="Cambria Math" panose="02040503050406030204" pitchFamily="18" charset="0"/>
            </a:rPr>
            <a:t>date from which he becomes liable to pay tax</a:t>
          </a:r>
          <a:endParaRPr lang="en-IN" sz="1600" u="sng" dirty="0">
            <a:latin typeface="+mn-lt"/>
            <a:ea typeface="Cambria Math" panose="02040503050406030204" pitchFamily="18" charset="0"/>
          </a:endParaRPr>
        </a:p>
      </dgm:t>
    </dgm:pt>
    <dgm:pt modelId="{C283F4DD-BE1D-41BB-9467-0FEFD3961547}" type="parTrans" cxnId="{031AFFAE-F770-4C3E-8C53-58302C33F304}">
      <dgm:prSet custT="1"/>
      <dgm:spPr/>
      <dgm:t>
        <a:bodyPr/>
        <a:lstStyle/>
        <a:p>
          <a:pPr>
            <a:lnSpc>
              <a:spcPct val="100000"/>
            </a:lnSpc>
            <a:spcBef>
              <a:spcPts val="0"/>
            </a:spcBef>
            <a:spcAft>
              <a:spcPts val="0"/>
            </a:spcAft>
          </a:pPr>
          <a:endParaRPr lang="en-IN" sz="1600">
            <a:latin typeface="+mn-lt"/>
          </a:endParaRPr>
        </a:p>
      </dgm:t>
    </dgm:pt>
    <dgm:pt modelId="{6B62190E-A072-4708-AD90-B4FC27E04311}" type="sibTrans" cxnId="{031AFFAE-F770-4C3E-8C53-58302C33F304}">
      <dgm:prSet/>
      <dgm:spPr/>
      <dgm:t>
        <a:bodyPr/>
        <a:lstStyle/>
        <a:p>
          <a:pPr>
            <a:lnSpc>
              <a:spcPct val="100000"/>
            </a:lnSpc>
            <a:spcBef>
              <a:spcPts val="0"/>
            </a:spcBef>
            <a:spcAft>
              <a:spcPts val="0"/>
            </a:spcAft>
          </a:pPr>
          <a:endParaRPr lang="en-IN" sz="1600">
            <a:latin typeface="+mn-lt"/>
          </a:endParaRPr>
        </a:p>
      </dgm:t>
    </dgm:pt>
    <dgm:pt modelId="{62361470-A6EF-4885-99F7-22155A1758DA}">
      <dgm:prSet custT="1"/>
      <dgm:spPr/>
      <dgm:t>
        <a:bodyPr/>
        <a:lstStyle/>
        <a:p>
          <a:pPr>
            <a:lnSpc>
              <a:spcPct val="100000"/>
            </a:lnSpc>
            <a:spcBef>
              <a:spcPts val="0"/>
            </a:spcBef>
            <a:spcAft>
              <a:spcPts val="0"/>
            </a:spcAft>
          </a:pPr>
          <a:r>
            <a:rPr lang="en-US" sz="1600" dirty="0">
              <a:latin typeface="+mn-lt"/>
              <a:ea typeface="Cambria Math" panose="02040503050406030204" pitchFamily="18" charset="0"/>
            </a:rPr>
            <a:t>On the day immediately preceding the </a:t>
          </a:r>
          <a:r>
            <a:rPr lang="en-US" sz="1600" u="sng" dirty="0">
              <a:latin typeface="+mn-lt"/>
              <a:ea typeface="Cambria Math" panose="02040503050406030204" pitchFamily="18" charset="0"/>
            </a:rPr>
            <a:t>date of registration</a:t>
          </a:r>
          <a:endParaRPr lang="en-IN" sz="1600" u="sng" dirty="0">
            <a:latin typeface="+mn-lt"/>
            <a:ea typeface="Cambria Math" panose="02040503050406030204" pitchFamily="18" charset="0"/>
          </a:endParaRPr>
        </a:p>
      </dgm:t>
    </dgm:pt>
    <dgm:pt modelId="{3EB6BC77-0554-4C95-AFC3-3EBB4F4CB770}" type="parTrans" cxnId="{8E766F14-7CEE-445E-AB0D-FA64E6777455}">
      <dgm:prSet custT="1"/>
      <dgm:spPr/>
      <dgm:t>
        <a:bodyPr/>
        <a:lstStyle/>
        <a:p>
          <a:pPr>
            <a:lnSpc>
              <a:spcPct val="100000"/>
            </a:lnSpc>
            <a:spcBef>
              <a:spcPts val="0"/>
            </a:spcBef>
            <a:spcAft>
              <a:spcPts val="0"/>
            </a:spcAft>
          </a:pPr>
          <a:endParaRPr lang="en-IN" sz="1600">
            <a:latin typeface="+mn-lt"/>
          </a:endParaRPr>
        </a:p>
      </dgm:t>
    </dgm:pt>
    <dgm:pt modelId="{9B42D457-811B-4404-BC5D-2A0DC3C0340C}" type="sibTrans" cxnId="{8E766F14-7CEE-445E-AB0D-FA64E6777455}">
      <dgm:prSet/>
      <dgm:spPr/>
      <dgm:t>
        <a:bodyPr/>
        <a:lstStyle/>
        <a:p>
          <a:pPr>
            <a:lnSpc>
              <a:spcPct val="100000"/>
            </a:lnSpc>
            <a:spcBef>
              <a:spcPts val="0"/>
            </a:spcBef>
            <a:spcAft>
              <a:spcPts val="0"/>
            </a:spcAft>
          </a:pPr>
          <a:endParaRPr lang="en-IN" sz="1600">
            <a:latin typeface="+mn-lt"/>
          </a:endParaRPr>
        </a:p>
      </dgm:t>
    </dgm:pt>
    <dgm:pt modelId="{0842F288-0FD6-456A-83B0-997B96857BB9}">
      <dgm:prSet custT="1"/>
      <dgm:spPr/>
      <dgm:t>
        <a:bodyPr/>
        <a:lstStyle/>
        <a:p>
          <a:pPr>
            <a:lnSpc>
              <a:spcPct val="100000"/>
            </a:lnSpc>
            <a:spcBef>
              <a:spcPts val="0"/>
            </a:spcBef>
            <a:spcAft>
              <a:spcPts val="0"/>
            </a:spcAft>
          </a:pPr>
          <a:r>
            <a:rPr lang="en-US" sz="1600" dirty="0">
              <a:latin typeface="+mn-lt"/>
              <a:ea typeface="Cambria Math" panose="02040503050406030204" pitchFamily="18" charset="0"/>
            </a:rPr>
            <a:t>On the day immediately preceding the </a:t>
          </a:r>
          <a:r>
            <a:rPr lang="en-US" sz="1600" u="sng" dirty="0">
              <a:latin typeface="+mn-lt"/>
              <a:ea typeface="Cambria Math" panose="02040503050406030204" pitchFamily="18" charset="0"/>
            </a:rPr>
            <a:t>date from which he becomes liable to pay tax u/s 8</a:t>
          </a:r>
          <a:endParaRPr lang="en-IN" sz="1600" u="sng" dirty="0">
            <a:latin typeface="+mn-lt"/>
            <a:ea typeface="Cambria Math" panose="02040503050406030204" pitchFamily="18" charset="0"/>
          </a:endParaRPr>
        </a:p>
      </dgm:t>
    </dgm:pt>
    <dgm:pt modelId="{4D1B633D-0D6E-4493-8F93-9F941547A5B4}" type="parTrans" cxnId="{877ED7BA-7455-48E7-9EEA-60364E8ABD6B}">
      <dgm:prSet custT="1"/>
      <dgm:spPr/>
      <dgm:t>
        <a:bodyPr/>
        <a:lstStyle/>
        <a:p>
          <a:pPr>
            <a:lnSpc>
              <a:spcPct val="100000"/>
            </a:lnSpc>
            <a:spcBef>
              <a:spcPts val="0"/>
            </a:spcBef>
            <a:spcAft>
              <a:spcPts val="0"/>
            </a:spcAft>
          </a:pPr>
          <a:endParaRPr lang="en-IN" sz="1600">
            <a:latin typeface="+mn-lt"/>
          </a:endParaRPr>
        </a:p>
      </dgm:t>
    </dgm:pt>
    <dgm:pt modelId="{C4140E5D-58FC-4C31-B0DD-CE3AFAF02FE1}" type="sibTrans" cxnId="{877ED7BA-7455-48E7-9EEA-60364E8ABD6B}">
      <dgm:prSet/>
      <dgm:spPr/>
      <dgm:t>
        <a:bodyPr/>
        <a:lstStyle/>
        <a:p>
          <a:pPr>
            <a:lnSpc>
              <a:spcPct val="100000"/>
            </a:lnSpc>
            <a:spcBef>
              <a:spcPts val="0"/>
            </a:spcBef>
            <a:spcAft>
              <a:spcPts val="0"/>
            </a:spcAft>
          </a:pPr>
          <a:endParaRPr lang="en-IN" sz="1600">
            <a:latin typeface="+mn-lt"/>
          </a:endParaRPr>
        </a:p>
      </dgm:t>
    </dgm:pt>
    <dgm:pt modelId="{1A8F4E08-9CD5-4D0E-877B-1267E52DF16D}">
      <dgm:prSet custT="1"/>
      <dgm:spPr/>
      <dgm:t>
        <a:bodyPr/>
        <a:lstStyle/>
        <a:p>
          <a:pPr>
            <a:lnSpc>
              <a:spcPct val="100000"/>
            </a:lnSpc>
            <a:spcBef>
              <a:spcPts val="0"/>
            </a:spcBef>
            <a:spcAft>
              <a:spcPts val="0"/>
            </a:spcAft>
          </a:pPr>
          <a:r>
            <a:rPr lang="en-IN" sz="1800" dirty="0"/>
            <a:t>Registered Taxable Person – 16(1</a:t>
          </a:r>
          <a:r>
            <a:rPr lang="en-IN" sz="2300" dirty="0"/>
            <a:t>)</a:t>
          </a:r>
        </a:p>
      </dgm:t>
    </dgm:pt>
    <dgm:pt modelId="{FF305DEF-E24B-4F90-A4FB-FCC34124B729}" type="parTrans" cxnId="{CA3C9524-882A-4CFE-95DD-3500B611CF26}">
      <dgm:prSet/>
      <dgm:spPr/>
      <dgm:t>
        <a:bodyPr/>
        <a:lstStyle/>
        <a:p>
          <a:pPr>
            <a:lnSpc>
              <a:spcPct val="100000"/>
            </a:lnSpc>
            <a:spcBef>
              <a:spcPts val="0"/>
            </a:spcBef>
            <a:spcAft>
              <a:spcPts val="0"/>
            </a:spcAft>
          </a:pPr>
          <a:endParaRPr lang="en-IN"/>
        </a:p>
      </dgm:t>
    </dgm:pt>
    <dgm:pt modelId="{F216AC36-7A6F-4A06-863E-3775AF71A1C0}" type="sibTrans" cxnId="{CA3C9524-882A-4CFE-95DD-3500B611CF26}">
      <dgm:prSet/>
      <dgm:spPr/>
      <dgm:t>
        <a:bodyPr/>
        <a:lstStyle/>
        <a:p>
          <a:pPr>
            <a:lnSpc>
              <a:spcPct val="100000"/>
            </a:lnSpc>
            <a:spcBef>
              <a:spcPts val="0"/>
            </a:spcBef>
            <a:spcAft>
              <a:spcPts val="0"/>
            </a:spcAft>
          </a:pPr>
          <a:endParaRPr lang="en-IN"/>
        </a:p>
      </dgm:t>
    </dgm:pt>
    <dgm:pt modelId="{D80175AC-68E6-4EB1-8E1E-9FC7B50AB252}">
      <dgm:prSet custT="1"/>
      <dgm:spPr/>
      <dgm:t>
        <a:bodyPr/>
        <a:lstStyle/>
        <a:p>
          <a:r>
            <a:rPr lang="en-IN" sz="1600" dirty="0"/>
            <a:t>Admissible to take ITC on supplies used/ intended to be used in the course/ furtherance of business</a:t>
          </a:r>
        </a:p>
      </dgm:t>
    </dgm:pt>
    <dgm:pt modelId="{2AB43F3D-AE2E-4B21-BBD5-F9FA54A8F748}" type="parTrans" cxnId="{7F939B5B-4D33-49DE-A564-4257716D8DB0}">
      <dgm:prSet/>
      <dgm:spPr/>
      <dgm:t>
        <a:bodyPr/>
        <a:lstStyle/>
        <a:p>
          <a:pPr>
            <a:lnSpc>
              <a:spcPct val="100000"/>
            </a:lnSpc>
            <a:spcBef>
              <a:spcPts val="0"/>
            </a:spcBef>
            <a:spcAft>
              <a:spcPts val="0"/>
            </a:spcAft>
          </a:pPr>
          <a:endParaRPr lang="en-IN"/>
        </a:p>
      </dgm:t>
    </dgm:pt>
    <dgm:pt modelId="{34F41215-D309-40E2-8D85-CC219CE12FFB}" type="sibTrans" cxnId="{7F939B5B-4D33-49DE-A564-4257716D8DB0}">
      <dgm:prSet/>
      <dgm:spPr/>
      <dgm:t>
        <a:bodyPr/>
        <a:lstStyle/>
        <a:p>
          <a:pPr>
            <a:lnSpc>
              <a:spcPct val="100000"/>
            </a:lnSpc>
            <a:spcBef>
              <a:spcPts val="0"/>
            </a:spcBef>
            <a:spcAft>
              <a:spcPts val="0"/>
            </a:spcAft>
          </a:pPr>
          <a:endParaRPr lang="en-IN"/>
        </a:p>
      </dgm:t>
    </dgm:pt>
    <dgm:pt modelId="{C7E59766-16CC-4579-B1D2-0C891F00C564}">
      <dgm:prSet custT="1"/>
      <dgm:spPr/>
      <dgm:t>
        <a:bodyPr/>
        <a:lstStyle/>
        <a:p>
          <a:pPr>
            <a:lnSpc>
              <a:spcPct val="100000"/>
            </a:lnSpc>
            <a:spcBef>
              <a:spcPts val="0"/>
            </a:spcBef>
            <a:spcAft>
              <a:spcPts val="0"/>
            </a:spcAft>
          </a:pPr>
          <a:r>
            <a:rPr lang="en-IN" sz="1600" dirty="0"/>
            <a:t>ITC amount will be credited to the electronic Credit Ledger</a:t>
          </a:r>
        </a:p>
      </dgm:t>
    </dgm:pt>
    <dgm:pt modelId="{02B0BB56-DF9F-4129-937A-7E2E3573F0DC}" type="parTrans" cxnId="{21C23E6E-5C96-431F-8886-F6D091C34823}">
      <dgm:prSet/>
      <dgm:spPr/>
      <dgm:t>
        <a:bodyPr/>
        <a:lstStyle/>
        <a:p>
          <a:pPr>
            <a:lnSpc>
              <a:spcPct val="100000"/>
            </a:lnSpc>
            <a:spcBef>
              <a:spcPts val="0"/>
            </a:spcBef>
            <a:spcAft>
              <a:spcPts val="0"/>
            </a:spcAft>
          </a:pPr>
          <a:endParaRPr lang="en-IN"/>
        </a:p>
      </dgm:t>
    </dgm:pt>
    <dgm:pt modelId="{BD31F4B1-911A-40D1-A08E-2C6BC1D915FE}" type="sibTrans" cxnId="{21C23E6E-5C96-431F-8886-F6D091C34823}">
      <dgm:prSet/>
      <dgm:spPr/>
      <dgm:t>
        <a:bodyPr/>
        <a:lstStyle/>
        <a:p>
          <a:pPr>
            <a:lnSpc>
              <a:spcPct val="100000"/>
            </a:lnSpc>
            <a:spcBef>
              <a:spcPts val="0"/>
            </a:spcBef>
            <a:spcAft>
              <a:spcPts val="0"/>
            </a:spcAft>
          </a:pPr>
          <a:endParaRPr lang="en-IN"/>
        </a:p>
      </dgm:t>
    </dgm:pt>
    <dgm:pt modelId="{4A11B760-2618-43BE-803D-8D727A1645D3}">
      <dgm:prSet phldrT="[Text]" custT="1"/>
      <dgm:spPr/>
      <dgm:t>
        <a:bodyPr vert="vert270"/>
        <a:lstStyle/>
        <a:p>
          <a:pPr>
            <a:lnSpc>
              <a:spcPct val="100000"/>
            </a:lnSpc>
            <a:spcBef>
              <a:spcPts val="0"/>
            </a:spcBef>
            <a:spcAft>
              <a:spcPts val="0"/>
            </a:spcAft>
          </a:pPr>
          <a:r>
            <a:rPr lang="en-US" sz="2100" b="1" dirty="0">
              <a:latin typeface="+mn-lt"/>
              <a:ea typeface="Cambria Math" panose="02040503050406030204" pitchFamily="18" charset="0"/>
            </a:rPr>
            <a:t>Eligibility and Time Limit of  ITC Availment</a:t>
          </a:r>
          <a:endParaRPr lang="en-IN" sz="2100" b="1" dirty="0">
            <a:latin typeface="+mn-lt"/>
          </a:endParaRPr>
        </a:p>
      </dgm:t>
    </dgm:pt>
    <dgm:pt modelId="{6D5644E6-ADA6-416F-8B3A-DD813A274053}" type="sibTrans" cxnId="{737DA38E-2C1B-40F5-8C29-14A09FFC4377}">
      <dgm:prSet/>
      <dgm:spPr/>
      <dgm:t>
        <a:bodyPr/>
        <a:lstStyle/>
        <a:p>
          <a:pPr>
            <a:lnSpc>
              <a:spcPct val="100000"/>
            </a:lnSpc>
            <a:spcBef>
              <a:spcPts val="0"/>
            </a:spcBef>
            <a:spcAft>
              <a:spcPts val="0"/>
            </a:spcAft>
          </a:pPr>
          <a:endParaRPr lang="en-IN" sz="1600">
            <a:latin typeface="+mn-lt"/>
          </a:endParaRPr>
        </a:p>
      </dgm:t>
    </dgm:pt>
    <dgm:pt modelId="{F7F5A102-811A-4F40-97D4-35A80BDDD9AA}" type="parTrans" cxnId="{737DA38E-2C1B-40F5-8C29-14A09FFC4377}">
      <dgm:prSet/>
      <dgm:spPr/>
      <dgm:t>
        <a:bodyPr/>
        <a:lstStyle/>
        <a:p>
          <a:pPr>
            <a:lnSpc>
              <a:spcPct val="100000"/>
            </a:lnSpc>
            <a:spcBef>
              <a:spcPts val="0"/>
            </a:spcBef>
            <a:spcAft>
              <a:spcPts val="0"/>
            </a:spcAft>
          </a:pPr>
          <a:endParaRPr lang="en-IN" sz="1600">
            <a:latin typeface="+mn-lt"/>
          </a:endParaRPr>
        </a:p>
      </dgm:t>
    </dgm:pt>
    <dgm:pt modelId="{AD47C89A-0F12-4F65-99C9-A7B1C4B59DDD}" type="pres">
      <dgm:prSet presAssocID="{491040A6-D0F2-4835-A934-3F2F3A2FF7B5}" presName="mainComposite" presStyleCnt="0">
        <dgm:presLayoutVars>
          <dgm:chPref val="1"/>
          <dgm:dir/>
          <dgm:animOne val="branch"/>
          <dgm:animLvl val="lvl"/>
          <dgm:resizeHandles val="exact"/>
        </dgm:presLayoutVars>
      </dgm:prSet>
      <dgm:spPr/>
    </dgm:pt>
    <dgm:pt modelId="{91B85162-5C15-47B0-8625-7FC4CF8BBB3D}" type="pres">
      <dgm:prSet presAssocID="{491040A6-D0F2-4835-A934-3F2F3A2FF7B5}" presName="hierFlow" presStyleCnt="0"/>
      <dgm:spPr/>
    </dgm:pt>
    <dgm:pt modelId="{FEB912A4-AA9B-4EBC-A4E4-CC686BB4352C}" type="pres">
      <dgm:prSet presAssocID="{491040A6-D0F2-4835-A934-3F2F3A2FF7B5}" presName="hierChild1" presStyleCnt="0">
        <dgm:presLayoutVars>
          <dgm:chPref val="1"/>
          <dgm:animOne val="branch"/>
          <dgm:animLvl val="lvl"/>
        </dgm:presLayoutVars>
      </dgm:prSet>
      <dgm:spPr/>
    </dgm:pt>
    <dgm:pt modelId="{CF3A951F-7E51-4E88-B546-A4891E4A0A12}" type="pres">
      <dgm:prSet presAssocID="{4A11B760-2618-43BE-803D-8D727A1645D3}" presName="Name17" presStyleCnt="0"/>
      <dgm:spPr/>
    </dgm:pt>
    <dgm:pt modelId="{8F01E1E6-E32E-4B48-AF7B-5D0C3CF4F9CE}" type="pres">
      <dgm:prSet presAssocID="{4A11B760-2618-43BE-803D-8D727A1645D3}" presName="level1Shape" presStyleLbl="node0" presStyleIdx="0" presStyleCnt="1" custScaleX="33794" custScaleY="531553">
        <dgm:presLayoutVars>
          <dgm:chPref val="3"/>
        </dgm:presLayoutVars>
      </dgm:prSet>
      <dgm:spPr/>
    </dgm:pt>
    <dgm:pt modelId="{7780CC75-531B-4831-8D75-17130EB567BD}" type="pres">
      <dgm:prSet presAssocID="{4A11B760-2618-43BE-803D-8D727A1645D3}" presName="hierChild2" presStyleCnt="0"/>
      <dgm:spPr/>
    </dgm:pt>
    <dgm:pt modelId="{26A8059A-E269-4D4F-AC45-20559AEF4E27}" type="pres">
      <dgm:prSet presAssocID="{FF305DEF-E24B-4F90-A4FB-FCC34124B729}" presName="Name25" presStyleLbl="parChTrans1D2" presStyleIdx="0" presStyleCnt="4"/>
      <dgm:spPr/>
    </dgm:pt>
    <dgm:pt modelId="{2038C075-9185-407C-81DB-BAA0CCDE7A97}" type="pres">
      <dgm:prSet presAssocID="{FF305DEF-E24B-4F90-A4FB-FCC34124B729}" presName="connTx" presStyleLbl="parChTrans1D2" presStyleIdx="0" presStyleCnt="4"/>
      <dgm:spPr/>
    </dgm:pt>
    <dgm:pt modelId="{CD5C05E3-E4B7-4857-B740-A4AFD1847649}" type="pres">
      <dgm:prSet presAssocID="{1A8F4E08-9CD5-4D0E-877B-1267E52DF16D}" presName="Name30" presStyleCnt="0"/>
      <dgm:spPr/>
    </dgm:pt>
    <dgm:pt modelId="{53553296-43C4-4CF8-BE15-978B200F36E8}" type="pres">
      <dgm:prSet presAssocID="{1A8F4E08-9CD5-4D0E-877B-1267E52DF16D}" presName="level2Shape" presStyleLbl="node2" presStyleIdx="0" presStyleCnt="4"/>
      <dgm:spPr/>
    </dgm:pt>
    <dgm:pt modelId="{1686F7F1-4434-4D4C-ADF1-B29708D32E69}" type="pres">
      <dgm:prSet presAssocID="{1A8F4E08-9CD5-4D0E-877B-1267E52DF16D}" presName="hierChild3" presStyleCnt="0"/>
      <dgm:spPr/>
    </dgm:pt>
    <dgm:pt modelId="{F39918AB-7ED6-4643-A4B3-0BFCDB5343D9}" type="pres">
      <dgm:prSet presAssocID="{2AB43F3D-AE2E-4B21-BBD5-F9FA54A8F748}" presName="Name25" presStyleLbl="parChTrans1D3" presStyleIdx="0" presStyleCnt="4"/>
      <dgm:spPr/>
    </dgm:pt>
    <dgm:pt modelId="{4C8AB8B8-085C-4CC9-89DB-B3AF38A10F8B}" type="pres">
      <dgm:prSet presAssocID="{2AB43F3D-AE2E-4B21-BBD5-F9FA54A8F748}" presName="connTx" presStyleLbl="parChTrans1D3" presStyleIdx="0" presStyleCnt="4"/>
      <dgm:spPr/>
    </dgm:pt>
    <dgm:pt modelId="{63BEBFCC-0785-4DF4-8759-4DF49968C3FB}" type="pres">
      <dgm:prSet presAssocID="{D80175AC-68E6-4EB1-8E1E-9FC7B50AB252}" presName="Name30" presStyleCnt="0"/>
      <dgm:spPr/>
    </dgm:pt>
    <dgm:pt modelId="{7866029E-850B-4A5E-9E61-6FBB0CF54D86}" type="pres">
      <dgm:prSet presAssocID="{D80175AC-68E6-4EB1-8E1E-9FC7B50AB252}" presName="level2Shape" presStyleLbl="node3" presStyleIdx="0" presStyleCnt="4" custScaleX="135253" custScaleY="110000"/>
      <dgm:spPr/>
    </dgm:pt>
    <dgm:pt modelId="{68CE71CA-DB3A-4131-B6F5-E5C465A86D5B}" type="pres">
      <dgm:prSet presAssocID="{D80175AC-68E6-4EB1-8E1E-9FC7B50AB252}" presName="hierChild3" presStyleCnt="0"/>
      <dgm:spPr/>
    </dgm:pt>
    <dgm:pt modelId="{015844F7-C245-4572-8B95-61EA5105D88D}" type="pres">
      <dgm:prSet presAssocID="{02B0BB56-DF9F-4129-937A-7E2E3573F0DC}" presName="Name25" presStyleLbl="parChTrans1D4" presStyleIdx="0" presStyleCnt="4"/>
      <dgm:spPr/>
    </dgm:pt>
    <dgm:pt modelId="{426EFAE6-B978-47E6-9930-AB519A085321}" type="pres">
      <dgm:prSet presAssocID="{02B0BB56-DF9F-4129-937A-7E2E3573F0DC}" presName="connTx" presStyleLbl="parChTrans1D4" presStyleIdx="0" presStyleCnt="4"/>
      <dgm:spPr/>
    </dgm:pt>
    <dgm:pt modelId="{BB5B4619-B0AC-435D-8D6B-546FE6F2E0E0}" type="pres">
      <dgm:prSet presAssocID="{C7E59766-16CC-4579-B1D2-0C891F00C564}" presName="Name30" presStyleCnt="0"/>
      <dgm:spPr/>
    </dgm:pt>
    <dgm:pt modelId="{E5DEEE1E-AA28-4270-835C-0E37F1A6472B}" type="pres">
      <dgm:prSet presAssocID="{C7E59766-16CC-4579-B1D2-0C891F00C564}" presName="level2Shape" presStyleLbl="node4" presStyleIdx="0" presStyleCnt="4" custScaleX="130692" custLinFactNeighborX="-16452"/>
      <dgm:spPr/>
    </dgm:pt>
    <dgm:pt modelId="{061D6B99-6F98-4EC7-BF32-93869786B6CE}" type="pres">
      <dgm:prSet presAssocID="{C7E59766-16CC-4579-B1D2-0C891F00C564}" presName="hierChild3" presStyleCnt="0"/>
      <dgm:spPr/>
    </dgm:pt>
    <dgm:pt modelId="{88B5F5DF-7536-4466-9292-A3D09D5BE7C6}" type="pres">
      <dgm:prSet presAssocID="{A9B2F03C-0900-4CAE-A177-75365103430C}" presName="Name25" presStyleLbl="parChTrans1D2" presStyleIdx="1" presStyleCnt="4"/>
      <dgm:spPr/>
    </dgm:pt>
    <dgm:pt modelId="{9EFEECA4-8E00-4E05-866C-7895B41D4B2C}" type="pres">
      <dgm:prSet presAssocID="{A9B2F03C-0900-4CAE-A177-75365103430C}" presName="connTx" presStyleLbl="parChTrans1D2" presStyleIdx="1" presStyleCnt="4"/>
      <dgm:spPr/>
    </dgm:pt>
    <dgm:pt modelId="{81059B27-8891-44E4-9460-2826455E7BFA}" type="pres">
      <dgm:prSet presAssocID="{87015D0C-FCAE-4523-821C-1A17335A3092}" presName="Name30" presStyleCnt="0"/>
      <dgm:spPr/>
    </dgm:pt>
    <dgm:pt modelId="{D18C3F87-6579-4D12-A0B3-5432E1384545}" type="pres">
      <dgm:prSet presAssocID="{87015D0C-FCAE-4523-821C-1A17335A3092}" presName="level2Shape" presStyleLbl="node2" presStyleIdx="1" presStyleCnt="4" custScaleX="110000" custScaleY="140912"/>
      <dgm:spPr/>
    </dgm:pt>
    <dgm:pt modelId="{AD314C34-799F-45B4-B81B-6C3A62FD33E4}" type="pres">
      <dgm:prSet presAssocID="{87015D0C-FCAE-4523-821C-1A17335A3092}" presName="hierChild3" presStyleCnt="0"/>
      <dgm:spPr/>
    </dgm:pt>
    <dgm:pt modelId="{8832FC0E-690B-4D2D-B73A-2E91EB7CDA57}" type="pres">
      <dgm:prSet presAssocID="{29A6E6DA-97EF-4411-A6A4-AD84B292AB92}" presName="Name25" presStyleLbl="parChTrans1D3" presStyleIdx="1" presStyleCnt="4"/>
      <dgm:spPr/>
    </dgm:pt>
    <dgm:pt modelId="{A37938A8-2B94-4DB0-ABF9-527F032ACE34}" type="pres">
      <dgm:prSet presAssocID="{29A6E6DA-97EF-4411-A6A4-AD84B292AB92}" presName="connTx" presStyleLbl="parChTrans1D3" presStyleIdx="1" presStyleCnt="4"/>
      <dgm:spPr/>
    </dgm:pt>
    <dgm:pt modelId="{B7011ABB-7B94-404B-B461-510B7B30C49B}" type="pres">
      <dgm:prSet presAssocID="{A2DE2F5F-C4EC-4EE2-9271-0081EF4FF0A9}" presName="Name30" presStyleCnt="0"/>
      <dgm:spPr/>
    </dgm:pt>
    <dgm:pt modelId="{F3897559-80B9-4B20-BA83-E00A9439857C}" type="pres">
      <dgm:prSet presAssocID="{A2DE2F5F-C4EC-4EE2-9271-0081EF4FF0A9}" presName="level2Shape" presStyleLbl="node3" presStyleIdx="1" presStyleCnt="4" custScaleX="131313" custScaleY="141675" custLinFactNeighborX="-6656"/>
      <dgm:spPr/>
    </dgm:pt>
    <dgm:pt modelId="{BE612147-9C77-4AC1-ADD5-A4FB1E19FDFE}" type="pres">
      <dgm:prSet presAssocID="{A2DE2F5F-C4EC-4EE2-9271-0081EF4FF0A9}" presName="hierChild3" presStyleCnt="0"/>
      <dgm:spPr/>
    </dgm:pt>
    <dgm:pt modelId="{6712177A-D8C1-439A-974C-C14C7EE7E00D}" type="pres">
      <dgm:prSet presAssocID="{C283F4DD-BE1D-41BB-9467-0FEFD3961547}" presName="Name25" presStyleLbl="parChTrans1D4" presStyleIdx="1" presStyleCnt="4"/>
      <dgm:spPr/>
    </dgm:pt>
    <dgm:pt modelId="{242E6506-B65C-4F31-BE1C-98DEFAEC585B}" type="pres">
      <dgm:prSet presAssocID="{C283F4DD-BE1D-41BB-9467-0FEFD3961547}" presName="connTx" presStyleLbl="parChTrans1D4" presStyleIdx="1" presStyleCnt="4"/>
      <dgm:spPr/>
    </dgm:pt>
    <dgm:pt modelId="{D8ACC6FF-0961-4B38-8143-BD4554C21EC7}" type="pres">
      <dgm:prSet presAssocID="{CE1D0209-C36C-4291-BA5B-BB96F54E2979}" presName="Name30" presStyleCnt="0"/>
      <dgm:spPr/>
    </dgm:pt>
    <dgm:pt modelId="{7130544A-640C-482A-A489-36FA9E7786AE}" type="pres">
      <dgm:prSet presAssocID="{CE1D0209-C36C-4291-BA5B-BB96F54E2979}" presName="level2Shape" presStyleLbl="node4" presStyleIdx="1" presStyleCnt="4" custScaleX="130692" custScaleY="120594" custLinFactNeighborX="-22653"/>
      <dgm:spPr/>
    </dgm:pt>
    <dgm:pt modelId="{71A378AD-00BC-4FC4-8157-B7CDA74B1F0E}" type="pres">
      <dgm:prSet presAssocID="{CE1D0209-C36C-4291-BA5B-BB96F54E2979}" presName="hierChild3" presStyleCnt="0"/>
      <dgm:spPr/>
    </dgm:pt>
    <dgm:pt modelId="{731C625E-42F2-4DDC-9AF6-0A5211E54A59}" type="pres">
      <dgm:prSet presAssocID="{0213F284-29D1-428B-9DD3-8023A1227C22}" presName="Name25" presStyleLbl="parChTrans1D2" presStyleIdx="2" presStyleCnt="4"/>
      <dgm:spPr/>
    </dgm:pt>
    <dgm:pt modelId="{A5D77954-AD54-430B-BB2D-41D7FAE53C58}" type="pres">
      <dgm:prSet presAssocID="{0213F284-29D1-428B-9DD3-8023A1227C22}" presName="connTx" presStyleLbl="parChTrans1D2" presStyleIdx="2" presStyleCnt="4"/>
      <dgm:spPr/>
    </dgm:pt>
    <dgm:pt modelId="{74407ADA-0D47-418B-8B82-824B8D7DFA39}" type="pres">
      <dgm:prSet presAssocID="{1EE9965D-E0D8-40E0-917C-53DA4A7F63E1}" presName="Name30" presStyleCnt="0"/>
      <dgm:spPr/>
    </dgm:pt>
    <dgm:pt modelId="{FBD34CA0-E1F0-4C38-8E4C-5961B3BC021C}" type="pres">
      <dgm:prSet presAssocID="{1EE9965D-E0D8-40E0-917C-53DA4A7F63E1}" presName="level2Shape" presStyleLbl="node2" presStyleIdx="2" presStyleCnt="4" custScaleX="110000" custScaleY="110000"/>
      <dgm:spPr/>
    </dgm:pt>
    <dgm:pt modelId="{132439FA-2DF3-4E1C-8F77-B51395D50D38}" type="pres">
      <dgm:prSet presAssocID="{1EE9965D-E0D8-40E0-917C-53DA4A7F63E1}" presName="hierChild3" presStyleCnt="0"/>
      <dgm:spPr/>
    </dgm:pt>
    <dgm:pt modelId="{8AAA8E3E-EF6F-436F-BB02-9A14B49D95A6}" type="pres">
      <dgm:prSet presAssocID="{B30C5C20-7EBA-4984-ADFF-C1CB2359E638}" presName="Name25" presStyleLbl="parChTrans1D3" presStyleIdx="2" presStyleCnt="4"/>
      <dgm:spPr/>
    </dgm:pt>
    <dgm:pt modelId="{530E9953-E97B-4A84-B2CF-2CC00EABAD62}" type="pres">
      <dgm:prSet presAssocID="{B30C5C20-7EBA-4984-ADFF-C1CB2359E638}" presName="connTx" presStyleLbl="parChTrans1D3" presStyleIdx="2" presStyleCnt="4"/>
      <dgm:spPr/>
    </dgm:pt>
    <dgm:pt modelId="{B65A731F-E593-4B77-8354-28F5CA961DBA}" type="pres">
      <dgm:prSet presAssocID="{9B8DF006-951B-47E6-8A0B-63C77CF1546C}" presName="Name30" presStyleCnt="0"/>
      <dgm:spPr/>
    </dgm:pt>
    <dgm:pt modelId="{560951D9-CC66-4FA3-B54B-01F5C961CB55}" type="pres">
      <dgm:prSet presAssocID="{9B8DF006-951B-47E6-8A0B-63C77CF1546C}" presName="level2Shape" presStyleLbl="node3" presStyleIdx="2" presStyleCnt="4" custScaleY="128795"/>
      <dgm:spPr/>
    </dgm:pt>
    <dgm:pt modelId="{424BA21F-2DAE-4B7F-80C5-00F2E6EDA723}" type="pres">
      <dgm:prSet presAssocID="{9B8DF006-951B-47E6-8A0B-63C77CF1546C}" presName="hierChild3" presStyleCnt="0"/>
      <dgm:spPr/>
    </dgm:pt>
    <dgm:pt modelId="{2EAAA95D-246B-42B7-84CB-717420CE8DAD}" type="pres">
      <dgm:prSet presAssocID="{3EB6BC77-0554-4C95-AFC3-3EBB4F4CB770}" presName="Name25" presStyleLbl="parChTrans1D4" presStyleIdx="2" presStyleCnt="4"/>
      <dgm:spPr/>
    </dgm:pt>
    <dgm:pt modelId="{3CAA4FF2-4F0B-472D-81F0-06622F07D412}" type="pres">
      <dgm:prSet presAssocID="{3EB6BC77-0554-4C95-AFC3-3EBB4F4CB770}" presName="connTx" presStyleLbl="parChTrans1D4" presStyleIdx="2" presStyleCnt="4"/>
      <dgm:spPr/>
    </dgm:pt>
    <dgm:pt modelId="{B00CE8C3-6DFB-4544-870C-4E35E2F667A1}" type="pres">
      <dgm:prSet presAssocID="{62361470-A6EF-4885-99F7-22155A1758DA}" presName="Name30" presStyleCnt="0"/>
      <dgm:spPr/>
    </dgm:pt>
    <dgm:pt modelId="{D149613A-C690-43AA-BFA5-725B03941F9E}" type="pres">
      <dgm:prSet presAssocID="{62361470-A6EF-4885-99F7-22155A1758DA}" presName="level2Shape" presStyleLbl="node4" presStyleIdx="2" presStyleCnt="4" custScaleX="130692" custLinFactNeighborX="6456"/>
      <dgm:spPr/>
    </dgm:pt>
    <dgm:pt modelId="{C3448354-80ED-4182-BF72-7BE97D44AA18}" type="pres">
      <dgm:prSet presAssocID="{62361470-A6EF-4885-99F7-22155A1758DA}" presName="hierChild3" presStyleCnt="0"/>
      <dgm:spPr/>
    </dgm:pt>
    <dgm:pt modelId="{DA97FEAB-11EC-4240-A87C-28A8D39EE479}" type="pres">
      <dgm:prSet presAssocID="{85BBDC64-3E9C-494A-874D-AC011037DA28}" presName="Name25" presStyleLbl="parChTrans1D2" presStyleIdx="3" presStyleCnt="4"/>
      <dgm:spPr/>
    </dgm:pt>
    <dgm:pt modelId="{467E4C0D-6885-4ECF-B2B9-938D524838CA}" type="pres">
      <dgm:prSet presAssocID="{85BBDC64-3E9C-494A-874D-AC011037DA28}" presName="connTx" presStyleLbl="parChTrans1D2" presStyleIdx="3" presStyleCnt="4"/>
      <dgm:spPr/>
    </dgm:pt>
    <dgm:pt modelId="{BB7F3FBE-8C13-4E73-B2F6-116B8906CC73}" type="pres">
      <dgm:prSet presAssocID="{524B64FA-DA92-448B-8E5C-7A7664AF8A80}" presName="Name30" presStyleCnt="0"/>
      <dgm:spPr/>
    </dgm:pt>
    <dgm:pt modelId="{66246C59-6002-4CE8-A667-6C69C8EE8708}" type="pres">
      <dgm:prSet presAssocID="{524B64FA-DA92-448B-8E5C-7A7664AF8A80}" presName="level2Shape" presStyleLbl="node2" presStyleIdx="3" presStyleCnt="4" custScaleX="121000" custScaleY="119409"/>
      <dgm:spPr/>
    </dgm:pt>
    <dgm:pt modelId="{A366E630-E2A3-459C-9A23-BD8C18E2E16B}" type="pres">
      <dgm:prSet presAssocID="{524B64FA-DA92-448B-8E5C-7A7664AF8A80}" presName="hierChild3" presStyleCnt="0"/>
      <dgm:spPr/>
    </dgm:pt>
    <dgm:pt modelId="{D735F635-E10C-4C20-B8AF-D03B0F10CD20}" type="pres">
      <dgm:prSet presAssocID="{D3DD2480-5B9D-4EED-92B8-79B0E8EBA401}" presName="Name25" presStyleLbl="parChTrans1D3" presStyleIdx="3" presStyleCnt="4"/>
      <dgm:spPr/>
    </dgm:pt>
    <dgm:pt modelId="{C1270C88-2900-4393-B9DF-43BD5319E860}" type="pres">
      <dgm:prSet presAssocID="{D3DD2480-5B9D-4EED-92B8-79B0E8EBA401}" presName="connTx" presStyleLbl="parChTrans1D3" presStyleIdx="3" presStyleCnt="4"/>
      <dgm:spPr/>
    </dgm:pt>
    <dgm:pt modelId="{C5F4B458-196B-4C81-82FA-936CA34D7977}" type="pres">
      <dgm:prSet presAssocID="{49754EC7-49BC-4D54-A1BD-26AC94D3E817}" presName="Name30" presStyleCnt="0"/>
      <dgm:spPr/>
    </dgm:pt>
    <dgm:pt modelId="{0319505F-B0CD-47AC-8911-45C1E092BB15}" type="pres">
      <dgm:prSet presAssocID="{49754EC7-49BC-4D54-A1BD-26AC94D3E817}" presName="level2Shape" presStyleLbl="node3" presStyleIdx="3" presStyleCnt="4" custScaleY="128892" custLinFactNeighborX="-8320"/>
      <dgm:spPr/>
    </dgm:pt>
    <dgm:pt modelId="{7B27CCA0-86C0-4E34-B914-A5450839933B}" type="pres">
      <dgm:prSet presAssocID="{49754EC7-49BC-4D54-A1BD-26AC94D3E817}" presName="hierChild3" presStyleCnt="0"/>
      <dgm:spPr/>
    </dgm:pt>
    <dgm:pt modelId="{18DD4D02-F006-4C7F-A4A5-D9FA6408C002}" type="pres">
      <dgm:prSet presAssocID="{4D1B633D-0D6E-4493-8F93-9F941547A5B4}" presName="Name25" presStyleLbl="parChTrans1D4" presStyleIdx="3" presStyleCnt="4"/>
      <dgm:spPr/>
    </dgm:pt>
    <dgm:pt modelId="{13BCE706-D7BF-4E18-8799-3AF0F3E1F274}" type="pres">
      <dgm:prSet presAssocID="{4D1B633D-0D6E-4493-8F93-9F941547A5B4}" presName="connTx" presStyleLbl="parChTrans1D4" presStyleIdx="3" presStyleCnt="4"/>
      <dgm:spPr/>
    </dgm:pt>
    <dgm:pt modelId="{ADC8FC99-6D74-4B07-A617-E0107748AC62}" type="pres">
      <dgm:prSet presAssocID="{0842F288-0FD6-456A-83B0-997B96857BB9}" presName="Name30" presStyleCnt="0"/>
      <dgm:spPr/>
    </dgm:pt>
    <dgm:pt modelId="{5DEF758D-3A4B-40A5-88B9-358C60B5F5AC}" type="pres">
      <dgm:prSet presAssocID="{0842F288-0FD6-456A-83B0-997B96857BB9}" presName="level2Shape" presStyleLbl="node4" presStyleIdx="3" presStyleCnt="4" custScaleX="130692" custScaleY="120594" custLinFactNeighborX="-3526"/>
      <dgm:spPr/>
    </dgm:pt>
    <dgm:pt modelId="{B21424A5-28C9-4B25-98F5-8A020B508860}" type="pres">
      <dgm:prSet presAssocID="{0842F288-0FD6-456A-83B0-997B96857BB9}" presName="hierChild3" presStyleCnt="0"/>
      <dgm:spPr/>
    </dgm:pt>
    <dgm:pt modelId="{EF452C12-5C77-4AA5-A986-75F115AC8DA8}" type="pres">
      <dgm:prSet presAssocID="{491040A6-D0F2-4835-A934-3F2F3A2FF7B5}" presName="bgShapesFlow" presStyleCnt="0"/>
      <dgm:spPr/>
    </dgm:pt>
  </dgm:ptLst>
  <dgm:cxnLst>
    <dgm:cxn modelId="{01375449-A35A-4ADF-80E7-7BE1FA71A45F}" srcId="{524B64FA-DA92-448B-8E5C-7A7664AF8A80}" destId="{49754EC7-49BC-4D54-A1BD-26AC94D3E817}" srcOrd="0" destOrd="0" parTransId="{D3DD2480-5B9D-4EED-92B8-79B0E8EBA401}" sibTransId="{865F50E6-3E2C-48E8-88FD-0CE1145F6BF0}"/>
    <dgm:cxn modelId="{4FB433C5-CCBB-4880-AB23-F428234307D3}" type="presOf" srcId="{D3DD2480-5B9D-4EED-92B8-79B0E8EBA401}" destId="{D735F635-E10C-4C20-B8AF-D03B0F10CD20}" srcOrd="0" destOrd="0" presId="urn:microsoft.com/office/officeart/2005/8/layout/hierarchy5"/>
    <dgm:cxn modelId="{6631DCE9-0520-4B6C-A39E-C4046D5028EF}" type="presOf" srcId="{4A11B760-2618-43BE-803D-8D727A1645D3}" destId="{8F01E1E6-E32E-4B48-AF7B-5D0C3CF4F9CE}" srcOrd="0" destOrd="0" presId="urn:microsoft.com/office/officeart/2005/8/layout/hierarchy5"/>
    <dgm:cxn modelId="{D315A685-E4D3-42D0-B8E9-3775A84FE247}" type="presOf" srcId="{0213F284-29D1-428B-9DD3-8023A1227C22}" destId="{731C625E-42F2-4DDC-9AF6-0A5211E54A59}" srcOrd="0" destOrd="0" presId="urn:microsoft.com/office/officeart/2005/8/layout/hierarchy5"/>
    <dgm:cxn modelId="{780A61F3-9327-4A95-95C6-67EDC76090FF}" type="presOf" srcId="{3EB6BC77-0554-4C95-AFC3-3EBB4F4CB770}" destId="{2EAAA95D-246B-42B7-84CB-717420CE8DAD}" srcOrd="0" destOrd="0" presId="urn:microsoft.com/office/officeart/2005/8/layout/hierarchy5"/>
    <dgm:cxn modelId="{9EC09FBD-0216-43ED-87EA-0E7F84194840}" type="presOf" srcId="{B30C5C20-7EBA-4984-ADFF-C1CB2359E638}" destId="{530E9953-E97B-4A84-B2CF-2CC00EABAD62}" srcOrd="1" destOrd="0" presId="urn:microsoft.com/office/officeart/2005/8/layout/hierarchy5"/>
    <dgm:cxn modelId="{798CEF74-5264-43CA-9B21-1C671EB2D808}" type="presOf" srcId="{0213F284-29D1-428B-9DD3-8023A1227C22}" destId="{A5D77954-AD54-430B-BB2D-41D7FAE53C58}" srcOrd="1" destOrd="0" presId="urn:microsoft.com/office/officeart/2005/8/layout/hierarchy5"/>
    <dgm:cxn modelId="{877ED7BA-7455-48E7-9EEA-60364E8ABD6B}" srcId="{49754EC7-49BC-4D54-A1BD-26AC94D3E817}" destId="{0842F288-0FD6-456A-83B0-997B96857BB9}" srcOrd="0" destOrd="0" parTransId="{4D1B633D-0D6E-4493-8F93-9F941547A5B4}" sibTransId="{C4140E5D-58FC-4C31-B0DD-CE3AFAF02FE1}"/>
    <dgm:cxn modelId="{F1E6C9B5-40FE-4018-8C82-05A15491BE43}" type="presOf" srcId="{2AB43F3D-AE2E-4B21-BBD5-F9FA54A8F748}" destId="{F39918AB-7ED6-4643-A4B3-0BFCDB5343D9}" srcOrd="0" destOrd="0" presId="urn:microsoft.com/office/officeart/2005/8/layout/hierarchy5"/>
    <dgm:cxn modelId="{8807940C-14C4-4057-A0A7-5272F1879315}" type="presOf" srcId="{0842F288-0FD6-456A-83B0-997B96857BB9}" destId="{5DEF758D-3A4B-40A5-88B9-358C60B5F5AC}" srcOrd="0" destOrd="0" presId="urn:microsoft.com/office/officeart/2005/8/layout/hierarchy5"/>
    <dgm:cxn modelId="{B16FEB1D-705C-4B73-AE3E-5B4BC36E9E1C}" type="presOf" srcId="{1EE9965D-E0D8-40E0-917C-53DA4A7F63E1}" destId="{FBD34CA0-E1F0-4C38-8E4C-5961B3BC021C}" srcOrd="0" destOrd="0" presId="urn:microsoft.com/office/officeart/2005/8/layout/hierarchy5"/>
    <dgm:cxn modelId="{1EB96D29-3830-4430-B68A-AC9D11581494}" type="presOf" srcId="{2AB43F3D-AE2E-4B21-BBD5-F9FA54A8F748}" destId="{4C8AB8B8-085C-4CC9-89DB-B3AF38A10F8B}" srcOrd="1" destOrd="0" presId="urn:microsoft.com/office/officeart/2005/8/layout/hierarchy5"/>
    <dgm:cxn modelId="{FB4E5761-C40C-444B-85A8-0ABEB88756EB}" type="presOf" srcId="{85BBDC64-3E9C-494A-874D-AC011037DA28}" destId="{467E4C0D-6885-4ECF-B2B9-938D524838CA}" srcOrd="1" destOrd="0" presId="urn:microsoft.com/office/officeart/2005/8/layout/hierarchy5"/>
    <dgm:cxn modelId="{4F01F926-9C8E-4326-8AEE-83E5122BE9C3}" type="presOf" srcId="{4D1B633D-0D6E-4493-8F93-9F941547A5B4}" destId="{18DD4D02-F006-4C7F-A4A5-D9FA6408C002}" srcOrd="0" destOrd="0" presId="urn:microsoft.com/office/officeart/2005/8/layout/hierarchy5"/>
    <dgm:cxn modelId="{21C23E6E-5C96-431F-8886-F6D091C34823}" srcId="{D80175AC-68E6-4EB1-8E1E-9FC7B50AB252}" destId="{C7E59766-16CC-4579-B1D2-0C891F00C564}" srcOrd="0" destOrd="0" parTransId="{02B0BB56-DF9F-4129-937A-7E2E3573F0DC}" sibTransId="{BD31F4B1-911A-40D1-A08E-2C6BC1D915FE}"/>
    <dgm:cxn modelId="{6117588C-C0A3-42B5-A6A9-B80C2CACAFC6}" type="presOf" srcId="{49754EC7-49BC-4D54-A1BD-26AC94D3E817}" destId="{0319505F-B0CD-47AC-8911-45C1E092BB15}" srcOrd="0" destOrd="0" presId="urn:microsoft.com/office/officeart/2005/8/layout/hierarchy5"/>
    <dgm:cxn modelId="{8E766F14-7CEE-445E-AB0D-FA64E6777455}" srcId="{9B8DF006-951B-47E6-8A0B-63C77CF1546C}" destId="{62361470-A6EF-4885-99F7-22155A1758DA}" srcOrd="0" destOrd="0" parTransId="{3EB6BC77-0554-4C95-AFC3-3EBB4F4CB770}" sibTransId="{9B42D457-811B-4404-BC5D-2A0DC3C0340C}"/>
    <dgm:cxn modelId="{CD2F9633-EFEB-47BE-8555-0CFC21ADD7F9}" type="presOf" srcId="{A9B2F03C-0900-4CAE-A177-75365103430C}" destId="{88B5F5DF-7536-4466-9292-A3D09D5BE7C6}" srcOrd="0" destOrd="0" presId="urn:microsoft.com/office/officeart/2005/8/layout/hierarchy5"/>
    <dgm:cxn modelId="{8DC997F5-8925-4D1E-A5ED-CADBB7FCD4BA}" srcId="{87015D0C-FCAE-4523-821C-1A17335A3092}" destId="{A2DE2F5F-C4EC-4EE2-9271-0081EF4FF0A9}" srcOrd="0" destOrd="0" parTransId="{29A6E6DA-97EF-4411-A6A4-AD84B292AB92}" sibTransId="{5218B7EA-B854-4A58-B6A2-85280C956A9A}"/>
    <dgm:cxn modelId="{815D57BD-6957-4ACC-B237-1468C01D613E}" type="presOf" srcId="{4D1B633D-0D6E-4493-8F93-9F941547A5B4}" destId="{13BCE706-D7BF-4E18-8799-3AF0F3E1F274}" srcOrd="1" destOrd="0" presId="urn:microsoft.com/office/officeart/2005/8/layout/hierarchy5"/>
    <dgm:cxn modelId="{34245E24-8CBA-4660-A948-E0980B03D7F6}" type="presOf" srcId="{FF305DEF-E24B-4F90-A4FB-FCC34124B729}" destId="{2038C075-9185-407C-81DB-BAA0CCDE7A97}" srcOrd="1" destOrd="0" presId="urn:microsoft.com/office/officeart/2005/8/layout/hierarchy5"/>
    <dgm:cxn modelId="{CA3BEBC5-7228-49ED-87AF-C9269538CB01}" type="presOf" srcId="{C283F4DD-BE1D-41BB-9467-0FEFD3961547}" destId="{242E6506-B65C-4F31-BE1C-98DEFAEC585B}" srcOrd="1" destOrd="0" presId="urn:microsoft.com/office/officeart/2005/8/layout/hierarchy5"/>
    <dgm:cxn modelId="{A15216AE-952B-4D0C-AB62-B84F799969CA}" type="presOf" srcId="{A9B2F03C-0900-4CAE-A177-75365103430C}" destId="{9EFEECA4-8E00-4E05-866C-7895B41D4B2C}" srcOrd="1" destOrd="0" presId="urn:microsoft.com/office/officeart/2005/8/layout/hierarchy5"/>
    <dgm:cxn modelId="{F7AADB3C-F770-4AD0-80AC-A5693FEA7929}" type="presOf" srcId="{29A6E6DA-97EF-4411-A6A4-AD84B292AB92}" destId="{A37938A8-2B94-4DB0-ABF9-527F032ACE34}" srcOrd="1" destOrd="0" presId="urn:microsoft.com/office/officeart/2005/8/layout/hierarchy5"/>
    <dgm:cxn modelId="{A4412EE6-D339-4F0E-A081-6FFCBBFD993E}" type="presOf" srcId="{FF305DEF-E24B-4F90-A4FB-FCC34124B729}" destId="{26A8059A-E269-4D4F-AC45-20559AEF4E27}" srcOrd="0" destOrd="0" presId="urn:microsoft.com/office/officeart/2005/8/layout/hierarchy5"/>
    <dgm:cxn modelId="{A519A45E-00FE-4B26-B15E-F1DB8CBD0C66}" type="presOf" srcId="{C7E59766-16CC-4579-B1D2-0C891F00C564}" destId="{E5DEEE1E-AA28-4270-835C-0E37F1A6472B}" srcOrd="0" destOrd="0" presId="urn:microsoft.com/office/officeart/2005/8/layout/hierarchy5"/>
    <dgm:cxn modelId="{FF3A1127-8F9B-49C0-91A5-B3532334845F}" type="presOf" srcId="{85BBDC64-3E9C-494A-874D-AC011037DA28}" destId="{DA97FEAB-11EC-4240-A87C-28A8D39EE479}" srcOrd="0" destOrd="0" presId="urn:microsoft.com/office/officeart/2005/8/layout/hierarchy5"/>
    <dgm:cxn modelId="{4020AB1B-B745-41D2-A045-F7D71900069C}" srcId="{1EE9965D-E0D8-40E0-917C-53DA4A7F63E1}" destId="{9B8DF006-951B-47E6-8A0B-63C77CF1546C}" srcOrd="0" destOrd="0" parTransId="{B30C5C20-7EBA-4984-ADFF-C1CB2359E638}" sibTransId="{EC3CCC4A-D991-475F-BF72-6CC4B6CB1DC0}"/>
    <dgm:cxn modelId="{EE7D5AC3-0BFB-4828-902F-5D01ADB0AB14}" type="presOf" srcId="{B30C5C20-7EBA-4984-ADFF-C1CB2359E638}" destId="{8AAA8E3E-EF6F-436F-BB02-9A14B49D95A6}" srcOrd="0" destOrd="0" presId="urn:microsoft.com/office/officeart/2005/8/layout/hierarchy5"/>
    <dgm:cxn modelId="{6DD7F0B6-7D06-4B4E-93F3-AF21C784D17D}" type="presOf" srcId="{D3DD2480-5B9D-4EED-92B8-79B0E8EBA401}" destId="{C1270C88-2900-4393-B9DF-43BD5319E860}" srcOrd="1" destOrd="0" presId="urn:microsoft.com/office/officeart/2005/8/layout/hierarchy5"/>
    <dgm:cxn modelId="{4BF033EF-C43B-479C-9C39-DBB7232CE900}" type="presOf" srcId="{A2DE2F5F-C4EC-4EE2-9271-0081EF4FF0A9}" destId="{F3897559-80B9-4B20-BA83-E00A9439857C}" srcOrd="0" destOrd="0" presId="urn:microsoft.com/office/officeart/2005/8/layout/hierarchy5"/>
    <dgm:cxn modelId="{BFB09AE2-98F7-4F5A-BC97-40B4A8217E20}" type="presOf" srcId="{02B0BB56-DF9F-4129-937A-7E2E3573F0DC}" destId="{426EFAE6-B978-47E6-9930-AB519A085321}" srcOrd="1" destOrd="0" presId="urn:microsoft.com/office/officeart/2005/8/layout/hierarchy5"/>
    <dgm:cxn modelId="{C38906D1-49DC-4548-9D2A-A215A4A37BAE}" srcId="{4A11B760-2618-43BE-803D-8D727A1645D3}" destId="{524B64FA-DA92-448B-8E5C-7A7664AF8A80}" srcOrd="3" destOrd="0" parTransId="{85BBDC64-3E9C-494A-874D-AC011037DA28}" sibTransId="{9D7C630E-A862-4773-A0BF-69B2109525A2}"/>
    <dgm:cxn modelId="{CA3C9524-882A-4CFE-95DD-3500B611CF26}" srcId="{4A11B760-2618-43BE-803D-8D727A1645D3}" destId="{1A8F4E08-9CD5-4D0E-877B-1267E52DF16D}" srcOrd="0" destOrd="0" parTransId="{FF305DEF-E24B-4F90-A4FB-FCC34124B729}" sibTransId="{F216AC36-7A6F-4A06-863E-3775AF71A1C0}"/>
    <dgm:cxn modelId="{DAEF46F1-6AFA-4FD5-92CD-D999A3BEA6EE}" type="presOf" srcId="{62361470-A6EF-4885-99F7-22155A1758DA}" destId="{D149613A-C690-43AA-BFA5-725B03941F9E}" srcOrd="0" destOrd="0" presId="urn:microsoft.com/office/officeart/2005/8/layout/hierarchy5"/>
    <dgm:cxn modelId="{13D01F8D-F40E-4E1C-8FB3-AD66B41D6871}" type="presOf" srcId="{29A6E6DA-97EF-4411-A6A4-AD84B292AB92}" destId="{8832FC0E-690B-4D2D-B73A-2E91EB7CDA57}" srcOrd="0" destOrd="0" presId="urn:microsoft.com/office/officeart/2005/8/layout/hierarchy5"/>
    <dgm:cxn modelId="{B4CAECF2-482D-4207-BF07-E827544B93F5}" srcId="{4A11B760-2618-43BE-803D-8D727A1645D3}" destId="{1EE9965D-E0D8-40E0-917C-53DA4A7F63E1}" srcOrd="2" destOrd="0" parTransId="{0213F284-29D1-428B-9DD3-8023A1227C22}" sibTransId="{D84043EB-2D3C-4D61-9816-CD3E6296561E}"/>
    <dgm:cxn modelId="{B50A8CEB-8D62-4B9F-AD96-AF152F1ADFB0}" srcId="{4A11B760-2618-43BE-803D-8D727A1645D3}" destId="{87015D0C-FCAE-4523-821C-1A17335A3092}" srcOrd="1" destOrd="0" parTransId="{A9B2F03C-0900-4CAE-A177-75365103430C}" sibTransId="{B0672B13-AF71-4360-BDAD-BF506300E0F2}"/>
    <dgm:cxn modelId="{5EE82A7D-880E-4C9A-8670-F4BF2B058184}" type="presOf" srcId="{D80175AC-68E6-4EB1-8E1E-9FC7B50AB252}" destId="{7866029E-850B-4A5E-9E61-6FBB0CF54D86}" srcOrd="0" destOrd="0" presId="urn:microsoft.com/office/officeart/2005/8/layout/hierarchy5"/>
    <dgm:cxn modelId="{CA064160-54B7-4EE5-BB57-296B69EAF17F}" type="presOf" srcId="{02B0BB56-DF9F-4129-937A-7E2E3573F0DC}" destId="{015844F7-C245-4572-8B95-61EA5105D88D}" srcOrd="0" destOrd="0" presId="urn:microsoft.com/office/officeart/2005/8/layout/hierarchy5"/>
    <dgm:cxn modelId="{A443CEFB-3BFB-4B91-9EE3-0BF398D3DE70}" type="presOf" srcId="{9B8DF006-951B-47E6-8A0B-63C77CF1546C}" destId="{560951D9-CC66-4FA3-B54B-01F5C961CB55}" srcOrd="0" destOrd="0" presId="urn:microsoft.com/office/officeart/2005/8/layout/hierarchy5"/>
    <dgm:cxn modelId="{737DA38E-2C1B-40F5-8C29-14A09FFC4377}" srcId="{491040A6-D0F2-4835-A934-3F2F3A2FF7B5}" destId="{4A11B760-2618-43BE-803D-8D727A1645D3}" srcOrd="0" destOrd="0" parTransId="{F7F5A102-811A-4F40-97D4-35A80BDDD9AA}" sibTransId="{6D5644E6-ADA6-416F-8B3A-DD813A274053}"/>
    <dgm:cxn modelId="{77CA0230-203D-45C6-9241-C05DFD7D4F54}" type="presOf" srcId="{CE1D0209-C36C-4291-BA5B-BB96F54E2979}" destId="{7130544A-640C-482A-A489-36FA9E7786AE}" srcOrd="0" destOrd="0" presId="urn:microsoft.com/office/officeart/2005/8/layout/hierarchy5"/>
    <dgm:cxn modelId="{316A22FF-33FA-44DA-A2CC-6BFD5A75D3BF}" type="presOf" srcId="{87015D0C-FCAE-4523-821C-1A17335A3092}" destId="{D18C3F87-6579-4D12-A0B3-5432E1384545}" srcOrd="0" destOrd="0" presId="urn:microsoft.com/office/officeart/2005/8/layout/hierarchy5"/>
    <dgm:cxn modelId="{5EE5D178-D6E8-4496-BF8B-B5DCC30A2CB8}" type="presOf" srcId="{1A8F4E08-9CD5-4D0E-877B-1267E52DF16D}" destId="{53553296-43C4-4CF8-BE15-978B200F36E8}" srcOrd="0" destOrd="0" presId="urn:microsoft.com/office/officeart/2005/8/layout/hierarchy5"/>
    <dgm:cxn modelId="{2375E37B-2C7B-4E43-8A4B-EF59EE169E4C}" type="presOf" srcId="{3EB6BC77-0554-4C95-AFC3-3EBB4F4CB770}" destId="{3CAA4FF2-4F0B-472D-81F0-06622F07D412}" srcOrd="1" destOrd="0" presId="urn:microsoft.com/office/officeart/2005/8/layout/hierarchy5"/>
    <dgm:cxn modelId="{5F79830C-C186-4F7D-8942-DF8E84955FEC}" type="presOf" srcId="{491040A6-D0F2-4835-A934-3F2F3A2FF7B5}" destId="{AD47C89A-0F12-4F65-99C9-A7B1C4B59DDD}" srcOrd="0" destOrd="0" presId="urn:microsoft.com/office/officeart/2005/8/layout/hierarchy5"/>
    <dgm:cxn modelId="{538CAAD8-9636-4132-B705-06443E1F1307}" type="presOf" srcId="{524B64FA-DA92-448B-8E5C-7A7664AF8A80}" destId="{66246C59-6002-4CE8-A667-6C69C8EE8708}" srcOrd="0" destOrd="0" presId="urn:microsoft.com/office/officeart/2005/8/layout/hierarchy5"/>
    <dgm:cxn modelId="{7F939B5B-4D33-49DE-A564-4257716D8DB0}" srcId="{1A8F4E08-9CD5-4D0E-877B-1267E52DF16D}" destId="{D80175AC-68E6-4EB1-8E1E-9FC7B50AB252}" srcOrd="0" destOrd="0" parTransId="{2AB43F3D-AE2E-4B21-BBD5-F9FA54A8F748}" sibTransId="{34F41215-D309-40E2-8D85-CC219CE12FFB}"/>
    <dgm:cxn modelId="{96FCA493-D6FA-4E9A-8FF0-101B571A40E7}" type="presOf" srcId="{C283F4DD-BE1D-41BB-9467-0FEFD3961547}" destId="{6712177A-D8C1-439A-974C-C14C7EE7E00D}" srcOrd="0" destOrd="0" presId="urn:microsoft.com/office/officeart/2005/8/layout/hierarchy5"/>
    <dgm:cxn modelId="{031AFFAE-F770-4C3E-8C53-58302C33F304}" srcId="{A2DE2F5F-C4EC-4EE2-9271-0081EF4FF0A9}" destId="{CE1D0209-C36C-4291-BA5B-BB96F54E2979}" srcOrd="0" destOrd="0" parTransId="{C283F4DD-BE1D-41BB-9467-0FEFD3961547}" sibTransId="{6B62190E-A072-4708-AD90-B4FC27E04311}"/>
    <dgm:cxn modelId="{1A935ABD-E2FF-4DC3-A427-AD33FF88EC1D}" type="presParOf" srcId="{AD47C89A-0F12-4F65-99C9-A7B1C4B59DDD}" destId="{91B85162-5C15-47B0-8625-7FC4CF8BBB3D}" srcOrd="0" destOrd="0" presId="urn:microsoft.com/office/officeart/2005/8/layout/hierarchy5"/>
    <dgm:cxn modelId="{0FC88A85-DF96-4380-BE1D-18190CB92BC2}" type="presParOf" srcId="{91B85162-5C15-47B0-8625-7FC4CF8BBB3D}" destId="{FEB912A4-AA9B-4EBC-A4E4-CC686BB4352C}" srcOrd="0" destOrd="0" presId="urn:microsoft.com/office/officeart/2005/8/layout/hierarchy5"/>
    <dgm:cxn modelId="{439A6D4B-8EF2-4EE3-AEFA-EF5438E57445}" type="presParOf" srcId="{FEB912A4-AA9B-4EBC-A4E4-CC686BB4352C}" destId="{CF3A951F-7E51-4E88-B546-A4891E4A0A12}" srcOrd="0" destOrd="0" presId="urn:microsoft.com/office/officeart/2005/8/layout/hierarchy5"/>
    <dgm:cxn modelId="{FEF790A8-4D46-4D88-8F99-98A0E8491EE8}" type="presParOf" srcId="{CF3A951F-7E51-4E88-B546-A4891E4A0A12}" destId="{8F01E1E6-E32E-4B48-AF7B-5D0C3CF4F9CE}" srcOrd="0" destOrd="0" presId="urn:microsoft.com/office/officeart/2005/8/layout/hierarchy5"/>
    <dgm:cxn modelId="{6AE91AC1-56C0-49C2-B33D-946200A5C587}" type="presParOf" srcId="{CF3A951F-7E51-4E88-B546-A4891E4A0A12}" destId="{7780CC75-531B-4831-8D75-17130EB567BD}" srcOrd="1" destOrd="0" presId="urn:microsoft.com/office/officeart/2005/8/layout/hierarchy5"/>
    <dgm:cxn modelId="{17A82933-85FC-40C4-9C7C-6E20246D9269}" type="presParOf" srcId="{7780CC75-531B-4831-8D75-17130EB567BD}" destId="{26A8059A-E269-4D4F-AC45-20559AEF4E27}" srcOrd="0" destOrd="0" presId="urn:microsoft.com/office/officeart/2005/8/layout/hierarchy5"/>
    <dgm:cxn modelId="{A68D8348-80BB-4279-8CA3-E01FE744F6B5}" type="presParOf" srcId="{26A8059A-E269-4D4F-AC45-20559AEF4E27}" destId="{2038C075-9185-407C-81DB-BAA0CCDE7A97}" srcOrd="0" destOrd="0" presId="urn:microsoft.com/office/officeart/2005/8/layout/hierarchy5"/>
    <dgm:cxn modelId="{435C0DB6-014E-4526-ACB5-04FF259C71CB}" type="presParOf" srcId="{7780CC75-531B-4831-8D75-17130EB567BD}" destId="{CD5C05E3-E4B7-4857-B740-A4AFD1847649}" srcOrd="1" destOrd="0" presId="urn:microsoft.com/office/officeart/2005/8/layout/hierarchy5"/>
    <dgm:cxn modelId="{BF5FE3DF-10EE-46E5-A21D-42564EEE5778}" type="presParOf" srcId="{CD5C05E3-E4B7-4857-B740-A4AFD1847649}" destId="{53553296-43C4-4CF8-BE15-978B200F36E8}" srcOrd="0" destOrd="0" presId="urn:microsoft.com/office/officeart/2005/8/layout/hierarchy5"/>
    <dgm:cxn modelId="{8411FE73-1D71-4C22-B3DF-EC0FA6B0CE62}" type="presParOf" srcId="{CD5C05E3-E4B7-4857-B740-A4AFD1847649}" destId="{1686F7F1-4434-4D4C-ADF1-B29708D32E69}" srcOrd="1" destOrd="0" presId="urn:microsoft.com/office/officeart/2005/8/layout/hierarchy5"/>
    <dgm:cxn modelId="{4952DC01-2258-46A5-BC8D-3086C7D4B533}" type="presParOf" srcId="{1686F7F1-4434-4D4C-ADF1-B29708D32E69}" destId="{F39918AB-7ED6-4643-A4B3-0BFCDB5343D9}" srcOrd="0" destOrd="0" presId="urn:microsoft.com/office/officeart/2005/8/layout/hierarchy5"/>
    <dgm:cxn modelId="{776D4771-8FBB-478E-A4BC-8404D43DC01D}" type="presParOf" srcId="{F39918AB-7ED6-4643-A4B3-0BFCDB5343D9}" destId="{4C8AB8B8-085C-4CC9-89DB-B3AF38A10F8B}" srcOrd="0" destOrd="0" presId="urn:microsoft.com/office/officeart/2005/8/layout/hierarchy5"/>
    <dgm:cxn modelId="{83017C91-4914-472E-A522-5CAB5F831067}" type="presParOf" srcId="{1686F7F1-4434-4D4C-ADF1-B29708D32E69}" destId="{63BEBFCC-0785-4DF4-8759-4DF49968C3FB}" srcOrd="1" destOrd="0" presId="urn:microsoft.com/office/officeart/2005/8/layout/hierarchy5"/>
    <dgm:cxn modelId="{8E2A61C1-A796-4D13-B80F-B19FBF5FE733}" type="presParOf" srcId="{63BEBFCC-0785-4DF4-8759-4DF49968C3FB}" destId="{7866029E-850B-4A5E-9E61-6FBB0CF54D86}" srcOrd="0" destOrd="0" presId="urn:microsoft.com/office/officeart/2005/8/layout/hierarchy5"/>
    <dgm:cxn modelId="{DF9F24F8-3C17-4583-A3D5-FB5582976A8E}" type="presParOf" srcId="{63BEBFCC-0785-4DF4-8759-4DF49968C3FB}" destId="{68CE71CA-DB3A-4131-B6F5-E5C465A86D5B}" srcOrd="1" destOrd="0" presId="urn:microsoft.com/office/officeart/2005/8/layout/hierarchy5"/>
    <dgm:cxn modelId="{9CBD5F1E-99A0-46A2-8B1A-0AFB57ED4C56}" type="presParOf" srcId="{68CE71CA-DB3A-4131-B6F5-E5C465A86D5B}" destId="{015844F7-C245-4572-8B95-61EA5105D88D}" srcOrd="0" destOrd="0" presId="urn:microsoft.com/office/officeart/2005/8/layout/hierarchy5"/>
    <dgm:cxn modelId="{18DDBCE3-4F21-4DF2-BE8D-43611F82EDC6}" type="presParOf" srcId="{015844F7-C245-4572-8B95-61EA5105D88D}" destId="{426EFAE6-B978-47E6-9930-AB519A085321}" srcOrd="0" destOrd="0" presId="urn:microsoft.com/office/officeart/2005/8/layout/hierarchy5"/>
    <dgm:cxn modelId="{33CB72DF-B93C-4CCB-BB59-A9BC36A79050}" type="presParOf" srcId="{68CE71CA-DB3A-4131-B6F5-E5C465A86D5B}" destId="{BB5B4619-B0AC-435D-8D6B-546FE6F2E0E0}" srcOrd="1" destOrd="0" presId="urn:microsoft.com/office/officeart/2005/8/layout/hierarchy5"/>
    <dgm:cxn modelId="{BBB5B7F5-8EB1-49AD-A6F4-1585659B64C7}" type="presParOf" srcId="{BB5B4619-B0AC-435D-8D6B-546FE6F2E0E0}" destId="{E5DEEE1E-AA28-4270-835C-0E37F1A6472B}" srcOrd="0" destOrd="0" presId="urn:microsoft.com/office/officeart/2005/8/layout/hierarchy5"/>
    <dgm:cxn modelId="{E92FEAF3-4859-4660-91FC-2961ED503815}" type="presParOf" srcId="{BB5B4619-B0AC-435D-8D6B-546FE6F2E0E0}" destId="{061D6B99-6F98-4EC7-BF32-93869786B6CE}" srcOrd="1" destOrd="0" presId="urn:microsoft.com/office/officeart/2005/8/layout/hierarchy5"/>
    <dgm:cxn modelId="{215BAFFA-C22E-4D21-9452-ECF58122A3DA}" type="presParOf" srcId="{7780CC75-531B-4831-8D75-17130EB567BD}" destId="{88B5F5DF-7536-4466-9292-A3D09D5BE7C6}" srcOrd="2" destOrd="0" presId="urn:microsoft.com/office/officeart/2005/8/layout/hierarchy5"/>
    <dgm:cxn modelId="{8DC93F0B-DB92-4424-8E44-0D94DEC61D56}" type="presParOf" srcId="{88B5F5DF-7536-4466-9292-A3D09D5BE7C6}" destId="{9EFEECA4-8E00-4E05-866C-7895B41D4B2C}" srcOrd="0" destOrd="0" presId="urn:microsoft.com/office/officeart/2005/8/layout/hierarchy5"/>
    <dgm:cxn modelId="{1591F488-3C2E-44F0-A93E-174DEE15FD50}" type="presParOf" srcId="{7780CC75-531B-4831-8D75-17130EB567BD}" destId="{81059B27-8891-44E4-9460-2826455E7BFA}" srcOrd="3" destOrd="0" presId="urn:microsoft.com/office/officeart/2005/8/layout/hierarchy5"/>
    <dgm:cxn modelId="{B9AE5730-8734-4167-9DBB-A58E99AD2B00}" type="presParOf" srcId="{81059B27-8891-44E4-9460-2826455E7BFA}" destId="{D18C3F87-6579-4D12-A0B3-5432E1384545}" srcOrd="0" destOrd="0" presId="urn:microsoft.com/office/officeart/2005/8/layout/hierarchy5"/>
    <dgm:cxn modelId="{65D62239-2D6D-4065-9ED4-8A6113FFA602}" type="presParOf" srcId="{81059B27-8891-44E4-9460-2826455E7BFA}" destId="{AD314C34-799F-45B4-B81B-6C3A62FD33E4}" srcOrd="1" destOrd="0" presId="urn:microsoft.com/office/officeart/2005/8/layout/hierarchy5"/>
    <dgm:cxn modelId="{27E6D8DA-A920-400C-8573-C3DF839BDED1}" type="presParOf" srcId="{AD314C34-799F-45B4-B81B-6C3A62FD33E4}" destId="{8832FC0E-690B-4D2D-B73A-2E91EB7CDA57}" srcOrd="0" destOrd="0" presId="urn:microsoft.com/office/officeart/2005/8/layout/hierarchy5"/>
    <dgm:cxn modelId="{3AF92D16-8A50-40A1-982B-AA7FC4130BA3}" type="presParOf" srcId="{8832FC0E-690B-4D2D-B73A-2E91EB7CDA57}" destId="{A37938A8-2B94-4DB0-ABF9-527F032ACE34}" srcOrd="0" destOrd="0" presId="urn:microsoft.com/office/officeart/2005/8/layout/hierarchy5"/>
    <dgm:cxn modelId="{EBE0FB11-3382-4A9D-9159-410AF8F3FB4A}" type="presParOf" srcId="{AD314C34-799F-45B4-B81B-6C3A62FD33E4}" destId="{B7011ABB-7B94-404B-B461-510B7B30C49B}" srcOrd="1" destOrd="0" presId="urn:microsoft.com/office/officeart/2005/8/layout/hierarchy5"/>
    <dgm:cxn modelId="{60C3A4FA-5497-43E1-923D-9F08D7080BAA}" type="presParOf" srcId="{B7011ABB-7B94-404B-B461-510B7B30C49B}" destId="{F3897559-80B9-4B20-BA83-E00A9439857C}" srcOrd="0" destOrd="0" presId="urn:microsoft.com/office/officeart/2005/8/layout/hierarchy5"/>
    <dgm:cxn modelId="{D078D4C4-F949-4885-A1E6-153CA63C1385}" type="presParOf" srcId="{B7011ABB-7B94-404B-B461-510B7B30C49B}" destId="{BE612147-9C77-4AC1-ADD5-A4FB1E19FDFE}" srcOrd="1" destOrd="0" presId="urn:microsoft.com/office/officeart/2005/8/layout/hierarchy5"/>
    <dgm:cxn modelId="{9090A08C-10B6-42D0-975F-3A1CFAE050CC}" type="presParOf" srcId="{BE612147-9C77-4AC1-ADD5-A4FB1E19FDFE}" destId="{6712177A-D8C1-439A-974C-C14C7EE7E00D}" srcOrd="0" destOrd="0" presId="urn:microsoft.com/office/officeart/2005/8/layout/hierarchy5"/>
    <dgm:cxn modelId="{B8661095-C061-43B2-96E9-84D7B98F1F6E}" type="presParOf" srcId="{6712177A-D8C1-439A-974C-C14C7EE7E00D}" destId="{242E6506-B65C-4F31-BE1C-98DEFAEC585B}" srcOrd="0" destOrd="0" presId="urn:microsoft.com/office/officeart/2005/8/layout/hierarchy5"/>
    <dgm:cxn modelId="{F44E5A8D-CC3D-4D4B-92AC-7AF2F9B4FDBF}" type="presParOf" srcId="{BE612147-9C77-4AC1-ADD5-A4FB1E19FDFE}" destId="{D8ACC6FF-0961-4B38-8143-BD4554C21EC7}" srcOrd="1" destOrd="0" presId="urn:microsoft.com/office/officeart/2005/8/layout/hierarchy5"/>
    <dgm:cxn modelId="{2D2C9C72-0D4A-42BF-8319-69C898F8DDC9}" type="presParOf" srcId="{D8ACC6FF-0961-4B38-8143-BD4554C21EC7}" destId="{7130544A-640C-482A-A489-36FA9E7786AE}" srcOrd="0" destOrd="0" presId="urn:microsoft.com/office/officeart/2005/8/layout/hierarchy5"/>
    <dgm:cxn modelId="{22EBDFA4-E579-4A6C-BB60-1EE0DE8D5411}" type="presParOf" srcId="{D8ACC6FF-0961-4B38-8143-BD4554C21EC7}" destId="{71A378AD-00BC-4FC4-8157-B7CDA74B1F0E}" srcOrd="1" destOrd="0" presId="urn:microsoft.com/office/officeart/2005/8/layout/hierarchy5"/>
    <dgm:cxn modelId="{F3FF1FE7-221B-42FB-BA33-EF3050C223ED}" type="presParOf" srcId="{7780CC75-531B-4831-8D75-17130EB567BD}" destId="{731C625E-42F2-4DDC-9AF6-0A5211E54A59}" srcOrd="4" destOrd="0" presId="urn:microsoft.com/office/officeart/2005/8/layout/hierarchy5"/>
    <dgm:cxn modelId="{086E8A85-2347-43DF-B973-3BB1E42C45BA}" type="presParOf" srcId="{731C625E-42F2-4DDC-9AF6-0A5211E54A59}" destId="{A5D77954-AD54-430B-BB2D-41D7FAE53C58}" srcOrd="0" destOrd="0" presId="urn:microsoft.com/office/officeart/2005/8/layout/hierarchy5"/>
    <dgm:cxn modelId="{6485A76B-F7FF-478E-8FE7-56C15844AB15}" type="presParOf" srcId="{7780CC75-531B-4831-8D75-17130EB567BD}" destId="{74407ADA-0D47-418B-8B82-824B8D7DFA39}" srcOrd="5" destOrd="0" presId="urn:microsoft.com/office/officeart/2005/8/layout/hierarchy5"/>
    <dgm:cxn modelId="{232DBC49-ED50-48CF-AF40-F514AD6EE23D}" type="presParOf" srcId="{74407ADA-0D47-418B-8B82-824B8D7DFA39}" destId="{FBD34CA0-E1F0-4C38-8E4C-5961B3BC021C}" srcOrd="0" destOrd="0" presId="urn:microsoft.com/office/officeart/2005/8/layout/hierarchy5"/>
    <dgm:cxn modelId="{4F912821-B295-4F2A-BF99-649CB6DA020C}" type="presParOf" srcId="{74407ADA-0D47-418B-8B82-824B8D7DFA39}" destId="{132439FA-2DF3-4E1C-8F77-B51395D50D38}" srcOrd="1" destOrd="0" presId="urn:microsoft.com/office/officeart/2005/8/layout/hierarchy5"/>
    <dgm:cxn modelId="{C97D801B-9ACB-4850-A41F-E462D5B5DD15}" type="presParOf" srcId="{132439FA-2DF3-4E1C-8F77-B51395D50D38}" destId="{8AAA8E3E-EF6F-436F-BB02-9A14B49D95A6}" srcOrd="0" destOrd="0" presId="urn:microsoft.com/office/officeart/2005/8/layout/hierarchy5"/>
    <dgm:cxn modelId="{90D4C731-2328-4597-A469-AB78B3EB433F}" type="presParOf" srcId="{8AAA8E3E-EF6F-436F-BB02-9A14B49D95A6}" destId="{530E9953-E97B-4A84-B2CF-2CC00EABAD62}" srcOrd="0" destOrd="0" presId="urn:microsoft.com/office/officeart/2005/8/layout/hierarchy5"/>
    <dgm:cxn modelId="{378CA3F5-4CCC-43AD-886A-FDEA29DDE501}" type="presParOf" srcId="{132439FA-2DF3-4E1C-8F77-B51395D50D38}" destId="{B65A731F-E593-4B77-8354-28F5CA961DBA}" srcOrd="1" destOrd="0" presId="urn:microsoft.com/office/officeart/2005/8/layout/hierarchy5"/>
    <dgm:cxn modelId="{5B8A33F2-EADD-4C04-9725-F9CA164AF6C6}" type="presParOf" srcId="{B65A731F-E593-4B77-8354-28F5CA961DBA}" destId="{560951D9-CC66-4FA3-B54B-01F5C961CB55}" srcOrd="0" destOrd="0" presId="urn:microsoft.com/office/officeart/2005/8/layout/hierarchy5"/>
    <dgm:cxn modelId="{A44BE877-98FA-4819-ACEF-0A7B600398B0}" type="presParOf" srcId="{B65A731F-E593-4B77-8354-28F5CA961DBA}" destId="{424BA21F-2DAE-4B7F-80C5-00F2E6EDA723}" srcOrd="1" destOrd="0" presId="urn:microsoft.com/office/officeart/2005/8/layout/hierarchy5"/>
    <dgm:cxn modelId="{C190BB4E-5DD7-4A60-97EE-3FA194672806}" type="presParOf" srcId="{424BA21F-2DAE-4B7F-80C5-00F2E6EDA723}" destId="{2EAAA95D-246B-42B7-84CB-717420CE8DAD}" srcOrd="0" destOrd="0" presId="urn:microsoft.com/office/officeart/2005/8/layout/hierarchy5"/>
    <dgm:cxn modelId="{EEE00359-827C-410A-9729-504205BA868A}" type="presParOf" srcId="{2EAAA95D-246B-42B7-84CB-717420CE8DAD}" destId="{3CAA4FF2-4F0B-472D-81F0-06622F07D412}" srcOrd="0" destOrd="0" presId="urn:microsoft.com/office/officeart/2005/8/layout/hierarchy5"/>
    <dgm:cxn modelId="{88ADCFA9-4AD9-4EA1-B03A-CACFD95A4A54}" type="presParOf" srcId="{424BA21F-2DAE-4B7F-80C5-00F2E6EDA723}" destId="{B00CE8C3-6DFB-4544-870C-4E35E2F667A1}" srcOrd="1" destOrd="0" presId="urn:microsoft.com/office/officeart/2005/8/layout/hierarchy5"/>
    <dgm:cxn modelId="{C36922E4-8685-4686-8E73-C69713F76A4D}" type="presParOf" srcId="{B00CE8C3-6DFB-4544-870C-4E35E2F667A1}" destId="{D149613A-C690-43AA-BFA5-725B03941F9E}" srcOrd="0" destOrd="0" presId="urn:microsoft.com/office/officeart/2005/8/layout/hierarchy5"/>
    <dgm:cxn modelId="{11016C08-B0C1-41E2-818C-1C0A9FB3A6DB}" type="presParOf" srcId="{B00CE8C3-6DFB-4544-870C-4E35E2F667A1}" destId="{C3448354-80ED-4182-BF72-7BE97D44AA18}" srcOrd="1" destOrd="0" presId="urn:microsoft.com/office/officeart/2005/8/layout/hierarchy5"/>
    <dgm:cxn modelId="{19C26E99-E2C3-453D-988D-2594482B7965}" type="presParOf" srcId="{7780CC75-531B-4831-8D75-17130EB567BD}" destId="{DA97FEAB-11EC-4240-A87C-28A8D39EE479}" srcOrd="6" destOrd="0" presId="urn:microsoft.com/office/officeart/2005/8/layout/hierarchy5"/>
    <dgm:cxn modelId="{9979CE35-3494-4812-8F93-CE9C4264A626}" type="presParOf" srcId="{DA97FEAB-11EC-4240-A87C-28A8D39EE479}" destId="{467E4C0D-6885-4ECF-B2B9-938D524838CA}" srcOrd="0" destOrd="0" presId="urn:microsoft.com/office/officeart/2005/8/layout/hierarchy5"/>
    <dgm:cxn modelId="{BE003420-561A-4BF9-87BD-AB170E8B5A80}" type="presParOf" srcId="{7780CC75-531B-4831-8D75-17130EB567BD}" destId="{BB7F3FBE-8C13-4E73-B2F6-116B8906CC73}" srcOrd="7" destOrd="0" presId="urn:microsoft.com/office/officeart/2005/8/layout/hierarchy5"/>
    <dgm:cxn modelId="{1705DE9D-8262-4B44-9E35-D936F3B0BFD5}" type="presParOf" srcId="{BB7F3FBE-8C13-4E73-B2F6-116B8906CC73}" destId="{66246C59-6002-4CE8-A667-6C69C8EE8708}" srcOrd="0" destOrd="0" presId="urn:microsoft.com/office/officeart/2005/8/layout/hierarchy5"/>
    <dgm:cxn modelId="{26F082B2-2A46-46C3-AE1B-219076F37154}" type="presParOf" srcId="{BB7F3FBE-8C13-4E73-B2F6-116B8906CC73}" destId="{A366E630-E2A3-459C-9A23-BD8C18E2E16B}" srcOrd="1" destOrd="0" presId="urn:microsoft.com/office/officeart/2005/8/layout/hierarchy5"/>
    <dgm:cxn modelId="{40595F4C-EAD6-4258-A7C4-D7AAEF2230AB}" type="presParOf" srcId="{A366E630-E2A3-459C-9A23-BD8C18E2E16B}" destId="{D735F635-E10C-4C20-B8AF-D03B0F10CD20}" srcOrd="0" destOrd="0" presId="urn:microsoft.com/office/officeart/2005/8/layout/hierarchy5"/>
    <dgm:cxn modelId="{716958D4-DF3F-4BB1-824F-13F484715006}" type="presParOf" srcId="{D735F635-E10C-4C20-B8AF-D03B0F10CD20}" destId="{C1270C88-2900-4393-B9DF-43BD5319E860}" srcOrd="0" destOrd="0" presId="urn:microsoft.com/office/officeart/2005/8/layout/hierarchy5"/>
    <dgm:cxn modelId="{82F770D8-DA56-4E93-861F-8C9B8992593F}" type="presParOf" srcId="{A366E630-E2A3-459C-9A23-BD8C18E2E16B}" destId="{C5F4B458-196B-4C81-82FA-936CA34D7977}" srcOrd="1" destOrd="0" presId="urn:microsoft.com/office/officeart/2005/8/layout/hierarchy5"/>
    <dgm:cxn modelId="{9F0A4EE6-AC29-4D03-BE98-03EA9822C052}" type="presParOf" srcId="{C5F4B458-196B-4C81-82FA-936CA34D7977}" destId="{0319505F-B0CD-47AC-8911-45C1E092BB15}" srcOrd="0" destOrd="0" presId="urn:microsoft.com/office/officeart/2005/8/layout/hierarchy5"/>
    <dgm:cxn modelId="{11A3E1B9-773A-47FE-9783-2852C64E7ED2}" type="presParOf" srcId="{C5F4B458-196B-4C81-82FA-936CA34D7977}" destId="{7B27CCA0-86C0-4E34-B914-A5450839933B}" srcOrd="1" destOrd="0" presId="urn:microsoft.com/office/officeart/2005/8/layout/hierarchy5"/>
    <dgm:cxn modelId="{3A4F2C19-8538-4505-A72A-11B01E6F0AAF}" type="presParOf" srcId="{7B27CCA0-86C0-4E34-B914-A5450839933B}" destId="{18DD4D02-F006-4C7F-A4A5-D9FA6408C002}" srcOrd="0" destOrd="0" presId="urn:microsoft.com/office/officeart/2005/8/layout/hierarchy5"/>
    <dgm:cxn modelId="{1C3F9DE7-DB97-4C78-9154-C76C9FF05884}" type="presParOf" srcId="{18DD4D02-F006-4C7F-A4A5-D9FA6408C002}" destId="{13BCE706-D7BF-4E18-8799-3AF0F3E1F274}" srcOrd="0" destOrd="0" presId="urn:microsoft.com/office/officeart/2005/8/layout/hierarchy5"/>
    <dgm:cxn modelId="{67241AE4-071E-4A76-81B4-4F88AB754F5B}" type="presParOf" srcId="{7B27CCA0-86C0-4E34-B914-A5450839933B}" destId="{ADC8FC99-6D74-4B07-A617-E0107748AC62}" srcOrd="1" destOrd="0" presId="urn:microsoft.com/office/officeart/2005/8/layout/hierarchy5"/>
    <dgm:cxn modelId="{1E9EEE0E-BF56-46F2-8C81-286A510C91E5}" type="presParOf" srcId="{ADC8FC99-6D74-4B07-A617-E0107748AC62}" destId="{5DEF758D-3A4B-40A5-88B9-358C60B5F5AC}" srcOrd="0" destOrd="0" presId="urn:microsoft.com/office/officeart/2005/8/layout/hierarchy5"/>
    <dgm:cxn modelId="{F945908D-1F39-471C-8F3D-EA65F5C02E59}" type="presParOf" srcId="{ADC8FC99-6D74-4B07-A617-E0107748AC62}" destId="{B21424A5-28C9-4B25-98F5-8A020B508860}" srcOrd="1" destOrd="0" presId="urn:microsoft.com/office/officeart/2005/8/layout/hierarchy5"/>
    <dgm:cxn modelId="{8A565D90-7D0F-434C-9870-D21F44630ABD}" type="presParOf" srcId="{AD47C89A-0F12-4F65-99C9-A7B1C4B59DDD}" destId="{EF452C12-5C77-4AA5-A986-75F115AC8DA8}" srcOrd="1" destOrd="0" presId="urn:microsoft.com/office/officeart/2005/8/layout/hierarchy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8A0FFB79-D791-4F3D-B981-709619FBEA30}" type="doc">
      <dgm:prSet loTypeId="urn:microsoft.com/office/officeart/2005/8/layout/hList6" loCatId="list" qsTypeId="urn:microsoft.com/office/officeart/2005/8/quickstyle/simple1" qsCatId="simple" csTypeId="urn:microsoft.com/office/officeart/2005/8/colors/accent0_2" csCatId="mainScheme" phldr="1"/>
      <dgm:spPr/>
      <dgm:t>
        <a:bodyPr/>
        <a:lstStyle/>
        <a:p>
          <a:endParaRPr lang="en-IN"/>
        </a:p>
      </dgm:t>
    </dgm:pt>
    <dgm:pt modelId="{7C2584D6-0896-426D-AF65-C28EE60325F5}">
      <dgm:prSet/>
      <dgm:spPr/>
      <dgm:t>
        <a:bodyPr/>
        <a:lstStyle/>
        <a:p>
          <a:pPr algn="just" rtl="0"/>
          <a:r>
            <a:rPr lang="en-IN" dirty="0">
              <a:latin typeface="+mn-lt"/>
            </a:rPr>
            <a:t>Basis</a:t>
          </a:r>
          <a:r>
            <a:rPr lang="en-IN" b="1" dirty="0">
              <a:latin typeface="+mn-lt"/>
            </a:rPr>
            <a:t> - </a:t>
          </a:r>
          <a:r>
            <a:rPr lang="en-IN" b="1" u="none" dirty="0">
              <a:latin typeface="+mn-lt"/>
            </a:rPr>
            <a:t>tax invoice</a:t>
          </a:r>
          <a:r>
            <a:rPr lang="en-IN" b="0" u="none" dirty="0">
              <a:latin typeface="+mn-lt"/>
            </a:rPr>
            <a:t>/ </a:t>
          </a:r>
          <a:r>
            <a:rPr lang="en-IN" b="1" u="none" dirty="0">
              <a:latin typeface="+mn-lt"/>
            </a:rPr>
            <a:t>debit </a:t>
          </a:r>
          <a:r>
            <a:rPr lang="en-IN" b="1" dirty="0">
              <a:latin typeface="+mn-lt"/>
            </a:rPr>
            <a:t>note issued by a registered supplier,</a:t>
          </a:r>
          <a:r>
            <a:rPr lang="en-IN" b="0" u="none" dirty="0">
              <a:latin typeface="+mn-lt"/>
            </a:rPr>
            <a:t> or other prescribed taxpaying document</a:t>
          </a:r>
          <a:endParaRPr lang="en-IN" dirty="0">
            <a:latin typeface="+mn-lt"/>
          </a:endParaRPr>
        </a:p>
      </dgm:t>
    </dgm:pt>
    <dgm:pt modelId="{41D04FDB-C248-4571-89B3-9FC4A9D8B976}" type="parTrans" cxnId="{7ADFB416-15DA-4DEF-BCAF-5B33B1A12A56}">
      <dgm:prSet/>
      <dgm:spPr/>
      <dgm:t>
        <a:bodyPr/>
        <a:lstStyle/>
        <a:p>
          <a:endParaRPr lang="en-IN">
            <a:latin typeface="+mn-lt"/>
          </a:endParaRPr>
        </a:p>
      </dgm:t>
    </dgm:pt>
    <dgm:pt modelId="{941E753C-F3F8-4503-8844-01D876A22B1A}" type="sibTrans" cxnId="{7ADFB416-15DA-4DEF-BCAF-5B33B1A12A56}">
      <dgm:prSet/>
      <dgm:spPr/>
      <dgm:t>
        <a:bodyPr/>
        <a:lstStyle/>
        <a:p>
          <a:endParaRPr lang="en-IN">
            <a:latin typeface="+mn-lt"/>
          </a:endParaRPr>
        </a:p>
      </dgm:t>
    </dgm:pt>
    <dgm:pt modelId="{9A0FA491-C9B8-4592-9AE0-223E0FF612B8}">
      <dgm:prSet/>
      <dgm:spPr/>
      <dgm:t>
        <a:bodyPr/>
        <a:lstStyle/>
        <a:p>
          <a:pPr rtl="0"/>
          <a:r>
            <a:rPr lang="en-IN" dirty="0">
              <a:latin typeface="+mn-lt"/>
            </a:rPr>
            <a:t>Goods and/or services have been received</a:t>
          </a:r>
          <a:r>
            <a:rPr lang="en-IN" dirty="0">
              <a:solidFill>
                <a:srgbClr val="FF0000"/>
              </a:solidFill>
              <a:latin typeface="+mn-lt"/>
            </a:rPr>
            <a:t>*</a:t>
          </a:r>
        </a:p>
      </dgm:t>
    </dgm:pt>
    <dgm:pt modelId="{A8E3945E-0CA7-4314-84DE-BDD30491644C}" type="parTrans" cxnId="{FA0179F1-CA16-4E70-A542-61125056CE57}">
      <dgm:prSet/>
      <dgm:spPr/>
      <dgm:t>
        <a:bodyPr/>
        <a:lstStyle/>
        <a:p>
          <a:endParaRPr lang="en-IN">
            <a:latin typeface="+mn-lt"/>
          </a:endParaRPr>
        </a:p>
      </dgm:t>
    </dgm:pt>
    <dgm:pt modelId="{223BA5CC-D8F4-43B4-B247-DB6B41C66230}" type="sibTrans" cxnId="{FA0179F1-CA16-4E70-A542-61125056CE57}">
      <dgm:prSet/>
      <dgm:spPr/>
      <dgm:t>
        <a:bodyPr/>
        <a:lstStyle/>
        <a:p>
          <a:endParaRPr lang="en-IN">
            <a:latin typeface="+mn-lt"/>
          </a:endParaRPr>
        </a:p>
      </dgm:t>
    </dgm:pt>
    <dgm:pt modelId="{2EB060EE-455D-4397-B73D-429886F2DF0A}">
      <dgm:prSet/>
      <dgm:spPr/>
      <dgm:t>
        <a:bodyPr/>
        <a:lstStyle/>
        <a:p>
          <a:pPr rtl="0"/>
          <a:r>
            <a:rPr lang="en-IN" dirty="0">
              <a:latin typeface="+mn-lt"/>
            </a:rPr>
            <a:t>Tax  actually paid by the supplier to the credit of the appropriate Government, either in cash or by utilization of ITC</a:t>
          </a:r>
        </a:p>
      </dgm:t>
    </dgm:pt>
    <dgm:pt modelId="{E5C6F7A4-2C05-4B45-9B9C-CAF17B330584}" type="parTrans" cxnId="{A3964C34-4474-4161-805B-97C229BA302E}">
      <dgm:prSet/>
      <dgm:spPr/>
      <dgm:t>
        <a:bodyPr/>
        <a:lstStyle/>
        <a:p>
          <a:endParaRPr lang="en-IN">
            <a:latin typeface="+mn-lt"/>
          </a:endParaRPr>
        </a:p>
      </dgm:t>
    </dgm:pt>
    <dgm:pt modelId="{73AFBA92-8C72-496F-B6C2-287FC3314C62}" type="sibTrans" cxnId="{A3964C34-4474-4161-805B-97C229BA302E}">
      <dgm:prSet/>
      <dgm:spPr/>
      <dgm:t>
        <a:bodyPr/>
        <a:lstStyle/>
        <a:p>
          <a:endParaRPr lang="en-IN">
            <a:latin typeface="+mn-lt"/>
          </a:endParaRPr>
        </a:p>
      </dgm:t>
    </dgm:pt>
    <dgm:pt modelId="{3390812E-6704-4026-8A75-A8935C6EE21D}">
      <dgm:prSet/>
      <dgm:spPr/>
      <dgm:t>
        <a:bodyPr/>
        <a:lstStyle/>
        <a:p>
          <a:pPr algn="just" rtl="0"/>
          <a:r>
            <a:rPr lang="en-IN" dirty="0">
              <a:latin typeface="+mn-lt"/>
            </a:rPr>
            <a:t>He has furnished the monthly return in Form GSTR-3 under Section 34</a:t>
          </a:r>
        </a:p>
      </dgm:t>
    </dgm:pt>
    <dgm:pt modelId="{86ED233F-CF5D-42E0-A5AA-B420375B5A8D}" type="parTrans" cxnId="{25BF23F1-838A-4CFD-AF25-218CCE047E31}">
      <dgm:prSet/>
      <dgm:spPr/>
      <dgm:t>
        <a:bodyPr/>
        <a:lstStyle/>
        <a:p>
          <a:endParaRPr lang="en-IN">
            <a:latin typeface="+mn-lt"/>
          </a:endParaRPr>
        </a:p>
      </dgm:t>
    </dgm:pt>
    <dgm:pt modelId="{A5C6656F-5005-4031-B6B1-EA4FD67BF388}" type="sibTrans" cxnId="{25BF23F1-838A-4CFD-AF25-218CCE047E31}">
      <dgm:prSet/>
      <dgm:spPr/>
      <dgm:t>
        <a:bodyPr/>
        <a:lstStyle/>
        <a:p>
          <a:endParaRPr lang="en-IN">
            <a:latin typeface="+mn-lt"/>
          </a:endParaRPr>
        </a:p>
      </dgm:t>
    </dgm:pt>
    <dgm:pt modelId="{DC08A068-9120-47EC-BFC5-6429165C3158}" type="pres">
      <dgm:prSet presAssocID="{8A0FFB79-D791-4F3D-B981-709619FBEA30}" presName="Name0" presStyleCnt="0">
        <dgm:presLayoutVars>
          <dgm:dir/>
          <dgm:resizeHandles val="exact"/>
        </dgm:presLayoutVars>
      </dgm:prSet>
      <dgm:spPr/>
    </dgm:pt>
    <dgm:pt modelId="{F255AB30-3ADA-4B99-86C5-F834D6CB93D4}" type="pres">
      <dgm:prSet presAssocID="{7C2584D6-0896-426D-AF65-C28EE60325F5}" presName="node" presStyleLbl="node1" presStyleIdx="0" presStyleCnt="4">
        <dgm:presLayoutVars>
          <dgm:bulletEnabled val="1"/>
        </dgm:presLayoutVars>
      </dgm:prSet>
      <dgm:spPr/>
    </dgm:pt>
    <dgm:pt modelId="{CA961926-9D89-4682-8AFD-DCBA47486950}" type="pres">
      <dgm:prSet presAssocID="{941E753C-F3F8-4503-8844-01D876A22B1A}" presName="sibTrans" presStyleCnt="0"/>
      <dgm:spPr/>
    </dgm:pt>
    <dgm:pt modelId="{54FD421C-EC15-48D7-9ACD-15519EDAB508}" type="pres">
      <dgm:prSet presAssocID="{9A0FA491-C9B8-4592-9AE0-223E0FF612B8}" presName="node" presStyleLbl="node1" presStyleIdx="1" presStyleCnt="4">
        <dgm:presLayoutVars>
          <dgm:bulletEnabled val="1"/>
        </dgm:presLayoutVars>
      </dgm:prSet>
      <dgm:spPr/>
    </dgm:pt>
    <dgm:pt modelId="{6C3119AF-3140-4BBD-AAD7-F7F6431BC401}" type="pres">
      <dgm:prSet presAssocID="{223BA5CC-D8F4-43B4-B247-DB6B41C66230}" presName="sibTrans" presStyleCnt="0"/>
      <dgm:spPr/>
    </dgm:pt>
    <dgm:pt modelId="{13D1823F-04D1-4F03-A222-343E104B40DF}" type="pres">
      <dgm:prSet presAssocID="{2EB060EE-455D-4397-B73D-429886F2DF0A}" presName="node" presStyleLbl="node1" presStyleIdx="2" presStyleCnt="4">
        <dgm:presLayoutVars>
          <dgm:bulletEnabled val="1"/>
        </dgm:presLayoutVars>
      </dgm:prSet>
      <dgm:spPr/>
    </dgm:pt>
    <dgm:pt modelId="{71279CD0-0CDC-49B2-AF80-D2A521249A4D}" type="pres">
      <dgm:prSet presAssocID="{73AFBA92-8C72-496F-B6C2-287FC3314C62}" presName="sibTrans" presStyleCnt="0"/>
      <dgm:spPr/>
    </dgm:pt>
    <dgm:pt modelId="{FDE030FB-EA83-41C4-83DA-808B46BF90ED}" type="pres">
      <dgm:prSet presAssocID="{3390812E-6704-4026-8A75-A8935C6EE21D}" presName="node" presStyleLbl="node1" presStyleIdx="3" presStyleCnt="4">
        <dgm:presLayoutVars>
          <dgm:bulletEnabled val="1"/>
        </dgm:presLayoutVars>
      </dgm:prSet>
      <dgm:spPr/>
    </dgm:pt>
  </dgm:ptLst>
  <dgm:cxnLst>
    <dgm:cxn modelId="{A5C9262B-75E3-4FB4-AE51-9D2507DC3F44}" type="presOf" srcId="{7C2584D6-0896-426D-AF65-C28EE60325F5}" destId="{F255AB30-3ADA-4B99-86C5-F834D6CB93D4}" srcOrd="0" destOrd="0" presId="urn:microsoft.com/office/officeart/2005/8/layout/hList6"/>
    <dgm:cxn modelId="{7ADFB416-15DA-4DEF-BCAF-5B33B1A12A56}" srcId="{8A0FFB79-D791-4F3D-B981-709619FBEA30}" destId="{7C2584D6-0896-426D-AF65-C28EE60325F5}" srcOrd="0" destOrd="0" parTransId="{41D04FDB-C248-4571-89B3-9FC4A9D8B976}" sibTransId="{941E753C-F3F8-4503-8844-01D876A22B1A}"/>
    <dgm:cxn modelId="{9847C350-EC59-458C-BE55-8453DE800F0E}" type="presOf" srcId="{8A0FFB79-D791-4F3D-B981-709619FBEA30}" destId="{DC08A068-9120-47EC-BFC5-6429165C3158}" srcOrd="0" destOrd="0" presId="urn:microsoft.com/office/officeart/2005/8/layout/hList6"/>
    <dgm:cxn modelId="{A3964C34-4474-4161-805B-97C229BA302E}" srcId="{8A0FFB79-D791-4F3D-B981-709619FBEA30}" destId="{2EB060EE-455D-4397-B73D-429886F2DF0A}" srcOrd="2" destOrd="0" parTransId="{E5C6F7A4-2C05-4B45-9B9C-CAF17B330584}" sibTransId="{73AFBA92-8C72-496F-B6C2-287FC3314C62}"/>
    <dgm:cxn modelId="{EDD13882-AE90-48A6-9236-B8C30F139981}" type="presOf" srcId="{3390812E-6704-4026-8A75-A8935C6EE21D}" destId="{FDE030FB-EA83-41C4-83DA-808B46BF90ED}" srcOrd="0" destOrd="0" presId="urn:microsoft.com/office/officeart/2005/8/layout/hList6"/>
    <dgm:cxn modelId="{25BF23F1-838A-4CFD-AF25-218CCE047E31}" srcId="{8A0FFB79-D791-4F3D-B981-709619FBEA30}" destId="{3390812E-6704-4026-8A75-A8935C6EE21D}" srcOrd="3" destOrd="0" parTransId="{86ED233F-CF5D-42E0-A5AA-B420375B5A8D}" sibTransId="{A5C6656F-5005-4031-B6B1-EA4FD67BF388}"/>
    <dgm:cxn modelId="{B8A1F0B4-4269-4502-9CA4-AF19C26C8F83}" type="presOf" srcId="{2EB060EE-455D-4397-B73D-429886F2DF0A}" destId="{13D1823F-04D1-4F03-A222-343E104B40DF}" srcOrd="0" destOrd="0" presId="urn:microsoft.com/office/officeart/2005/8/layout/hList6"/>
    <dgm:cxn modelId="{FA0179F1-CA16-4E70-A542-61125056CE57}" srcId="{8A0FFB79-D791-4F3D-B981-709619FBEA30}" destId="{9A0FA491-C9B8-4592-9AE0-223E0FF612B8}" srcOrd="1" destOrd="0" parTransId="{A8E3945E-0CA7-4314-84DE-BDD30491644C}" sibTransId="{223BA5CC-D8F4-43B4-B247-DB6B41C66230}"/>
    <dgm:cxn modelId="{15F4C8F8-4163-4188-85A7-B7A6E2725D25}" type="presOf" srcId="{9A0FA491-C9B8-4592-9AE0-223E0FF612B8}" destId="{54FD421C-EC15-48D7-9ACD-15519EDAB508}" srcOrd="0" destOrd="0" presId="urn:microsoft.com/office/officeart/2005/8/layout/hList6"/>
    <dgm:cxn modelId="{F289098D-665A-4580-AFA1-A0E2DFBB6DEB}" type="presParOf" srcId="{DC08A068-9120-47EC-BFC5-6429165C3158}" destId="{F255AB30-3ADA-4B99-86C5-F834D6CB93D4}" srcOrd="0" destOrd="0" presId="urn:microsoft.com/office/officeart/2005/8/layout/hList6"/>
    <dgm:cxn modelId="{EA290E96-AA58-4285-9D02-AACAEE2B244D}" type="presParOf" srcId="{DC08A068-9120-47EC-BFC5-6429165C3158}" destId="{CA961926-9D89-4682-8AFD-DCBA47486950}" srcOrd="1" destOrd="0" presId="urn:microsoft.com/office/officeart/2005/8/layout/hList6"/>
    <dgm:cxn modelId="{58490CF3-05C3-4EF4-A346-C183F1043CE6}" type="presParOf" srcId="{DC08A068-9120-47EC-BFC5-6429165C3158}" destId="{54FD421C-EC15-48D7-9ACD-15519EDAB508}" srcOrd="2" destOrd="0" presId="urn:microsoft.com/office/officeart/2005/8/layout/hList6"/>
    <dgm:cxn modelId="{587C17D4-A290-4B12-8CC1-A46CA63CDF9D}" type="presParOf" srcId="{DC08A068-9120-47EC-BFC5-6429165C3158}" destId="{6C3119AF-3140-4BBD-AAD7-F7F6431BC401}" srcOrd="3" destOrd="0" presId="urn:microsoft.com/office/officeart/2005/8/layout/hList6"/>
    <dgm:cxn modelId="{F47A1353-3C48-48BC-97E5-37B7548F4F2D}" type="presParOf" srcId="{DC08A068-9120-47EC-BFC5-6429165C3158}" destId="{13D1823F-04D1-4F03-A222-343E104B40DF}" srcOrd="4" destOrd="0" presId="urn:microsoft.com/office/officeart/2005/8/layout/hList6"/>
    <dgm:cxn modelId="{CC394599-CB76-4FA1-868E-FCA28F68C59E}" type="presParOf" srcId="{DC08A068-9120-47EC-BFC5-6429165C3158}" destId="{71279CD0-0CDC-49B2-AF80-D2A521249A4D}" srcOrd="5" destOrd="0" presId="urn:microsoft.com/office/officeart/2005/8/layout/hList6"/>
    <dgm:cxn modelId="{54F73B25-F969-46E5-80E8-B0E1FBBA32F3}" type="presParOf" srcId="{DC08A068-9120-47EC-BFC5-6429165C3158}" destId="{FDE030FB-EA83-41C4-83DA-808B46BF90ED}" srcOrd="6"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E142FA50-344C-467B-8F79-92C89B0E375A}" type="doc">
      <dgm:prSet loTypeId="urn:microsoft.com/office/officeart/2005/8/layout/hierarchy2" loCatId="hierarchy" qsTypeId="urn:microsoft.com/office/officeart/2005/8/quickstyle/simple1" qsCatId="simple" csTypeId="urn:microsoft.com/office/officeart/2005/8/colors/accent0_2" csCatId="mainScheme" phldr="1"/>
      <dgm:spPr/>
      <dgm:t>
        <a:bodyPr/>
        <a:lstStyle/>
        <a:p>
          <a:endParaRPr lang="en-IN"/>
        </a:p>
      </dgm:t>
    </dgm:pt>
    <dgm:pt modelId="{15D1FAD9-EDEB-49EF-A319-BE1C22D5D500}">
      <dgm:prSet phldrT="[Text]" custT="1"/>
      <dgm:spPr/>
      <dgm:t>
        <a:bodyPr/>
        <a:lstStyle/>
        <a:p>
          <a:r>
            <a:rPr lang="en-US" sz="2200" dirty="0">
              <a:latin typeface="+mn-lt"/>
              <a:ea typeface="Cambria Math" panose="02040503050406030204" pitchFamily="18" charset="0"/>
            </a:rPr>
            <a:t>Use of input tax credit</a:t>
          </a:r>
          <a:endParaRPr lang="en-IN" sz="2200" dirty="0">
            <a:latin typeface="+mn-lt"/>
          </a:endParaRPr>
        </a:p>
      </dgm:t>
    </dgm:pt>
    <dgm:pt modelId="{12B5DCBB-4B02-45F7-B47F-1309C3AB151C}" type="parTrans" cxnId="{8EE3B413-3EB7-4AA5-9C58-8CEFBA67EED6}">
      <dgm:prSet/>
      <dgm:spPr/>
      <dgm:t>
        <a:bodyPr/>
        <a:lstStyle/>
        <a:p>
          <a:endParaRPr lang="en-IN" sz="2200"/>
        </a:p>
      </dgm:t>
    </dgm:pt>
    <dgm:pt modelId="{9F3CAF58-C4D7-405D-AC16-0FB89CD99321}" type="sibTrans" cxnId="{8EE3B413-3EB7-4AA5-9C58-8CEFBA67EED6}">
      <dgm:prSet/>
      <dgm:spPr/>
      <dgm:t>
        <a:bodyPr/>
        <a:lstStyle/>
        <a:p>
          <a:endParaRPr lang="en-IN" sz="2200"/>
        </a:p>
      </dgm:t>
    </dgm:pt>
    <dgm:pt modelId="{9F259465-F53B-48A4-8853-9E7CAAEEA458}">
      <dgm:prSet phldrT="[Text]" custT="1"/>
      <dgm:spPr/>
      <dgm:t>
        <a:bodyPr/>
        <a:lstStyle/>
        <a:p>
          <a:r>
            <a:rPr lang="en-US" sz="2200" dirty="0">
              <a:latin typeface="+mn-lt"/>
              <a:ea typeface="Cambria Math" panose="02040503050406030204" pitchFamily="18" charset="0"/>
            </a:rPr>
            <a:t>For Business   purposes</a:t>
          </a:r>
          <a:endParaRPr lang="en-IN" sz="2200" dirty="0">
            <a:latin typeface="+mn-lt"/>
          </a:endParaRPr>
        </a:p>
      </dgm:t>
    </dgm:pt>
    <dgm:pt modelId="{033E9263-F169-4E3D-A195-08DB417FE614}" type="parTrans" cxnId="{F2602BF1-7858-4C0C-A012-F16D76CCF398}">
      <dgm:prSet/>
      <dgm:spPr/>
      <dgm:t>
        <a:bodyPr/>
        <a:lstStyle/>
        <a:p>
          <a:endParaRPr lang="en-IN" sz="2200"/>
        </a:p>
      </dgm:t>
    </dgm:pt>
    <dgm:pt modelId="{876CD0F9-4D32-4417-819D-F5A720E30B0F}" type="sibTrans" cxnId="{F2602BF1-7858-4C0C-A012-F16D76CCF398}">
      <dgm:prSet/>
      <dgm:spPr/>
      <dgm:t>
        <a:bodyPr/>
        <a:lstStyle/>
        <a:p>
          <a:endParaRPr lang="en-IN" sz="2200"/>
        </a:p>
      </dgm:t>
    </dgm:pt>
    <dgm:pt modelId="{CCD61578-92E7-46E5-B5BD-F7DF63BFC3D1}">
      <dgm:prSet phldrT="[Text]" custT="1"/>
      <dgm:spPr/>
      <dgm:t>
        <a:bodyPr/>
        <a:lstStyle/>
        <a:p>
          <a:r>
            <a:rPr lang="en-US" sz="2200" dirty="0">
              <a:latin typeface="+mn-lt"/>
              <a:ea typeface="Cambria Math" panose="02040503050406030204" pitchFamily="18" charset="0"/>
            </a:rPr>
            <a:t>For Other Purposes</a:t>
          </a:r>
          <a:endParaRPr lang="en-IN" sz="2200" dirty="0">
            <a:latin typeface="+mn-lt"/>
          </a:endParaRPr>
        </a:p>
      </dgm:t>
    </dgm:pt>
    <dgm:pt modelId="{1DAB1736-D2D9-4656-9568-A60E640275E1}" type="parTrans" cxnId="{7ACCA723-EE52-4AB2-955C-CB8B1FACC2DC}">
      <dgm:prSet/>
      <dgm:spPr/>
      <dgm:t>
        <a:bodyPr/>
        <a:lstStyle/>
        <a:p>
          <a:endParaRPr lang="en-IN" sz="2200"/>
        </a:p>
      </dgm:t>
    </dgm:pt>
    <dgm:pt modelId="{3B6588E8-893B-4E60-9AEA-B067D03ECEB5}" type="sibTrans" cxnId="{7ACCA723-EE52-4AB2-955C-CB8B1FACC2DC}">
      <dgm:prSet/>
      <dgm:spPr/>
      <dgm:t>
        <a:bodyPr/>
        <a:lstStyle/>
        <a:p>
          <a:endParaRPr lang="en-IN" sz="2200"/>
        </a:p>
      </dgm:t>
    </dgm:pt>
    <dgm:pt modelId="{CC7D6854-4EA5-4916-A94D-30C895FAAD86}">
      <dgm:prSet custT="1"/>
      <dgm:spPr/>
      <dgm:t>
        <a:bodyPr/>
        <a:lstStyle/>
        <a:p>
          <a:r>
            <a:rPr lang="en-IN" sz="2200" dirty="0">
              <a:latin typeface="+mn-lt"/>
            </a:rPr>
            <a:t>ITC Available</a:t>
          </a:r>
        </a:p>
      </dgm:t>
    </dgm:pt>
    <dgm:pt modelId="{FBF20774-3F44-4F46-8E38-ACDDB3477802}" type="parTrans" cxnId="{B90EB0F7-08BB-42A2-91C8-72CD52037325}">
      <dgm:prSet/>
      <dgm:spPr/>
      <dgm:t>
        <a:bodyPr/>
        <a:lstStyle/>
        <a:p>
          <a:endParaRPr lang="en-IN" sz="2200"/>
        </a:p>
      </dgm:t>
    </dgm:pt>
    <dgm:pt modelId="{C1AB0365-A502-4D49-B88A-75192E48B33C}" type="sibTrans" cxnId="{B90EB0F7-08BB-42A2-91C8-72CD52037325}">
      <dgm:prSet/>
      <dgm:spPr/>
      <dgm:t>
        <a:bodyPr/>
        <a:lstStyle/>
        <a:p>
          <a:endParaRPr lang="en-IN" sz="2200"/>
        </a:p>
      </dgm:t>
    </dgm:pt>
    <dgm:pt modelId="{E0C77A46-98F4-4616-9DC8-FE3D10B1F044}">
      <dgm:prSet custT="1"/>
      <dgm:spPr/>
      <dgm:t>
        <a:bodyPr/>
        <a:lstStyle/>
        <a:p>
          <a:r>
            <a:rPr lang="en-IN" sz="2200" dirty="0">
              <a:latin typeface="+mn-lt"/>
            </a:rPr>
            <a:t>ITC </a:t>
          </a:r>
          <a:r>
            <a:rPr lang="en-IN" sz="2200" b="1" u="sng" dirty="0">
              <a:latin typeface="+mn-lt"/>
            </a:rPr>
            <a:t>not</a:t>
          </a:r>
          <a:r>
            <a:rPr lang="en-IN" sz="2200" dirty="0">
              <a:latin typeface="+mn-lt"/>
            </a:rPr>
            <a:t> Available</a:t>
          </a:r>
        </a:p>
      </dgm:t>
    </dgm:pt>
    <dgm:pt modelId="{67164C0F-6283-4C40-B34F-B539D03CF48C}" type="parTrans" cxnId="{CB0EDDC4-6817-4510-9DC0-4CABA507125D}">
      <dgm:prSet/>
      <dgm:spPr/>
      <dgm:t>
        <a:bodyPr/>
        <a:lstStyle/>
        <a:p>
          <a:endParaRPr lang="en-IN" sz="2200"/>
        </a:p>
      </dgm:t>
    </dgm:pt>
    <dgm:pt modelId="{CB61475F-65D6-4E60-8208-0159FE8805DB}" type="sibTrans" cxnId="{CB0EDDC4-6817-4510-9DC0-4CABA507125D}">
      <dgm:prSet/>
      <dgm:spPr/>
      <dgm:t>
        <a:bodyPr/>
        <a:lstStyle/>
        <a:p>
          <a:endParaRPr lang="en-IN" sz="2200"/>
        </a:p>
      </dgm:t>
    </dgm:pt>
    <dgm:pt modelId="{FE8A032B-AC53-460B-A046-0AE16ADEF602}" type="pres">
      <dgm:prSet presAssocID="{E142FA50-344C-467B-8F79-92C89B0E375A}" presName="diagram" presStyleCnt="0">
        <dgm:presLayoutVars>
          <dgm:chPref val="1"/>
          <dgm:dir/>
          <dgm:animOne val="branch"/>
          <dgm:animLvl val="lvl"/>
          <dgm:resizeHandles val="exact"/>
        </dgm:presLayoutVars>
      </dgm:prSet>
      <dgm:spPr/>
    </dgm:pt>
    <dgm:pt modelId="{73D5215D-39A7-4F69-ACA1-631AFA7928BE}" type="pres">
      <dgm:prSet presAssocID="{15D1FAD9-EDEB-49EF-A319-BE1C22D5D500}" presName="root1" presStyleCnt="0"/>
      <dgm:spPr/>
    </dgm:pt>
    <dgm:pt modelId="{EC73EC2C-A3BE-4875-AFDB-05176370BDBC}" type="pres">
      <dgm:prSet presAssocID="{15D1FAD9-EDEB-49EF-A319-BE1C22D5D500}" presName="LevelOneTextNode" presStyleLbl="node0" presStyleIdx="0" presStyleCnt="1">
        <dgm:presLayoutVars>
          <dgm:chPref val="3"/>
        </dgm:presLayoutVars>
      </dgm:prSet>
      <dgm:spPr/>
    </dgm:pt>
    <dgm:pt modelId="{86CCE596-F749-4E6C-B731-2B4AE67A09A9}" type="pres">
      <dgm:prSet presAssocID="{15D1FAD9-EDEB-49EF-A319-BE1C22D5D500}" presName="level2hierChild" presStyleCnt="0"/>
      <dgm:spPr/>
    </dgm:pt>
    <dgm:pt modelId="{2A39A5AA-B407-404D-885A-80B7523CE745}" type="pres">
      <dgm:prSet presAssocID="{033E9263-F169-4E3D-A195-08DB417FE614}" presName="conn2-1" presStyleLbl="parChTrans1D2" presStyleIdx="0" presStyleCnt="2"/>
      <dgm:spPr/>
    </dgm:pt>
    <dgm:pt modelId="{333310DA-2FE5-482F-8B3B-B3CEA3563F4C}" type="pres">
      <dgm:prSet presAssocID="{033E9263-F169-4E3D-A195-08DB417FE614}" presName="connTx" presStyleLbl="parChTrans1D2" presStyleIdx="0" presStyleCnt="2"/>
      <dgm:spPr/>
    </dgm:pt>
    <dgm:pt modelId="{E0A4540A-423D-4D04-A015-C39DA208531A}" type="pres">
      <dgm:prSet presAssocID="{9F259465-F53B-48A4-8853-9E7CAAEEA458}" presName="root2" presStyleCnt="0"/>
      <dgm:spPr/>
    </dgm:pt>
    <dgm:pt modelId="{2AF3E9C7-0A48-4048-81FF-086306A93023}" type="pres">
      <dgm:prSet presAssocID="{9F259465-F53B-48A4-8853-9E7CAAEEA458}" presName="LevelTwoTextNode" presStyleLbl="node2" presStyleIdx="0" presStyleCnt="2">
        <dgm:presLayoutVars>
          <dgm:chPref val="3"/>
        </dgm:presLayoutVars>
      </dgm:prSet>
      <dgm:spPr/>
    </dgm:pt>
    <dgm:pt modelId="{B0779B85-541D-42EE-BF61-CB35B04CC958}" type="pres">
      <dgm:prSet presAssocID="{9F259465-F53B-48A4-8853-9E7CAAEEA458}" presName="level3hierChild" presStyleCnt="0"/>
      <dgm:spPr/>
    </dgm:pt>
    <dgm:pt modelId="{3148AD9F-A7F1-4C4D-B890-14C03ED61BAF}" type="pres">
      <dgm:prSet presAssocID="{FBF20774-3F44-4F46-8E38-ACDDB3477802}" presName="conn2-1" presStyleLbl="parChTrans1D3" presStyleIdx="0" presStyleCnt="2"/>
      <dgm:spPr/>
    </dgm:pt>
    <dgm:pt modelId="{A456AB0E-6028-4725-A61E-82B44165B0DF}" type="pres">
      <dgm:prSet presAssocID="{FBF20774-3F44-4F46-8E38-ACDDB3477802}" presName="connTx" presStyleLbl="parChTrans1D3" presStyleIdx="0" presStyleCnt="2"/>
      <dgm:spPr/>
    </dgm:pt>
    <dgm:pt modelId="{63C521E3-276D-4269-90CA-2900776BBC02}" type="pres">
      <dgm:prSet presAssocID="{CC7D6854-4EA5-4916-A94D-30C895FAAD86}" presName="root2" presStyleCnt="0"/>
      <dgm:spPr/>
    </dgm:pt>
    <dgm:pt modelId="{92D93933-9C9A-4C64-95F1-1C8AB8F6E300}" type="pres">
      <dgm:prSet presAssocID="{CC7D6854-4EA5-4916-A94D-30C895FAAD86}" presName="LevelTwoTextNode" presStyleLbl="node3" presStyleIdx="0" presStyleCnt="2">
        <dgm:presLayoutVars>
          <dgm:chPref val="3"/>
        </dgm:presLayoutVars>
      </dgm:prSet>
      <dgm:spPr/>
    </dgm:pt>
    <dgm:pt modelId="{71F8FB00-9AEF-4F97-87C2-099B519283FB}" type="pres">
      <dgm:prSet presAssocID="{CC7D6854-4EA5-4916-A94D-30C895FAAD86}" presName="level3hierChild" presStyleCnt="0"/>
      <dgm:spPr/>
    </dgm:pt>
    <dgm:pt modelId="{7AA762C7-A3B6-4106-802E-9C073CBC887D}" type="pres">
      <dgm:prSet presAssocID="{1DAB1736-D2D9-4656-9568-A60E640275E1}" presName="conn2-1" presStyleLbl="parChTrans1D2" presStyleIdx="1" presStyleCnt="2"/>
      <dgm:spPr/>
    </dgm:pt>
    <dgm:pt modelId="{A91B697E-F78A-41E8-8FCE-542D962C0FF2}" type="pres">
      <dgm:prSet presAssocID="{1DAB1736-D2D9-4656-9568-A60E640275E1}" presName="connTx" presStyleLbl="parChTrans1D2" presStyleIdx="1" presStyleCnt="2"/>
      <dgm:spPr/>
    </dgm:pt>
    <dgm:pt modelId="{0B1BD3D2-FC62-4CEC-B333-99E686EFBCD2}" type="pres">
      <dgm:prSet presAssocID="{CCD61578-92E7-46E5-B5BD-F7DF63BFC3D1}" presName="root2" presStyleCnt="0"/>
      <dgm:spPr/>
    </dgm:pt>
    <dgm:pt modelId="{8E190C61-DE9C-456E-877F-F7931D45FC1B}" type="pres">
      <dgm:prSet presAssocID="{CCD61578-92E7-46E5-B5BD-F7DF63BFC3D1}" presName="LevelTwoTextNode" presStyleLbl="node2" presStyleIdx="1" presStyleCnt="2">
        <dgm:presLayoutVars>
          <dgm:chPref val="3"/>
        </dgm:presLayoutVars>
      </dgm:prSet>
      <dgm:spPr/>
    </dgm:pt>
    <dgm:pt modelId="{9C074E0F-4BE5-4887-8011-DFB6EB52AB5B}" type="pres">
      <dgm:prSet presAssocID="{CCD61578-92E7-46E5-B5BD-F7DF63BFC3D1}" presName="level3hierChild" presStyleCnt="0"/>
      <dgm:spPr/>
    </dgm:pt>
    <dgm:pt modelId="{4D2806DD-3B6D-4733-AC61-F3E3A4EE9BE2}" type="pres">
      <dgm:prSet presAssocID="{67164C0F-6283-4C40-B34F-B539D03CF48C}" presName="conn2-1" presStyleLbl="parChTrans1D3" presStyleIdx="1" presStyleCnt="2"/>
      <dgm:spPr/>
    </dgm:pt>
    <dgm:pt modelId="{1A0B1A2B-ED0E-48B9-A038-BE9D08A38010}" type="pres">
      <dgm:prSet presAssocID="{67164C0F-6283-4C40-B34F-B539D03CF48C}" presName="connTx" presStyleLbl="parChTrans1D3" presStyleIdx="1" presStyleCnt="2"/>
      <dgm:spPr/>
    </dgm:pt>
    <dgm:pt modelId="{47594868-69B7-458D-B7FF-6A91561973C2}" type="pres">
      <dgm:prSet presAssocID="{E0C77A46-98F4-4616-9DC8-FE3D10B1F044}" presName="root2" presStyleCnt="0"/>
      <dgm:spPr/>
    </dgm:pt>
    <dgm:pt modelId="{D7FC95F6-1EB6-464D-8037-47FE7B3EB56F}" type="pres">
      <dgm:prSet presAssocID="{E0C77A46-98F4-4616-9DC8-FE3D10B1F044}" presName="LevelTwoTextNode" presStyleLbl="node3" presStyleIdx="1" presStyleCnt="2">
        <dgm:presLayoutVars>
          <dgm:chPref val="3"/>
        </dgm:presLayoutVars>
      </dgm:prSet>
      <dgm:spPr/>
    </dgm:pt>
    <dgm:pt modelId="{1B3D00AC-005C-4929-9458-7C5F2B36A268}" type="pres">
      <dgm:prSet presAssocID="{E0C77A46-98F4-4616-9DC8-FE3D10B1F044}" presName="level3hierChild" presStyleCnt="0"/>
      <dgm:spPr/>
    </dgm:pt>
  </dgm:ptLst>
  <dgm:cxnLst>
    <dgm:cxn modelId="{40B6EC4F-97E2-405C-86B6-4561ED5C78F7}" type="presOf" srcId="{033E9263-F169-4E3D-A195-08DB417FE614}" destId="{2A39A5AA-B407-404D-885A-80B7523CE745}" srcOrd="0" destOrd="0" presId="urn:microsoft.com/office/officeart/2005/8/layout/hierarchy2"/>
    <dgm:cxn modelId="{CB0EDDC4-6817-4510-9DC0-4CABA507125D}" srcId="{CCD61578-92E7-46E5-B5BD-F7DF63BFC3D1}" destId="{E0C77A46-98F4-4616-9DC8-FE3D10B1F044}" srcOrd="0" destOrd="0" parTransId="{67164C0F-6283-4C40-B34F-B539D03CF48C}" sibTransId="{CB61475F-65D6-4E60-8208-0159FE8805DB}"/>
    <dgm:cxn modelId="{86B95EC9-EEB6-44E2-9888-0E89D3212342}" type="presOf" srcId="{E142FA50-344C-467B-8F79-92C89B0E375A}" destId="{FE8A032B-AC53-460B-A046-0AE16ADEF602}" srcOrd="0" destOrd="0" presId="urn:microsoft.com/office/officeart/2005/8/layout/hierarchy2"/>
    <dgm:cxn modelId="{45159D81-8443-450E-B35B-14CB410C6CC8}" type="presOf" srcId="{67164C0F-6283-4C40-B34F-B539D03CF48C}" destId="{1A0B1A2B-ED0E-48B9-A038-BE9D08A38010}" srcOrd="1" destOrd="0" presId="urn:microsoft.com/office/officeart/2005/8/layout/hierarchy2"/>
    <dgm:cxn modelId="{F2602BF1-7858-4C0C-A012-F16D76CCF398}" srcId="{15D1FAD9-EDEB-49EF-A319-BE1C22D5D500}" destId="{9F259465-F53B-48A4-8853-9E7CAAEEA458}" srcOrd="0" destOrd="0" parTransId="{033E9263-F169-4E3D-A195-08DB417FE614}" sibTransId="{876CD0F9-4D32-4417-819D-F5A720E30B0F}"/>
    <dgm:cxn modelId="{9837C065-1F4D-4BDF-92E4-1ED77F7BF7EB}" type="presOf" srcId="{1DAB1736-D2D9-4656-9568-A60E640275E1}" destId="{7AA762C7-A3B6-4106-802E-9C073CBC887D}" srcOrd="0" destOrd="0" presId="urn:microsoft.com/office/officeart/2005/8/layout/hierarchy2"/>
    <dgm:cxn modelId="{8A69F722-697C-4908-87D8-EBD018FCA9CB}" type="presOf" srcId="{CCD61578-92E7-46E5-B5BD-F7DF63BFC3D1}" destId="{8E190C61-DE9C-456E-877F-F7931D45FC1B}" srcOrd="0" destOrd="0" presId="urn:microsoft.com/office/officeart/2005/8/layout/hierarchy2"/>
    <dgm:cxn modelId="{E46D18DD-096D-4495-AE12-D5AC60089144}" type="presOf" srcId="{FBF20774-3F44-4F46-8E38-ACDDB3477802}" destId="{3148AD9F-A7F1-4C4D-B890-14C03ED61BAF}" srcOrd="0" destOrd="0" presId="urn:microsoft.com/office/officeart/2005/8/layout/hierarchy2"/>
    <dgm:cxn modelId="{497BD26B-A166-4446-835A-D705C8336B25}" type="presOf" srcId="{CC7D6854-4EA5-4916-A94D-30C895FAAD86}" destId="{92D93933-9C9A-4C64-95F1-1C8AB8F6E300}" srcOrd="0" destOrd="0" presId="urn:microsoft.com/office/officeart/2005/8/layout/hierarchy2"/>
    <dgm:cxn modelId="{210239D7-68B2-4B39-9B7F-AA6C39634421}" type="presOf" srcId="{FBF20774-3F44-4F46-8E38-ACDDB3477802}" destId="{A456AB0E-6028-4725-A61E-82B44165B0DF}" srcOrd="1" destOrd="0" presId="urn:microsoft.com/office/officeart/2005/8/layout/hierarchy2"/>
    <dgm:cxn modelId="{328D0581-FC96-410F-8C36-3ED9BEF65362}" type="presOf" srcId="{67164C0F-6283-4C40-B34F-B539D03CF48C}" destId="{4D2806DD-3B6D-4733-AC61-F3E3A4EE9BE2}" srcOrd="0" destOrd="0" presId="urn:microsoft.com/office/officeart/2005/8/layout/hierarchy2"/>
    <dgm:cxn modelId="{075640B6-E5EF-442D-BBDE-DD2F6EF8A4DC}" type="presOf" srcId="{E0C77A46-98F4-4616-9DC8-FE3D10B1F044}" destId="{D7FC95F6-1EB6-464D-8037-47FE7B3EB56F}" srcOrd="0" destOrd="0" presId="urn:microsoft.com/office/officeart/2005/8/layout/hierarchy2"/>
    <dgm:cxn modelId="{F57876D6-E065-473A-8600-30B20B9B7F22}" type="presOf" srcId="{1DAB1736-D2D9-4656-9568-A60E640275E1}" destId="{A91B697E-F78A-41E8-8FCE-542D962C0FF2}" srcOrd="1" destOrd="0" presId="urn:microsoft.com/office/officeart/2005/8/layout/hierarchy2"/>
    <dgm:cxn modelId="{835AD84C-63F0-4809-A913-F8E0B034D054}" type="presOf" srcId="{9F259465-F53B-48A4-8853-9E7CAAEEA458}" destId="{2AF3E9C7-0A48-4048-81FF-086306A93023}" srcOrd="0" destOrd="0" presId="urn:microsoft.com/office/officeart/2005/8/layout/hierarchy2"/>
    <dgm:cxn modelId="{FDE80E7C-0AFC-4464-8019-8A47BFDECD26}" type="presOf" srcId="{033E9263-F169-4E3D-A195-08DB417FE614}" destId="{333310DA-2FE5-482F-8B3B-B3CEA3563F4C}" srcOrd="1" destOrd="0" presId="urn:microsoft.com/office/officeart/2005/8/layout/hierarchy2"/>
    <dgm:cxn modelId="{B90EB0F7-08BB-42A2-91C8-72CD52037325}" srcId="{9F259465-F53B-48A4-8853-9E7CAAEEA458}" destId="{CC7D6854-4EA5-4916-A94D-30C895FAAD86}" srcOrd="0" destOrd="0" parTransId="{FBF20774-3F44-4F46-8E38-ACDDB3477802}" sibTransId="{C1AB0365-A502-4D49-B88A-75192E48B33C}"/>
    <dgm:cxn modelId="{8EE3B413-3EB7-4AA5-9C58-8CEFBA67EED6}" srcId="{E142FA50-344C-467B-8F79-92C89B0E375A}" destId="{15D1FAD9-EDEB-49EF-A319-BE1C22D5D500}" srcOrd="0" destOrd="0" parTransId="{12B5DCBB-4B02-45F7-B47F-1309C3AB151C}" sibTransId="{9F3CAF58-C4D7-405D-AC16-0FB89CD99321}"/>
    <dgm:cxn modelId="{4D8E6773-44AB-4724-B6A8-DEA55124A4D0}" type="presOf" srcId="{15D1FAD9-EDEB-49EF-A319-BE1C22D5D500}" destId="{EC73EC2C-A3BE-4875-AFDB-05176370BDBC}" srcOrd="0" destOrd="0" presId="urn:microsoft.com/office/officeart/2005/8/layout/hierarchy2"/>
    <dgm:cxn modelId="{7ACCA723-EE52-4AB2-955C-CB8B1FACC2DC}" srcId="{15D1FAD9-EDEB-49EF-A319-BE1C22D5D500}" destId="{CCD61578-92E7-46E5-B5BD-F7DF63BFC3D1}" srcOrd="1" destOrd="0" parTransId="{1DAB1736-D2D9-4656-9568-A60E640275E1}" sibTransId="{3B6588E8-893B-4E60-9AEA-B067D03ECEB5}"/>
    <dgm:cxn modelId="{E10923A4-BE0A-40FF-A327-540BA22AD8C8}" type="presParOf" srcId="{FE8A032B-AC53-460B-A046-0AE16ADEF602}" destId="{73D5215D-39A7-4F69-ACA1-631AFA7928BE}" srcOrd="0" destOrd="0" presId="urn:microsoft.com/office/officeart/2005/8/layout/hierarchy2"/>
    <dgm:cxn modelId="{5EE820D3-AB16-4718-B861-AE46E986F821}" type="presParOf" srcId="{73D5215D-39A7-4F69-ACA1-631AFA7928BE}" destId="{EC73EC2C-A3BE-4875-AFDB-05176370BDBC}" srcOrd="0" destOrd="0" presId="urn:microsoft.com/office/officeart/2005/8/layout/hierarchy2"/>
    <dgm:cxn modelId="{25924477-D8D7-4C3E-AC03-AE78C3D91E4B}" type="presParOf" srcId="{73D5215D-39A7-4F69-ACA1-631AFA7928BE}" destId="{86CCE596-F749-4E6C-B731-2B4AE67A09A9}" srcOrd="1" destOrd="0" presId="urn:microsoft.com/office/officeart/2005/8/layout/hierarchy2"/>
    <dgm:cxn modelId="{0575FFC3-FD51-418F-A23B-120D1676D64E}" type="presParOf" srcId="{86CCE596-F749-4E6C-B731-2B4AE67A09A9}" destId="{2A39A5AA-B407-404D-885A-80B7523CE745}" srcOrd="0" destOrd="0" presId="urn:microsoft.com/office/officeart/2005/8/layout/hierarchy2"/>
    <dgm:cxn modelId="{B995219E-C389-4478-8802-90C8EE4CFFF2}" type="presParOf" srcId="{2A39A5AA-B407-404D-885A-80B7523CE745}" destId="{333310DA-2FE5-482F-8B3B-B3CEA3563F4C}" srcOrd="0" destOrd="0" presId="urn:microsoft.com/office/officeart/2005/8/layout/hierarchy2"/>
    <dgm:cxn modelId="{5EFDF092-2334-4BBF-960E-FBD509ACBA56}" type="presParOf" srcId="{86CCE596-F749-4E6C-B731-2B4AE67A09A9}" destId="{E0A4540A-423D-4D04-A015-C39DA208531A}" srcOrd="1" destOrd="0" presId="urn:microsoft.com/office/officeart/2005/8/layout/hierarchy2"/>
    <dgm:cxn modelId="{51C02A0C-4FB7-406A-885D-8505093938C6}" type="presParOf" srcId="{E0A4540A-423D-4D04-A015-C39DA208531A}" destId="{2AF3E9C7-0A48-4048-81FF-086306A93023}" srcOrd="0" destOrd="0" presId="urn:microsoft.com/office/officeart/2005/8/layout/hierarchy2"/>
    <dgm:cxn modelId="{9F5D4C46-CEC5-4382-B7ED-8678C3A5FD75}" type="presParOf" srcId="{E0A4540A-423D-4D04-A015-C39DA208531A}" destId="{B0779B85-541D-42EE-BF61-CB35B04CC958}" srcOrd="1" destOrd="0" presId="urn:microsoft.com/office/officeart/2005/8/layout/hierarchy2"/>
    <dgm:cxn modelId="{ABE8BA13-618C-4E3E-AE3A-E567A3BCB075}" type="presParOf" srcId="{B0779B85-541D-42EE-BF61-CB35B04CC958}" destId="{3148AD9F-A7F1-4C4D-B890-14C03ED61BAF}" srcOrd="0" destOrd="0" presId="urn:microsoft.com/office/officeart/2005/8/layout/hierarchy2"/>
    <dgm:cxn modelId="{0E02F38C-2D1B-46AF-8ED5-6C774526CFA5}" type="presParOf" srcId="{3148AD9F-A7F1-4C4D-B890-14C03ED61BAF}" destId="{A456AB0E-6028-4725-A61E-82B44165B0DF}" srcOrd="0" destOrd="0" presId="urn:microsoft.com/office/officeart/2005/8/layout/hierarchy2"/>
    <dgm:cxn modelId="{092802F0-90D0-46DA-9652-B11AF4843C5C}" type="presParOf" srcId="{B0779B85-541D-42EE-BF61-CB35B04CC958}" destId="{63C521E3-276D-4269-90CA-2900776BBC02}" srcOrd="1" destOrd="0" presId="urn:microsoft.com/office/officeart/2005/8/layout/hierarchy2"/>
    <dgm:cxn modelId="{F3C14DF9-4524-4BF4-8A76-EADAF55B0F33}" type="presParOf" srcId="{63C521E3-276D-4269-90CA-2900776BBC02}" destId="{92D93933-9C9A-4C64-95F1-1C8AB8F6E300}" srcOrd="0" destOrd="0" presId="urn:microsoft.com/office/officeart/2005/8/layout/hierarchy2"/>
    <dgm:cxn modelId="{88853956-13F9-43BA-950F-D9999B3C1A3E}" type="presParOf" srcId="{63C521E3-276D-4269-90CA-2900776BBC02}" destId="{71F8FB00-9AEF-4F97-87C2-099B519283FB}" srcOrd="1" destOrd="0" presId="urn:microsoft.com/office/officeart/2005/8/layout/hierarchy2"/>
    <dgm:cxn modelId="{5E842D19-0B46-425B-9D4A-558530318FA7}" type="presParOf" srcId="{86CCE596-F749-4E6C-B731-2B4AE67A09A9}" destId="{7AA762C7-A3B6-4106-802E-9C073CBC887D}" srcOrd="2" destOrd="0" presId="urn:microsoft.com/office/officeart/2005/8/layout/hierarchy2"/>
    <dgm:cxn modelId="{2B9875DE-2C31-443D-9CC9-CF3B44A0C4C7}" type="presParOf" srcId="{7AA762C7-A3B6-4106-802E-9C073CBC887D}" destId="{A91B697E-F78A-41E8-8FCE-542D962C0FF2}" srcOrd="0" destOrd="0" presId="urn:microsoft.com/office/officeart/2005/8/layout/hierarchy2"/>
    <dgm:cxn modelId="{A907B3AB-5EDB-4766-B79C-BFF01273F051}" type="presParOf" srcId="{86CCE596-F749-4E6C-B731-2B4AE67A09A9}" destId="{0B1BD3D2-FC62-4CEC-B333-99E686EFBCD2}" srcOrd="3" destOrd="0" presId="urn:microsoft.com/office/officeart/2005/8/layout/hierarchy2"/>
    <dgm:cxn modelId="{4C16EF4A-1C85-4515-AEBD-B1A18047EB28}" type="presParOf" srcId="{0B1BD3D2-FC62-4CEC-B333-99E686EFBCD2}" destId="{8E190C61-DE9C-456E-877F-F7931D45FC1B}" srcOrd="0" destOrd="0" presId="urn:microsoft.com/office/officeart/2005/8/layout/hierarchy2"/>
    <dgm:cxn modelId="{F415C851-15A7-47DE-B9D5-8C4A6D5BCDF6}" type="presParOf" srcId="{0B1BD3D2-FC62-4CEC-B333-99E686EFBCD2}" destId="{9C074E0F-4BE5-4887-8011-DFB6EB52AB5B}" srcOrd="1" destOrd="0" presId="urn:microsoft.com/office/officeart/2005/8/layout/hierarchy2"/>
    <dgm:cxn modelId="{F2EA9DD0-6279-4176-8115-E777568EF6B0}" type="presParOf" srcId="{9C074E0F-4BE5-4887-8011-DFB6EB52AB5B}" destId="{4D2806DD-3B6D-4733-AC61-F3E3A4EE9BE2}" srcOrd="0" destOrd="0" presId="urn:microsoft.com/office/officeart/2005/8/layout/hierarchy2"/>
    <dgm:cxn modelId="{F4319402-D7C0-4996-8E5C-DA3E3E0FDE60}" type="presParOf" srcId="{4D2806DD-3B6D-4733-AC61-F3E3A4EE9BE2}" destId="{1A0B1A2B-ED0E-48B9-A038-BE9D08A38010}" srcOrd="0" destOrd="0" presId="urn:microsoft.com/office/officeart/2005/8/layout/hierarchy2"/>
    <dgm:cxn modelId="{31765097-B29E-4047-A499-27AEF88002D2}" type="presParOf" srcId="{9C074E0F-4BE5-4887-8011-DFB6EB52AB5B}" destId="{47594868-69B7-458D-B7FF-6A91561973C2}" srcOrd="1" destOrd="0" presId="urn:microsoft.com/office/officeart/2005/8/layout/hierarchy2"/>
    <dgm:cxn modelId="{C8959EF7-5623-4433-BF26-A875C3B3C7E9}" type="presParOf" srcId="{47594868-69B7-458D-B7FF-6A91561973C2}" destId="{D7FC95F6-1EB6-464D-8037-47FE7B3EB56F}" srcOrd="0" destOrd="0" presId="urn:microsoft.com/office/officeart/2005/8/layout/hierarchy2"/>
    <dgm:cxn modelId="{FA43C287-E924-48CD-AD92-4919CBFDC6C9}" type="presParOf" srcId="{47594868-69B7-458D-B7FF-6A91561973C2}" destId="{1B3D00AC-005C-4929-9458-7C5F2B36A268}"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E142FA50-344C-467B-8F79-92C89B0E375A}" type="doc">
      <dgm:prSet loTypeId="urn:microsoft.com/office/officeart/2005/8/layout/hierarchy1" loCatId="hierarchy" qsTypeId="urn:microsoft.com/office/officeart/2005/8/quickstyle/simple3" qsCatId="simple" csTypeId="urn:microsoft.com/office/officeart/2005/8/colors/accent0_3" csCatId="mainScheme" phldr="1"/>
      <dgm:spPr/>
      <dgm:t>
        <a:bodyPr/>
        <a:lstStyle/>
        <a:p>
          <a:endParaRPr lang="en-IN"/>
        </a:p>
      </dgm:t>
    </dgm:pt>
    <dgm:pt modelId="{15D1FAD9-EDEB-49EF-A319-BE1C22D5D500}">
      <dgm:prSet phldrT="[Text]" custT="1"/>
      <dgm:spPr/>
      <dgm:t>
        <a:bodyPr/>
        <a:lstStyle/>
        <a:p>
          <a:r>
            <a:rPr lang="en-US" sz="2000" dirty="0">
              <a:latin typeface="+mn-lt"/>
              <a:ea typeface="Cambria Math" panose="02040503050406030204" pitchFamily="18" charset="0"/>
            </a:rPr>
            <a:t>Use of input tax credit: Partly for</a:t>
          </a:r>
          <a:endParaRPr lang="en-IN" sz="2000" dirty="0">
            <a:latin typeface="+mn-lt"/>
          </a:endParaRPr>
        </a:p>
      </dgm:t>
    </dgm:pt>
    <dgm:pt modelId="{12B5DCBB-4B02-45F7-B47F-1309C3AB151C}" type="parTrans" cxnId="{8EE3B413-3EB7-4AA5-9C58-8CEFBA67EED6}">
      <dgm:prSet/>
      <dgm:spPr/>
      <dgm:t>
        <a:bodyPr/>
        <a:lstStyle/>
        <a:p>
          <a:endParaRPr lang="en-IN" sz="2200"/>
        </a:p>
      </dgm:t>
    </dgm:pt>
    <dgm:pt modelId="{9F3CAF58-C4D7-405D-AC16-0FB89CD99321}" type="sibTrans" cxnId="{8EE3B413-3EB7-4AA5-9C58-8CEFBA67EED6}">
      <dgm:prSet/>
      <dgm:spPr/>
      <dgm:t>
        <a:bodyPr/>
        <a:lstStyle/>
        <a:p>
          <a:endParaRPr lang="en-IN" sz="2200"/>
        </a:p>
      </dgm:t>
    </dgm:pt>
    <dgm:pt modelId="{9F259465-F53B-48A4-8853-9E7CAAEEA458}">
      <dgm:prSet phldrT="[Text]" custT="1"/>
      <dgm:spPr/>
      <dgm:t>
        <a:bodyPr/>
        <a:lstStyle/>
        <a:p>
          <a:r>
            <a:rPr lang="en-US" sz="2000" dirty="0">
              <a:latin typeface="+mn-lt"/>
              <a:ea typeface="Cambria Math" panose="02040503050406030204" pitchFamily="18" charset="0"/>
            </a:rPr>
            <a:t>Taxable Supplies</a:t>
          </a:r>
          <a:endParaRPr lang="en-IN" sz="2000" dirty="0">
            <a:latin typeface="+mn-lt"/>
          </a:endParaRPr>
        </a:p>
      </dgm:t>
    </dgm:pt>
    <dgm:pt modelId="{033E9263-F169-4E3D-A195-08DB417FE614}" type="parTrans" cxnId="{F2602BF1-7858-4C0C-A012-F16D76CCF398}">
      <dgm:prSet/>
      <dgm:spPr/>
      <dgm:t>
        <a:bodyPr/>
        <a:lstStyle/>
        <a:p>
          <a:endParaRPr lang="en-IN" sz="2200"/>
        </a:p>
      </dgm:t>
    </dgm:pt>
    <dgm:pt modelId="{876CD0F9-4D32-4417-819D-F5A720E30B0F}" type="sibTrans" cxnId="{F2602BF1-7858-4C0C-A012-F16D76CCF398}">
      <dgm:prSet/>
      <dgm:spPr/>
      <dgm:t>
        <a:bodyPr/>
        <a:lstStyle/>
        <a:p>
          <a:endParaRPr lang="en-IN" sz="2200"/>
        </a:p>
      </dgm:t>
    </dgm:pt>
    <dgm:pt modelId="{CCD61578-92E7-46E5-B5BD-F7DF63BFC3D1}">
      <dgm:prSet phldrT="[Text]" custT="1"/>
      <dgm:spPr/>
      <dgm:t>
        <a:bodyPr/>
        <a:lstStyle/>
        <a:p>
          <a:r>
            <a:rPr lang="en-US" sz="2000" dirty="0">
              <a:latin typeface="+mn-lt"/>
              <a:ea typeface="Cambria Math" panose="02040503050406030204" pitchFamily="18" charset="0"/>
            </a:rPr>
            <a:t>Zero-rated Supplies</a:t>
          </a:r>
          <a:endParaRPr lang="en-IN" sz="2000" dirty="0">
            <a:latin typeface="+mn-lt"/>
          </a:endParaRPr>
        </a:p>
      </dgm:t>
    </dgm:pt>
    <dgm:pt modelId="{1DAB1736-D2D9-4656-9568-A60E640275E1}" type="parTrans" cxnId="{7ACCA723-EE52-4AB2-955C-CB8B1FACC2DC}">
      <dgm:prSet/>
      <dgm:spPr/>
      <dgm:t>
        <a:bodyPr/>
        <a:lstStyle/>
        <a:p>
          <a:endParaRPr lang="en-IN" sz="2200"/>
        </a:p>
      </dgm:t>
    </dgm:pt>
    <dgm:pt modelId="{3B6588E8-893B-4E60-9AEA-B067D03ECEB5}" type="sibTrans" cxnId="{7ACCA723-EE52-4AB2-955C-CB8B1FACC2DC}">
      <dgm:prSet/>
      <dgm:spPr/>
      <dgm:t>
        <a:bodyPr/>
        <a:lstStyle/>
        <a:p>
          <a:endParaRPr lang="en-IN" sz="2200"/>
        </a:p>
      </dgm:t>
    </dgm:pt>
    <dgm:pt modelId="{8059D094-88FE-4EBE-AE98-6C2A71A58283}">
      <dgm:prSet custT="1"/>
      <dgm:spPr/>
      <dgm:t>
        <a:bodyPr/>
        <a:lstStyle/>
        <a:p>
          <a:r>
            <a:rPr lang="en-US" sz="2000" dirty="0">
              <a:latin typeface="+mn-lt"/>
              <a:ea typeface="Cambria Math" panose="02040503050406030204" pitchFamily="18" charset="0"/>
            </a:rPr>
            <a:t>Non-taxable Supplies</a:t>
          </a:r>
          <a:endParaRPr lang="en-IN" sz="2000" dirty="0">
            <a:latin typeface="+mn-lt"/>
          </a:endParaRPr>
        </a:p>
      </dgm:t>
    </dgm:pt>
    <dgm:pt modelId="{F183A407-A2BB-4AD2-AF6E-CCBF59C87E84}" type="parTrans" cxnId="{0E1F074B-55E7-403A-A83C-96AC0F613769}">
      <dgm:prSet/>
      <dgm:spPr/>
      <dgm:t>
        <a:bodyPr/>
        <a:lstStyle/>
        <a:p>
          <a:endParaRPr lang="en-IN"/>
        </a:p>
      </dgm:t>
    </dgm:pt>
    <dgm:pt modelId="{8D794298-4CD6-42B6-911C-D4C00E72674D}" type="sibTrans" cxnId="{0E1F074B-55E7-403A-A83C-96AC0F613769}">
      <dgm:prSet/>
      <dgm:spPr/>
      <dgm:t>
        <a:bodyPr/>
        <a:lstStyle/>
        <a:p>
          <a:endParaRPr lang="en-IN"/>
        </a:p>
      </dgm:t>
    </dgm:pt>
    <dgm:pt modelId="{BAB1A1E2-8B41-43CD-951F-0D230E04E1BD}">
      <dgm:prSet custT="1"/>
      <dgm:spPr/>
      <dgm:t>
        <a:bodyPr/>
        <a:lstStyle/>
        <a:p>
          <a:r>
            <a:rPr lang="en-US" sz="2000" dirty="0">
              <a:latin typeface="+mn-lt"/>
              <a:ea typeface="Cambria Math" panose="02040503050406030204" pitchFamily="18" charset="0"/>
            </a:rPr>
            <a:t>Exempt Supplies</a:t>
          </a:r>
          <a:endParaRPr lang="en-IN" sz="2000" dirty="0">
            <a:latin typeface="+mn-lt"/>
          </a:endParaRPr>
        </a:p>
      </dgm:t>
    </dgm:pt>
    <dgm:pt modelId="{802A9FD4-47AC-4678-BB27-717830BEB2C3}" type="parTrans" cxnId="{658E46EA-4732-46E5-989E-E00E37222105}">
      <dgm:prSet/>
      <dgm:spPr/>
      <dgm:t>
        <a:bodyPr/>
        <a:lstStyle/>
        <a:p>
          <a:endParaRPr lang="en-IN"/>
        </a:p>
      </dgm:t>
    </dgm:pt>
    <dgm:pt modelId="{D9DE7BEF-F36D-432C-A3A4-8B8ED212576F}" type="sibTrans" cxnId="{658E46EA-4732-46E5-989E-E00E37222105}">
      <dgm:prSet/>
      <dgm:spPr/>
      <dgm:t>
        <a:bodyPr/>
        <a:lstStyle/>
        <a:p>
          <a:endParaRPr lang="en-IN"/>
        </a:p>
      </dgm:t>
    </dgm:pt>
    <dgm:pt modelId="{0AE056F0-BADD-4BD1-91D1-B7178550A9BC}">
      <dgm:prSet custT="1"/>
      <dgm:spPr/>
      <dgm:t>
        <a:bodyPr/>
        <a:lstStyle/>
        <a:p>
          <a:r>
            <a:rPr lang="en-IN" sz="2400" dirty="0">
              <a:latin typeface="+mn-lt"/>
            </a:rPr>
            <a:t>ITC Available</a:t>
          </a:r>
        </a:p>
      </dgm:t>
    </dgm:pt>
    <dgm:pt modelId="{1D727268-B56A-47AE-B781-2A4F385C1728}" type="parTrans" cxnId="{495577AE-8327-4CFE-B277-624F4AADA932}">
      <dgm:prSet/>
      <dgm:spPr/>
      <dgm:t>
        <a:bodyPr/>
        <a:lstStyle/>
        <a:p>
          <a:endParaRPr lang="en-IN"/>
        </a:p>
      </dgm:t>
    </dgm:pt>
    <dgm:pt modelId="{6A96D27D-F5B2-4C29-9F05-6D5635FD5760}" type="sibTrans" cxnId="{495577AE-8327-4CFE-B277-624F4AADA932}">
      <dgm:prSet/>
      <dgm:spPr/>
      <dgm:t>
        <a:bodyPr/>
        <a:lstStyle/>
        <a:p>
          <a:endParaRPr lang="en-IN"/>
        </a:p>
      </dgm:t>
    </dgm:pt>
    <dgm:pt modelId="{64AB36AC-F789-4F37-9432-86F05883131B}">
      <dgm:prSet custT="1"/>
      <dgm:spPr/>
      <dgm:t>
        <a:bodyPr/>
        <a:lstStyle/>
        <a:p>
          <a:r>
            <a:rPr lang="en-IN" sz="2400" dirty="0">
              <a:latin typeface="+mn-lt"/>
            </a:rPr>
            <a:t>ITC </a:t>
          </a:r>
          <a:r>
            <a:rPr lang="en-IN" sz="2400" b="1" u="sng" dirty="0">
              <a:latin typeface="+mn-lt"/>
            </a:rPr>
            <a:t>not</a:t>
          </a:r>
          <a:r>
            <a:rPr lang="en-IN" sz="2400" dirty="0">
              <a:latin typeface="+mn-lt"/>
            </a:rPr>
            <a:t> available</a:t>
          </a:r>
        </a:p>
      </dgm:t>
    </dgm:pt>
    <dgm:pt modelId="{2AE97DBF-0C28-41B7-8277-1FE7BAE8487F}" type="parTrans" cxnId="{0D735AE3-674C-4732-BA93-1D4529196915}">
      <dgm:prSet/>
      <dgm:spPr/>
      <dgm:t>
        <a:bodyPr/>
        <a:lstStyle/>
        <a:p>
          <a:endParaRPr lang="en-IN"/>
        </a:p>
      </dgm:t>
    </dgm:pt>
    <dgm:pt modelId="{BE2B3FA0-1D6B-44C5-8612-A7486D168C89}" type="sibTrans" cxnId="{0D735AE3-674C-4732-BA93-1D4529196915}">
      <dgm:prSet/>
      <dgm:spPr/>
      <dgm:t>
        <a:bodyPr/>
        <a:lstStyle/>
        <a:p>
          <a:endParaRPr lang="en-IN"/>
        </a:p>
      </dgm:t>
    </dgm:pt>
    <dgm:pt modelId="{F8210196-01CE-4AF0-A58B-C0B42A6777F2}">
      <dgm:prSet custT="1"/>
      <dgm:spPr/>
      <dgm:t>
        <a:bodyPr/>
        <a:lstStyle/>
        <a:p>
          <a:r>
            <a:rPr lang="en-IN" sz="2000" dirty="0">
              <a:latin typeface="+mn-lt"/>
            </a:rPr>
            <a:t>Nil-rated Supplies</a:t>
          </a:r>
        </a:p>
      </dgm:t>
    </dgm:pt>
    <dgm:pt modelId="{FECEB3F8-41DF-41A5-9A33-FBF63CCE2E59}" type="parTrans" cxnId="{DC6FA104-8AA9-4B78-ADE4-6B085252B73A}">
      <dgm:prSet/>
      <dgm:spPr/>
      <dgm:t>
        <a:bodyPr/>
        <a:lstStyle/>
        <a:p>
          <a:endParaRPr lang="en-IN"/>
        </a:p>
      </dgm:t>
    </dgm:pt>
    <dgm:pt modelId="{D13A7BBA-664C-49F9-AAE9-81AACE62F861}" type="sibTrans" cxnId="{DC6FA104-8AA9-4B78-ADE4-6B085252B73A}">
      <dgm:prSet/>
      <dgm:spPr/>
      <dgm:t>
        <a:bodyPr/>
        <a:lstStyle/>
        <a:p>
          <a:endParaRPr lang="en-IN"/>
        </a:p>
      </dgm:t>
    </dgm:pt>
    <dgm:pt modelId="{CC7D6854-4EA5-4916-A94D-30C895FAAD86}">
      <dgm:prSet custT="1"/>
      <dgm:spPr/>
      <dgm:t>
        <a:bodyPr/>
        <a:lstStyle/>
        <a:p>
          <a:r>
            <a:rPr lang="en-IN" sz="2000" dirty="0">
              <a:latin typeface="+mn-lt"/>
            </a:rPr>
            <a:t>ITC Available</a:t>
          </a:r>
        </a:p>
      </dgm:t>
    </dgm:pt>
    <dgm:pt modelId="{C1AB0365-A502-4D49-B88A-75192E48B33C}" type="sibTrans" cxnId="{B90EB0F7-08BB-42A2-91C8-72CD52037325}">
      <dgm:prSet/>
      <dgm:spPr/>
      <dgm:t>
        <a:bodyPr/>
        <a:lstStyle/>
        <a:p>
          <a:endParaRPr lang="en-IN" sz="2200"/>
        </a:p>
      </dgm:t>
    </dgm:pt>
    <dgm:pt modelId="{FBF20774-3F44-4F46-8E38-ACDDB3477802}" type="parTrans" cxnId="{B90EB0F7-08BB-42A2-91C8-72CD52037325}">
      <dgm:prSet/>
      <dgm:spPr/>
      <dgm:t>
        <a:bodyPr/>
        <a:lstStyle/>
        <a:p>
          <a:endParaRPr lang="en-IN" sz="2200"/>
        </a:p>
      </dgm:t>
    </dgm:pt>
    <dgm:pt modelId="{B3BAA21C-4C9D-4041-9CDA-5175B5D474BE}">
      <dgm:prSet custT="1"/>
      <dgm:spPr/>
      <dgm:t>
        <a:bodyPr/>
        <a:lstStyle/>
        <a:p>
          <a:r>
            <a:rPr lang="en-IN" sz="2000">
              <a:latin typeface="+mn-lt"/>
            </a:rPr>
            <a:t>ITC </a:t>
          </a:r>
          <a:r>
            <a:rPr lang="en-IN" sz="2000" b="1" u="sng">
              <a:latin typeface="+mn-lt"/>
            </a:rPr>
            <a:t>not</a:t>
          </a:r>
          <a:r>
            <a:rPr lang="en-IN" sz="2000">
              <a:latin typeface="+mn-lt"/>
            </a:rPr>
            <a:t> available</a:t>
          </a:r>
          <a:endParaRPr lang="en-IN" sz="2000" dirty="0">
            <a:latin typeface="+mn-lt"/>
          </a:endParaRPr>
        </a:p>
      </dgm:t>
    </dgm:pt>
    <dgm:pt modelId="{4429FE0D-633E-4980-A86E-96AD2BF77319}" type="parTrans" cxnId="{B04BC6BF-3FD1-49B8-9F12-EF36388FD378}">
      <dgm:prSet/>
      <dgm:spPr/>
      <dgm:t>
        <a:bodyPr/>
        <a:lstStyle/>
        <a:p>
          <a:endParaRPr lang="en-IN"/>
        </a:p>
      </dgm:t>
    </dgm:pt>
    <dgm:pt modelId="{FD11B60B-1067-431E-B1F7-C8F4531736D5}" type="sibTrans" cxnId="{B04BC6BF-3FD1-49B8-9F12-EF36388FD378}">
      <dgm:prSet/>
      <dgm:spPr/>
      <dgm:t>
        <a:bodyPr/>
        <a:lstStyle/>
        <a:p>
          <a:endParaRPr lang="en-IN"/>
        </a:p>
      </dgm:t>
    </dgm:pt>
    <dgm:pt modelId="{419E264A-A7E0-450C-B3DC-72AED7F5D589}">
      <dgm:prSet custT="1"/>
      <dgm:spPr/>
      <dgm:t>
        <a:bodyPr/>
        <a:lstStyle/>
        <a:p>
          <a:r>
            <a:rPr lang="en-IN" sz="2000">
              <a:latin typeface="+mn-lt"/>
            </a:rPr>
            <a:t>ITC </a:t>
          </a:r>
          <a:r>
            <a:rPr lang="en-IN" sz="2000" b="1" u="sng">
              <a:latin typeface="+mn-lt"/>
            </a:rPr>
            <a:t>not</a:t>
          </a:r>
          <a:r>
            <a:rPr lang="en-IN" sz="2000">
              <a:latin typeface="+mn-lt"/>
            </a:rPr>
            <a:t> available</a:t>
          </a:r>
          <a:endParaRPr lang="en-IN" sz="2000" dirty="0">
            <a:latin typeface="+mn-lt"/>
          </a:endParaRPr>
        </a:p>
      </dgm:t>
    </dgm:pt>
    <dgm:pt modelId="{0F0AAB34-E33F-4626-828F-D215A70F51D9}" type="parTrans" cxnId="{1C192DC3-9E8E-48D8-82B9-534B77C82412}">
      <dgm:prSet/>
      <dgm:spPr/>
      <dgm:t>
        <a:bodyPr/>
        <a:lstStyle/>
        <a:p>
          <a:endParaRPr lang="en-IN"/>
        </a:p>
      </dgm:t>
    </dgm:pt>
    <dgm:pt modelId="{C4B6D867-758F-46F8-97AB-6889A3B55C41}" type="sibTrans" cxnId="{1C192DC3-9E8E-48D8-82B9-534B77C82412}">
      <dgm:prSet/>
      <dgm:spPr/>
      <dgm:t>
        <a:bodyPr/>
        <a:lstStyle/>
        <a:p>
          <a:endParaRPr lang="en-IN"/>
        </a:p>
      </dgm:t>
    </dgm:pt>
    <dgm:pt modelId="{4D813CA2-4D85-4D40-A348-44C7FEDEDDBA}" type="pres">
      <dgm:prSet presAssocID="{E142FA50-344C-467B-8F79-92C89B0E375A}" presName="hierChild1" presStyleCnt="0">
        <dgm:presLayoutVars>
          <dgm:chPref val="1"/>
          <dgm:dir/>
          <dgm:animOne val="branch"/>
          <dgm:animLvl val="lvl"/>
          <dgm:resizeHandles/>
        </dgm:presLayoutVars>
      </dgm:prSet>
      <dgm:spPr/>
    </dgm:pt>
    <dgm:pt modelId="{3BEE6FDB-EE5B-4118-88CF-C24E9C430E2C}" type="pres">
      <dgm:prSet presAssocID="{15D1FAD9-EDEB-49EF-A319-BE1C22D5D500}" presName="hierRoot1" presStyleCnt="0"/>
      <dgm:spPr/>
    </dgm:pt>
    <dgm:pt modelId="{FE23AC59-EF93-48F0-BE36-0F1CC819B272}" type="pres">
      <dgm:prSet presAssocID="{15D1FAD9-EDEB-49EF-A319-BE1C22D5D500}" presName="composite" presStyleCnt="0"/>
      <dgm:spPr/>
    </dgm:pt>
    <dgm:pt modelId="{F664D0F6-D54D-4375-B63F-FB04A8759453}" type="pres">
      <dgm:prSet presAssocID="{15D1FAD9-EDEB-49EF-A319-BE1C22D5D500}" presName="background" presStyleLbl="node0" presStyleIdx="0" presStyleCnt="1"/>
      <dgm:spPr/>
    </dgm:pt>
    <dgm:pt modelId="{C02653B1-3A3A-4502-B3A2-F5FA4296ABC4}" type="pres">
      <dgm:prSet presAssocID="{15D1FAD9-EDEB-49EF-A319-BE1C22D5D500}" presName="text" presStyleLbl="fgAcc0" presStyleIdx="0" presStyleCnt="1" custScaleX="186676" custLinFactNeighborY="-12747">
        <dgm:presLayoutVars>
          <dgm:chPref val="3"/>
        </dgm:presLayoutVars>
      </dgm:prSet>
      <dgm:spPr/>
    </dgm:pt>
    <dgm:pt modelId="{8CA6087F-EF0D-4543-9750-0D7F411E8ED2}" type="pres">
      <dgm:prSet presAssocID="{15D1FAD9-EDEB-49EF-A319-BE1C22D5D500}" presName="hierChild2" presStyleCnt="0"/>
      <dgm:spPr/>
    </dgm:pt>
    <dgm:pt modelId="{ED82656D-6741-448A-9E17-4A7BE31B59AE}" type="pres">
      <dgm:prSet presAssocID="{033E9263-F169-4E3D-A195-08DB417FE614}" presName="Name10" presStyleLbl="parChTrans1D2" presStyleIdx="0" presStyleCnt="5"/>
      <dgm:spPr/>
    </dgm:pt>
    <dgm:pt modelId="{ABB3BEEA-4221-432D-934B-65D7CBF726D0}" type="pres">
      <dgm:prSet presAssocID="{9F259465-F53B-48A4-8853-9E7CAAEEA458}" presName="hierRoot2" presStyleCnt="0"/>
      <dgm:spPr/>
    </dgm:pt>
    <dgm:pt modelId="{4BF109B4-D17E-4758-BCC3-66DF8C777A02}" type="pres">
      <dgm:prSet presAssocID="{9F259465-F53B-48A4-8853-9E7CAAEEA458}" presName="composite2" presStyleCnt="0"/>
      <dgm:spPr/>
    </dgm:pt>
    <dgm:pt modelId="{583C88C8-9294-4EF6-AF1E-036B3E99D532}" type="pres">
      <dgm:prSet presAssocID="{9F259465-F53B-48A4-8853-9E7CAAEEA458}" presName="background2" presStyleLbl="node2" presStyleIdx="0" presStyleCnt="5"/>
      <dgm:spPr/>
    </dgm:pt>
    <dgm:pt modelId="{6A4197EF-D841-47B5-8645-D48B3F9BD928}" type="pres">
      <dgm:prSet presAssocID="{9F259465-F53B-48A4-8853-9E7CAAEEA458}" presName="text2" presStyleLbl="fgAcc2" presStyleIdx="0" presStyleCnt="5" custLinFactNeighborY="-9105">
        <dgm:presLayoutVars>
          <dgm:chPref val="3"/>
        </dgm:presLayoutVars>
      </dgm:prSet>
      <dgm:spPr/>
    </dgm:pt>
    <dgm:pt modelId="{10856D67-E883-4FBB-A51F-5A3140C9FDF2}" type="pres">
      <dgm:prSet presAssocID="{9F259465-F53B-48A4-8853-9E7CAAEEA458}" presName="hierChild3" presStyleCnt="0"/>
      <dgm:spPr/>
    </dgm:pt>
    <dgm:pt modelId="{4B2A91FC-D981-4C16-9F89-1BDAA409BF67}" type="pres">
      <dgm:prSet presAssocID="{FBF20774-3F44-4F46-8E38-ACDDB3477802}" presName="Name17" presStyleLbl="parChTrans1D3" presStyleIdx="0" presStyleCnt="5"/>
      <dgm:spPr/>
    </dgm:pt>
    <dgm:pt modelId="{CB314043-163A-4FE8-90E6-F1908808BF7F}" type="pres">
      <dgm:prSet presAssocID="{CC7D6854-4EA5-4916-A94D-30C895FAAD86}" presName="hierRoot3" presStyleCnt="0"/>
      <dgm:spPr/>
    </dgm:pt>
    <dgm:pt modelId="{90AD4245-5281-4A5A-B421-BC31B0DEBCEC}" type="pres">
      <dgm:prSet presAssocID="{CC7D6854-4EA5-4916-A94D-30C895FAAD86}" presName="composite3" presStyleCnt="0"/>
      <dgm:spPr/>
    </dgm:pt>
    <dgm:pt modelId="{39409755-6A1B-4544-8A6B-A5C958392F96}" type="pres">
      <dgm:prSet presAssocID="{CC7D6854-4EA5-4916-A94D-30C895FAAD86}" presName="background3" presStyleLbl="node3" presStyleIdx="0" presStyleCnt="5"/>
      <dgm:spPr/>
    </dgm:pt>
    <dgm:pt modelId="{500AF9EE-B174-4850-89BD-57C5D86249FB}" type="pres">
      <dgm:prSet presAssocID="{CC7D6854-4EA5-4916-A94D-30C895FAAD86}" presName="text3" presStyleLbl="fgAcc3" presStyleIdx="0" presStyleCnt="5" custLinFactNeighborX="54946" custLinFactNeighborY="1320">
        <dgm:presLayoutVars>
          <dgm:chPref val="3"/>
        </dgm:presLayoutVars>
      </dgm:prSet>
      <dgm:spPr/>
    </dgm:pt>
    <dgm:pt modelId="{CFE88D16-4797-4544-AC35-5AA6B40A4F45}" type="pres">
      <dgm:prSet presAssocID="{CC7D6854-4EA5-4916-A94D-30C895FAAD86}" presName="hierChild4" presStyleCnt="0"/>
      <dgm:spPr/>
    </dgm:pt>
    <dgm:pt modelId="{7B272A9B-3294-475B-AB42-BF010B5BFB97}" type="pres">
      <dgm:prSet presAssocID="{1DAB1736-D2D9-4656-9568-A60E640275E1}" presName="Name10" presStyleLbl="parChTrans1D2" presStyleIdx="1" presStyleCnt="5"/>
      <dgm:spPr/>
    </dgm:pt>
    <dgm:pt modelId="{27133CDD-1877-49A3-A4DA-9C36AAFBA4FD}" type="pres">
      <dgm:prSet presAssocID="{CCD61578-92E7-46E5-B5BD-F7DF63BFC3D1}" presName="hierRoot2" presStyleCnt="0"/>
      <dgm:spPr/>
    </dgm:pt>
    <dgm:pt modelId="{598218F2-960C-46A3-96DD-89C94FCAEB45}" type="pres">
      <dgm:prSet presAssocID="{CCD61578-92E7-46E5-B5BD-F7DF63BFC3D1}" presName="composite2" presStyleCnt="0"/>
      <dgm:spPr/>
    </dgm:pt>
    <dgm:pt modelId="{CCAC4BF4-FA1B-4CF1-85FE-BFFBCC85EA97}" type="pres">
      <dgm:prSet presAssocID="{CCD61578-92E7-46E5-B5BD-F7DF63BFC3D1}" presName="background2" presStyleLbl="node2" presStyleIdx="1" presStyleCnt="5"/>
      <dgm:spPr/>
    </dgm:pt>
    <dgm:pt modelId="{139054C6-652C-4E0B-8B40-2D6A5B6166AA}" type="pres">
      <dgm:prSet presAssocID="{CCD61578-92E7-46E5-B5BD-F7DF63BFC3D1}" presName="text2" presStyleLbl="fgAcc2" presStyleIdx="1" presStyleCnt="5" custLinFactNeighborY="-9105">
        <dgm:presLayoutVars>
          <dgm:chPref val="3"/>
        </dgm:presLayoutVars>
      </dgm:prSet>
      <dgm:spPr/>
    </dgm:pt>
    <dgm:pt modelId="{600856D3-5A1D-4162-8A97-A9DF61921EA6}" type="pres">
      <dgm:prSet presAssocID="{CCD61578-92E7-46E5-B5BD-F7DF63BFC3D1}" presName="hierChild3" presStyleCnt="0"/>
      <dgm:spPr/>
    </dgm:pt>
    <dgm:pt modelId="{C107D2E3-E7F8-45B8-A42A-F5BD0A505428}" type="pres">
      <dgm:prSet presAssocID="{1D727268-B56A-47AE-B781-2A4F385C1728}" presName="Name17" presStyleLbl="parChTrans1D3" presStyleIdx="1" presStyleCnt="5"/>
      <dgm:spPr/>
    </dgm:pt>
    <dgm:pt modelId="{26E61066-A6DD-41F1-9193-8A1787F1D040}" type="pres">
      <dgm:prSet presAssocID="{0AE056F0-BADD-4BD1-91D1-B7178550A9BC}" presName="hierRoot3" presStyleCnt="0"/>
      <dgm:spPr/>
    </dgm:pt>
    <dgm:pt modelId="{21A16784-450C-4240-A66B-DD5866CC1ABA}" type="pres">
      <dgm:prSet presAssocID="{0AE056F0-BADD-4BD1-91D1-B7178550A9BC}" presName="composite3" presStyleCnt="0"/>
      <dgm:spPr/>
    </dgm:pt>
    <dgm:pt modelId="{52FC3D5A-C36D-46CA-8102-8E74ED8FB258}" type="pres">
      <dgm:prSet presAssocID="{0AE056F0-BADD-4BD1-91D1-B7178550A9BC}" presName="background3" presStyleLbl="node3" presStyleIdx="1" presStyleCnt="5"/>
      <dgm:spPr/>
    </dgm:pt>
    <dgm:pt modelId="{B7E45543-3EF3-42E0-86E6-8DB095859F65}" type="pres">
      <dgm:prSet presAssocID="{0AE056F0-BADD-4BD1-91D1-B7178550A9BC}" presName="text3" presStyleLbl="fgAcc3" presStyleIdx="1" presStyleCnt="5" custScaleX="137299" custLinFactNeighborX="-66095" custLinFactNeighborY="0">
        <dgm:presLayoutVars>
          <dgm:chPref val="3"/>
        </dgm:presLayoutVars>
      </dgm:prSet>
      <dgm:spPr/>
    </dgm:pt>
    <dgm:pt modelId="{006553E3-D62F-49A2-822C-A649062374BD}" type="pres">
      <dgm:prSet presAssocID="{0AE056F0-BADD-4BD1-91D1-B7178550A9BC}" presName="hierChild4" presStyleCnt="0"/>
      <dgm:spPr/>
    </dgm:pt>
    <dgm:pt modelId="{7846B610-8531-4202-BDF0-1F96661949A2}" type="pres">
      <dgm:prSet presAssocID="{F183A407-A2BB-4AD2-AF6E-CCBF59C87E84}" presName="Name10" presStyleLbl="parChTrans1D2" presStyleIdx="2" presStyleCnt="5"/>
      <dgm:spPr/>
    </dgm:pt>
    <dgm:pt modelId="{31EB7B63-FAF1-455E-AAA9-BCD99CA645FA}" type="pres">
      <dgm:prSet presAssocID="{8059D094-88FE-4EBE-AE98-6C2A71A58283}" presName="hierRoot2" presStyleCnt="0"/>
      <dgm:spPr/>
    </dgm:pt>
    <dgm:pt modelId="{22E175E0-8324-4777-85EA-94902667C5E2}" type="pres">
      <dgm:prSet presAssocID="{8059D094-88FE-4EBE-AE98-6C2A71A58283}" presName="composite2" presStyleCnt="0"/>
      <dgm:spPr/>
    </dgm:pt>
    <dgm:pt modelId="{403494EC-8933-4C11-A3BD-E011F01C7FF5}" type="pres">
      <dgm:prSet presAssocID="{8059D094-88FE-4EBE-AE98-6C2A71A58283}" presName="background2" presStyleLbl="node2" presStyleIdx="2" presStyleCnt="5"/>
      <dgm:spPr/>
    </dgm:pt>
    <dgm:pt modelId="{0E1CD7CD-F923-4843-802A-27743C518D27}" type="pres">
      <dgm:prSet presAssocID="{8059D094-88FE-4EBE-AE98-6C2A71A58283}" presName="text2" presStyleLbl="fgAcc2" presStyleIdx="2" presStyleCnt="5" custLinFactNeighborX="41538" custLinFactNeighborY="-9105">
        <dgm:presLayoutVars>
          <dgm:chPref val="3"/>
        </dgm:presLayoutVars>
      </dgm:prSet>
      <dgm:spPr/>
    </dgm:pt>
    <dgm:pt modelId="{F6B22BC9-3454-4D46-A821-F8A7B7160B7E}" type="pres">
      <dgm:prSet presAssocID="{8059D094-88FE-4EBE-AE98-6C2A71A58283}" presName="hierChild3" presStyleCnt="0"/>
      <dgm:spPr/>
    </dgm:pt>
    <dgm:pt modelId="{14CB6488-1EBB-4C58-A184-80DDB22204F5}" type="pres">
      <dgm:prSet presAssocID="{4429FE0D-633E-4980-A86E-96AD2BF77319}" presName="Name17" presStyleLbl="parChTrans1D3" presStyleIdx="2" presStyleCnt="5"/>
      <dgm:spPr/>
    </dgm:pt>
    <dgm:pt modelId="{B178255A-8FB8-437E-8E63-04E9692882F8}" type="pres">
      <dgm:prSet presAssocID="{B3BAA21C-4C9D-4041-9CDA-5175B5D474BE}" presName="hierRoot3" presStyleCnt="0"/>
      <dgm:spPr/>
    </dgm:pt>
    <dgm:pt modelId="{21B87868-C79A-4FF4-A10F-B496A560B432}" type="pres">
      <dgm:prSet presAssocID="{B3BAA21C-4C9D-4041-9CDA-5175B5D474BE}" presName="composite3" presStyleCnt="0"/>
      <dgm:spPr/>
    </dgm:pt>
    <dgm:pt modelId="{6FE39A4E-51C8-4FD3-9813-D06FA09D6E57}" type="pres">
      <dgm:prSet presAssocID="{B3BAA21C-4C9D-4041-9CDA-5175B5D474BE}" presName="background3" presStyleLbl="node3" presStyleIdx="2" presStyleCnt="5"/>
      <dgm:spPr/>
    </dgm:pt>
    <dgm:pt modelId="{2023960C-BAD8-43D8-B7EC-6C06A6943361}" type="pres">
      <dgm:prSet presAssocID="{B3BAA21C-4C9D-4041-9CDA-5175B5D474BE}" presName="text3" presStyleLbl="fgAcc3" presStyleIdx="2" presStyleCnt="5" custLinFactX="25208" custLinFactNeighborX="100000" custLinFactNeighborY="-1409">
        <dgm:presLayoutVars>
          <dgm:chPref val="3"/>
        </dgm:presLayoutVars>
      </dgm:prSet>
      <dgm:spPr/>
    </dgm:pt>
    <dgm:pt modelId="{5A3B5F1A-2A66-4B6F-A0A3-FA5DD4529F5F}" type="pres">
      <dgm:prSet presAssocID="{B3BAA21C-4C9D-4041-9CDA-5175B5D474BE}" presName="hierChild4" presStyleCnt="0"/>
      <dgm:spPr/>
    </dgm:pt>
    <dgm:pt modelId="{3500F193-C383-40A1-8308-896A8F48A306}" type="pres">
      <dgm:prSet presAssocID="{802A9FD4-47AC-4678-BB27-717830BEB2C3}" presName="Name10" presStyleLbl="parChTrans1D2" presStyleIdx="3" presStyleCnt="5"/>
      <dgm:spPr/>
    </dgm:pt>
    <dgm:pt modelId="{1CA4067D-F843-41EB-8042-B56EB8D06ED2}" type="pres">
      <dgm:prSet presAssocID="{BAB1A1E2-8B41-43CD-951F-0D230E04E1BD}" presName="hierRoot2" presStyleCnt="0"/>
      <dgm:spPr/>
    </dgm:pt>
    <dgm:pt modelId="{7A00438E-3C26-4816-8BCA-E86B6C13A9C3}" type="pres">
      <dgm:prSet presAssocID="{BAB1A1E2-8B41-43CD-951F-0D230E04E1BD}" presName="composite2" presStyleCnt="0"/>
      <dgm:spPr/>
    </dgm:pt>
    <dgm:pt modelId="{6DDC651E-233F-4714-863B-FD7135F0A47D}" type="pres">
      <dgm:prSet presAssocID="{BAB1A1E2-8B41-43CD-951F-0D230E04E1BD}" presName="background2" presStyleLbl="node2" presStyleIdx="3" presStyleCnt="5"/>
      <dgm:spPr/>
    </dgm:pt>
    <dgm:pt modelId="{952FCB9D-B50C-4D32-B3D8-8B5C76F8CD93}" type="pres">
      <dgm:prSet presAssocID="{BAB1A1E2-8B41-43CD-951F-0D230E04E1BD}" presName="text2" presStyleLbl="fgAcc2" presStyleIdx="3" presStyleCnt="5" custLinFactNeighborX="34615" custLinFactNeighborY="-9105">
        <dgm:presLayoutVars>
          <dgm:chPref val="3"/>
        </dgm:presLayoutVars>
      </dgm:prSet>
      <dgm:spPr/>
    </dgm:pt>
    <dgm:pt modelId="{CDFF7D8D-686A-48EA-A5B1-4BABB45D12A7}" type="pres">
      <dgm:prSet presAssocID="{BAB1A1E2-8B41-43CD-951F-0D230E04E1BD}" presName="hierChild3" presStyleCnt="0"/>
      <dgm:spPr/>
    </dgm:pt>
    <dgm:pt modelId="{4FE59544-F220-472F-83CF-187911947B79}" type="pres">
      <dgm:prSet presAssocID="{0F0AAB34-E33F-4626-828F-D215A70F51D9}" presName="Name17" presStyleLbl="parChTrans1D3" presStyleIdx="3" presStyleCnt="5"/>
      <dgm:spPr/>
    </dgm:pt>
    <dgm:pt modelId="{DB908A4D-5CD1-4E5A-8164-7AC9CF27C7F2}" type="pres">
      <dgm:prSet presAssocID="{419E264A-A7E0-450C-B3DC-72AED7F5D589}" presName="hierRoot3" presStyleCnt="0"/>
      <dgm:spPr/>
    </dgm:pt>
    <dgm:pt modelId="{8CEE95CA-4EC4-435E-BF88-B5132AE88C94}" type="pres">
      <dgm:prSet presAssocID="{419E264A-A7E0-450C-B3DC-72AED7F5D589}" presName="composite3" presStyleCnt="0"/>
      <dgm:spPr/>
    </dgm:pt>
    <dgm:pt modelId="{472A254B-D8FE-463D-9208-816ECC35C0CB}" type="pres">
      <dgm:prSet presAssocID="{419E264A-A7E0-450C-B3DC-72AED7F5D589}" presName="background3" presStyleLbl="node3" presStyleIdx="3" presStyleCnt="5"/>
      <dgm:spPr/>
    </dgm:pt>
    <dgm:pt modelId="{6082A655-37DE-425E-9074-4D125465158D}" type="pres">
      <dgm:prSet presAssocID="{419E264A-A7E0-450C-B3DC-72AED7F5D589}" presName="text3" presStyleLbl="fgAcc3" presStyleIdx="3" presStyleCnt="5" custLinFactNeighborX="2683" custLinFactNeighborY="-1409">
        <dgm:presLayoutVars>
          <dgm:chPref val="3"/>
        </dgm:presLayoutVars>
      </dgm:prSet>
      <dgm:spPr/>
    </dgm:pt>
    <dgm:pt modelId="{3764BB8E-42AF-4AF6-978B-0EAEC400DC85}" type="pres">
      <dgm:prSet presAssocID="{419E264A-A7E0-450C-B3DC-72AED7F5D589}" presName="hierChild4" presStyleCnt="0"/>
      <dgm:spPr/>
    </dgm:pt>
    <dgm:pt modelId="{E280CBDE-6187-40CE-A3CC-CC86C6AAB705}" type="pres">
      <dgm:prSet presAssocID="{FECEB3F8-41DF-41A5-9A33-FBF63CCE2E59}" presName="Name10" presStyleLbl="parChTrans1D2" presStyleIdx="4" presStyleCnt="5"/>
      <dgm:spPr/>
    </dgm:pt>
    <dgm:pt modelId="{19135971-755D-45B1-9B17-4D93FB3A2C96}" type="pres">
      <dgm:prSet presAssocID="{F8210196-01CE-4AF0-A58B-C0B42A6777F2}" presName="hierRoot2" presStyleCnt="0"/>
      <dgm:spPr/>
    </dgm:pt>
    <dgm:pt modelId="{2D1A71C7-B968-44D5-A517-46BAD9B49B22}" type="pres">
      <dgm:prSet presAssocID="{F8210196-01CE-4AF0-A58B-C0B42A6777F2}" presName="composite2" presStyleCnt="0"/>
      <dgm:spPr/>
    </dgm:pt>
    <dgm:pt modelId="{C70C46AD-55C7-470B-9B5C-1556A1E2A520}" type="pres">
      <dgm:prSet presAssocID="{F8210196-01CE-4AF0-A58B-C0B42A6777F2}" presName="background2" presStyleLbl="node2" presStyleIdx="4" presStyleCnt="5"/>
      <dgm:spPr/>
    </dgm:pt>
    <dgm:pt modelId="{3C488F83-FBCF-4DE8-A6DF-C48E5B031DA3}" type="pres">
      <dgm:prSet presAssocID="{F8210196-01CE-4AF0-A58B-C0B42A6777F2}" presName="text2" presStyleLbl="fgAcc2" presStyleIdx="4" presStyleCnt="5" custLinFactNeighborY="-9105">
        <dgm:presLayoutVars>
          <dgm:chPref val="3"/>
        </dgm:presLayoutVars>
      </dgm:prSet>
      <dgm:spPr/>
    </dgm:pt>
    <dgm:pt modelId="{3D1A6E10-578F-47CC-99DC-8FACD9547930}" type="pres">
      <dgm:prSet presAssocID="{F8210196-01CE-4AF0-A58B-C0B42A6777F2}" presName="hierChild3" presStyleCnt="0"/>
      <dgm:spPr/>
    </dgm:pt>
    <dgm:pt modelId="{1788CED1-D0F1-4D89-B306-37A858753A32}" type="pres">
      <dgm:prSet presAssocID="{2AE97DBF-0C28-41B7-8277-1FE7BAE8487F}" presName="Name17" presStyleLbl="parChTrans1D3" presStyleIdx="4" presStyleCnt="5"/>
      <dgm:spPr/>
    </dgm:pt>
    <dgm:pt modelId="{7D89F1AB-2B3F-4DD1-BAF9-1276B660AFBA}" type="pres">
      <dgm:prSet presAssocID="{64AB36AC-F789-4F37-9432-86F05883131B}" presName="hierRoot3" presStyleCnt="0"/>
      <dgm:spPr/>
    </dgm:pt>
    <dgm:pt modelId="{9A5184CE-2CFC-4026-A690-EA759D5445F2}" type="pres">
      <dgm:prSet presAssocID="{64AB36AC-F789-4F37-9432-86F05883131B}" presName="composite3" presStyleCnt="0"/>
      <dgm:spPr/>
    </dgm:pt>
    <dgm:pt modelId="{2A25286E-8D13-40EA-90B8-1E6587AC601A}" type="pres">
      <dgm:prSet presAssocID="{64AB36AC-F789-4F37-9432-86F05883131B}" presName="background3" presStyleLbl="node3" presStyleIdx="4" presStyleCnt="5"/>
      <dgm:spPr/>
    </dgm:pt>
    <dgm:pt modelId="{23032DBB-11B0-4853-B4FE-1F58F1C7459D}" type="pres">
      <dgm:prSet presAssocID="{64AB36AC-F789-4F37-9432-86F05883131B}" presName="text3" presStyleLbl="fgAcc3" presStyleIdx="4" presStyleCnt="5" custScaleX="169611" custLinFactX="-20453" custLinFactNeighborX="-100000" custLinFactNeighborY="-1563">
        <dgm:presLayoutVars>
          <dgm:chPref val="3"/>
        </dgm:presLayoutVars>
      </dgm:prSet>
      <dgm:spPr/>
    </dgm:pt>
    <dgm:pt modelId="{419CEAF2-B0F3-4AB2-A7E8-EF5EAF8376CD}" type="pres">
      <dgm:prSet presAssocID="{64AB36AC-F789-4F37-9432-86F05883131B}" presName="hierChild4" presStyleCnt="0"/>
      <dgm:spPr/>
    </dgm:pt>
  </dgm:ptLst>
  <dgm:cxnLst>
    <dgm:cxn modelId="{4F5338EF-F41D-4394-98F0-C717A3E0535C}" type="presOf" srcId="{419E264A-A7E0-450C-B3DC-72AED7F5D589}" destId="{6082A655-37DE-425E-9074-4D125465158D}" srcOrd="0" destOrd="0" presId="urn:microsoft.com/office/officeart/2005/8/layout/hierarchy1"/>
    <dgm:cxn modelId="{E5002DEF-B9EC-4FB1-81EE-A83ED39B9639}" type="presOf" srcId="{64AB36AC-F789-4F37-9432-86F05883131B}" destId="{23032DBB-11B0-4853-B4FE-1F58F1C7459D}" srcOrd="0" destOrd="0" presId="urn:microsoft.com/office/officeart/2005/8/layout/hierarchy1"/>
    <dgm:cxn modelId="{6F2A33D9-9BD4-4728-9971-BC36EAB78457}" type="presOf" srcId="{033E9263-F169-4E3D-A195-08DB417FE614}" destId="{ED82656D-6741-448A-9E17-4A7BE31B59AE}" srcOrd="0" destOrd="0" presId="urn:microsoft.com/office/officeart/2005/8/layout/hierarchy1"/>
    <dgm:cxn modelId="{659A810C-4B2E-453D-B781-0BF5CFAD5A00}" type="presOf" srcId="{15D1FAD9-EDEB-49EF-A319-BE1C22D5D500}" destId="{C02653B1-3A3A-4502-B3A2-F5FA4296ABC4}" srcOrd="0" destOrd="0" presId="urn:microsoft.com/office/officeart/2005/8/layout/hierarchy1"/>
    <dgm:cxn modelId="{1C192DC3-9E8E-48D8-82B9-534B77C82412}" srcId="{BAB1A1E2-8B41-43CD-951F-0D230E04E1BD}" destId="{419E264A-A7E0-450C-B3DC-72AED7F5D589}" srcOrd="0" destOrd="0" parTransId="{0F0AAB34-E33F-4626-828F-D215A70F51D9}" sibTransId="{C4B6D867-758F-46F8-97AB-6889A3B55C41}"/>
    <dgm:cxn modelId="{4CB35D2D-1279-4FD0-AED1-3DF5C84DCF87}" type="presOf" srcId="{FECEB3F8-41DF-41A5-9A33-FBF63CCE2E59}" destId="{E280CBDE-6187-40CE-A3CC-CC86C6AAB705}" srcOrd="0" destOrd="0" presId="urn:microsoft.com/office/officeart/2005/8/layout/hierarchy1"/>
    <dgm:cxn modelId="{FC073525-6C2D-4EC2-8E15-CECF7B77D3BF}" type="presOf" srcId="{9F259465-F53B-48A4-8853-9E7CAAEEA458}" destId="{6A4197EF-D841-47B5-8645-D48B3F9BD928}" srcOrd="0" destOrd="0" presId="urn:microsoft.com/office/officeart/2005/8/layout/hierarchy1"/>
    <dgm:cxn modelId="{C236E01A-6013-47AF-963D-F2A5377F750B}" type="presOf" srcId="{4429FE0D-633E-4980-A86E-96AD2BF77319}" destId="{14CB6488-1EBB-4C58-A184-80DDB22204F5}" srcOrd="0" destOrd="0" presId="urn:microsoft.com/office/officeart/2005/8/layout/hierarchy1"/>
    <dgm:cxn modelId="{7ACCA723-EE52-4AB2-955C-CB8B1FACC2DC}" srcId="{15D1FAD9-EDEB-49EF-A319-BE1C22D5D500}" destId="{CCD61578-92E7-46E5-B5BD-F7DF63BFC3D1}" srcOrd="1" destOrd="0" parTransId="{1DAB1736-D2D9-4656-9568-A60E640275E1}" sibTransId="{3B6588E8-893B-4E60-9AEA-B067D03ECEB5}"/>
    <dgm:cxn modelId="{CE345E22-D653-41A5-A90D-EE852059F47D}" type="presOf" srcId="{CC7D6854-4EA5-4916-A94D-30C895FAAD86}" destId="{500AF9EE-B174-4850-89BD-57C5D86249FB}" srcOrd="0" destOrd="0" presId="urn:microsoft.com/office/officeart/2005/8/layout/hierarchy1"/>
    <dgm:cxn modelId="{658E46EA-4732-46E5-989E-E00E37222105}" srcId="{15D1FAD9-EDEB-49EF-A319-BE1C22D5D500}" destId="{BAB1A1E2-8B41-43CD-951F-0D230E04E1BD}" srcOrd="3" destOrd="0" parTransId="{802A9FD4-47AC-4678-BB27-717830BEB2C3}" sibTransId="{D9DE7BEF-F36D-432C-A3A4-8B8ED212576F}"/>
    <dgm:cxn modelId="{26F38D7C-CA92-4499-8C9D-1822DAFFC10F}" type="presOf" srcId="{0AE056F0-BADD-4BD1-91D1-B7178550A9BC}" destId="{B7E45543-3EF3-42E0-86E6-8DB095859F65}" srcOrd="0" destOrd="0" presId="urn:microsoft.com/office/officeart/2005/8/layout/hierarchy1"/>
    <dgm:cxn modelId="{7EB9FE5A-0B9C-4706-BB59-F3F2794F64CA}" type="presOf" srcId="{8059D094-88FE-4EBE-AE98-6C2A71A58283}" destId="{0E1CD7CD-F923-4843-802A-27743C518D27}" srcOrd="0" destOrd="0" presId="urn:microsoft.com/office/officeart/2005/8/layout/hierarchy1"/>
    <dgm:cxn modelId="{0E1F074B-55E7-403A-A83C-96AC0F613769}" srcId="{15D1FAD9-EDEB-49EF-A319-BE1C22D5D500}" destId="{8059D094-88FE-4EBE-AE98-6C2A71A58283}" srcOrd="2" destOrd="0" parTransId="{F183A407-A2BB-4AD2-AF6E-CCBF59C87E84}" sibTransId="{8D794298-4CD6-42B6-911C-D4C00E72674D}"/>
    <dgm:cxn modelId="{B90EB0F7-08BB-42A2-91C8-72CD52037325}" srcId="{9F259465-F53B-48A4-8853-9E7CAAEEA458}" destId="{CC7D6854-4EA5-4916-A94D-30C895FAAD86}" srcOrd="0" destOrd="0" parTransId="{FBF20774-3F44-4F46-8E38-ACDDB3477802}" sibTransId="{C1AB0365-A502-4D49-B88A-75192E48B33C}"/>
    <dgm:cxn modelId="{F2602BF1-7858-4C0C-A012-F16D76CCF398}" srcId="{15D1FAD9-EDEB-49EF-A319-BE1C22D5D500}" destId="{9F259465-F53B-48A4-8853-9E7CAAEEA458}" srcOrd="0" destOrd="0" parTransId="{033E9263-F169-4E3D-A195-08DB417FE614}" sibTransId="{876CD0F9-4D32-4417-819D-F5A720E30B0F}"/>
    <dgm:cxn modelId="{B04BC6BF-3FD1-49B8-9F12-EF36388FD378}" srcId="{8059D094-88FE-4EBE-AE98-6C2A71A58283}" destId="{B3BAA21C-4C9D-4041-9CDA-5175B5D474BE}" srcOrd="0" destOrd="0" parTransId="{4429FE0D-633E-4980-A86E-96AD2BF77319}" sibTransId="{FD11B60B-1067-431E-B1F7-C8F4531736D5}"/>
    <dgm:cxn modelId="{87009A98-6116-4E73-8EFC-016365B03CDD}" type="presOf" srcId="{E142FA50-344C-467B-8F79-92C89B0E375A}" destId="{4D813CA2-4D85-4D40-A348-44C7FEDEDDBA}" srcOrd="0" destOrd="0" presId="urn:microsoft.com/office/officeart/2005/8/layout/hierarchy1"/>
    <dgm:cxn modelId="{CF580968-A4A6-4684-BD0E-325F19D2899B}" type="presOf" srcId="{FBF20774-3F44-4F46-8E38-ACDDB3477802}" destId="{4B2A91FC-D981-4C16-9F89-1BDAA409BF67}" srcOrd="0" destOrd="0" presId="urn:microsoft.com/office/officeart/2005/8/layout/hierarchy1"/>
    <dgm:cxn modelId="{95DE5EFE-CC61-404D-8BC5-1D650CA6344C}" type="presOf" srcId="{802A9FD4-47AC-4678-BB27-717830BEB2C3}" destId="{3500F193-C383-40A1-8308-896A8F48A306}" srcOrd="0" destOrd="0" presId="urn:microsoft.com/office/officeart/2005/8/layout/hierarchy1"/>
    <dgm:cxn modelId="{46275E57-2622-4913-88B8-F58953FC125D}" type="presOf" srcId="{1D727268-B56A-47AE-B781-2A4F385C1728}" destId="{C107D2E3-E7F8-45B8-A42A-F5BD0A505428}" srcOrd="0" destOrd="0" presId="urn:microsoft.com/office/officeart/2005/8/layout/hierarchy1"/>
    <dgm:cxn modelId="{8EE3B413-3EB7-4AA5-9C58-8CEFBA67EED6}" srcId="{E142FA50-344C-467B-8F79-92C89B0E375A}" destId="{15D1FAD9-EDEB-49EF-A319-BE1C22D5D500}" srcOrd="0" destOrd="0" parTransId="{12B5DCBB-4B02-45F7-B47F-1309C3AB151C}" sibTransId="{9F3CAF58-C4D7-405D-AC16-0FB89CD99321}"/>
    <dgm:cxn modelId="{B5E023A6-D91A-4446-BBBD-3CB21E114913}" type="presOf" srcId="{CCD61578-92E7-46E5-B5BD-F7DF63BFC3D1}" destId="{139054C6-652C-4E0B-8B40-2D6A5B6166AA}" srcOrd="0" destOrd="0" presId="urn:microsoft.com/office/officeart/2005/8/layout/hierarchy1"/>
    <dgm:cxn modelId="{D203E84F-D8F3-4CF9-8D98-153E5E126CBA}" type="presOf" srcId="{2AE97DBF-0C28-41B7-8277-1FE7BAE8487F}" destId="{1788CED1-D0F1-4D89-B306-37A858753A32}" srcOrd="0" destOrd="0" presId="urn:microsoft.com/office/officeart/2005/8/layout/hierarchy1"/>
    <dgm:cxn modelId="{DC6FA104-8AA9-4B78-ADE4-6B085252B73A}" srcId="{15D1FAD9-EDEB-49EF-A319-BE1C22D5D500}" destId="{F8210196-01CE-4AF0-A58B-C0B42A6777F2}" srcOrd="4" destOrd="0" parTransId="{FECEB3F8-41DF-41A5-9A33-FBF63CCE2E59}" sibTransId="{D13A7BBA-664C-49F9-AAE9-81AACE62F861}"/>
    <dgm:cxn modelId="{495577AE-8327-4CFE-B277-624F4AADA932}" srcId="{CCD61578-92E7-46E5-B5BD-F7DF63BFC3D1}" destId="{0AE056F0-BADD-4BD1-91D1-B7178550A9BC}" srcOrd="0" destOrd="0" parTransId="{1D727268-B56A-47AE-B781-2A4F385C1728}" sibTransId="{6A96D27D-F5B2-4C29-9F05-6D5635FD5760}"/>
    <dgm:cxn modelId="{0D735AE3-674C-4732-BA93-1D4529196915}" srcId="{F8210196-01CE-4AF0-A58B-C0B42A6777F2}" destId="{64AB36AC-F789-4F37-9432-86F05883131B}" srcOrd="0" destOrd="0" parTransId="{2AE97DBF-0C28-41B7-8277-1FE7BAE8487F}" sibTransId="{BE2B3FA0-1D6B-44C5-8612-A7486D168C89}"/>
    <dgm:cxn modelId="{924599DC-DA8A-4844-A612-968A961DCD50}" type="presOf" srcId="{F183A407-A2BB-4AD2-AF6E-CCBF59C87E84}" destId="{7846B610-8531-4202-BDF0-1F96661949A2}" srcOrd="0" destOrd="0" presId="urn:microsoft.com/office/officeart/2005/8/layout/hierarchy1"/>
    <dgm:cxn modelId="{505906EA-B2C2-49C9-B7ED-4ED53BE444E2}" type="presOf" srcId="{1DAB1736-D2D9-4656-9568-A60E640275E1}" destId="{7B272A9B-3294-475B-AB42-BF010B5BFB97}" srcOrd="0" destOrd="0" presId="urn:microsoft.com/office/officeart/2005/8/layout/hierarchy1"/>
    <dgm:cxn modelId="{764EA909-700E-412D-AA3C-132183E2C4FD}" type="presOf" srcId="{BAB1A1E2-8B41-43CD-951F-0D230E04E1BD}" destId="{952FCB9D-B50C-4D32-B3D8-8B5C76F8CD93}" srcOrd="0" destOrd="0" presId="urn:microsoft.com/office/officeart/2005/8/layout/hierarchy1"/>
    <dgm:cxn modelId="{0046229F-4B82-4DA9-A657-484AD2BF20B8}" type="presOf" srcId="{F8210196-01CE-4AF0-A58B-C0B42A6777F2}" destId="{3C488F83-FBCF-4DE8-A6DF-C48E5B031DA3}" srcOrd="0" destOrd="0" presId="urn:microsoft.com/office/officeart/2005/8/layout/hierarchy1"/>
    <dgm:cxn modelId="{A8088DA8-F25A-4FB3-8427-1199DC7E903D}" type="presOf" srcId="{B3BAA21C-4C9D-4041-9CDA-5175B5D474BE}" destId="{2023960C-BAD8-43D8-B7EC-6C06A6943361}" srcOrd="0" destOrd="0" presId="urn:microsoft.com/office/officeart/2005/8/layout/hierarchy1"/>
    <dgm:cxn modelId="{ECD1EF9D-7583-411B-835B-5BE22B8B13C9}" type="presOf" srcId="{0F0AAB34-E33F-4626-828F-D215A70F51D9}" destId="{4FE59544-F220-472F-83CF-187911947B79}" srcOrd="0" destOrd="0" presId="urn:microsoft.com/office/officeart/2005/8/layout/hierarchy1"/>
    <dgm:cxn modelId="{9633C8A7-D008-4113-B2D5-5DB2FEFD3AC1}" type="presParOf" srcId="{4D813CA2-4D85-4D40-A348-44C7FEDEDDBA}" destId="{3BEE6FDB-EE5B-4118-88CF-C24E9C430E2C}" srcOrd="0" destOrd="0" presId="urn:microsoft.com/office/officeart/2005/8/layout/hierarchy1"/>
    <dgm:cxn modelId="{B402726A-341B-46C0-847C-233C6992C2A9}" type="presParOf" srcId="{3BEE6FDB-EE5B-4118-88CF-C24E9C430E2C}" destId="{FE23AC59-EF93-48F0-BE36-0F1CC819B272}" srcOrd="0" destOrd="0" presId="urn:microsoft.com/office/officeart/2005/8/layout/hierarchy1"/>
    <dgm:cxn modelId="{A03E4D48-C075-464B-9632-AEDBE60C1831}" type="presParOf" srcId="{FE23AC59-EF93-48F0-BE36-0F1CC819B272}" destId="{F664D0F6-D54D-4375-B63F-FB04A8759453}" srcOrd="0" destOrd="0" presId="urn:microsoft.com/office/officeart/2005/8/layout/hierarchy1"/>
    <dgm:cxn modelId="{196C95CE-4B6A-4B3A-8130-07840ECE1B14}" type="presParOf" srcId="{FE23AC59-EF93-48F0-BE36-0F1CC819B272}" destId="{C02653B1-3A3A-4502-B3A2-F5FA4296ABC4}" srcOrd="1" destOrd="0" presId="urn:microsoft.com/office/officeart/2005/8/layout/hierarchy1"/>
    <dgm:cxn modelId="{AD4190CE-0138-4DDD-B1F8-B2CA1D70D6DB}" type="presParOf" srcId="{3BEE6FDB-EE5B-4118-88CF-C24E9C430E2C}" destId="{8CA6087F-EF0D-4543-9750-0D7F411E8ED2}" srcOrd="1" destOrd="0" presId="urn:microsoft.com/office/officeart/2005/8/layout/hierarchy1"/>
    <dgm:cxn modelId="{A6474978-E85F-44D6-A344-7B485E72BECE}" type="presParOf" srcId="{8CA6087F-EF0D-4543-9750-0D7F411E8ED2}" destId="{ED82656D-6741-448A-9E17-4A7BE31B59AE}" srcOrd="0" destOrd="0" presId="urn:microsoft.com/office/officeart/2005/8/layout/hierarchy1"/>
    <dgm:cxn modelId="{76165990-F156-47A3-B5AE-CE795899EFCA}" type="presParOf" srcId="{8CA6087F-EF0D-4543-9750-0D7F411E8ED2}" destId="{ABB3BEEA-4221-432D-934B-65D7CBF726D0}" srcOrd="1" destOrd="0" presId="urn:microsoft.com/office/officeart/2005/8/layout/hierarchy1"/>
    <dgm:cxn modelId="{462A539C-9E94-4958-AA5A-293708E0B507}" type="presParOf" srcId="{ABB3BEEA-4221-432D-934B-65D7CBF726D0}" destId="{4BF109B4-D17E-4758-BCC3-66DF8C777A02}" srcOrd="0" destOrd="0" presId="urn:microsoft.com/office/officeart/2005/8/layout/hierarchy1"/>
    <dgm:cxn modelId="{9588BF6A-37DA-40DF-B247-02FEE72E16A0}" type="presParOf" srcId="{4BF109B4-D17E-4758-BCC3-66DF8C777A02}" destId="{583C88C8-9294-4EF6-AF1E-036B3E99D532}" srcOrd="0" destOrd="0" presId="urn:microsoft.com/office/officeart/2005/8/layout/hierarchy1"/>
    <dgm:cxn modelId="{39340EFF-EA67-45F4-9462-D0027A044EE1}" type="presParOf" srcId="{4BF109B4-D17E-4758-BCC3-66DF8C777A02}" destId="{6A4197EF-D841-47B5-8645-D48B3F9BD928}" srcOrd="1" destOrd="0" presId="urn:microsoft.com/office/officeart/2005/8/layout/hierarchy1"/>
    <dgm:cxn modelId="{B239D574-575D-4083-81F9-A217262DBD03}" type="presParOf" srcId="{ABB3BEEA-4221-432D-934B-65D7CBF726D0}" destId="{10856D67-E883-4FBB-A51F-5A3140C9FDF2}" srcOrd="1" destOrd="0" presId="urn:microsoft.com/office/officeart/2005/8/layout/hierarchy1"/>
    <dgm:cxn modelId="{B26603FE-7FA8-4F5B-9593-46F033E48F98}" type="presParOf" srcId="{10856D67-E883-4FBB-A51F-5A3140C9FDF2}" destId="{4B2A91FC-D981-4C16-9F89-1BDAA409BF67}" srcOrd="0" destOrd="0" presId="urn:microsoft.com/office/officeart/2005/8/layout/hierarchy1"/>
    <dgm:cxn modelId="{C56CD3B7-2DB0-41B6-ACDD-E2B5337604C0}" type="presParOf" srcId="{10856D67-E883-4FBB-A51F-5A3140C9FDF2}" destId="{CB314043-163A-4FE8-90E6-F1908808BF7F}" srcOrd="1" destOrd="0" presId="urn:microsoft.com/office/officeart/2005/8/layout/hierarchy1"/>
    <dgm:cxn modelId="{8CC60010-F64C-4417-90BD-B8E7931290FB}" type="presParOf" srcId="{CB314043-163A-4FE8-90E6-F1908808BF7F}" destId="{90AD4245-5281-4A5A-B421-BC31B0DEBCEC}" srcOrd="0" destOrd="0" presId="urn:microsoft.com/office/officeart/2005/8/layout/hierarchy1"/>
    <dgm:cxn modelId="{67898F2D-4B8E-48CD-BF3A-5416ED8267E6}" type="presParOf" srcId="{90AD4245-5281-4A5A-B421-BC31B0DEBCEC}" destId="{39409755-6A1B-4544-8A6B-A5C958392F96}" srcOrd="0" destOrd="0" presId="urn:microsoft.com/office/officeart/2005/8/layout/hierarchy1"/>
    <dgm:cxn modelId="{6FDFAF70-8B3F-4348-85FF-F57E6EBDEB5B}" type="presParOf" srcId="{90AD4245-5281-4A5A-B421-BC31B0DEBCEC}" destId="{500AF9EE-B174-4850-89BD-57C5D86249FB}" srcOrd="1" destOrd="0" presId="urn:microsoft.com/office/officeart/2005/8/layout/hierarchy1"/>
    <dgm:cxn modelId="{056251E0-655F-4BA1-88CC-F52F90573EA9}" type="presParOf" srcId="{CB314043-163A-4FE8-90E6-F1908808BF7F}" destId="{CFE88D16-4797-4544-AC35-5AA6B40A4F45}" srcOrd="1" destOrd="0" presId="urn:microsoft.com/office/officeart/2005/8/layout/hierarchy1"/>
    <dgm:cxn modelId="{844DD27A-3B37-42BC-826C-9DDA80B1695A}" type="presParOf" srcId="{8CA6087F-EF0D-4543-9750-0D7F411E8ED2}" destId="{7B272A9B-3294-475B-AB42-BF010B5BFB97}" srcOrd="2" destOrd="0" presId="urn:microsoft.com/office/officeart/2005/8/layout/hierarchy1"/>
    <dgm:cxn modelId="{4451E762-CC67-4432-8AC7-91674AAF765C}" type="presParOf" srcId="{8CA6087F-EF0D-4543-9750-0D7F411E8ED2}" destId="{27133CDD-1877-49A3-A4DA-9C36AAFBA4FD}" srcOrd="3" destOrd="0" presId="urn:microsoft.com/office/officeart/2005/8/layout/hierarchy1"/>
    <dgm:cxn modelId="{9039695F-B386-4488-88DD-2E33E64B039C}" type="presParOf" srcId="{27133CDD-1877-49A3-A4DA-9C36AAFBA4FD}" destId="{598218F2-960C-46A3-96DD-89C94FCAEB45}" srcOrd="0" destOrd="0" presId="urn:microsoft.com/office/officeart/2005/8/layout/hierarchy1"/>
    <dgm:cxn modelId="{4583BE4C-E336-4129-91AD-1D70F7C7851A}" type="presParOf" srcId="{598218F2-960C-46A3-96DD-89C94FCAEB45}" destId="{CCAC4BF4-FA1B-4CF1-85FE-BFFBCC85EA97}" srcOrd="0" destOrd="0" presId="urn:microsoft.com/office/officeart/2005/8/layout/hierarchy1"/>
    <dgm:cxn modelId="{912F2DBC-1894-410C-B3A1-CE66DF8CAD14}" type="presParOf" srcId="{598218F2-960C-46A3-96DD-89C94FCAEB45}" destId="{139054C6-652C-4E0B-8B40-2D6A5B6166AA}" srcOrd="1" destOrd="0" presId="urn:microsoft.com/office/officeart/2005/8/layout/hierarchy1"/>
    <dgm:cxn modelId="{8BD3D964-2E76-4C89-8DF8-2DC6348961F0}" type="presParOf" srcId="{27133CDD-1877-49A3-A4DA-9C36AAFBA4FD}" destId="{600856D3-5A1D-4162-8A97-A9DF61921EA6}" srcOrd="1" destOrd="0" presId="urn:microsoft.com/office/officeart/2005/8/layout/hierarchy1"/>
    <dgm:cxn modelId="{41B1DF79-72EC-47E1-8910-66BFBC14D346}" type="presParOf" srcId="{600856D3-5A1D-4162-8A97-A9DF61921EA6}" destId="{C107D2E3-E7F8-45B8-A42A-F5BD0A505428}" srcOrd="0" destOrd="0" presId="urn:microsoft.com/office/officeart/2005/8/layout/hierarchy1"/>
    <dgm:cxn modelId="{B895A179-2663-48FF-83B0-AED0F094FCB0}" type="presParOf" srcId="{600856D3-5A1D-4162-8A97-A9DF61921EA6}" destId="{26E61066-A6DD-41F1-9193-8A1787F1D040}" srcOrd="1" destOrd="0" presId="urn:microsoft.com/office/officeart/2005/8/layout/hierarchy1"/>
    <dgm:cxn modelId="{4951B42B-3AC0-4750-BB2A-1509AAAA5D5C}" type="presParOf" srcId="{26E61066-A6DD-41F1-9193-8A1787F1D040}" destId="{21A16784-450C-4240-A66B-DD5866CC1ABA}" srcOrd="0" destOrd="0" presId="urn:microsoft.com/office/officeart/2005/8/layout/hierarchy1"/>
    <dgm:cxn modelId="{9280C95D-A456-4AE1-B1E7-B37B09B63208}" type="presParOf" srcId="{21A16784-450C-4240-A66B-DD5866CC1ABA}" destId="{52FC3D5A-C36D-46CA-8102-8E74ED8FB258}" srcOrd="0" destOrd="0" presId="urn:microsoft.com/office/officeart/2005/8/layout/hierarchy1"/>
    <dgm:cxn modelId="{C22F3837-30DD-429B-A55A-BD34EB34F3D8}" type="presParOf" srcId="{21A16784-450C-4240-A66B-DD5866CC1ABA}" destId="{B7E45543-3EF3-42E0-86E6-8DB095859F65}" srcOrd="1" destOrd="0" presId="urn:microsoft.com/office/officeart/2005/8/layout/hierarchy1"/>
    <dgm:cxn modelId="{B2F9E16F-D5B0-4616-8BEE-31FDBE40CB36}" type="presParOf" srcId="{26E61066-A6DD-41F1-9193-8A1787F1D040}" destId="{006553E3-D62F-49A2-822C-A649062374BD}" srcOrd="1" destOrd="0" presId="urn:microsoft.com/office/officeart/2005/8/layout/hierarchy1"/>
    <dgm:cxn modelId="{720FA7CA-5A98-4179-8220-BB12016BEF2B}" type="presParOf" srcId="{8CA6087F-EF0D-4543-9750-0D7F411E8ED2}" destId="{7846B610-8531-4202-BDF0-1F96661949A2}" srcOrd="4" destOrd="0" presId="urn:microsoft.com/office/officeart/2005/8/layout/hierarchy1"/>
    <dgm:cxn modelId="{63ADA088-C243-4E07-968B-31358B55D0B9}" type="presParOf" srcId="{8CA6087F-EF0D-4543-9750-0D7F411E8ED2}" destId="{31EB7B63-FAF1-455E-AAA9-BCD99CA645FA}" srcOrd="5" destOrd="0" presId="urn:microsoft.com/office/officeart/2005/8/layout/hierarchy1"/>
    <dgm:cxn modelId="{FF327FCB-0FB1-4FCC-8FF4-D665CF0CD36C}" type="presParOf" srcId="{31EB7B63-FAF1-455E-AAA9-BCD99CA645FA}" destId="{22E175E0-8324-4777-85EA-94902667C5E2}" srcOrd="0" destOrd="0" presId="urn:microsoft.com/office/officeart/2005/8/layout/hierarchy1"/>
    <dgm:cxn modelId="{EEFF2E8E-0E69-40C0-BDBB-3E015EB07071}" type="presParOf" srcId="{22E175E0-8324-4777-85EA-94902667C5E2}" destId="{403494EC-8933-4C11-A3BD-E011F01C7FF5}" srcOrd="0" destOrd="0" presId="urn:microsoft.com/office/officeart/2005/8/layout/hierarchy1"/>
    <dgm:cxn modelId="{B62E8531-DE6B-4BB7-A680-0ECF042E01A9}" type="presParOf" srcId="{22E175E0-8324-4777-85EA-94902667C5E2}" destId="{0E1CD7CD-F923-4843-802A-27743C518D27}" srcOrd="1" destOrd="0" presId="urn:microsoft.com/office/officeart/2005/8/layout/hierarchy1"/>
    <dgm:cxn modelId="{33253711-09A3-4DA7-B651-E7C27C5D7CB3}" type="presParOf" srcId="{31EB7B63-FAF1-455E-AAA9-BCD99CA645FA}" destId="{F6B22BC9-3454-4D46-A821-F8A7B7160B7E}" srcOrd="1" destOrd="0" presId="urn:microsoft.com/office/officeart/2005/8/layout/hierarchy1"/>
    <dgm:cxn modelId="{6BE7F9E8-2E9B-4F5A-8E10-0A70A120F3BB}" type="presParOf" srcId="{F6B22BC9-3454-4D46-A821-F8A7B7160B7E}" destId="{14CB6488-1EBB-4C58-A184-80DDB22204F5}" srcOrd="0" destOrd="0" presId="urn:microsoft.com/office/officeart/2005/8/layout/hierarchy1"/>
    <dgm:cxn modelId="{FF3E3566-8602-471F-942E-005056672364}" type="presParOf" srcId="{F6B22BC9-3454-4D46-A821-F8A7B7160B7E}" destId="{B178255A-8FB8-437E-8E63-04E9692882F8}" srcOrd="1" destOrd="0" presId="urn:microsoft.com/office/officeart/2005/8/layout/hierarchy1"/>
    <dgm:cxn modelId="{4C91932B-C8E5-4C8E-9B0B-6D82BFB68CFB}" type="presParOf" srcId="{B178255A-8FB8-437E-8E63-04E9692882F8}" destId="{21B87868-C79A-4FF4-A10F-B496A560B432}" srcOrd="0" destOrd="0" presId="urn:microsoft.com/office/officeart/2005/8/layout/hierarchy1"/>
    <dgm:cxn modelId="{02186303-EFFE-43C5-94D9-4EB1060ABE8B}" type="presParOf" srcId="{21B87868-C79A-4FF4-A10F-B496A560B432}" destId="{6FE39A4E-51C8-4FD3-9813-D06FA09D6E57}" srcOrd="0" destOrd="0" presId="urn:microsoft.com/office/officeart/2005/8/layout/hierarchy1"/>
    <dgm:cxn modelId="{CEB9EE73-4EBF-4755-91DC-CE9225F26E22}" type="presParOf" srcId="{21B87868-C79A-4FF4-A10F-B496A560B432}" destId="{2023960C-BAD8-43D8-B7EC-6C06A6943361}" srcOrd="1" destOrd="0" presId="urn:microsoft.com/office/officeart/2005/8/layout/hierarchy1"/>
    <dgm:cxn modelId="{E764C110-BF9A-4ABE-8D2F-E392F2B38813}" type="presParOf" srcId="{B178255A-8FB8-437E-8E63-04E9692882F8}" destId="{5A3B5F1A-2A66-4B6F-A0A3-FA5DD4529F5F}" srcOrd="1" destOrd="0" presId="urn:microsoft.com/office/officeart/2005/8/layout/hierarchy1"/>
    <dgm:cxn modelId="{C65FAF13-CFA8-4B8F-BF6E-DA214B08F2A7}" type="presParOf" srcId="{8CA6087F-EF0D-4543-9750-0D7F411E8ED2}" destId="{3500F193-C383-40A1-8308-896A8F48A306}" srcOrd="6" destOrd="0" presId="urn:microsoft.com/office/officeart/2005/8/layout/hierarchy1"/>
    <dgm:cxn modelId="{2347A385-4010-4163-ABE4-03BC866F6E9C}" type="presParOf" srcId="{8CA6087F-EF0D-4543-9750-0D7F411E8ED2}" destId="{1CA4067D-F843-41EB-8042-B56EB8D06ED2}" srcOrd="7" destOrd="0" presId="urn:microsoft.com/office/officeart/2005/8/layout/hierarchy1"/>
    <dgm:cxn modelId="{86FD0906-A583-46C5-A9D6-907891C481CE}" type="presParOf" srcId="{1CA4067D-F843-41EB-8042-B56EB8D06ED2}" destId="{7A00438E-3C26-4816-8BCA-E86B6C13A9C3}" srcOrd="0" destOrd="0" presId="urn:microsoft.com/office/officeart/2005/8/layout/hierarchy1"/>
    <dgm:cxn modelId="{8403AD38-DDB3-43FE-A5FB-4B5D664ACA7D}" type="presParOf" srcId="{7A00438E-3C26-4816-8BCA-E86B6C13A9C3}" destId="{6DDC651E-233F-4714-863B-FD7135F0A47D}" srcOrd="0" destOrd="0" presId="urn:microsoft.com/office/officeart/2005/8/layout/hierarchy1"/>
    <dgm:cxn modelId="{3731B9E3-FE99-4350-9BAB-7362D8DC36E7}" type="presParOf" srcId="{7A00438E-3C26-4816-8BCA-E86B6C13A9C3}" destId="{952FCB9D-B50C-4D32-B3D8-8B5C76F8CD93}" srcOrd="1" destOrd="0" presId="urn:microsoft.com/office/officeart/2005/8/layout/hierarchy1"/>
    <dgm:cxn modelId="{977C722F-7A16-47DD-8F44-6FB8AA26DF5A}" type="presParOf" srcId="{1CA4067D-F843-41EB-8042-B56EB8D06ED2}" destId="{CDFF7D8D-686A-48EA-A5B1-4BABB45D12A7}" srcOrd="1" destOrd="0" presId="urn:microsoft.com/office/officeart/2005/8/layout/hierarchy1"/>
    <dgm:cxn modelId="{513E374A-A1C1-400F-99FB-E58FCDB0C5FF}" type="presParOf" srcId="{CDFF7D8D-686A-48EA-A5B1-4BABB45D12A7}" destId="{4FE59544-F220-472F-83CF-187911947B79}" srcOrd="0" destOrd="0" presId="urn:microsoft.com/office/officeart/2005/8/layout/hierarchy1"/>
    <dgm:cxn modelId="{A39F2115-1D9B-42B9-9371-DEABDDE0536B}" type="presParOf" srcId="{CDFF7D8D-686A-48EA-A5B1-4BABB45D12A7}" destId="{DB908A4D-5CD1-4E5A-8164-7AC9CF27C7F2}" srcOrd="1" destOrd="0" presId="urn:microsoft.com/office/officeart/2005/8/layout/hierarchy1"/>
    <dgm:cxn modelId="{1D448B02-A271-4412-B7CC-34C79DC7A85C}" type="presParOf" srcId="{DB908A4D-5CD1-4E5A-8164-7AC9CF27C7F2}" destId="{8CEE95CA-4EC4-435E-BF88-B5132AE88C94}" srcOrd="0" destOrd="0" presId="urn:microsoft.com/office/officeart/2005/8/layout/hierarchy1"/>
    <dgm:cxn modelId="{4A995608-0724-4EF7-ABCB-2FF47CADDA9E}" type="presParOf" srcId="{8CEE95CA-4EC4-435E-BF88-B5132AE88C94}" destId="{472A254B-D8FE-463D-9208-816ECC35C0CB}" srcOrd="0" destOrd="0" presId="urn:microsoft.com/office/officeart/2005/8/layout/hierarchy1"/>
    <dgm:cxn modelId="{19778DB4-DD68-4B8B-9FA0-A3637C3363D6}" type="presParOf" srcId="{8CEE95CA-4EC4-435E-BF88-B5132AE88C94}" destId="{6082A655-37DE-425E-9074-4D125465158D}" srcOrd="1" destOrd="0" presId="urn:microsoft.com/office/officeart/2005/8/layout/hierarchy1"/>
    <dgm:cxn modelId="{999E8EE5-21D5-45FD-B6CA-75FBE211AE52}" type="presParOf" srcId="{DB908A4D-5CD1-4E5A-8164-7AC9CF27C7F2}" destId="{3764BB8E-42AF-4AF6-978B-0EAEC400DC85}" srcOrd="1" destOrd="0" presId="urn:microsoft.com/office/officeart/2005/8/layout/hierarchy1"/>
    <dgm:cxn modelId="{D6558E77-4171-4914-9FFA-01C0CA008D23}" type="presParOf" srcId="{8CA6087F-EF0D-4543-9750-0D7F411E8ED2}" destId="{E280CBDE-6187-40CE-A3CC-CC86C6AAB705}" srcOrd="8" destOrd="0" presId="urn:microsoft.com/office/officeart/2005/8/layout/hierarchy1"/>
    <dgm:cxn modelId="{817FE133-266E-44FB-BB4D-367F17C84ABC}" type="presParOf" srcId="{8CA6087F-EF0D-4543-9750-0D7F411E8ED2}" destId="{19135971-755D-45B1-9B17-4D93FB3A2C96}" srcOrd="9" destOrd="0" presId="urn:microsoft.com/office/officeart/2005/8/layout/hierarchy1"/>
    <dgm:cxn modelId="{696F27C1-B34F-429A-A6AE-413AB9B4ECBD}" type="presParOf" srcId="{19135971-755D-45B1-9B17-4D93FB3A2C96}" destId="{2D1A71C7-B968-44D5-A517-46BAD9B49B22}" srcOrd="0" destOrd="0" presId="urn:microsoft.com/office/officeart/2005/8/layout/hierarchy1"/>
    <dgm:cxn modelId="{E831EC3E-7A54-455C-B308-4CDAF22DFAC6}" type="presParOf" srcId="{2D1A71C7-B968-44D5-A517-46BAD9B49B22}" destId="{C70C46AD-55C7-470B-9B5C-1556A1E2A520}" srcOrd="0" destOrd="0" presId="urn:microsoft.com/office/officeart/2005/8/layout/hierarchy1"/>
    <dgm:cxn modelId="{507F5D75-7323-4E19-B7BC-09A31D2D7B93}" type="presParOf" srcId="{2D1A71C7-B968-44D5-A517-46BAD9B49B22}" destId="{3C488F83-FBCF-4DE8-A6DF-C48E5B031DA3}" srcOrd="1" destOrd="0" presId="urn:microsoft.com/office/officeart/2005/8/layout/hierarchy1"/>
    <dgm:cxn modelId="{71800AD6-241B-4F82-A38F-18DA2083EF40}" type="presParOf" srcId="{19135971-755D-45B1-9B17-4D93FB3A2C96}" destId="{3D1A6E10-578F-47CC-99DC-8FACD9547930}" srcOrd="1" destOrd="0" presId="urn:microsoft.com/office/officeart/2005/8/layout/hierarchy1"/>
    <dgm:cxn modelId="{71EA3BB5-44F9-4D3A-A614-413557CAA4DD}" type="presParOf" srcId="{3D1A6E10-578F-47CC-99DC-8FACD9547930}" destId="{1788CED1-D0F1-4D89-B306-37A858753A32}" srcOrd="0" destOrd="0" presId="urn:microsoft.com/office/officeart/2005/8/layout/hierarchy1"/>
    <dgm:cxn modelId="{C941E451-8934-47F0-8A7A-02DA5437D855}" type="presParOf" srcId="{3D1A6E10-578F-47CC-99DC-8FACD9547930}" destId="{7D89F1AB-2B3F-4DD1-BAF9-1276B660AFBA}" srcOrd="1" destOrd="0" presId="urn:microsoft.com/office/officeart/2005/8/layout/hierarchy1"/>
    <dgm:cxn modelId="{64B8A78E-D647-45B6-B8E7-E7994C13E6D1}" type="presParOf" srcId="{7D89F1AB-2B3F-4DD1-BAF9-1276B660AFBA}" destId="{9A5184CE-2CFC-4026-A690-EA759D5445F2}" srcOrd="0" destOrd="0" presId="urn:microsoft.com/office/officeart/2005/8/layout/hierarchy1"/>
    <dgm:cxn modelId="{AD82D6DA-318A-4C31-8130-A44135C759F6}" type="presParOf" srcId="{9A5184CE-2CFC-4026-A690-EA759D5445F2}" destId="{2A25286E-8D13-40EA-90B8-1E6587AC601A}" srcOrd="0" destOrd="0" presId="urn:microsoft.com/office/officeart/2005/8/layout/hierarchy1"/>
    <dgm:cxn modelId="{935DE497-2FAE-46E2-B2B7-93D2D450C5A4}" type="presParOf" srcId="{9A5184CE-2CFC-4026-A690-EA759D5445F2}" destId="{23032DBB-11B0-4853-B4FE-1F58F1C7459D}" srcOrd="1" destOrd="0" presId="urn:microsoft.com/office/officeart/2005/8/layout/hierarchy1"/>
    <dgm:cxn modelId="{1FEA5189-E3B7-465A-B743-CC7FA582960C}" type="presParOf" srcId="{7D89F1AB-2B3F-4DD1-BAF9-1276B660AFBA}" destId="{419CEAF2-B0F3-4AB2-A7E8-EF5EAF8376CD}"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FDA919B3-1085-4676-8705-15F7643F1ED1}" type="doc">
      <dgm:prSet loTypeId="urn:microsoft.com/office/officeart/2005/8/layout/vProcess5" loCatId="process" qsTypeId="urn:microsoft.com/office/officeart/2005/8/quickstyle/simple1" qsCatId="simple" csTypeId="urn:microsoft.com/office/officeart/2005/8/colors/accent0_2" csCatId="mainScheme" phldr="1"/>
      <dgm:spPr/>
      <dgm:t>
        <a:bodyPr/>
        <a:lstStyle/>
        <a:p>
          <a:endParaRPr lang="en-IN"/>
        </a:p>
      </dgm:t>
    </dgm:pt>
    <dgm:pt modelId="{DEF5D975-43F1-45F7-B533-D6193BECA9A6}">
      <dgm:prSet phldrT="[Text]" custT="1"/>
      <dgm:spPr/>
      <dgm:t>
        <a:bodyPr/>
        <a:lstStyle/>
        <a:p>
          <a:pPr algn="ctr"/>
          <a:r>
            <a:rPr lang="en-IN" sz="2000" dirty="0">
              <a:latin typeface="Times New Roman" panose="02020603050405020304" pitchFamily="18" charset="0"/>
              <a:ea typeface="Cambria Math" panose="02040503050406030204" pitchFamily="18" charset="0"/>
              <a:cs typeface="Times New Roman" panose="02020603050405020304" pitchFamily="18" charset="0"/>
            </a:rPr>
            <a:t>Eligible credit under earlier law carried forward in the return</a:t>
          </a:r>
          <a:endParaRPr lang="en-IN" sz="2000" dirty="0">
            <a:latin typeface="Times New Roman" panose="02020603050405020304" pitchFamily="18" charset="0"/>
            <a:cs typeface="Times New Roman" panose="02020603050405020304" pitchFamily="18" charset="0"/>
          </a:endParaRPr>
        </a:p>
      </dgm:t>
    </dgm:pt>
    <dgm:pt modelId="{27A0585D-A88C-4B28-B2BF-A5FA9141AB54}" type="parTrans" cxnId="{68FD3C32-B8EE-457C-87E7-AD4BED02FD4C}">
      <dgm:prSet/>
      <dgm:spPr/>
      <dgm:t>
        <a:bodyPr/>
        <a:lstStyle/>
        <a:p>
          <a:pPr algn="ctr"/>
          <a:endParaRPr lang="en-IN" sz="1800">
            <a:latin typeface="+mn-lt"/>
          </a:endParaRPr>
        </a:p>
      </dgm:t>
    </dgm:pt>
    <dgm:pt modelId="{5FF0FA68-F372-4A5A-8855-10B3D25C58DC}" type="sibTrans" cxnId="{68FD3C32-B8EE-457C-87E7-AD4BED02FD4C}">
      <dgm:prSet custT="1"/>
      <dgm:spPr/>
      <dgm:t>
        <a:bodyPr/>
        <a:lstStyle/>
        <a:p>
          <a:pPr algn="ctr"/>
          <a:endParaRPr lang="en-IN" sz="1800">
            <a:latin typeface="+mn-lt"/>
          </a:endParaRPr>
        </a:p>
      </dgm:t>
    </dgm:pt>
    <dgm:pt modelId="{50D804DB-6DFC-4DE3-A2CD-475A4F9BFBCC}">
      <dgm:prSet phldrT="[Text]" custT="1"/>
      <dgm:spPr/>
      <dgm:t>
        <a:bodyPr/>
        <a:lstStyle/>
        <a:p>
          <a:pPr algn="ctr" defTabSz="941388">
            <a:tabLst>
              <a:tab pos="7537450" algn="l"/>
            </a:tabLst>
          </a:pPr>
          <a:r>
            <a:rPr lang="en-IN" sz="1800" dirty="0">
              <a:latin typeface="Times New Roman" panose="02020603050405020304" pitchFamily="18" charset="0"/>
              <a:ea typeface="Cambria Math" panose="02040503050406030204" pitchFamily="18" charset="0"/>
              <a:cs typeface="Times New Roman" panose="02020603050405020304" pitchFamily="18" charset="0"/>
            </a:rPr>
            <a:t>Amount equivalent to the credit of input tax in respect of input held in stock or input contained in semi-finished goods or finished goods held in stock as on appointed day</a:t>
          </a:r>
          <a:endParaRPr lang="en-IN" sz="1800" dirty="0">
            <a:latin typeface="Times New Roman" panose="02020603050405020304" pitchFamily="18" charset="0"/>
            <a:cs typeface="Times New Roman" panose="02020603050405020304" pitchFamily="18" charset="0"/>
          </a:endParaRPr>
        </a:p>
      </dgm:t>
    </dgm:pt>
    <dgm:pt modelId="{C8D2D50C-2CB6-4A27-91AD-3CEE3C3A5051}" type="parTrans" cxnId="{BBA795D4-4333-4586-93E6-78703F67C028}">
      <dgm:prSet/>
      <dgm:spPr/>
      <dgm:t>
        <a:bodyPr/>
        <a:lstStyle/>
        <a:p>
          <a:pPr algn="ctr"/>
          <a:endParaRPr lang="en-IN" sz="1800">
            <a:latin typeface="+mn-lt"/>
          </a:endParaRPr>
        </a:p>
      </dgm:t>
    </dgm:pt>
    <dgm:pt modelId="{92701252-918A-448F-B64A-609CC2651500}" type="sibTrans" cxnId="{BBA795D4-4333-4586-93E6-78703F67C028}">
      <dgm:prSet custT="1"/>
      <dgm:spPr/>
      <dgm:t>
        <a:bodyPr/>
        <a:lstStyle/>
        <a:p>
          <a:pPr algn="ctr"/>
          <a:endParaRPr lang="en-IN" sz="1800">
            <a:latin typeface="+mn-lt"/>
          </a:endParaRPr>
        </a:p>
      </dgm:t>
    </dgm:pt>
    <dgm:pt modelId="{AE5AC2C9-6210-4CBC-81B5-ED8D56035A09}">
      <dgm:prSet phldrT="[Text]" custT="1"/>
      <dgm:spPr/>
      <dgm:t>
        <a:bodyPr/>
        <a:lstStyle/>
        <a:p>
          <a:pPr algn="ctr"/>
          <a:r>
            <a:rPr lang="en-IN" sz="1800" dirty="0">
              <a:latin typeface="Times New Roman" panose="02020603050405020304" pitchFamily="18" charset="0"/>
              <a:ea typeface="Cambria Math" panose="02040503050406030204" pitchFamily="18" charset="0"/>
              <a:cs typeface="Times New Roman" panose="02020603050405020304" pitchFamily="18" charset="0"/>
            </a:rPr>
            <a:t>Such amount shall be payable by debiting the electronic credit ledger or cash ledger</a:t>
          </a:r>
          <a:endParaRPr lang="en-IN" sz="1800" dirty="0">
            <a:latin typeface="Times New Roman" panose="02020603050405020304" pitchFamily="18" charset="0"/>
            <a:cs typeface="Times New Roman" panose="02020603050405020304" pitchFamily="18" charset="0"/>
          </a:endParaRPr>
        </a:p>
      </dgm:t>
    </dgm:pt>
    <dgm:pt modelId="{F3370926-E774-40B4-979D-C0A2ADC32EB7}" type="parTrans" cxnId="{7875B554-E408-4C04-95AD-53C3392A529B}">
      <dgm:prSet/>
      <dgm:spPr/>
      <dgm:t>
        <a:bodyPr/>
        <a:lstStyle/>
        <a:p>
          <a:pPr algn="ctr"/>
          <a:endParaRPr lang="en-IN" sz="1800">
            <a:latin typeface="+mn-lt"/>
          </a:endParaRPr>
        </a:p>
      </dgm:t>
    </dgm:pt>
    <dgm:pt modelId="{CB026262-1658-4AE4-9F85-5435A6F79048}" type="sibTrans" cxnId="{7875B554-E408-4C04-95AD-53C3392A529B}">
      <dgm:prSet custT="1"/>
      <dgm:spPr/>
      <dgm:t>
        <a:bodyPr/>
        <a:lstStyle/>
        <a:p>
          <a:pPr algn="ctr"/>
          <a:endParaRPr lang="en-IN" sz="1800">
            <a:latin typeface="+mn-lt"/>
          </a:endParaRPr>
        </a:p>
      </dgm:t>
    </dgm:pt>
    <dgm:pt modelId="{2584F7AE-B5FA-4DD6-A6C5-88FEB957F95E}">
      <dgm:prSet custT="1"/>
      <dgm:spPr/>
      <dgm:t>
        <a:bodyPr/>
        <a:lstStyle/>
        <a:p>
          <a:pPr algn="ctr"/>
          <a:r>
            <a:rPr lang="en-IN" sz="1800" dirty="0">
              <a:latin typeface="Times New Roman" panose="02020603050405020304" pitchFamily="18" charset="0"/>
              <a:ea typeface="Cambria Math" panose="02040503050406030204" pitchFamily="18" charset="0"/>
              <a:cs typeface="Times New Roman" panose="02020603050405020304" pitchFamily="18" charset="0"/>
            </a:rPr>
            <a:t>Balance in electronic credit ledger shall lapse </a:t>
          </a:r>
          <a:endParaRPr lang="en-US" sz="1800" dirty="0">
            <a:latin typeface="Times New Roman" panose="02020603050405020304" pitchFamily="18" charset="0"/>
            <a:ea typeface="Cambria Math" panose="02040503050406030204" pitchFamily="18" charset="0"/>
            <a:cs typeface="Times New Roman" panose="02020603050405020304" pitchFamily="18" charset="0"/>
          </a:endParaRPr>
        </a:p>
      </dgm:t>
    </dgm:pt>
    <dgm:pt modelId="{5FDB6FCB-AAAF-4EBA-97FD-1525E613FF92}" type="parTrans" cxnId="{C976D4D1-749E-4D84-AEC2-CD957E04DBBB}">
      <dgm:prSet/>
      <dgm:spPr/>
      <dgm:t>
        <a:bodyPr/>
        <a:lstStyle/>
        <a:p>
          <a:pPr algn="ctr"/>
          <a:endParaRPr lang="en-IN" sz="1800">
            <a:latin typeface="+mn-lt"/>
          </a:endParaRPr>
        </a:p>
      </dgm:t>
    </dgm:pt>
    <dgm:pt modelId="{F915215F-13D9-4BCE-A227-BEEFE4D7B197}" type="sibTrans" cxnId="{C976D4D1-749E-4D84-AEC2-CD957E04DBBB}">
      <dgm:prSet/>
      <dgm:spPr/>
      <dgm:t>
        <a:bodyPr/>
        <a:lstStyle/>
        <a:p>
          <a:pPr algn="ctr"/>
          <a:endParaRPr lang="en-IN" sz="1800">
            <a:latin typeface="+mn-lt"/>
          </a:endParaRPr>
        </a:p>
      </dgm:t>
    </dgm:pt>
    <dgm:pt modelId="{69896C10-E041-423C-9909-06C82060AB41}" type="pres">
      <dgm:prSet presAssocID="{FDA919B3-1085-4676-8705-15F7643F1ED1}" presName="outerComposite" presStyleCnt="0">
        <dgm:presLayoutVars>
          <dgm:chMax val="5"/>
          <dgm:dir/>
          <dgm:resizeHandles val="exact"/>
        </dgm:presLayoutVars>
      </dgm:prSet>
      <dgm:spPr/>
    </dgm:pt>
    <dgm:pt modelId="{6FBB4D1F-F8E1-4CA8-B03A-FFF57BF90548}" type="pres">
      <dgm:prSet presAssocID="{FDA919B3-1085-4676-8705-15F7643F1ED1}" presName="dummyMaxCanvas" presStyleCnt="0">
        <dgm:presLayoutVars/>
      </dgm:prSet>
      <dgm:spPr/>
    </dgm:pt>
    <dgm:pt modelId="{DE974C48-51FE-42CD-A727-990BC5022660}" type="pres">
      <dgm:prSet presAssocID="{FDA919B3-1085-4676-8705-15F7643F1ED1}" presName="FourNodes_1" presStyleLbl="node1" presStyleIdx="0" presStyleCnt="4" custScaleY="75132" custLinFactNeighborX="241">
        <dgm:presLayoutVars>
          <dgm:bulletEnabled val="1"/>
        </dgm:presLayoutVars>
      </dgm:prSet>
      <dgm:spPr/>
    </dgm:pt>
    <dgm:pt modelId="{B2463746-0AF9-4341-A6BB-407ABB9F92A3}" type="pres">
      <dgm:prSet presAssocID="{FDA919B3-1085-4676-8705-15F7643F1ED1}" presName="FourNodes_2" presStyleLbl="node1" presStyleIdx="1" presStyleCnt="4" custScaleX="106292" custScaleY="90909">
        <dgm:presLayoutVars>
          <dgm:bulletEnabled val="1"/>
        </dgm:presLayoutVars>
      </dgm:prSet>
      <dgm:spPr/>
    </dgm:pt>
    <dgm:pt modelId="{6CD38ABA-C361-4795-BC8E-7E25565EE80A}" type="pres">
      <dgm:prSet presAssocID="{FDA919B3-1085-4676-8705-15F7643F1ED1}" presName="FourNodes_3" presStyleLbl="node1" presStyleIdx="2" presStyleCnt="4" custScaleY="82645">
        <dgm:presLayoutVars>
          <dgm:bulletEnabled val="1"/>
        </dgm:presLayoutVars>
      </dgm:prSet>
      <dgm:spPr/>
    </dgm:pt>
    <dgm:pt modelId="{FF2875E0-D6FC-4F17-A8C8-FBC5CE5991BB}" type="pres">
      <dgm:prSet presAssocID="{FDA919B3-1085-4676-8705-15F7643F1ED1}" presName="FourNodes_4" presStyleLbl="node1" presStyleIdx="3" presStyleCnt="4" custScaleY="75132">
        <dgm:presLayoutVars>
          <dgm:bulletEnabled val="1"/>
        </dgm:presLayoutVars>
      </dgm:prSet>
      <dgm:spPr/>
    </dgm:pt>
    <dgm:pt modelId="{1123D96A-7A63-4D27-8BF7-32CE15449023}" type="pres">
      <dgm:prSet presAssocID="{FDA919B3-1085-4676-8705-15F7643F1ED1}" presName="FourConn_1-2" presStyleLbl="fgAccFollowNode1" presStyleIdx="0" presStyleCnt="3">
        <dgm:presLayoutVars>
          <dgm:bulletEnabled val="1"/>
        </dgm:presLayoutVars>
      </dgm:prSet>
      <dgm:spPr/>
    </dgm:pt>
    <dgm:pt modelId="{7C2338FE-8DA0-4A65-9B08-DE16E29664A3}" type="pres">
      <dgm:prSet presAssocID="{FDA919B3-1085-4676-8705-15F7643F1ED1}" presName="FourConn_2-3" presStyleLbl="fgAccFollowNode1" presStyleIdx="1" presStyleCnt="3">
        <dgm:presLayoutVars>
          <dgm:bulletEnabled val="1"/>
        </dgm:presLayoutVars>
      </dgm:prSet>
      <dgm:spPr/>
    </dgm:pt>
    <dgm:pt modelId="{9C9768F4-1969-4870-92B1-31CAF7FA8D2F}" type="pres">
      <dgm:prSet presAssocID="{FDA919B3-1085-4676-8705-15F7643F1ED1}" presName="FourConn_3-4" presStyleLbl="fgAccFollowNode1" presStyleIdx="2" presStyleCnt="3">
        <dgm:presLayoutVars>
          <dgm:bulletEnabled val="1"/>
        </dgm:presLayoutVars>
      </dgm:prSet>
      <dgm:spPr/>
    </dgm:pt>
    <dgm:pt modelId="{674D7D7C-F039-45AE-B896-D75E82EA958C}" type="pres">
      <dgm:prSet presAssocID="{FDA919B3-1085-4676-8705-15F7643F1ED1}" presName="FourNodes_1_text" presStyleLbl="node1" presStyleIdx="3" presStyleCnt="4">
        <dgm:presLayoutVars>
          <dgm:bulletEnabled val="1"/>
        </dgm:presLayoutVars>
      </dgm:prSet>
      <dgm:spPr/>
    </dgm:pt>
    <dgm:pt modelId="{5D9572C5-0195-449D-8AF2-40AE6F16CC73}" type="pres">
      <dgm:prSet presAssocID="{FDA919B3-1085-4676-8705-15F7643F1ED1}" presName="FourNodes_2_text" presStyleLbl="node1" presStyleIdx="3" presStyleCnt="4">
        <dgm:presLayoutVars>
          <dgm:bulletEnabled val="1"/>
        </dgm:presLayoutVars>
      </dgm:prSet>
      <dgm:spPr/>
    </dgm:pt>
    <dgm:pt modelId="{0C59E5D2-8BD7-4FE3-9172-8E7EDBD9B8FF}" type="pres">
      <dgm:prSet presAssocID="{FDA919B3-1085-4676-8705-15F7643F1ED1}" presName="FourNodes_3_text" presStyleLbl="node1" presStyleIdx="3" presStyleCnt="4">
        <dgm:presLayoutVars>
          <dgm:bulletEnabled val="1"/>
        </dgm:presLayoutVars>
      </dgm:prSet>
      <dgm:spPr/>
    </dgm:pt>
    <dgm:pt modelId="{E084CFF1-0AAA-4286-99BD-28C2E457CA58}" type="pres">
      <dgm:prSet presAssocID="{FDA919B3-1085-4676-8705-15F7643F1ED1}" presName="FourNodes_4_text" presStyleLbl="node1" presStyleIdx="3" presStyleCnt="4">
        <dgm:presLayoutVars>
          <dgm:bulletEnabled val="1"/>
        </dgm:presLayoutVars>
      </dgm:prSet>
      <dgm:spPr/>
    </dgm:pt>
  </dgm:ptLst>
  <dgm:cxnLst>
    <dgm:cxn modelId="{410361A1-64E3-4A16-985F-282B1B9934A8}" type="presOf" srcId="{CB026262-1658-4AE4-9F85-5435A6F79048}" destId="{9C9768F4-1969-4870-92B1-31CAF7FA8D2F}" srcOrd="0" destOrd="0" presId="urn:microsoft.com/office/officeart/2005/8/layout/vProcess5"/>
    <dgm:cxn modelId="{7875B554-E408-4C04-95AD-53C3392A529B}" srcId="{FDA919B3-1085-4676-8705-15F7643F1ED1}" destId="{AE5AC2C9-6210-4CBC-81B5-ED8D56035A09}" srcOrd="2" destOrd="0" parTransId="{F3370926-E774-40B4-979D-C0A2ADC32EB7}" sibTransId="{CB026262-1658-4AE4-9F85-5435A6F79048}"/>
    <dgm:cxn modelId="{3BFD0AC3-62A3-4400-8502-AA62E8DAB26B}" type="presOf" srcId="{92701252-918A-448F-B64A-609CC2651500}" destId="{7C2338FE-8DA0-4A65-9B08-DE16E29664A3}" srcOrd="0" destOrd="0" presId="urn:microsoft.com/office/officeart/2005/8/layout/vProcess5"/>
    <dgm:cxn modelId="{393527FD-8CD9-4B26-B7BE-58778FDDFC6B}" type="presOf" srcId="{DEF5D975-43F1-45F7-B533-D6193BECA9A6}" destId="{DE974C48-51FE-42CD-A727-990BC5022660}" srcOrd="0" destOrd="0" presId="urn:microsoft.com/office/officeart/2005/8/layout/vProcess5"/>
    <dgm:cxn modelId="{739AB086-3B14-4502-9972-E19B736B7E13}" type="presOf" srcId="{AE5AC2C9-6210-4CBC-81B5-ED8D56035A09}" destId="{0C59E5D2-8BD7-4FE3-9172-8E7EDBD9B8FF}" srcOrd="1" destOrd="0" presId="urn:microsoft.com/office/officeart/2005/8/layout/vProcess5"/>
    <dgm:cxn modelId="{81E71753-F9BE-4B31-B33F-CD4C5A497989}" type="presOf" srcId="{50D804DB-6DFC-4DE3-A2CD-475A4F9BFBCC}" destId="{5D9572C5-0195-449D-8AF2-40AE6F16CC73}" srcOrd="1" destOrd="0" presId="urn:microsoft.com/office/officeart/2005/8/layout/vProcess5"/>
    <dgm:cxn modelId="{67DDE937-49C2-4BA8-97C3-594E8A427C6D}" type="presOf" srcId="{DEF5D975-43F1-45F7-B533-D6193BECA9A6}" destId="{674D7D7C-F039-45AE-B896-D75E82EA958C}" srcOrd="1" destOrd="0" presId="urn:microsoft.com/office/officeart/2005/8/layout/vProcess5"/>
    <dgm:cxn modelId="{CC940401-5D81-4334-A048-982314B1B2F1}" type="presOf" srcId="{50D804DB-6DFC-4DE3-A2CD-475A4F9BFBCC}" destId="{B2463746-0AF9-4341-A6BB-407ABB9F92A3}" srcOrd="0" destOrd="0" presId="urn:microsoft.com/office/officeart/2005/8/layout/vProcess5"/>
    <dgm:cxn modelId="{C976D4D1-749E-4D84-AEC2-CD957E04DBBB}" srcId="{FDA919B3-1085-4676-8705-15F7643F1ED1}" destId="{2584F7AE-B5FA-4DD6-A6C5-88FEB957F95E}" srcOrd="3" destOrd="0" parTransId="{5FDB6FCB-AAAF-4EBA-97FD-1525E613FF92}" sibTransId="{F915215F-13D9-4BCE-A227-BEEFE4D7B197}"/>
    <dgm:cxn modelId="{60B62C17-F5DA-48FF-AE19-D44A2D6BA18B}" type="presOf" srcId="{FDA919B3-1085-4676-8705-15F7643F1ED1}" destId="{69896C10-E041-423C-9909-06C82060AB41}" srcOrd="0" destOrd="0" presId="urn:microsoft.com/office/officeart/2005/8/layout/vProcess5"/>
    <dgm:cxn modelId="{0403C100-FF00-4225-8FC0-6DB0A59A6AA8}" type="presOf" srcId="{2584F7AE-B5FA-4DD6-A6C5-88FEB957F95E}" destId="{FF2875E0-D6FC-4F17-A8C8-FBC5CE5991BB}" srcOrd="0" destOrd="0" presId="urn:microsoft.com/office/officeart/2005/8/layout/vProcess5"/>
    <dgm:cxn modelId="{BBA795D4-4333-4586-93E6-78703F67C028}" srcId="{FDA919B3-1085-4676-8705-15F7643F1ED1}" destId="{50D804DB-6DFC-4DE3-A2CD-475A4F9BFBCC}" srcOrd="1" destOrd="0" parTransId="{C8D2D50C-2CB6-4A27-91AD-3CEE3C3A5051}" sibTransId="{92701252-918A-448F-B64A-609CC2651500}"/>
    <dgm:cxn modelId="{26954A7C-0C03-439F-98F2-1FE2857A25A8}" type="presOf" srcId="{5FF0FA68-F372-4A5A-8855-10B3D25C58DC}" destId="{1123D96A-7A63-4D27-8BF7-32CE15449023}" srcOrd="0" destOrd="0" presId="urn:microsoft.com/office/officeart/2005/8/layout/vProcess5"/>
    <dgm:cxn modelId="{E5064D8B-9F8E-4DD8-822E-DD91DF92D7FD}" type="presOf" srcId="{2584F7AE-B5FA-4DD6-A6C5-88FEB957F95E}" destId="{E084CFF1-0AAA-4286-99BD-28C2E457CA58}" srcOrd="1" destOrd="0" presId="urn:microsoft.com/office/officeart/2005/8/layout/vProcess5"/>
    <dgm:cxn modelId="{68FD3C32-B8EE-457C-87E7-AD4BED02FD4C}" srcId="{FDA919B3-1085-4676-8705-15F7643F1ED1}" destId="{DEF5D975-43F1-45F7-B533-D6193BECA9A6}" srcOrd="0" destOrd="0" parTransId="{27A0585D-A88C-4B28-B2BF-A5FA9141AB54}" sibTransId="{5FF0FA68-F372-4A5A-8855-10B3D25C58DC}"/>
    <dgm:cxn modelId="{D83FF722-25F2-4B66-8903-61045B390C2F}" type="presOf" srcId="{AE5AC2C9-6210-4CBC-81B5-ED8D56035A09}" destId="{6CD38ABA-C361-4795-BC8E-7E25565EE80A}" srcOrd="0" destOrd="0" presId="urn:microsoft.com/office/officeart/2005/8/layout/vProcess5"/>
    <dgm:cxn modelId="{788A88C0-5DC9-4A54-AC98-22A01B9A03D4}" type="presParOf" srcId="{69896C10-E041-423C-9909-06C82060AB41}" destId="{6FBB4D1F-F8E1-4CA8-B03A-FFF57BF90548}" srcOrd="0" destOrd="0" presId="urn:microsoft.com/office/officeart/2005/8/layout/vProcess5"/>
    <dgm:cxn modelId="{F847E54C-8184-496B-B314-296BF7B209B1}" type="presParOf" srcId="{69896C10-E041-423C-9909-06C82060AB41}" destId="{DE974C48-51FE-42CD-A727-990BC5022660}" srcOrd="1" destOrd="0" presId="urn:microsoft.com/office/officeart/2005/8/layout/vProcess5"/>
    <dgm:cxn modelId="{3D98F3AD-67F4-40DE-BCCF-FEB6FF4D9F6F}" type="presParOf" srcId="{69896C10-E041-423C-9909-06C82060AB41}" destId="{B2463746-0AF9-4341-A6BB-407ABB9F92A3}" srcOrd="2" destOrd="0" presId="urn:microsoft.com/office/officeart/2005/8/layout/vProcess5"/>
    <dgm:cxn modelId="{3949CD04-5F67-444B-B11F-8DA8F5DC540C}" type="presParOf" srcId="{69896C10-E041-423C-9909-06C82060AB41}" destId="{6CD38ABA-C361-4795-BC8E-7E25565EE80A}" srcOrd="3" destOrd="0" presId="urn:microsoft.com/office/officeart/2005/8/layout/vProcess5"/>
    <dgm:cxn modelId="{AB7B65F0-9F50-46AA-9B99-6C76E110B453}" type="presParOf" srcId="{69896C10-E041-423C-9909-06C82060AB41}" destId="{FF2875E0-D6FC-4F17-A8C8-FBC5CE5991BB}" srcOrd="4" destOrd="0" presId="urn:microsoft.com/office/officeart/2005/8/layout/vProcess5"/>
    <dgm:cxn modelId="{58552547-8DDE-4208-8A37-4AB3467469B9}" type="presParOf" srcId="{69896C10-E041-423C-9909-06C82060AB41}" destId="{1123D96A-7A63-4D27-8BF7-32CE15449023}" srcOrd="5" destOrd="0" presId="urn:microsoft.com/office/officeart/2005/8/layout/vProcess5"/>
    <dgm:cxn modelId="{B8D6AE38-1834-4EC7-8D1D-3D68F608DA2B}" type="presParOf" srcId="{69896C10-E041-423C-9909-06C82060AB41}" destId="{7C2338FE-8DA0-4A65-9B08-DE16E29664A3}" srcOrd="6" destOrd="0" presId="urn:microsoft.com/office/officeart/2005/8/layout/vProcess5"/>
    <dgm:cxn modelId="{3C828DB9-D9C0-40AA-A0A9-FA5F32F1CE35}" type="presParOf" srcId="{69896C10-E041-423C-9909-06C82060AB41}" destId="{9C9768F4-1969-4870-92B1-31CAF7FA8D2F}" srcOrd="7" destOrd="0" presId="urn:microsoft.com/office/officeart/2005/8/layout/vProcess5"/>
    <dgm:cxn modelId="{96CF64F1-6BE7-4AA8-A9D4-2ADEEC4D3D02}" type="presParOf" srcId="{69896C10-E041-423C-9909-06C82060AB41}" destId="{674D7D7C-F039-45AE-B896-D75E82EA958C}" srcOrd="8" destOrd="0" presId="urn:microsoft.com/office/officeart/2005/8/layout/vProcess5"/>
    <dgm:cxn modelId="{CFD2E40C-A239-4830-B039-8D321527B5F1}" type="presParOf" srcId="{69896C10-E041-423C-9909-06C82060AB41}" destId="{5D9572C5-0195-449D-8AF2-40AE6F16CC73}" srcOrd="9" destOrd="0" presId="urn:microsoft.com/office/officeart/2005/8/layout/vProcess5"/>
    <dgm:cxn modelId="{592CE298-AA89-4242-BA9B-118730F46FEF}" type="presParOf" srcId="{69896C10-E041-423C-9909-06C82060AB41}" destId="{0C59E5D2-8BD7-4FE3-9172-8E7EDBD9B8FF}" srcOrd="10" destOrd="0" presId="urn:microsoft.com/office/officeart/2005/8/layout/vProcess5"/>
    <dgm:cxn modelId="{045B7657-93D0-47C6-8F92-420B2CBC9F85}" type="presParOf" srcId="{69896C10-E041-423C-9909-06C82060AB41}" destId="{E084CFF1-0AAA-4286-99BD-28C2E457CA58}"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FDA919B3-1085-4676-8705-15F7643F1ED1}" type="doc">
      <dgm:prSet loTypeId="urn:microsoft.com/office/officeart/2005/8/layout/process5" loCatId="process" qsTypeId="urn:microsoft.com/office/officeart/2005/8/quickstyle/simple1" qsCatId="simple" csTypeId="urn:microsoft.com/office/officeart/2005/8/colors/accent0_2" csCatId="mainScheme" phldr="1"/>
      <dgm:spPr/>
      <dgm:t>
        <a:bodyPr/>
        <a:lstStyle/>
        <a:p>
          <a:endParaRPr lang="en-IN"/>
        </a:p>
      </dgm:t>
    </dgm:pt>
    <dgm:pt modelId="{DEF5D975-43F1-45F7-B533-D6193BECA9A6}">
      <dgm:prSet phldrT="[Text]" custT="1"/>
      <dgm:spPr/>
      <dgm:t>
        <a:bodyPr/>
        <a:lstStyle/>
        <a:p>
          <a:pPr algn="ctr"/>
          <a:r>
            <a:rPr lang="en-US" sz="2000">
              <a:solidFill>
                <a:schemeClr val="tx1"/>
              </a:solidFill>
              <a:latin typeface="+mn-lt"/>
              <a:ea typeface="Cambria Math" panose="02040503050406030204" pitchFamily="18" charset="0"/>
            </a:rPr>
            <a:t>Supply of Capital goods on which ITC had been taken earlier</a:t>
          </a:r>
          <a:endParaRPr lang="en-IN" sz="2000" dirty="0">
            <a:latin typeface="+mn-lt"/>
            <a:cs typeface="Times New Roman" panose="02020603050405020304" pitchFamily="18" charset="0"/>
          </a:endParaRPr>
        </a:p>
      </dgm:t>
    </dgm:pt>
    <dgm:pt modelId="{27A0585D-A88C-4B28-B2BF-A5FA9141AB54}" type="parTrans" cxnId="{68FD3C32-B8EE-457C-87E7-AD4BED02FD4C}">
      <dgm:prSet/>
      <dgm:spPr/>
      <dgm:t>
        <a:bodyPr/>
        <a:lstStyle/>
        <a:p>
          <a:pPr algn="ctr"/>
          <a:endParaRPr lang="en-IN" sz="2000">
            <a:latin typeface="+mn-lt"/>
          </a:endParaRPr>
        </a:p>
      </dgm:t>
    </dgm:pt>
    <dgm:pt modelId="{5FF0FA68-F372-4A5A-8855-10B3D25C58DC}" type="sibTrans" cxnId="{68FD3C32-B8EE-457C-87E7-AD4BED02FD4C}">
      <dgm:prSet custT="1"/>
      <dgm:spPr/>
      <dgm:t>
        <a:bodyPr/>
        <a:lstStyle/>
        <a:p>
          <a:pPr algn="ctr"/>
          <a:endParaRPr lang="en-IN" sz="2000">
            <a:latin typeface="+mn-lt"/>
          </a:endParaRPr>
        </a:p>
      </dgm:t>
    </dgm:pt>
    <dgm:pt modelId="{50D804DB-6DFC-4DE3-A2CD-475A4F9BFBCC}">
      <dgm:prSet phldrT="[Text]" custT="1"/>
      <dgm:spPr/>
      <dgm:t>
        <a:bodyPr/>
        <a:lstStyle/>
        <a:p>
          <a:pPr algn="ctr"/>
          <a:r>
            <a:rPr lang="en-US" sz="2000" dirty="0">
              <a:solidFill>
                <a:schemeClr val="tx1"/>
              </a:solidFill>
              <a:latin typeface="+mn-lt"/>
              <a:ea typeface="Cambria Math" panose="02040503050406030204" pitchFamily="18" charset="0"/>
            </a:rPr>
            <a:t>Pay Tax on higher of: </a:t>
          </a:r>
          <a:endParaRPr lang="en-IN" sz="2000" dirty="0">
            <a:latin typeface="+mn-lt"/>
            <a:cs typeface="Times New Roman" panose="02020603050405020304" pitchFamily="18" charset="0"/>
          </a:endParaRPr>
        </a:p>
      </dgm:t>
    </dgm:pt>
    <dgm:pt modelId="{C8D2D50C-2CB6-4A27-91AD-3CEE3C3A5051}" type="parTrans" cxnId="{BBA795D4-4333-4586-93E6-78703F67C028}">
      <dgm:prSet/>
      <dgm:spPr/>
      <dgm:t>
        <a:bodyPr/>
        <a:lstStyle/>
        <a:p>
          <a:pPr algn="ctr"/>
          <a:endParaRPr lang="en-IN" sz="2000">
            <a:latin typeface="+mn-lt"/>
          </a:endParaRPr>
        </a:p>
      </dgm:t>
    </dgm:pt>
    <dgm:pt modelId="{92701252-918A-448F-B64A-609CC2651500}" type="sibTrans" cxnId="{BBA795D4-4333-4586-93E6-78703F67C028}">
      <dgm:prSet custT="1"/>
      <dgm:spPr/>
      <dgm:t>
        <a:bodyPr/>
        <a:lstStyle/>
        <a:p>
          <a:pPr algn="ctr"/>
          <a:endParaRPr lang="en-IN" sz="2000">
            <a:latin typeface="+mn-lt"/>
          </a:endParaRPr>
        </a:p>
      </dgm:t>
    </dgm:pt>
    <dgm:pt modelId="{AE5AC2C9-6210-4CBC-81B5-ED8D56035A09}">
      <dgm:prSet phldrT="[Text]" custT="1"/>
      <dgm:spPr/>
      <dgm:t>
        <a:bodyPr/>
        <a:lstStyle/>
        <a:p>
          <a:pPr algn="ctr"/>
          <a:r>
            <a:rPr lang="en-US" sz="1800" dirty="0">
              <a:solidFill>
                <a:schemeClr val="tx1"/>
              </a:solidFill>
              <a:latin typeface="+mn-lt"/>
              <a:ea typeface="Cambria Math" panose="02040503050406030204" pitchFamily="18" charset="0"/>
            </a:rPr>
            <a:t>ITC availed earlier – Reduced Percentage of deduction as may be specified </a:t>
          </a:r>
        </a:p>
        <a:p>
          <a:pPr algn="ctr"/>
          <a:r>
            <a:rPr lang="en-US" sz="1800" dirty="0">
              <a:solidFill>
                <a:schemeClr val="tx1"/>
              </a:solidFill>
              <a:latin typeface="+mn-lt"/>
              <a:ea typeface="Cambria Math" panose="02040503050406030204" pitchFamily="18" charset="0"/>
            </a:rPr>
            <a:t>OR</a:t>
          </a:r>
        </a:p>
        <a:p>
          <a:pPr algn="ctr"/>
          <a:r>
            <a:rPr lang="en-US" sz="1800" dirty="0">
              <a:solidFill>
                <a:schemeClr val="tx1"/>
              </a:solidFill>
              <a:latin typeface="+mn-lt"/>
              <a:ea typeface="Cambria Math" panose="02040503050406030204" pitchFamily="18" charset="0"/>
              <a:cs typeface="Times New Roman" panose="02020603050405020304" pitchFamily="18" charset="0"/>
            </a:rPr>
            <a:t>Transaction Value</a:t>
          </a:r>
          <a:endParaRPr lang="en-IN" sz="1800" dirty="0">
            <a:latin typeface="+mn-lt"/>
            <a:cs typeface="Times New Roman" panose="02020603050405020304" pitchFamily="18" charset="0"/>
          </a:endParaRPr>
        </a:p>
      </dgm:t>
    </dgm:pt>
    <dgm:pt modelId="{F3370926-E774-40B4-979D-C0A2ADC32EB7}" type="parTrans" cxnId="{7875B554-E408-4C04-95AD-53C3392A529B}">
      <dgm:prSet/>
      <dgm:spPr/>
      <dgm:t>
        <a:bodyPr/>
        <a:lstStyle/>
        <a:p>
          <a:pPr algn="ctr"/>
          <a:endParaRPr lang="en-IN" sz="2000">
            <a:latin typeface="+mn-lt"/>
          </a:endParaRPr>
        </a:p>
      </dgm:t>
    </dgm:pt>
    <dgm:pt modelId="{CB026262-1658-4AE4-9F85-5435A6F79048}" type="sibTrans" cxnId="{7875B554-E408-4C04-95AD-53C3392A529B}">
      <dgm:prSet custT="1"/>
      <dgm:spPr/>
      <dgm:t>
        <a:bodyPr/>
        <a:lstStyle/>
        <a:p>
          <a:pPr algn="ctr"/>
          <a:endParaRPr lang="en-IN" sz="2000">
            <a:latin typeface="+mn-lt"/>
          </a:endParaRPr>
        </a:p>
      </dgm:t>
    </dgm:pt>
    <dgm:pt modelId="{68A3BFBB-BFA0-4B07-ABD4-0CFF96DE9FBE}" type="pres">
      <dgm:prSet presAssocID="{FDA919B3-1085-4676-8705-15F7643F1ED1}" presName="diagram" presStyleCnt="0">
        <dgm:presLayoutVars>
          <dgm:dir/>
          <dgm:resizeHandles val="exact"/>
        </dgm:presLayoutVars>
      </dgm:prSet>
      <dgm:spPr/>
    </dgm:pt>
    <dgm:pt modelId="{D5A79076-A038-4310-AD67-2025C6AD1174}" type="pres">
      <dgm:prSet presAssocID="{DEF5D975-43F1-45F7-B533-D6193BECA9A6}" presName="node" presStyleLbl="node1" presStyleIdx="0" presStyleCnt="3">
        <dgm:presLayoutVars>
          <dgm:bulletEnabled val="1"/>
        </dgm:presLayoutVars>
      </dgm:prSet>
      <dgm:spPr/>
    </dgm:pt>
    <dgm:pt modelId="{009C12FF-5FB1-4969-8407-D7CAA8F7CC50}" type="pres">
      <dgm:prSet presAssocID="{5FF0FA68-F372-4A5A-8855-10B3D25C58DC}" presName="sibTrans" presStyleLbl="sibTrans2D1" presStyleIdx="0" presStyleCnt="2"/>
      <dgm:spPr/>
    </dgm:pt>
    <dgm:pt modelId="{B8890FA0-BC12-459D-B4FD-5CAF0453EAA0}" type="pres">
      <dgm:prSet presAssocID="{5FF0FA68-F372-4A5A-8855-10B3D25C58DC}" presName="connectorText" presStyleLbl="sibTrans2D1" presStyleIdx="0" presStyleCnt="2"/>
      <dgm:spPr/>
    </dgm:pt>
    <dgm:pt modelId="{2F7C57A2-C5C8-476D-800F-18837063CD65}" type="pres">
      <dgm:prSet presAssocID="{50D804DB-6DFC-4DE3-A2CD-475A4F9BFBCC}" presName="node" presStyleLbl="node1" presStyleIdx="1" presStyleCnt="3">
        <dgm:presLayoutVars>
          <dgm:bulletEnabled val="1"/>
        </dgm:presLayoutVars>
      </dgm:prSet>
      <dgm:spPr/>
    </dgm:pt>
    <dgm:pt modelId="{7A3E4E27-EACE-46B3-9AC2-AFD02E0A136F}" type="pres">
      <dgm:prSet presAssocID="{92701252-918A-448F-B64A-609CC2651500}" presName="sibTrans" presStyleLbl="sibTrans2D1" presStyleIdx="1" presStyleCnt="2"/>
      <dgm:spPr/>
    </dgm:pt>
    <dgm:pt modelId="{7328E86D-11B0-4A54-820A-B761B37E4824}" type="pres">
      <dgm:prSet presAssocID="{92701252-918A-448F-B64A-609CC2651500}" presName="connectorText" presStyleLbl="sibTrans2D1" presStyleIdx="1" presStyleCnt="2"/>
      <dgm:spPr/>
    </dgm:pt>
    <dgm:pt modelId="{180E6F7A-F4CF-439C-BAF7-C84E669ADAF8}" type="pres">
      <dgm:prSet presAssocID="{AE5AC2C9-6210-4CBC-81B5-ED8D56035A09}" presName="node" presStyleLbl="node1" presStyleIdx="2" presStyleCnt="3">
        <dgm:presLayoutVars>
          <dgm:bulletEnabled val="1"/>
        </dgm:presLayoutVars>
      </dgm:prSet>
      <dgm:spPr/>
    </dgm:pt>
  </dgm:ptLst>
  <dgm:cxnLst>
    <dgm:cxn modelId="{720787FD-A2F7-4CEA-B33D-98602E1D8E8B}" type="presOf" srcId="{DEF5D975-43F1-45F7-B533-D6193BECA9A6}" destId="{D5A79076-A038-4310-AD67-2025C6AD1174}" srcOrd="0" destOrd="0" presId="urn:microsoft.com/office/officeart/2005/8/layout/process5"/>
    <dgm:cxn modelId="{7875B554-E408-4C04-95AD-53C3392A529B}" srcId="{FDA919B3-1085-4676-8705-15F7643F1ED1}" destId="{AE5AC2C9-6210-4CBC-81B5-ED8D56035A09}" srcOrd="2" destOrd="0" parTransId="{F3370926-E774-40B4-979D-C0A2ADC32EB7}" sibTransId="{CB026262-1658-4AE4-9F85-5435A6F79048}"/>
    <dgm:cxn modelId="{AED50351-7793-43BE-BA4E-1D9CBB3349D0}" type="presOf" srcId="{AE5AC2C9-6210-4CBC-81B5-ED8D56035A09}" destId="{180E6F7A-F4CF-439C-BAF7-C84E669ADAF8}" srcOrd="0" destOrd="0" presId="urn:microsoft.com/office/officeart/2005/8/layout/process5"/>
    <dgm:cxn modelId="{BCDB00D4-4C2B-4F59-A20D-909CAFF29200}" type="presOf" srcId="{50D804DB-6DFC-4DE3-A2CD-475A4F9BFBCC}" destId="{2F7C57A2-C5C8-476D-800F-18837063CD65}" srcOrd="0" destOrd="0" presId="urn:microsoft.com/office/officeart/2005/8/layout/process5"/>
    <dgm:cxn modelId="{2D3F3C48-197F-4FFA-B155-D96775F80A21}" type="presOf" srcId="{92701252-918A-448F-B64A-609CC2651500}" destId="{7A3E4E27-EACE-46B3-9AC2-AFD02E0A136F}" srcOrd="0" destOrd="0" presId="urn:microsoft.com/office/officeart/2005/8/layout/process5"/>
    <dgm:cxn modelId="{3D64E4DA-303C-4A68-882D-B0932E75C98E}" type="presOf" srcId="{5FF0FA68-F372-4A5A-8855-10B3D25C58DC}" destId="{B8890FA0-BC12-459D-B4FD-5CAF0453EAA0}" srcOrd="1" destOrd="0" presId="urn:microsoft.com/office/officeart/2005/8/layout/process5"/>
    <dgm:cxn modelId="{68FD3C32-B8EE-457C-87E7-AD4BED02FD4C}" srcId="{FDA919B3-1085-4676-8705-15F7643F1ED1}" destId="{DEF5D975-43F1-45F7-B533-D6193BECA9A6}" srcOrd="0" destOrd="0" parTransId="{27A0585D-A88C-4B28-B2BF-A5FA9141AB54}" sibTransId="{5FF0FA68-F372-4A5A-8855-10B3D25C58DC}"/>
    <dgm:cxn modelId="{B3AB6CD7-C1D8-4BF7-9B2D-3490D8BBBA7F}" type="presOf" srcId="{5FF0FA68-F372-4A5A-8855-10B3D25C58DC}" destId="{009C12FF-5FB1-4969-8407-D7CAA8F7CC50}" srcOrd="0" destOrd="0" presId="urn:microsoft.com/office/officeart/2005/8/layout/process5"/>
    <dgm:cxn modelId="{495AEE54-010E-4B18-9378-08E55C435BE6}" type="presOf" srcId="{92701252-918A-448F-B64A-609CC2651500}" destId="{7328E86D-11B0-4A54-820A-B761B37E4824}" srcOrd="1" destOrd="0" presId="urn:microsoft.com/office/officeart/2005/8/layout/process5"/>
    <dgm:cxn modelId="{BBA795D4-4333-4586-93E6-78703F67C028}" srcId="{FDA919B3-1085-4676-8705-15F7643F1ED1}" destId="{50D804DB-6DFC-4DE3-A2CD-475A4F9BFBCC}" srcOrd="1" destOrd="0" parTransId="{C8D2D50C-2CB6-4A27-91AD-3CEE3C3A5051}" sibTransId="{92701252-918A-448F-B64A-609CC2651500}"/>
    <dgm:cxn modelId="{8452E311-18D9-43FB-84C8-9BD632A92E60}" type="presOf" srcId="{FDA919B3-1085-4676-8705-15F7643F1ED1}" destId="{68A3BFBB-BFA0-4B07-ABD4-0CFF96DE9FBE}" srcOrd="0" destOrd="0" presId="urn:microsoft.com/office/officeart/2005/8/layout/process5"/>
    <dgm:cxn modelId="{755B0DC8-444F-4EAC-B0EB-F3CEDF535B18}" type="presParOf" srcId="{68A3BFBB-BFA0-4B07-ABD4-0CFF96DE9FBE}" destId="{D5A79076-A038-4310-AD67-2025C6AD1174}" srcOrd="0" destOrd="0" presId="urn:microsoft.com/office/officeart/2005/8/layout/process5"/>
    <dgm:cxn modelId="{15C14578-87D4-4986-95BF-FAEEF14BEF75}" type="presParOf" srcId="{68A3BFBB-BFA0-4B07-ABD4-0CFF96DE9FBE}" destId="{009C12FF-5FB1-4969-8407-D7CAA8F7CC50}" srcOrd="1" destOrd="0" presId="urn:microsoft.com/office/officeart/2005/8/layout/process5"/>
    <dgm:cxn modelId="{0003F026-14F3-46C7-A7E1-FA4A8B564828}" type="presParOf" srcId="{009C12FF-5FB1-4969-8407-D7CAA8F7CC50}" destId="{B8890FA0-BC12-459D-B4FD-5CAF0453EAA0}" srcOrd="0" destOrd="0" presId="urn:microsoft.com/office/officeart/2005/8/layout/process5"/>
    <dgm:cxn modelId="{9E2B34C9-1996-4CC2-AA8E-09B9C9805EC6}" type="presParOf" srcId="{68A3BFBB-BFA0-4B07-ABD4-0CFF96DE9FBE}" destId="{2F7C57A2-C5C8-476D-800F-18837063CD65}" srcOrd="2" destOrd="0" presId="urn:microsoft.com/office/officeart/2005/8/layout/process5"/>
    <dgm:cxn modelId="{09BBF7E4-BEEE-47D8-8924-E38EAF042E0B}" type="presParOf" srcId="{68A3BFBB-BFA0-4B07-ABD4-0CFF96DE9FBE}" destId="{7A3E4E27-EACE-46B3-9AC2-AFD02E0A136F}" srcOrd="3" destOrd="0" presId="urn:microsoft.com/office/officeart/2005/8/layout/process5"/>
    <dgm:cxn modelId="{4EB23180-517F-4EF0-9222-EFF52A28D6AA}" type="presParOf" srcId="{7A3E4E27-EACE-46B3-9AC2-AFD02E0A136F}" destId="{7328E86D-11B0-4A54-820A-B761B37E4824}" srcOrd="0" destOrd="0" presId="urn:microsoft.com/office/officeart/2005/8/layout/process5"/>
    <dgm:cxn modelId="{724516BD-F357-41F8-867F-5C1187852942}" type="presParOf" srcId="{68A3BFBB-BFA0-4B07-ABD4-0CFF96DE9FBE}" destId="{180E6F7A-F4CF-439C-BAF7-C84E669ADAF8}" srcOrd="4"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498C6FC2-FA73-499D-B76B-6054BB00875C}" type="doc">
      <dgm:prSet loTypeId="urn:microsoft.com/office/officeart/2005/8/layout/hierarchy1" loCatId="hierarchy" qsTypeId="urn:microsoft.com/office/officeart/2005/8/quickstyle/simple3" qsCatId="simple" csTypeId="urn:microsoft.com/office/officeart/2005/8/colors/accent0_3" csCatId="mainScheme" phldr="1"/>
      <dgm:spPr/>
      <dgm:t>
        <a:bodyPr/>
        <a:lstStyle/>
        <a:p>
          <a:endParaRPr lang="en-IN"/>
        </a:p>
      </dgm:t>
    </dgm:pt>
    <dgm:pt modelId="{EEB8B284-CCA5-4209-9395-AECB2F64DF44}">
      <dgm:prSet phldrT="[Text]"/>
      <dgm:spPr/>
      <dgm:t>
        <a:bodyPr/>
        <a:lstStyle/>
        <a:p>
          <a:r>
            <a:rPr lang="en-IN" dirty="0"/>
            <a:t>ISD &amp; Recipient in Different States</a:t>
          </a:r>
        </a:p>
      </dgm:t>
    </dgm:pt>
    <dgm:pt modelId="{01CA1A24-6EE5-4D27-9CB6-6C3C51AC6FED}" type="parTrans" cxnId="{0A3A2610-1735-4FF6-ABB0-B57227FAFBE4}">
      <dgm:prSet/>
      <dgm:spPr/>
      <dgm:t>
        <a:bodyPr/>
        <a:lstStyle/>
        <a:p>
          <a:endParaRPr lang="en-IN"/>
        </a:p>
      </dgm:t>
    </dgm:pt>
    <dgm:pt modelId="{45715811-7338-4EC0-B647-5D9832701197}" type="sibTrans" cxnId="{0A3A2610-1735-4FF6-ABB0-B57227FAFBE4}">
      <dgm:prSet/>
      <dgm:spPr/>
      <dgm:t>
        <a:bodyPr/>
        <a:lstStyle/>
        <a:p>
          <a:endParaRPr lang="en-IN"/>
        </a:p>
      </dgm:t>
    </dgm:pt>
    <dgm:pt modelId="{BD16F6F8-1972-4738-B6EE-4951DCD5ED10}">
      <dgm:prSet phldrT="[Text]"/>
      <dgm:spPr/>
      <dgm:t>
        <a:bodyPr/>
        <a:lstStyle/>
        <a:p>
          <a:r>
            <a:rPr lang="en-IN" dirty="0"/>
            <a:t>CGST Act</a:t>
          </a:r>
        </a:p>
      </dgm:t>
    </dgm:pt>
    <dgm:pt modelId="{36D6469B-2E9A-4D72-8898-8C1C17839522}" type="parTrans" cxnId="{D315DD7B-9EA5-4E1E-99E4-591E608EE42E}">
      <dgm:prSet/>
      <dgm:spPr/>
      <dgm:t>
        <a:bodyPr/>
        <a:lstStyle/>
        <a:p>
          <a:endParaRPr lang="en-IN"/>
        </a:p>
      </dgm:t>
    </dgm:pt>
    <dgm:pt modelId="{0EBCADBE-47E6-40FF-B44D-285C1B1DA0CA}" type="sibTrans" cxnId="{D315DD7B-9EA5-4E1E-99E4-591E608EE42E}">
      <dgm:prSet/>
      <dgm:spPr/>
      <dgm:t>
        <a:bodyPr/>
        <a:lstStyle/>
        <a:p>
          <a:endParaRPr lang="en-IN"/>
        </a:p>
      </dgm:t>
    </dgm:pt>
    <dgm:pt modelId="{C754B954-C036-42A7-9A80-96AAC97103FA}">
      <dgm:prSet phldrT="[Text]"/>
      <dgm:spPr/>
      <dgm:t>
        <a:bodyPr/>
        <a:lstStyle/>
        <a:p>
          <a:r>
            <a:rPr lang="en-IN" dirty="0"/>
            <a:t>SGST Act</a:t>
          </a:r>
        </a:p>
      </dgm:t>
    </dgm:pt>
    <dgm:pt modelId="{DDDCC530-C5AA-47B5-9849-C972746FC279}" type="parTrans" cxnId="{5769E7D3-7BFD-4492-B376-844DB5349F94}">
      <dgm:prSet/>
      <dgm:spPr/>
      <dgm:t>
        <a:bodyPr/>
        <a:lstStyle/>
        <a:p>
          <a:endParaRPr lang="en-IN"/>
        </a:p>
      </dgm:t>
    </dgm:pt>
    <dgm:pt modelId="{C7F77402-FC06-4EF0-9CDE-4F02D7922B65}" type="sibTrans" cxnId="{5769E7D3-7BFD-4492-B376-844DB5349F94}">
      <dgm:prSet/>
      <dgm:spPr/>
      <dgm:t>
        <a:bodyPr/>
        <a:lstStyle/>
        <a:p>
          <a:endParaRPr lang="en-IN"/>
        </a:p>
      </dgm:t>
    </dgm:pt>
    <dgm:pt modelId="{BB0EFA0F-3E12-4AFF-B480-920198D95D48}">
      <dgm:prSet/>
      <dgm:spPr/>
      <dgm:t>
        <a:bodyPr/>
        <a:lstStyle/>
        <a:p>
          <a:r>
            <a:rPr lang="en-IN" dirty="0"/>
            <a:t>Credit of CGST or IGST as </a:t>
          </a:r>
          <a:r>
            <a:rPr lang="en-IN" b="1" dirty="0"/>
            <a:t>IGST</a:t>
          </a:r>
        </a:p>
      </dgm:t>
    </dgm:pt>
    <dgm:pt modelId="{003DA81B-7EA1-4C6B-8792-7EFE322675C9}" type="parTrans" cxnId="{8AB5853A-49DC-4222-8009-058844A138FA}">
      <dgm:prSet/>
      <dgm:spPr/>
      <dgm:t>
        <a:bodyPr/>
        <a:lstStyle/>
        <a:p>
          <a:endParaRPr lang="en-IN"/>
        </a:p>
      </dgm:t>
    </dgm:pt>
    <dgm:pt modelId="{9A8F63E4-2E29-4D10-8728-79AEB7FF13E9}" type="sibTrans" cxnId="{8AB5853A-49DC-4222-8009-058844A138FA}">
      <dgm:prSet/>
      <dgm:spPr/>
      <dgm:t>
        <a:bodyPr/>
        <a:lstStyle/>
        <a:p>
          <a:endParaRPr lang="en-IN"/>
        </a:p>
      </dgm:t>
    </dgm:pt>
    <dgm:pt modelId="{7F019369-3436-4E2F-936D-874ED9AFE96F}">
      <dgm:prSet/>
      <dgm:spPr/>
      <dgm:t>
        <a:bodyPr/>
        <a:lstStyle/>
        <a:p>
          <a:r>
            <a:rPr lang="en-IN" dirty="0"/>
            <a:t>Credit of SGST as </a:t>
          </a:r>
          <a:r>
            <a:rPr lang="en-IN" b="1" dirty="0"/>
            <a:t>IGST</a:t>
          </a:r>
          <a:endParaRPr lang="en-IN" dirty="0"/>
        </a:p>
      </dgm:t>
    </dgm:pt>
    <dgm:pt modelId="{CA605CA5-7D8E-48AD-9235-5DF503EFC8EC}" type="parTrans" cxnId="{B5D547C0-D211-4684-9722-2FA987D1B919}">
      <dgm:prSet/>
      <dgm:spPr/>
      <dgm:t>
        <a:bodyPr/>
        <a:lstStyle/>
        <a:p>
          <a:endParaRPr lang="en-IN"/>
        </a:p>
      </dgm:t>
    </dgm:pt>
    <dgm:pt modelId="{FAA2F1A6-92A1-4957-8AA6-B0C51E75063D}" type="sibTrans" cxnId="{B5D547C0-D211-4684-9722-2FA987D1B919}">
      <dgm:prSet/>
      <dgm:spPr/>
      <dgm:t>
        <a:bodyPr/>
        <a:lstStyle/>
        <a:p>
          <a:endParaRPr lang="en-IN"/>
        </a:p>
      </dgm:t>
    </dgm:pt>
    <dgm:pt modelId="{6BBD1851-89C0-4BFB-8A3C-032947EE7E4D}" type="pres">
      <dgm:prSet presAssocID="{498C6FC2-FA73-499D-B76B-6054BB00875C}" presName="hierChild1" presStyleCnt="0">
        <dgm:presLayoutVars>
          <dgm:chPref val="1"/>
          <dgm:dir/>
          <dgm:animOne val="branch"/>
          <dgm:animLvl val="lvl"/>
          <dgm:resizeHandles/>
        </dgm:presLayoutVars>
      </dgm:prSet>
      <dgm:spPr/>
    </dgm:pt>
    <dgm:pt modelId="{3315436A-8067-4144-8202-7691DC6621E8}" type="pres">
      <dgm:prSet presAssocID="{EEB8B284-CCA5-4209-9395-AECB2F64DF44}" presName="hierRoot1" presStyleCnt="0"/>
      <dgm:spPr/>
    </dgm:pt>
    <dgm:pt modelId="{AF30E8E5-59DD-47AC-8ED0-9713ADCB6E6B}" type="pres">
      <dgm:prSet presAssocID="{EEB8B284-CCA5-4209-9395-AECB2F64DF44}" presName="composite" presStyleCnt="0"/>
      <dgm:spPr/>
    </dgm:pt>
    <dgm:pt modelId="{B028709D-6BFA-49FE-9653-0C818C1757C4}" type="pres">
      <dgm:prSet presAssocID="{EEB8B284-CCA5-4209-9395-AECB2F64DF44}" presName="background" presStyleLbl="node0" presStyleIdx="0" presStyleCnt="1"/>
      <dgm:spPr/>
    </dgm:pt>
    <dgm:pt modelId="{FE5CD3C6-A127-446D-9D73-346FF32F85DB}" type="pres">
      <dgm:prSet presAssocID="{EEB8B284-CCA5-4209-9395-AECB2F64DF44}" presName="text" presStyleLbl="fgAcc0" presStyleIdx="0" presStyleCnt="1">
        <dgm:presLayoutVars>
          <dgm:chPref val="3"/>
        </dgm:presLayoutVars>
      </dgm:prSet>
      <dgm:spPr/>
    </dgm:pt>
    <dgm:pt modelId="{4E25EF9B-D08C-4BFD-A05F-01C46DDEE4CE}" type="pres">
      <dgm:prSet presAssocID="{EEB8B284-CCA5-4209-9395-AECB2F64DF44}" presName="hierChild2" presStyleCnt="0"/>
      <dgm:spPr/>
    </dgm:pt>
    <dgm:pt modelId="{350D652A-2C93-4C16-9AC6-F2A6033690A1}" type="pres">
      <dgm:prSet presAssocID="{36D6469B-2E9A-4D72-8898-8C1C17839522}" presName="Name10" presStyleLbl="parChTrans1D2" presStyleIdx="0" presStyleCnt="2"/>
      <dgm:spPr/>
    </dgm:pt>
    <dgm:pt modelId="{3CC33382-1383-4F5B-B94C-7AC2853ED05E}" type="pres">
      <dgm:prSet presAssocID="{BD16F6F8-1972-4738-B6EE-4951DCD5ED10}" presName="hierRoot2" presStyleCnt="0"/>
      <dgm:spPr/>
    </dgm:pt>
    <dgm:pt modelId="{E210A0F4-5564-4663-B356-889C09ED6797}" type="pres">
      <dgm:prSet presAssocID="{BD16F6F8-1972-4738-B6EE-4951DCD5ED10}" presName="composite2" presStyleCnt="0"/>
      <dgm:spPr/>
    </dgm:pt>
    <dgm:pt modelId="{825008EA-7A54-434F-B393-E28C5568F4D9}" type="pres">
      <dgm:prSet presAssocID="{BD16F6F8-1972-4738-B6EE-4951DCD5ED10}" presName="background2" presStyleLbl="node2" presStyleIdx="0" presStyleCnt="2"/>
      <dgm:spPr/>
    </dgm:pt>
    <dgm:pt modelId="{2FAE07FD-4615-4FC9-8142-DC158F243CEA}" type="pres">
      <dgm:prSet presAssocID="{BD16F6F8-1972-4738-B6EE-4951DCD5ED10}" presName="text2" presStyleLbl="fgAcc2" presStyleIdx="0" presStyleCnt="2">
        <dgm:presLayoutVars>
          <dgm:chPref val="3"/>
        </dgm:presLayoutVars>
      </dgm:prSet>
      <dgm:spPr/>
    </dgm:pt>
    <dgm:pt modelId="{E1712101-04DF-4918-AC05-E81D8E9B5CE6}" type="pres">
      <dgm:prSet presAssocID="{BD16F6F8-1972-4738-B6EE-4951DCD5ED10}" presName="hierChild3" presStyleCnt="0"/>
      <dgm:spPr/>
    </dgm:pt>
    <dgm:pt modelId="{F691E8A3-480F-485D-8FEF-832F09207CA1}" type="pres">
      <dgm:prSet presAssocID="{003DA81B-7EA1-4C6B-8792-7EFE322675C9}" presName="Name17" presStyleLbl="parChTrans1D3" presStyleIdx="0" presStyleCnt="2"/>
      <dgm:spPr/>
    </dgm:pt>
    <dgm:pt modelId="{F5EA5E1A-D9E1-4354-B9BC-CAC4758D0B2F}" type="pres">
      <dgm:prSet presAssocID="{BB0EFA0F-3E12-4AFF-B480-920198D95D48}" presName="hierRoot3" presStyleCnt="0"/>
      <dgm:spPr/>
    </dgm:pt>
    <dgm:pt modelId="{42C61DE7-5802-4A05-9F43-A5658864E931}" type="pres">
      <dgm:prSet presAssocID="{BB0EFA0F-3E12-4AFF-B480-920198D95D48}" presName="composite3" presStyleCnt="0"/>
      <dgm:spPr/>
    </dgm:pt>
    <dgm:pt modelId="{3E7A93F7-B6AD-4325-92B0-05A4ADBAA933}" type="pres">
      <dgm:prSet presAssocID="{BB0EFA0F-3E12-4AFF-B480-920198D95D48}" presName="background3" presStyleLbl="node3" presStyleIdx="0" presStyleCnt="2"/>
      <dgm:spPr/>
    </dgm:pt>
    <dgm:pt modelId="{4F397C59-F387-422B-A6EB-AA5CEBBDE8E6}" type="pres">
      <dgm:prSet presAssocID="{BB0EFA0F-3E12-4AFF-B480-920198D95D48}" presName="text3" presStyleLbl="fgAcc3" presStyleIdx="0" presStyleCnt="2">
        <dgm:presLayoutVars>
          <dgm:chPref val="3"/>
        </dgm:presLayoutVars>
      </dgm:prSet>
      <dgm:spPr/>
    </dgm:pt>
    <dgm:pt modelId="{63CCBD71-2BD4-4DA1-8C32-F13B55A57248}" type="pres">
      <dgm:prSet presAssocID="{BB0EFA0F-3E12-4AFF-B480-920198D95D48}" presName="hierChild4" presStyleCnt="0"/>
      <dgm:spPr/>
    </dgm:pt>
    <dgm:pt modelId="{6EE8E462-BBBA-4AFB-AD73-1280B63C421F}" type="pres">
      <dgm:prSet presAssocID="{DDDCC530-C5AA-47B5-9849-C972746FC279}" presName="Name10" presStyleLbl="parChTrans1D2" presStyleIdx="1" presStyleCnt="2"/>
      <dgm:spPr/>
    </dgm:pt>
    <dgm:pt modelId="{E02783BB-832A-415C-8D18-E8DD4891629F}" type="pres">
      <dgm:prSet presAssocID="{C754B954-C036-42A7-9A80-96AAC97103FA}" presName="hierRoot2" presStyleCnt="0"/>
      <dgm:spPr/>
    </dgm:pt>
    <dgm:pt modelId="{B1D77576-60E2-4267-9F35-C4D96F21C513}" type="pres">
      <dgm:prSet presAssocID="{C754B954-C036-42A7-9A80-96AAC97103FA}" presName="composite2" presStyleCnt="0"/>
      <dgm:spPr/>
    </dgm:pt>
    <dgm:pt modelId="{9048E648-5E59-47C9-9D70-9C9DEAFB8EA0}" type="pres">
      <dgm:prSet presAssocID="{C754B954-C036-42A7-9A80-96AAC97103FA}" presName="background2" presStyleLbl="node2" presStyleIdx="1" presStyleCnt="2"/>
      <dgm:spPr/>
    </dgm:pt>
    <dgm:pt modelId="{A1492D39-569C-4697-AE0B-15900763B7C0}" type="pres">
      <dgm:prSet presAssocID="{C754B954-C036-42A7-9A80-96AAC97103FA}" presName="text2" presStyleLbl="fgAcc2" presStyleIdx="1" presStyleCnt="2">
        <dgm:presLayoutVars>
          <dgm:chPref val="3"/>
        </dgm:presLayoutVars>
      </dgm:prSet>
      <dgm:spPr/>
    </dgm:pt>
    <dgm:pt modelId="{1F07C59D-68BD-4D3F-AED2-80E94AC821A3}" type="pres">
      <dgm:prSet presAssocID="{C754B954-C036-42A7-9A80-96AAC97103FA}" presName="hierChild3" presStyleCnt="0"/>
      <dgm:spPr/>
    </dgm:pt>
    <dgm:pt modelId="{70D8F494-90F2-4CB3-88B5-CFFB0C87B4BE}" type="pres">
      <dgm:prSet presAssocID="{CA605CA5-7D8E-48AD-9235-5DF503EFC8EC}" presName="Name17" presStyleLbl="parChTrans1D3" presStyleIdx="1" presStyleCnt="2"/>
      <dgm:spPr/>
    </dgm:pt>
    <dgm:pt modelId="{DDA90E8F-B987-4C5F-90E8-37DE5A1D6154}" type="pres">
      <dgm:prSet presAssocID="{7F019369-3436-4E2F-936D-874ED9AFE96F}" presName="hierRoot3" presStyleCnt="0"/>
      <dgm:spPr/>
    </dgm:pt>
    <dgm:pt modelId="{0832A7C8-BC90-48D7-8515-BAB20D0328B7}" type="pres">
      <dgm:prSet presAssocID="{7F019369-3436-4E2F-936D-874ED9AFE96F}" presName="composite3" presStyleCnt="0"/>
      <dgm:spPr/>
    </dgm:pt>
    <dgm:pt modelId="{E59B1A4D-C1E6-4947-8464-906EB93BF1F8}" type="pres">
      <dgm:prSet presAssocID="{7F019369-3436-4E2F-936D-874ED9AFE96F}" presName="background3" presStyleLbl="node3" presStyleIdx="1" presStyleCnt="2"/>
      <dgm:spPr/>
    </dgm:pt>
    <dgm:pt modelId="{7E0E20BD-E758-485D-870D-B1B78DE21C12}" type="pres">
      <dgm:prSet presAssocID="{7F019369-3436-4E2F-936D-874ED9AFE96F}" presName="text3" presStyleLbl="fgAcc3" presStyleIdx="1" presStyleCnt="2">
        <dgm:presLayoutVars>
          <dgm:chPref val="3"/>
        </dgm:presLayoutVars>
      </dgm:prSet>
      <dgm:spPr/>
    </dgm:pt>
    <dgm:pt modelId="{AFCA7797-B82D-4B00-A495-4A4341454808}" type="pres">
      <dgm:prSet presAssocID="{7F019369-3436-4E2F-936D-874ED9AFE96F}" presName="hierChild4" presStyleCnt="0"/>
      <dgm:spPr/>
    </dgm:pt>
  </dgm:ptLst>
  <dgm:cxnLst>
    <dgm:cxn modelId="{9F1E391B-C7A5-4AD2-A8F3-A361D2C54A37}" type="presOf" srcId="{003DA81B-7EA1-4C6B-8792-7EFE322675C9}" destId="{F691E8A3-480F-485D-8FEF-832F09207CA1}" srcOrd="0" destOrd="0" presId="urn:microsoft.com/office/officeart/2005/8/layout/hierarchy1"/>
    <dgm:cxn modelId="{3A8E76E7-B0EE-4045-B122-FA2612C96417}" type="presOf" srcId="{CA605CA5-7D8E-48AD-9235-5DF503EFC8EC}" destId="{70D8F494-90F2-4CB3-88B5-CFFB0C87B4BE}" srcOrd="0" destOrd="0" presId="urn:microsoft.com/office/officeart/2005/8/layout/hierarchy1"/>
    <dgm:cxn modelId="{B24DBD47-1FD7-400B-A66B-4C7CD7F80722}" type="presOf" srcId="{EEB8B284-CCA5-4209-9395-AECB2F64DF44}" destId="{FE5CD3C6-A127-446D-9D73-346FF32F85DB}" srcOrd="0" destOrd="0" presId="urn:microsoft.com/office/officeart/2005/8/layout/hierarchy1"/>
    <dgm:cxn modelId="{DC41255A-4A50-465C-9A7A-BE7A79F688C2}" type="presOf" srcId="{BB0EFA0F-3E12-4AFF-B480-920198D95D48}" destId="{4F397C59-F387-422B-A6EB-AA5CEBBDE8E6}" srcOrd="0" destOrd="0" presId="urn:microsoft.com/office/officeart/2005/8/layout/hierarchy1"/>
    <dgm:cxn modelId="{5769E7D3-7BFD-4492-B376-844DB5349F94}" srcId="{EEB8B284-CCA5-4209-9395-AECB2F64DF44}" destId="{C754B954-C036-42A7-9A80-96AAC97103FA}" srcOrd="1" destOrd="0" parTransId="{DDDCC530-C5AA-47B5-9849-C972746FC279}" sibTransId="{C7F77402-FC06-4EF0-9CDE-4F02D7922B65}"/>
    <dgm:cxn modelId="{B5D547C0-D211-4684-9722-2FA987D1B919}" srcId="{C754B954-C036-42A7-9A80-96AAC97103FA}" destId="{7F019369-3436-4E2F-936D-874ED9AFE96F}" srcOrd="0" destOrd="0" parTransId="{CA605CA5-7D8E-48AD-9235-5DF503EFC8EC}" sibTransId="{FAA2F1A6-92A1-4957-8AA6-B0C51E75063D}"/>
    <dgm:cxn modelId="{029BD79E-1BE4-4E13-83FB-8CBD6528F631}" type="presOf" srcId="{498C6FC2-FA73-499D-B76B-6054BB00875C}" destId="{6BBD1851-89C0-4BFB-8A3C-032947EE7E4D}" srcOrd="0" destOrd="0" presId="urn:microsoft.com/office/officeart/2005/8/layout/hierarchy1"/>
    <dgm:cxn modelId="{8353C774-74D2-4300-AF08-C3891555975F}" type="presOf" srcId="{BD16F6F8-1972-4738-B6EE-4951DCD5ED10}" destId="{2FAE07FD-4615-4FC9-8142-DC158F243CEA}" srcOrd="0" destOrd="0" presId="urn:microsoft.com/office/officeart/2005/8/layout/hierarchy1"/>
    <dgm:cxn modelId="{BF40F7EF-EAD8-4547-A9B9-F6A08938BC83}" type="presOf" srcId="{36D6469B-2E9A-4D72-8898-8C1C17839522}" destId="{350D652A-2C93-4C16-9AC6-F2A6033690A1}" srcOrd="0" destOrd="0" presId="urn:microsoft.com/office/officeart/2005/8/layout/hierarchy1"/>
    <dgm:cxn modelId="{8AB5853A-49DC-4222-8009-058844A138FA}" srcId="{BD16F6F8-1972-4738-B6EE-4951DCD5ED10}" destId="{BB0EFA0F-3E12-4AFF-B480-920198D95D48}" srcOrd="0" destOrd="0" parTransId="{003DA81B-7EA1-4C6B-8792-7EFE322675C9}" sibTransId="{9A8F63E4-2E29-4D10-8728-79AEB7FF13E9}"/>
    <dgm:cxn modelId="{029A0B46-7052-4BA0-B693-A79424E82A03}" type="presOf" srcId="{7F019369-3436-4E2F-936D-874ED9AFE96F}" destId="{7E0E20BD-E758-485D-870D-B1B78DE21C12}" srcOrd="0" destOrd="0" presId="urn:microsoft.com/office/officeart/2005/8/layout/hierarchy1"/>
    <dgm:cxn modelId="{D315DD7B-9EA5-4E1E-99E4-591E608EE42E}" srcId="{EEB8B284-CCA5-4209-9395-AECB2F64DF44}" destId="{BD16F6F8-1972-4738-B6EE-4951DCD5ED10}" srcOrd="0" destOrd="0" parTransId="{36D6469B-2E9A-4D72-8898-8C1C17839522}" sibTransId="{0EBCADBE-47E6-40FF-B44D-285C1B1DA0CA}"/>
    <dgm:cxn modelId="{0A3A2610-1735-4FF6-ABB0-B57227FAFBE4}" srcId="{498C6FC2-FA73-499D-B76B-6054BB00875C}" destId="{EEB8B284-CCA5-4209-9395-AECB2F64DF44}" srcOrd="0" destOrd="0" parTransId="{01CA1A24-6EE5-4D27-9CB6-6C3C51AC6FED}" sibTransId="{45715811-7338-4EC0-B647-5D9832701197}"/>
    <dgm:cxn modelId="{1B5C93CF-01C9-409E-9791-DF5928F83850}" type="presOf" srcId="{DDDCC530-C5AA-47B5-9849-C972746FC279}" destId="{6EE8E462-BBBA-4AFB-AD73-1280B63C421F}" srcOrd="0" destOrd="0" presId="urn:microsoft.com/office/officeart/2005/8/layout/hierarchy1"/>
    <dgm:cxn modelId="{8DA241FB-E6A4-4AF1-A706-50727963F4B3}" type="presOf" srcId="{C754B954-C036-42A7-9A80-96AAC97103FA}" destId="{A1492D39-569C-4697-AE0B-15900763B7C0}" srcOrd="0" destOrd="0" presId="urn:microsoft.com/office/officeart/2005/8/layout/hierarchy1"/>
    <dgm:cxn modelId="{D237358C-C298-4A3C-8A82-D40948503BFF}" type="presParOf" srcId="{6BBD1851-89C0-4BFB-8A3C-032947EE7E4D}" destId="{3315436A-8067-4144-8202-7691DC6621E8}" srcOrd="0" destOrd="0" presId="urn:microsoft.com/office/officeart/2005/8/layout/hierarchy1"/>
    <dgm:cxn modelId="{AC6C5581-C22B-4610-B5F7-1D9676F7EDB4}" type="presParOf" srcId="{3315436A-8067-4144-8202-7691DC6621E8}" destId="{AF30E8E5-59DD-47AC-8ED0-9713ADCB6E6B}" srcOrd="0" destOrd="0" presId="urn:microsoft.com/office/officeart/2005/8/layout/hierarchy1"/>
    <dgm:cxn modelId="{0AF9D88D-D26D-41E8-8CD9-5C0FEF0BB500}" type="presParOf" srcId="{AF30E8E5-59DD-47AC-8ED0-9713ADCB6E6B}" destId="{B028709D-6BFA-49FE-9653-0C818C1757C4}" srcOrd="0" destOrd="0" presId="urn:microsoft.com/office/officeart/2005/8/layout/hierarchy1"/>
    <dgm:cxn modelId="{BA3A7BE7-1C3B-4872-A93E-616E7A2D94BE}" type="presParOf" srcId="{AF30E8E5-59DD-47AC-8ED0-9713ADCB6E6B}" destId="{FE5CD3C6-A127-446D-9D73-346FF32F85DB}" srcOrd="1" destOrd="0" presId="urn:microsoft.com/office/officeart/2005/8/layout/hierarchy1"/>
    <dgm:cxn modelId="{E5C22055-757A-45DC-96A1-85B3C883F927}" type="presParOf" srcId="{3315436A-8067-4144-8202-7691DC6621E8}" destId="{4E25EF9B-D08C-4BFD-A05F-01C46DDEE4CE}" srcOrd="1" destOrd="0" presId="urn:microsoft.com/office/officeart/2005/8/layout/hierarchy1"/>
    <dgm:cxn modelId="{97AE088F-98A6-494A-A263-568CAFE5C1AD}" type="presParOf" srcId="{4E25EF9B-D08C-4BFD-A05F-01C46DDEE4CE}" destId="{350D652A-2C93-4C16-9AC6-F2A6033690A1}" srcOrd="0" destOrd="0" presId="urn:microsoft.com/office/officeart/2005/8/layout/hierarchy1"/>
    <dgm:cxn modelId="{D2C927B9-67F5-478F-94D5-06C6E5A7B40B}" type="presParOf" srcId="{4E25EF9B-D08C-4BFD-A05F-01C46DDEE4CE}" destId="{3CC33382-1383-4F5B-B94C-7AC2853ED05E}" srcOrd="1" destOrd="0" presId="urn:microsoft.com/office/officeart/2005/8/layout/hierarchy1"/>
    <dgm:cxn modelId="{44EB48F5-6C71-4C1A-A1BD-3151BC3C1D39}" type="presParOf" srcId="{3CC33382-1383-4F5B-B94C-7AC2853ED05E}" destId="{E210A0F4-5564-4663-B356-889C09ED6797}" srcOrd="0" destOrd="0" presId="urn:microsoft.com/office/officeart/2005/8/layout/hierarchy1"/>
    <dgm:cxn modelId="{AFFA0541-F820-41A5-AEAF-2C68CBF777DC}" type="presParOf" srcId="{E210A0F4-5564-4663-B356-889C09ED6797}" destId="{825008EA-7A54-434F-B393-E28C5568F4D9}" srcOrd="0" destOrd="0" presId="urn:microsoft.com/office/officeart/2005/8/layout/hierarchy1"/>
    <dgm:cxn modelId="{9FE6FCDE-5B56-4F6E-BBD9-4AC08DFF43CC}" type="presParOf" srcId="{E210A0F4-5564-4663-B356-889C09ED6797}" destId="{2FAE07FD-4615-4FC9-8142-DC158F243CEA}" srcOrd="1" destOrd="0" presId="urn:microsoft.com/office/officeart/2005/8/layout/hierarchy1"/>
    <dgm:cxn modelId="{3D31642B-B607-47A7-A8A9-379C8FE87141}" type="presParOf" srcId="{3CC33382-1383-4F5B-B94C-7AC2853ED05E}" destId="{E1712101-04DF-4918-AC05-E81D8E9B5CE6}" srcOrd="1" destOrd="0" presId="urn:microsoft.com/office/officeart/2005/8/layout/hierarchy1"/>
    <dgm:cxn modelId="{0A9FC6E9-DC98-4BD4-B90C-334CF38658C9}" type="presParOf" srcId="{E1712101-04DF-4918-AC05-E81D8E9B5CE6}" destId="{F691E8A3-480F-485D-8FEF-832F09207CA1}" srcOrd="0" destOrd="0" presId="urn:microsoft.com/office/officeart/2005/8/layout/hierarchy1"/>
    <dgm:cxn modelId="{018268E5-CB31-4D8E-83E6-BFB98854E549}" type="presParOf" srcId="{E1712101-04DF-4918-AC05-E81D8E9B5CE6}" destId="{F5EA5E1A-D9E1-4354-B9BC-CAC4758D0B2F}" srcOrd="1" destOrd="0" presId="urn:microsoft.com/office/officeart/2005/8/layout/hierarchy1"/>
    <dgm:cxn modelId="{7AF0186F-5F36-4942-86EB-4168F0774A66}" type="presParOf" srcId="{F5EA5E1A-D9E1-4354-B9BC-CAC4758D0B2F}" destId="{42C61DE7-5802-4A05-9F43-A5658864E931}" srcOrd="0" destOrd="0" presId="urn:microsoft.com/office/officeart/2005/8/layout/hierarchy1"/>
    <dgm:cxn modelId="{73F85CAE-F269-498E-9F36-90CD661CB0B3}" type="presParOf" srcId="{42C61DE7-5802-4A05-9F43-A5658864E931}" destId="{3E7A93F7-B6AD-4325-92B0-05A4ADBAA933}" srcOrd="0" destOrd="0" presId="urn:microsoft.com/office/officeart/2005/8/layout/hierarchy1"/>
    <dgm:cxn modelId="{F93AC64D-5D18-41DD-A9AC-A592191DCE41}" type="presParOf" srcId="{42C61DE7-5802-4A05-9F43-A5658864E931}" destId="{4F397C59-F387-422B-A6EB-AA5CEBBDE8E6}" srcOrd="1" destOrd="0" presId="urn:microsoft.com/office/officeart/2005/8/layout/hierarchy1"/>
    <dgm:cxn modelId="{B7CF0139-CAA6-49C2-834E-3FEF01A5A669}" type="presParOf" srcId="{F5EA5E1A-D9E1-4354-B9BC-CAC4758D0B2F}" destId="{63CCBD71-2BD4-4DA1-8C32-F13B55A57248}" srcOrd="1" destOrd="0" presId="urn:microsoft.com/office/officeart/2005/8/layout/hierarchy1"/>
    <dgm:cxn modelId="{3999E0E4-778E-4909-A722-D4BAB9AA6849}" type="presParOf" srcId="{4E25EF9B-D08C-4BFD-A05F-01C46DDEE4CE}" destId="{6EE8E462-BBBA-4AFB-AD73-1280B63C421F}" srcOrd="2" destOrd="0" presId="urn:microsoft.com/office/officeart/2005/8/layout/hierarchy1"/>
    <dgm:cxn modelId="{85BE0999-BD23-4C84-AA6D-83B00BA764BB}" type="presParOf" srcId="{4E25EF9B-D08C-4BFD-A05F-01C46DDEE4CE}" destId="{E02783BB-832A-415C-8D18-E8DD4891629F}" srcOrd="3" destOrd="0" presId="urn:microsoft.com/office/officeart/2005/8/layout/hierarchy1"/>
    <dgm:cxn modelId="{4CFC7E33-4471-4236-B0B8-5BC624B9467C}" type="presParOf" srcId="{E02783BB-832A-415C-8D18-E8DD4891629F}" destId="{B1D77576-60E2-4267-9F35-C4D96F21C513}" srcOrd="0" destOrd="0" presId="urn:microsoft.com/office/officeart/2005/8/layout/hierarchy1"/>
    <dgm:cxn modelId="{AE3906EC-411F-4CB3-BC23-C055DFAB44A6}" type="presParOf" srcId="{B1D77576-60E2-4267-9F35-C4D96F21C513}" destId="{9048E648-5E59-47C9-9D70-9C9DEAFB8EA0}" srcOrd="0" destOrd="0" presId="urn:microsoft.com/office/officeart/2005/8/layout/hierarchy1"/>
    <dgm:cxn modelId="{2B6D86EA-DE6C-4BB6-B79E-0648A2508641}" type="presParOf" srcId="{B1D77576-60E2-4267-9F35-C4D96F21C513}" destId="{A1492D39-569C-4697-AE0B-15900763B7C0}" srcOrd="1" destOrd="0" presId="urn:microsoft.com/office/officeart/2005/8/layout/hierarchy1"/>
    <dgm:cxn modelId="{37083DEB-7712-4F9C-9A58-0C0348838B5F}" type="presParOf" srcId="{E02783BB-832A-415C-8D18-E8DD4891629F}" destId="{1F07C59D-68BD-4D3F-AED2-80E94AC821A3}" srcOrd="1" destOrd="0" presId="urn:microsoft.com/office/officeart/2005/8/layout/hierarchy1"/>
    <dgm:cxn modelId="{CD15CB95-B59D-4F4A-9491-48B388379AA1}" type="presParOf" srcId="{1F07C59D-68BD-4D3F-AED2-80E94AC821A3}" destId="{70D8F494-90F2-4CB3-88B5-CFFB0C87B4BE}" srcOrd="0" destOrd="0" presId="urn:microsoft.com/office/officeart/2005/8/layout/hierarchy1"/>
    <dgm:cxn modelId="{692FBDE3-4CA7-4225-ACA0-1EEC2486B29E}" type="presParOf" srcId="{1F07C59D-68BD-4D3F-AED2-80E94AC821A3}" destId="{DDA90E8F-B987-4C5F-90E8-37DE5A1D6154}" srcOrd="1" destOrd="0" presId="urn:microsoft.com/office/officeart/2005/8/layout/hierarchy1"/>
    <dgm:cxn modelId="{7BB09ED7-C427-442C-BC55-C53B059164E7}" type="presParOf" srcId="{DDA90E8F-B987-4C5F-90E8-37DE5A1D6154}" destId="{0832A7C8-BC90-48D7-8515-BAB20D0328B7}" srcOrd="0" destOrd="0" presId="urn:microsoft.com/office/officeart/2005/8/layout/hierarchy1"/>
    <dgm:cxn modelId="{40B31C99-E32B-4D5D-AC89-36485751C343}" type="presParOf" srcId="{0832A7C8-BC90-48D7-8515-BAB20D0328B7}" destId="{E59B1A4D-C1E6-4947-8464-906EB93BF1F8}" srcOrd="0" destOrd="0" presId="urn:microsoft.com/office/officeart/2005/8/layout/hierarchy1"/>
    <dgm:cxn modelId="{7E52C5E3-9ACE-4E3A-BA4A-2EF1810A2720}" type="presParOf" srcId="{0832A7C8-BC90-48D7-8515-BAB20D0328B7}" destId="{7E0E20BD-E758-485D-870D-B1B78DE21C12}" srcOrd="1" destOrd="0" presId="urn:microsoft.com/office/officeart/2005/8/layout/hierarchy1"/>
    <dgm:cxn modelId="{7DAC7867-BE2C-4537-B418-204D5DAFA6E6}" type="presParOf" srcId="{DDA90E8F-B987-4C5F-90E8-37DE5A1D6154}" destId="{AFCA7797-B82D-4B00-A495-4A4341454808}"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498C6FC2-FA73-499D-B76B-6054BB00875C}" type="doc">
      <dgm:prSet loTypeId="urn:microsoft.com/office/officeart/2005/8/layout/hierarchy1" loCatId="hierarchy" qsTypeId="urn:microsoft.com/office/officeart/2005/8/quickstyle/simple3" qsCatId="simple" csTypeId="urn:microsoft.com/office/officeart/2005/8/colors/accent0_1" csCatId="mainScheme" phldr="1"/>
      <dgm:spPr/>
      <dgm:t>
        <a:bodyPr/>
        <a:lstStyle/>
        <a:p>
          <a:endParaRPr lang="en-IN"/>
        </a:p>
      </dgm:t>
    </dgm:pt>
    <dgm:pt modelId="{EEB8B284-CCA5-4209-9395-AECB2F64DF44}">
      <dgm:prSet phldrT="[Text]" custT="1"/>
      <dgm:spPr/>
      <dgm:t>
        <a:bodyPr/>
        <a:lstStyle/>
        <a:p>
          <a:r>
            <a:rPr lang="en-IN" sz="1600" dirty="0">
              <a:latin typeface="+mn-lt"/>
            </a:rPr>
            <a:t>ISD &amp; Recipient in Same State</a:t>
          </a:r>
        </a:p>
        <a:p>
          <a:r>
            <a:rPr lang="en-IN" sz="1500" dirty="0">
              <a:latin typeface="+mn-lt"/>
            </a:rPr>
            <a:t>(Business vertical)</a:t>
          </a:r>
        </a:p>
      </dgm:t>
    </dgm:pt>
    <dgm:pt modelId="{01CA1A24-6EE5-4D27-9CB6-6C3C51AC6FED}" type="parTrans" cxnId="{0A3A2610-1735-4FF6-ABB0-B57227FAFBE4}">
      <dgm:prSet/>
      <dgm:spPr/>
      <dgm:t>
        <a:bodyPr/>
        <a:lstStyle/>
        <a:p>
          <a:endParaRPr lang="en-IN" sz="1500">
            <a:latin typeface="+mn-lt"/>
          </a:endParaRPr>
        </a:p>
      </dgm:t>
    </dgm:pt>
    <dgm:pt modelId="{45715811-7338-4EC0-B647-5D9832701197}" type="sibTrans" cxnId="{0A3A2610-1735-4FF6-ABB0-B57227FAFBE4}">
      <dgm:prSet/>
      <dgm:spPr/>
      <dgm:t>
        <a:bodyPr/>
        <a:lstStyle/>
        <a:p>
          <a:endParaRPr lang="en-IN" sz="1500">
            <a:latin typeface="+mn-lt"/>
          </a:endParaRPr>
        </a:p>
      </dgm:t>
    </dgm:pt>
    <dgm:pt modelId="{BD16F6F8-1972-4738-B6EE-4951DCD5ED10}">
      <dgm:prSet phldrT="[Text]" custT="1"/>
      <dgm:spPr/>
      <dgm:t>
        <a:bodyPr/>
        <a:lstStyle/>
        <a:p>
          <a:r>
            <a:rPr lang="en-IN" sz="2000" dirty="0"/>
            <a:t>CGST Act</a:t>
          </a:r>
        </a:p>
      </dgm:t>
    </dgm:pt>
    <dgm:pt modelId="{36D6469B-2E9A-4D72-8898-8C1C17839522}" type="parTrans" cxnId="{D315DD7B-9EA5-4E1E-99E4-591E608EE42E}">
      <dgm:prSet/>
      <dgm:spPr/>
      <dgm:t>
        <a:bodyPr/>
        <a:lstStyle/>
        <a:p>
          <a:endParaRPr lang="en-IN" sz="1500">
            <a:latin typeface="+mn-lt"/>
          </a:endParaRPr>
        </a:p>
      </dgm:t>
    </dgm:pt>
    <dgm:pt modelId="{0EBCADBE-47E6-40FF-B44D-285C1B1DA0CA}" type="sibTrans" cxnId="{D315DD7B-9EA5-4E1E-99E4-591E608EE42E}">
      <dgm:prSet/>
      <dgm:spPr/>
      <dgm:t>
        <a:bodyPr/>
        <a:lstStyle/>
        <a:p>
          <a:endParaRPr lang="en-IN" sz="1500">
            <a:latin typeface="+mn-lt"/>
          </a:endParaRPr>
        </a:p>
      </dgm:t>
    </dgm:pt>
    <dgm:pt modelId="{C754B954-C036-42A7-9A80-96AAC97103FA}">
      <dgm:prSet phldrT="[Text]" custT="1"/>
      <dgm:spPr/>
      <dgm:t>
        <a:bodyPr/>
        <a:lstStyle/>
        <a:p>
          <a:r>
            <a:rPr lang="en-IN" sz="2000" dirty="0">
              <a:latin typeface="+mn-lt"/>
            </a:rPr>
            <a:t>SGST Act</a:t>
          </a:r>
        </a:p>
      </dgm:t>
    </dgm:pt>
    <dgm:pt modelId="{DDDCC530-C5AA-47B5-9849-C972746FC279}" type="parTrans" cxnId="{5769E7D3-7BFD-4492-B376-844DB5349F94}">
      <dgm:prSet/>
      <dgm:spPr/>
      <dgm:t>
        <a:bodyPr/>
        <a:lstStyle/>
        <a:p>
          <a:endParaRPr lang="en-IN" sz="1500">
            <a:latin typeface="+mn-lt"/>
          </a:endParaRPr>
        </a:p>
      </dgm:t>
    </dgm:pt>
    <dgm:pt modelId="{C7F77402-FC06-4EF0-9CDE-4F02D7922B65}" type="sibTrans" cxnId="{5769E7D3-7BFD-4492-B376-844DB5349F94}">
      <dgm:prSet/>
      <dgm:spPr/>
      <dgm:t>
        <a:bodyPr/>
        <a:lstStyle/>
        <a:p>
          <a:endParaRPr lang="en-IN" sz="1500">
            <a:latin typeface="+mn-lt"/>
          </a:endParaRPr>
        </a:p>
      </dgm:t>
    </dgm:pt>
    <dgm:pt modelId="{BB0EFA0F-3E12-4AFF-B480-920198D95D48}">
      <dgm:prSet custT="1"/>
      <dgm:spPr/>
      <dgm:t>
        <a:bodyPr/>
        <a:lstStyle/>
        <a:p>
          <a:r>
            <a:rPr lang="en-IN" sz="1800" dirty="0">
              <a:latin typeface="+mn-lt"/>
            </a:rPr>
            <a:t>Credit of CGST or IGST as </a:t>
          </a:r>
          <a:r>
            <a:rPr lang="en-IN" sz="1800" b="1" dirty="0">
              <a:latin typeface="+mn-lt"/>
            </a:rPr>
            <a:t>CGST</a:t>
          </a:r>
        </a:p>
      </dgm:t>
    </dgm:pt>
    <dgm:pt modelId="{003DA81B-7EA1-4C6B-8792-7EFE322675C9}" type="parTrans" cxnId="{8AB5853A-49DC-4222-8009-058844A138FA}">
      <dgm:prSet/>
      <dgm:spPr/>
      <dgm:t>
        <a:bodyPr/>
        <a:lstStyle/>
        <a:p>
          <a:endParaRPr lang="en-IN" sz="1500">
            <a:latin typeface="+mn-lt"/>
          </a:endParaRPr>
        </a:p>
      </dgm:t>
    </dgm:pt>
    <dgm:pt modelId="{9A8F63E4-2E29-4D10-8728-79AEB7FF13E9}" type="sibTrans" cxnId="{8AB5853A-49DC-4222-8009-058844A138FA}">
      <dgm:prSet/>
      <dgm:spPr/>
      <dgm:t>
        <a:bodyPr/>
        <a:lstStyle/>
        <a:p>
          <a:endParaRPr lang="en-IN" sz="1500">
            <a:latin typeface="+mn-lt"/>
          </a:endParaRPr>
        </a:p>
      </dgm:t>
    </dgm:pt>
    <dgm:pt modelId="{7F019369-3436-4E2F-936D-874ED9AFE96F}">
      <dgm:prSet custT="1"/>
      <dgm:spPr/>
      <dgm:t>
        <a:bodyPr/>
        <a:lstStyle/>
        <a:p>
          <a:r>
            <a:rPr lang="en-IN" sz="1800" dirty="0">
              <a:latin typeface="+mn-lt"/>
            </a:rPr>
            <a:t>Credit of SGST or IGST as S</a:t>
          </a:r>
          <a:r>
            <a:rPr lang="en-IN" sz="1800" b="1" dirty="0">
              <a:latin typeface="+mn-lt"/>
            </a:rPr>
            <a:t>GST</a:t>
          </a:r>
          <a:endParaRPr lang="en-IN" sz="1800" dirty="0">
            <a:latin typeface="+mn-lt"/>
          </a:endParaRPr>
        </a:p>
      </dgm:t>
    </dgm:pt>
    <dgm:pt modelId="{CA605CA5-7D8E-48AD-9235-5DF503EFC8EC}" type="parTrans" cxnId="{B5D547C0-D211-4684-9722-2FA987D1B919}">
      <dgm:prSet/>
      <dgm:spPr/>
      <dgm:t>
        <a:bodyPr/>
        <a:lstStyle/>
        <a:p>
          <a:endParaRPr lang="en-IN" sz="1500">
            <a:latin typeface="+mn-lt"/>
          </a:endParaRPr>
        </a:p>
      </dgm:t>
    </dgm:pt>
    <dgm:pt modelId="{FAA2F1A6-92A1-4957-8AA6-B0C51E75063D}" type="sibTrans" cxnId="{B5D547C0-D211-4684-9722-2FA987D1B919}">
      <dgm:prSet/>
      <dgm:spPr/>
      <dgm:t>
        <a:bodyPr/>
        <a:lstStyle/>
        <a:p>
          <a:endParaRPr lang="en-IN" sz="1500">
            <a:latin typeface="+mn-lt"/>
          </a:endParaRPr>
        </a:p>
      </dgm:t>
    </dgm:pt>
    <dgm:pt modelId="{6BBD1851-89C0-4BFB-8A3C-032947EE7E4D}" type="pres">
      <dgm:prSet presAssocID="{498C6FC2-FA73-499D-B76B-6054BB00875C}" presName="hierChild1" presStyleCnt="0">
        <dgm:presLayoutVars>
          <dgm:chPref val="1"/>
          <dgm:dir/>
          <dgm:animOne val="branch"/>
          <dgm:animLvl val="lvl"/>
          <dgm:resizeHandles/>
        </dgm:presLayoutVars>
      </dgm:prSet>
      <dgm:spPr/>
    </dgm:pt>
    <dgm:pt modelId="{3315436A-8067-4144-8202-7691DC6621E8}" type="pres">
      <dgm:prSet presAssocID="{EEB8B284-CCA5-4209-9395-AECB2F64DF44}" presName="hierRoot1" presStyleCnt="0"/>
      <dgm:spPr/>
    </dgm:pt>
    <dgm:pt modelId="{AF30E8E5-59DD-47AC-8ED0-9713ADCB6E6B}" type="pres">
      <dgm:prSet presAssocID="{EEB8B284-CCA5-4209-9395-AECB2F64DF44}" presName="composite" presStyleCnt="0"/>
      <dgm:spPr/>
    </dgm:pt>
    <dgm:pt modelId="{B028709D-6BFA-49FE-9653-0C818C1757C4}" type="pres">
      <dgm:prSet presAssocID="{EEB8B284-CCA5-4209-9395-AECB2F64DF44}" presName="background" presStyleLbl="node0" presStyleIdx="0" presStyleCnt="1"/>
      <dgm:spPr/>
    </dgm:pt>
    <dgm:pt modelId="{FE5CD3C6-A127-446D-9D73-346FF32F85DB}" type="pres">
      <dgm:prSet presAssocID="{EEB8B284-CCA5-4209-9395-AECB2F64DF44}" presName="text" presStyleLbl="fgAcc0" presStyleIdx="0" presStyleCnt="1">
        <dgm:presLayoutVars>
          <dgm:chPref val="3"/>
        </dgm:presLayoutVars>
      </dgm:prSet>
      <dgm:spPr/>
    </dgm:pt>
    <dgm:pt modelId="{4E25EF9B-D08C-4BFD-A05F-01C46DDEE4CE}" type="pres">
      <dgm:prSet presAssocID="{EEB8B284-CCA5-4209-9395-AECB2F64DF44}" presName="hierChild2" presStyleCnt="0"/>
      <dgm:spPr/>
    </dgm:pt>
    <dgm:pt modelId="{350D652A-2C93-4C16-9AC6-F2A6033690A1}" type="pres">
      <dgm:prSet presAssocID="{36D6469B-2E9A-4D72-8898-8C1C17839522}" presName="Name10" presStyleLbl="parChTrans1D2" presStyleIdx="0" presStyleCnt="2"/>
      <dgm:spPr/>
    </dgm:pt>
    <dgm:pt modelId="{3CC33382-1383-4F5B-B94C-7AC2853ED05E}" type="pres">
      <dgm:prSet presAssocID="{BD16F6F8-1972-4738-B6EE-4951DCD5ED10}" presName="hierRoot2" presStyleCnt="0"/>
      <dgm:spPr/>
    </dgm:pt>
    <dgm:pt modelId="{E210A0F4-5564-4663-B356-889C09ED6797}" type="pres">
      <dgm:prSet presAssocID="{BD16F6F8-1972-4738-B6EE-4951DCD5ED10}" presName="composite2" presStyleCnt="0"/>
      <dgm:spPr/>
    </dgm:pt>
    <dgm:pt modelId="{825008EA-7A54-434F-B393-E28C5568F4D9}" type="pres">
      <dgm:prSet presAssocID="{BD16F6F8-1972-4738-B6EE-4951DCD5ED10}" presName="background2" presStyleLbl="node2" presStyleIdx="0" presStyleCnt="2"/>
      <dgm:spPr/>
    </dgm:pt>
    <dgm:pt modelId="{2FAE07FD-4615-4FC9-8142-DC158F243CEA}" type="pres">
      <dgm:prSet presAssocID="{BD16F6F8-1972-4738-B6EE-4951DCD5ED10}" presName="text2" presStyleLbl="fgAcc2" presStyleIdx="0" presStyleCnt="2">
        <dgm:presLayoutVars>
          <dgm:chPref val="3"/>
        </dgm:presLayoutVars>
      </dgm:prSet>
      <dgm:spPr/>
    </dgm:pt>
    <dgm:pt modelId="{E1712101-04DF-4918-AC05-E81D8E9B5CE6}" type="pres">
      <dgm:prSet presAssocID="{BD16F6F8-1972-4738-B6EE-4951DCD5ED10}" presName="hierChild3" presStyleCnt="0"/>
      <dgm:spPr/>
    </dgm:pt>
    <dgm:pt modelId="{F691E8A3-480F-485D-8FEF-832F09207CA1}" type="pres">
      <dgm:prSet presAssocID="{003DA81B-7EA1-4C6B-8792-7EFE322675C9}" presName="Name17" presStyleLbl="parChTrans1D3" presStyleIdx="0" presStyleCnt="2"/>
      <dgm:spPr/>
    </dgm:pt>
    <dgm:pt modelId="{F5EA5E1A-D9E1-4354-B9BC-CAC4758D0B2F}" type="pres">
      <dgm:prSet presAssocID="{BB0EFA0F-3E12-4AFF-B480-920198D95D48}" presName="hierRoot3" presStyleCnt="0"/>
      <dgm:spPr/>
    </dgm:pt>
    <dgm:pt modelId="{42C61DE7-5802-4A05-9F43-A5658864E931}" type="pres">
      <dgm:prSet presAssocID="{BB0EFA0F-3E12-4AFF-B480-920198D95D48}" presName="composite3" presStyleCnt="0"/>
      <dgm:spPr/>
    </dgm:pt>
    <dgm:pt modelId="{3E7A93F7-B6AD-4325-92B0-05A4ADBAA933}" type="pres">
      <dgm:prSet presAssocID="{BB0EFA0F-3E12-4AFF-B480-920198D95D48}" presName="background3" presStyleLbl="node3" presStyleIdx="0" presStyleCnt="2"/>
      <dgm:spPr/>
    </dgm:pt>
    <dgm:pt modelId="{4F397C59-F387-422B-A6EB-AA5CEBBDE8E6}" type="pres">
      <dgm:prSet presAssocID="{BB0EFA0F-3E12-4AFF-B480-920198D95D48}" presName="text3" presStyleLbl="fgAcc3" presStyleIdx="0" presStyleCnt="2">
        <dgm:presLayoutVars>
          <dgm:chPref val="3"/>
        </dgm:presLayoutVars>
      </dgm:prSet>
      <dgm:spPr/>
    </dgm:pt>
    <dgm:pt modelId="{63CCBD71-2BD4-4DA1-8C32-F13B55A57248}" type="pres">
      <dgm:prSet presAssocID="{BB0EFA0F-3E12-4AFF-B480-920198D95D48}" presName="hierChild4" presStyleCnt="0"/>
      <dgm:spPr/>
    </dgm:pt>
    <dgm:pt modelId="{6EE8E462-BBBA-4AFB-AD73-1280B63C421F}" type="pres">
      <dgm:prSet presAssocID="{DDDCC530-C5AA-47B5-9849-C972746FC279}" presName="Name10" presStyleLbl="parChTrans1D2" presStyleIdx="1" presStyleCnt="2"/>
      <dgm:spPr/>
    </dgm:pt>
    <dgm:pt modelId="{E02783BB-832A-415C-8D18-E8DD4891629F}" type="pres">
      <dgm:prSet presAssocID="{C754B954-C036-42A7-9A80-96AAC97103FA}" presName="hierRoot2" presStyleCnt="0"/>
      <dgm:spPr/>
    </dgm:pt>
    <dgm:pt modelId="{B1D77576-60E2-4267-9F35-C4D96F21C513}" type="pres">
      <dgm:prSet presAssocID="{C754B954-C036-42A7-9A80-96AAC97103FA}" presName="composite2" presStyleCnt="0"/>
      <dgm:spPr/>
    </dgm:pt>
    <dgm:pt modelId="{9048E648-5E59-47C9-9D70-9C9DEAFB8EA0}" type="pres">
      <dgm:prSet presAssocID="{C754B954-C036-42A7-9A80-96AAC97103FA}" presName="background2" presStyleLbl="node2" presStyleIdx="1" presStyleCnt="2"/>
      <dgm:spPr/>
    </dgm:pt>
    <dgm:pt modelId="{A1492D39-569C-4697-AE0B-15900763B7C0}" type="pres">
      <dgm:prSet presAssocID="{C754B954-C036-42A7-9A80-96AAC97103FA}" presName="text2" presStyleLbl="fgAcc2" presStyleIdx="1" presStyleCnt="2">
        <dgm:presLayoutVars>
          <dgm:chPref val="3"/>
        </dgm:presLayoutVars>
      </dgm:prSet>
      <dgm:spPr/>
    </dgm:pt>
    <dgm:pt modelId="{1F07C59D-68BD-4D3F-AED2-80E94AC821A3}" type="pres">
      <dgm:prSet presAssocID="{C754B954-C036-42A7-9A80-96AAC97103FA}" presName="hierChild3" presStyleCnt="0"/>
      <dgm:spPr/>
    </dgm:pt>
    <dgm:pt modelId="{70D8F494-90F2-4CB3-88B5-CFFB0C87B4BE}" type="pres">
      <dgm:prSet presAssocID="{CA605CA5-7D8E-48AD-9235-5DF503EFC8EC}" presName="Name17" presStyleLbl="parChTrans1D3" presStyleIdx="1" presStyleCnt="2"/>
      <dgm:spPr/>
    </dgm:pt>
    <dgm:pt modelId="{DDA90E8F-B987-4C5F-90E8-37DE5A1D6154}" type="pres">
      <dgm:prSet presAssocID="{7F019369-3436-4E2F-936D-874ED9AFE96F}" presName="hierRoot3" presStyleCnt="0"/>
      <dgm:spPr/>
    </dgm:pt>
    <dgm:pt modelId="{0832A7C8-BC90-48D7-8515-BAB20D0328B7}" type="pres">
      <dgm:prSet presAssocID="{7F019369-3436-4E2F-936D-874ED9AFE96F}" presName="composite3" presStyleCnt="0"/>
      <dgm:spPr/>
    </dgm:pt>
    <dgm:pt modelId="{E59B1A4D-C1E6-4947-8464-906EB93BF1F8}" type="pres">
      <dgm:prSet presAssocID="{7F019369-3436-4E2F-936D-874ED9AFE96F}" presName="background3" presStyleLbl="node3" presStyleIdx="1" presStyleCnt="2"/>
      <dgm:spPr/>
    </dgm:pt>
    <dgm:pt modelId="{7E0E20BD-E758-485D-870D-B1B78DE21C12}" type="pres">
      <dgm:prSet presAssocID="{7F019369-3436-4E2F-936D-874ED9AFE96F}" presName="text3" presStyleLbl="fgAcc3" presStyleIdx="1" presStyleCnt="2">
        <dgm:presLayoutVars>
          <dgm:chPref val="3"/>
        </dgm:presLayoutVars>
      </dgm:prSet>
      <dgm:spPr/>
    </dgm:pt>
    <dgm:pt modelId="{AFCA7797-B82D-4B00-A495-4A4341454808}" type="pres">
      <dgm:prSet presAssocID="{7F019369-3436-4E2F-936D-874ED9AFE96F}" presName="hierChild4" presStyleCnt="0"/>
      <dgm:spPr/>
    </dgm:pt>
  </dgm:ptLst>
  <dgm:cxnLst>
    <dgm:cxn modelId="{2FCE4371-F7C5-4CC1-9AEB-2C3CB22F3EDA}" type="presOf" srcId="{C754B954-C036-42A7-9A80-96AAC97103FA}" destId="{A1492D39-569C-4697-AE0B-15900763B7C0}" srcOrd="0" destOrd="0" presId="urn:microsoft.com/office/officeart/2005/8/layout/hierarchy1"/>
    <dgm:cxn modelId="{C009A2D3-0A3F-4958-BC7D-AE23CF2A87B2}" type="presOf" srcId="{7F019369-3436-4E2F-936D-874ED9AFE96F}" destId="{7E0E20BD-E758-485D-870D-B1B78DE21C12}" srcOrd="0" destOrd="0" presId="urn:microsoft.com/office/officeart/2005/8/layout/hierarchy1"/>
    <dgm:cxn modelId="{DB3B0922-6B37-4FC1-8243-72BB0ED9D7A0}" type="presOf" srcId="{CA605CA5-7D8E-48AD-9235-5DF503EFC8EC}" destId="{70D8F494-90F2-4CB3-88B5-CFFB0C87B4BE}" srcOrd="0" destOrd="0" presId="urn:microsoft.com/office/officeart/2005/8/layout/hierarchy1"/>
    <dgm:cxn modelId="{5769E7D3-7BFD-4492-B376-844DB5349F94}" srcId="{EEB8B284-CCA5-4209-9395-AECB2F64DF44}" destId="{C754B954-C036-42A7-9A80-96AAC97103FA}" srcOrd="1" destOrd="0" parTransId="{DDDCC530-C5AA-47B5-9849-C972746FC279}" sibTransId="{C7F77402-FC06-4EF0-9CDE-4F02D7922B65}"/>
    <dgm:cxn modelId="{14E1A5B9-092D-40F7-B0A7-4BAEBFD0AE5E}" type="presOf" srcId="{BD16F6F8-1972-4738-B6EE-4951DCD5ED10}" destId="{2FAE07FD-4615-4FC9-8142-DC158F243CEA}" srcOrd="0" destOrd="0" presId="urn:microsoft.com/office/officeart/2005/8/layout/hierarchy1"/>
    <dgm:cxn modelId="{EFA2D752-4917-47FF-AC78-D6C9D783CF3F}" type="presOf" srcId="{EEB8B284-CCA5-4209-9395-AECB2F64DF44}" destId="{FE5CD3C6-A127-446D-9D73-346FF32F85DB}" srcOrd="0" destOrd="0" presId="urn:microsoft.com/office/officeart/2005/8/layout/hierarchy1"/>
    <dgm:cxn modelId="{B5D547C0-D211-4684-9722-2FA987D1B919}" srcId="{C754B954-C036-42A7-9A80-96AAC97103FA}" destId="{7F019369-3436-4E2F-936D-874ED9AFE96F}" srcOrd="0" destOrd="0" parTransId="{CA605CA5-7D8E-48AD-9235-5DF503EFC8EC}" sibTransId="{FAA2F1A6-92A1-4957-8AA6-B0C51E75063D}"/>
    <dgm:cxn modelId="{6361EBE9-21C0-4E9F-987F-FA4DC101F01D}" type="presOf" srcId="{DDDCC530-C5AA-47B5-9849-C972746FC279}" destId="{6EE8E462-BBBA-4AFB-AD73-1280B63C421F}" srcOrd="0" destOrd="0" presId="urn:microsoft.com/office/officeart/2005/8/layout/hierarchy1"/>
    <dgm:cxn modelId="{03F1863B-B4F5-4E9D-8C25-384DD7E432E9}" type="presOf" srcId="{003DA81B-7EA1-4C6B-8792-7EFE322675C9}" destId="{F691E8A3-480F-485D-8FEF-832F09207CA1}" srcOrd="0" destOrd="0" presId="urn:microsoft.com/office/officeart/2005/8/layout/hierarchy1"/>
    <dgm:cxn modelId="{4D8AB01A-45BF-4F65-8B62-9B31BF7AE414}" type="presOf" srcId="{BB0EFA0F-3E12-4AFF-B480-920198D95D48}" destId="{4F397C59-F387-422B-A6EB-AA5CEBBDE8E6}" srcOrd="0" destOrd="0" presId="urn:microsoft.com/office/officeart/2005/8/layout/hierarchy1"/>
    <dgm:cxn modelId="{8AB5853A-49DC-4222-8009-058844A138FA}" srcId="{BD16F6F8-1972-4738-B6EE-4951DCD5ED10}" destId="{BB0EFA0F-3E12-4AFF-B480-920198D95D48}" srcOrd="0" destOrd="0" parTransId="{003DA81B-7EA1-4C6B-8792-7EFE322675C9}" sibTransId="{9A8F63E4-2E29-4D10-8728-79AEB7FF13E9}"/>
    <dgm:cxn modelId="{684FDFAB-E8DE-4221-B7D4-90A32A18EBB4}" type="presOf" srcId="{36D6469B-2E9A-4D72-8898-8C1C17839522}" destId="{350D652A-2C93-4C16-9AC6-F2A6033690A1}" srcOrd="0" destOrd="0" presId="urn:microsoft.com/office/officeart/2005/8/layout/hierarchy1"/>
    <dgm:cxn modelId="{D315DD7B-9EA5-4E1E-99E4-591E608EE42E}" srcId="{EEB8B284-CCA5-4209-9395-AECB2F64DF44}" destId="{BD16F6F8-1972-4738-B6EE-4951DCD5ED10}" srcOrd="0" destOrd="0" parTransId="{36D6469B-2E9A-4D72-8898-8C1C17839522}" sibTransId="{0EBCADBE-47E6-40FF-B44D-285C1B1DA0CA}"/>
    <dgm:cxn modelId="{0A3A2610-1735-4FF6-ABB0-B57227FAFBE4}" srcId="{498C6FC2-FA73-499D-B76B-6054BB00875C}" destId="{EEB8B284-CCA5-4209-9395-AECB2F64DF44}" srcOrd="0" destOrd="0" parTransId="{01CA1A24-6EE5-4D27-9CB6-6C3C51AC6FED}" sibTransId="{45715811-7338-4EC0-B647-5D9832701197}"/>
    <dgm:cxn modelId="{C871038B-C43A-49EC-B505-51745B1B69B4}" type="presOf" srcId="{498C6FC2-FA73-499D-B76B-6054BB00875C}" destId="{6BBD1851-89C0-4BFB-8A3C-032947EE7E4D}" srcOrd="0" destOrd="0" presId="urn:microsoft.com/office/officeart/2005/8/layout/hierarchy1"/>
    <dgm:cxn modelId="{8549B9D4-7D52-4C00-984E-8B4EB58DCD0F}" type="presParOf" srcId="{6BBD1851-89C0-4BFB-8A3C-032947EE7E4D}" destId="{3315436A-8067-4144-8202-7691DC6621E8}" srcOrd="0" destOrd="0" presId="urn:microsoft.com/office/officeart/2005/8/layout/hierarchy1"/>
    <dgm:cxn modelId="{3927753B-B238-4EAC-BE99-FC5B1F47E662}" type="presParOf" srcId="{3315436A-8067-4144-8202-7691DC6621E8}" destId="{AF30E8E5-59DD-47AC-8ED0-9713ADCB6E6B}" srcOrd="0" destOrd="0" presId="urn:microsoft.com/office/officeart/2005/8/layout/hierarchy1"/>
    <dgm:cxn modelId="{8EA1748A-8A73-4826-958E-85BC38CD2801}" type="presParOf" srcId="{AF30E8E5-59DD-47AC-8ED0-9713ADCB6E6B}" destId="{B028709D-6BFA-49FE-9653-0C818C1757C4}" srcOrd="0" destOrd="0" presId="urn:microsoft.com/office/officeart/2005/8/layout/hierarchy1"/>
    <dgm:cxn modelId="{53B5A77E-9DAB-4496-BF7B-E4404ACFA460}" type="presParOf" srcId="{AF30E8E5-59DD-47AC-8ED0-9713ADCB6E6B}" destId="{FE5CD3C6-A127-446D-9D73-346FF32F85DB}" srcOrd="1" destOrd="0" presId="urn:microsoft.com/office/officeart/2005/8/layout/hierarchy1"/>
    <dgm:cxn modelId="{E8A89282-684F-439B-85C1-B511256AA525}" type="presParOf" srcId="{3315436A-8067-4144-8202-7691DC6621E8}" destId="{4E25EF9B-D08C-4BFD-A05F-01C46DDEE4CE}" srcOrd="1" destOrd="0" presId="urn:microsoft.com/office/officeart/2005/8/layout/hierarchy1"/>
    <dgm:cxn modelId="{A2EC04FE-50B7-43CA-A1D1-EAAA7AA483AD}" type="presParOf" srcId="{4E25EF9B-D08C-4BFD-A05F-01C46DDEE4CE}" destId="{350D652A-2C93-4C16-9AC6-F2A6033690A1}" srcOrd="0" destOrd="0" presId="urn:microsoft.com/office/officeart/2005/8/layout/hierarchy1"/>
    <dgm:cxn modelId="{A9F77B0C-1716-4F80-8EF0-78C2ED21B052}" type="presParOf" srcId="{4E25EF9B-D08C-4BFD-A05F-01C46DDEE4CE}" destId="{3CC33382-1383-4F5B-B94C-7AC2853ED05E}" srcOrd="1" destOrd="0" presId="urn:microsoft.com/office/officeart/2005/8/layout/hierarchy1"/>
    <dgm:cxn modelId="{BD5A53D9-76A9-40FA-B4F3-7D35BDD66F73}" type="presParOf" srcId="{3CC33382-1383-4F5B-B94C-7AC2853ED05E}" destId="{E210A0F4-5564-4663-B356-889C09ED6797}" srcOrd="0" destOrd="0" presId="urn:microsoft.com/office/officeart/2005/8/layout/hierarchy1"/>
    <dgm:cxn modelId="{6BBE4B13-F748-4238-B5EB-B07474490488}" type="presParOf" srcId="{E210A0F4-5564-4663-B356-889C09ED6797}" destId="{825008EA-7A54-434F-B393-E28C5568F4D9}" srcOrd="0" destOrd="0" presId="urn:microsoft.com/office/officeart/2005/8/layout/hierarchy1"/>
    <dgm:cxn modelId="{1D60B0CF-F551-43A6-852B-F85853E16359}" type="presParOf" srcId="{E210A0F4-5564-4663-B356-889C09ED6797}" destId="{2FAE07FD-4615-4FC9-8142-DC158F243CEA}" srcOrd="1" destOrd="0" presId="urn:microsoft.com/office/officeart/2005/8/layout/hierarchy1"/>
    <dgm:cxn modelId="{D4BC1438-BBCA-4BFC-803E-59243F7A3D01}" type="presParOf" srcId="{3CC33382-1383-4F5B-B94C-7AC2853ED05E}" destId="{E1712101-04DF-4918-AC05-E81D8E9B5CE6}" srcOrd="1" destOrd="0" presId="urn:microsoft.com/office/officeart/2005/8/layout/hierarchy1"/>
    <dgm:cxn modelId="{EC3514D9-5624-44A9-B0ED-53825C0245E4}" type="presParOf" srcId="{E1712101-04DF-4918-AC05-E81D8E9B5CE6}" destId="{F691E8A3-480F-485D-8FEF-832F09207CA1}" srcOrd="0" destOrd="0" presId="urn:microsoft.com/office/officeart/2005/8/layout/hierarchy1"/>
    <dgm:cxn modelId="{F6CE20EE-4B77-4923-9AB1-A85AE2A9C406}" type="presParOf" srcId="{E1712101-04DF-4918-AC05-E81D8E9B5CE6}" destId="{F5EA5E1A-D9E1-4354-B9BC-CAC4758D0B2F}" srcOrd="1" destOrd="0" presId="urn:microsoft.com/office/officeart/2005/8/layout/hierarchy1"/>
    <dgm:cxn modelId="{DBC29E9B-FAA4-4D4D-9FAF-4CEF69A8F03D}" type="presParOf" srcId="{F5EA5E1A-D9E1-4354-B9BC-CAC4758D0B2F}" destId="{42C61DE7-5802-4A05-9F43-A5658864E931}" srcOrd="0" destOrd="0" presId="urn:microsoft.com/office/officeart/2005/8/layout/hierarchy1"/>
    <dgm:cxn modelId="{44FCF5BB-5C52-43AA-9637-0052DCA7D9ED}" type="presParOf" srcId="{42C61DE7-5802-4A05-9F43-A5658864E931}" destId="{3E7A93F7-B6AD-4325-92B0-05A4ADBAA933}" srcOrd="0" destOrd="0" presId="urn:microsoft.com/office/officeart/2005/8/layout/hierarchy1"/>
    <dgm:cxn modelId="{7441F232-EFE7-4A7A-B934-6C5436D31640}" type="presParOf" srcId="{42C61DE7-5802-4A05-9F43-A5658864E931}" destId="{4F397C59-F387-422B-A6EB-AA5CEBBDE8E6}" srcOrd="1" destOrd="0" presId="urn:microsoft.com/office/officeart/2005/8/layout/hierarchy1"/>
    <dgm:cxn modelId="{4DE7EBDF-0A81-4F6D-A2E2-C93EFBA74104}" type="presParOf" srcId="{F5EA5E1A-D9E1-4354-B9BC-CAC4758D0B2F}" destId="{63CCBD71-2BD4-4DA1-8C32-F13B55A57248}" srcOrd="1" destOrd="0" presId="urn:microsoft.com/office/officeart/2005/8/layout/hierarchy1"/>
    <dgm:cxn modelId="{0C45BDCF-E8A0-413A-85E0-F6E4FE38FC4C}" type="presParOf" srcId="{4E25EF9B-D08C-4BFD-A05F-01C46DDEE4CE}" destId="{6EE8E462-BBBA-4AFB-AD73-1280B63C421F}" srcOrd="2" destOrd="0" presId="urn:microsoft.com/office/officeart/2005/8/layout/hierarchy1"/>
    <dgm:cxn modelId="{1F50FA8D-BC40-426C-8D28-D96112E78F5E}" type="presParOf" srcId="{4E25EF9B-D08C-4BFD-A05F-01C46DDEE4CE}" destId="{E02783BB-832A-415C-8D18-E8DD4891629F}" srcOrd="3" destOrd="0" presId="urn:microsoft.com/office/officeart/2005/8/layout/hierarchy1"/>
    <dgm:cxn modelId="{5584C060-223F-4B02-89E2-22D6038824CE}" type="presParOf" srcId="{E02783BB-832A-415C-8D18-E8DD4891629F}" destId="{B1D77576-60E2-4267-9F35-C4D96F21C513}" srcOrd="0" destOrd="0" presId="urn:microsoft.com/office/officeart/2005/8/layout/hierarchy1"/>
    <dgm:cxn modelId="{3FA2EB69-F38A-444F-8828-838589B51E1B}" type="presParOf" srcId="{B1D77576-60E2-4267-9F35-C4D96F21C513}" destId="{9048E648-5E59-47C9-9D70-9C9DEAFB8EA0}" srcOrd="0" destOrd="0" presId="urn:microsoft.com/office/officeart/2005/8/layout/hierarchy1"/>
    <dgm:cxn modelId="{DC0A1654-891A-483A-A0BE-AFCA0B6A37C0}" type="presParOf" srcId="{B1D77576-60E2-4267-9F35-C4D96F21C513}" destId="{A1492D39-569C-4697-AE0B-15900763B7C0}" srcOrd="1" destOrd="0" presId="urn:microsoft.com/office/officeart/2005/8/layout/hierarchy1"/>
    <dgm:cxn modelId="{1580D3A9-F430-4F58-B471-FB5E10AE9068}" type="presParOf" srcId="{E02783BB-832A-415C-8D18-E8DD4891629F}" destId="{1F07C59D-68BD-4D3F-AED2-80E94AC821A3}" srcOrd="1" destOrd="0" presId="urn:microsoft.com/office/officeart/2005/8/layout/hierarchy1"/>
    <dgm:cxn modelId="{9716FBF3-8562-402E-932F-81E830914467}" type="presParOf" srcId="{1F07C59D-68BD-4D3F-AED2-80E94AC821A3}" destId="{70D8F494-90F2-4CB3-88B5-CFFB0C87B4BE}" srcOrd="0" destOrd="0" presId="urn:microsoft.com/office/officeart/2005/8/layout/hierarchy1"/>
    <dgm:cxn modelId="{F0DB0B9C-70A9-46AA-8925-BCF79A297EB4}" type="presParOf" srcId="{1F07C59D-68BD-4D3F-AED2-80E94AC821A3}" destId="{DDA90E8F-B987-4C5F-90E8-37DE5A1D6154}" srcOrd="1" destOrd="0" presId="urn:microsoft.com/office/officeart/2005/8/layout/hierarchy1"/>
    <dgm:cxn modelId="{05E1BDFB-FC9B-4B8A-ABC6-32ACEDEA2E6C}" type="presParOf" srcId="{DDA90E8F-B987-4C5F-90E8-37DE5A1D6154}" destId="{0832A7C8-BC90-48D7-8515-BAB20D0328B7}" srcOrd="0" destOrd="0" presId="urn:microsoft.com/office/officeart/2005/8/layout/hierarchy1"/>
    <dgm:cxn modelId="{8FE24EF9-B2E9-41A9-859D-1322F3754240}" type="presParOf" srcId="{0832A7C8-BC90-48D7-8515-BAB20D0328B7}" destId="{E59B1A4D-C1E6-4947-8464-906EB93BF1F8}" srcOrd="0" destOrd="0" presId="urn:microsoft.com/office/officeart/2005/8/layout/hierarchy1"/>
    <dgm:cxn modelId="{FAD54E82-2B3E-4818-96A9-2AA62187A56E}" type="presParOf" srcId="{0832A7C8-BC90-48D7-8515-BAB20D0328B7}" destId="{7E0E20BD-E758-485D-870D-B1B78DE21C12}" srcOrd="1" destOrd="0" presId="urn:microsoft.com/office/officeart/2005/8/layout/hierarchy1"/>
    <dgm:cxn modelId="{4D41A796-E8B3-4BB8-AAC6-B3C883C61880}" type="presParOf" srcId="{DDA90E8F-B987-4C5F-90E8-37DE5A1D6154}" destId="{AFCA7797-B82D-4B00-A495-4A4341454808}" srcOrd="1" destOrd="0" presId="urn:microsoft.com/office/officeart/2005/8/layout/hierarchy1"/>
  </dgm:cxnLst>
  <dgm:bg>
    <a:noFill/>
  </dgm:bg>
  <dgm:whole>
    <a:ln>
      <a:noFill/>
    </a:ln>
  </dgm:whole>
  <dgm:extLst>
    <a:ext uri="http://schemas.microsoft.com/office/drawing/2008/diagram">
      <dsp:dataModelExt xmlns:dsp="http://schemas.microsoft.com/office/drawing/2008/diagram" relId="rId12"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0CF27694-3571-433A-91DE-5A2E53A4F6B7}" type="doc">
      <dgm:prSet loTypeId="urn:microsoft.com/office/officeart/2005/8/layout/radial4" loCatId="relationship" qsTypeId="urn:microsoft.com/office/officeart/2005/8/quickstyle/simple2" qsCatId="simple" csTypeId="urn:microsoft.com/office/officeart/2005/8/colors/accent0_2" csCatId="mainScheme" phldr="1"/>
      <dgm:spPr/>
      <dgm:t>
        <a:bodyPr/>
        <a:lstStyle/>
        <a:p>
          <a:endParaRPr lang="en-IN"/>
        </a:p>
      </dgm:t>
    </dgm:pt>
    <dgm:pt modelId="{66DF7187-34E7-49D4-870C-A0CB4E95B18E}">
      <dgm:prSet phldrT="[Text]" custT="1"/>
      <dgm:spPr/>
      <dgm:t>
        <a:bodyPr/>
        <a:lstStyle/>
        <a:p>
          <a:r>
            <a:rPr lang="en-IN" sz="2800" dirty="0"/>
            <a:t>Single GSTIN</a:t>
          </a:r>
        </a:p>
      </dgm:t>
    </dgm:pt>
    <dgm:pt modelId="{D1521707-8685-4E35-A57C-DB193E18E964}" type="parTrans" cxnId="{21C48A03-88CF-4ABD-A63D-D083F770FD3C}">
      <dgm:prSet/>
      <dgm:spPr/>
      <dgm:t>
        <a:bodyPr/>
        <a:lstStyle/>
        <a:p>
          <a:endParaRPr lang="en-IN"/>
        </a:p>
      </dgm:t>
    </dgm:pt>
    <dgm:pt modelId="{EA0E458C-1349-4B53-B685-220FD324A9C4}" type="sibTrans" cxnId="{21C48A03-88CF-4ABD-A63D-D083F770FD3C}">
      <dgm:prSet/>
      <dgm:spPr/>
      <dgm:t>
        <a:bodyPr/>
        <a:lstStyle/>
        <a:p>
          <a:endParaRPr lang="en-IN"/>
        </a:p>
      </dgm:t>
    </dgm:pt>
    <dgm:pt modelId="{EF192372-3700-46F6-AE2C-E88A0441DEA1}">
      <dgm:prSet phldrT="[Text]" custT="1"/>
      <dgm:spPr/>
      <dgm:t>
        <a:bodyPr/>
        <a:lstStyle/>
        <a:p>
          <a:r>
            <a:rPr lang="en-IN" sz="1500" dirty="0"/>
            <a:t>Registration under </a:t>
          </a:r>
          <a:r>
            <a:rPr lang="en-IN" sz="1800" b="1" dirty="0"/>
            <a:t>SGST</a:t>
          </a:r>
        </a:p>
      </dgm:t>
    </dgm:pt>
    <dgm:pt modelId="{4BAC2F64-DD80-40E3-8547-446667CE55F9}" type="parTrans" cxnId="{8542098B-9765-44BA-BCEC-09F9E96B40C9}">
      <dgm:prSet/>
      <dgm:spPr/>
      <dgm:t>
        <a:bodyPr/>
        <a:lstStyle/>
        <a:p>
          <a:endParaRPr lang="en-IN"/>
        </a:p>
      </dgm:t>
    </dgm:pt>
    <dgm:pt modelId="{7C76660E-51C5-4897-AA2A-1634900D937B}" type="sibTrans" cxnId="{8542098B-9765-44BA-BCEC-09F9E96B40C9}">
      <dgm:prSet/>
      <dgm:spPr/>
      <dgm:t>
        <a:bodyPr/>
        <a:lstStyle/>
        <a:p>
          <a:endParaRPr lang="en-IN"/>
        </a:p>
      </dgm:t>
    </dgm:pt>
    <dgm:pt modelId="{E19A18A5-5A88-4F39-A37A-C3B5908C980C}">
      <dgm:prSet phldrT="[Text]" custT="1"/>
      <dgm:spPr/>
      <dgm:t>
        <a:bodyPr/>
        <a:lstStyle/>
        <a:p>
          <a:r>
            <a:rPr lang="en-IN" sz="1500" dirty="0"/>
            <a:t>Registration under </a:t>
          </a:r>
          <a:r>
            <a:rPr lang="en-IN" sz="1800" b="1" dirty="0"/>
            <a:t>CGST</a:t>
          </a:r>
        </a:p>
      </dgm:t>
    </dgm:pt>
    <dgm:pt modelId="{3551C6F1-06B0-4DAF-B549-F67F15B14BB3}" type="parTrans" cxnId="{C7EB23F4-44C0-4CC5-8594-A5DC0F526E9E}">
      <dgm:prSet/>
      <dgm:spPr/>
      <dgm:t>
        <a:bodyPr/>
        <a:lstStyle/>
        <a:p>
          <a:endParaRPr lang="en-IN"/>
        </a:p>
      </dgm:t>
    </dgm:pt>
    <dgm:pt modelId="{F929F571-D0FA-46C3-9F2C-0A2DD541BCBD}" type="sibTrans" cxnId="{C7EB23F4-44C0-4CC5-8594-A5DC0F526E9E}">
      <dgm:prSet/>
      <dgm:spPr/>
      <dgm:t>
        <a:bodyPr/>
        <a:lstStyle/>
        <a:p>
          <a:endParaRPr lang="en-IN"/>
        </a:p>
      </dgm:t>
    </dgm:pt>
    <dgm:pt modelId="{7BA93881-F13B-4461-9D00-E55F243D552B}">
      <dgm:prSet phldrT="[Text]" custT="1"/>
      <dgm:spPr/>
      <dgm:t>
        <a:bodyPr/>
        <a:lstStyle/>
        <a:p>
          <a:r>
            <a:rPr lang="en-IN" sz="1400" dirty="0"/>
            <a:t>Registration under </a:t>
          </a:r>
          <a:r>
            <a:rPr lang="en-IN" sz="1800" b="1" dirty="0"/>
            <a:t>IGST</a:t>
          </a:r>
        </a:p>
      </dgm:t>
    </dgm:pt>
    <dgm:pt modelId="{A6C470E0-B1A2-4485-9543-B5870878801E}" type="parTrans" cxnId="{1DFB5A52-FD44-4171-98FA-AE9429A05885}">
      <dgm:prSet/>
      <dgm:spPr/>
      <dgm:t>
        <a:bodyPr/>
        <a:lstStyle/>
        <a:p>
          <a:endParaRPr lang="en-IN"/>
        </a:p>
      </dgm:t>
    </dgm:pt>
    <dgm:pt modelId="{32DBE854-2667-49FA-8A74-E823266152FF}" type="sibTrans" cxnId="{1DFB5A52-FD44-4171-98FA-AE9429A05885}">
      <dgm:prSet/>
      <dgm:spPr/>
      <dgm:t>
        <a:bodyPr/>
        <a:lstStyle/>
        <a:p>
          <a:endParaRPr lang="en-IN"/>
        </a:p>
      </dgm:t>
    </dgm:pt>
    <dgm:pt modelId="{90FB123B-E00C-4581-B8DB-1F4058FF976C}" type="pres">
      <dgm:prSet presAssocID="{0CF27694-3571-433A-91DE-5A2E53A4F6B7}" presName="cycle" presStyleCnt="0">
        <dgm:presLayoutVars>
          <dgm:chMax val="1"/>
          <dgm:dir/>
          <dgm:animLvl val="ctr"/>
          <dgm:resizeHandles val="exact"/>
        </dgm:presLayoutVars>
      </dgm:prSet>
      <dgm:spPr/>
    </dgm:pt>
    <dgm:pt modelId="{5C7368C3-4227-4718-BDF8-C0B5E6B82DA9}" type="pres">
      <dgm:prSet presAssocID="{66DF7187-34E7-49D4-870C-A0CB4E95B18E}" presName="centerShape" presStyleLbl="node0" presStyleIdx="0" presStyleCnt="1" custScaleX="190209" custScaleY="158486" custLinFactNeighborX="-3851" custLinFactNeighborY="-11290"/>
      <dgm:spPr/>
    </dgm:pt>
    <dgm:pt modelId="{70D1394F-1BA6-4E5B-B1CB-18F3FA8CEAA6}" type="pres">
      <dgm:prSet presAssocID="{4BAC2F64-DD80-40E3-8547-446667CE55F9}" presName="parTrans" presStyleLbl="bgSibTrans2D1" presStyleIdx="0" presStyleCnt="3"/>
      <dgm:spPr/>
    </dgm:pt>
    <dgm:pt modelId="{FB37D173-32A5-4AC4-9259-34C8E37A2171}" type="pres">
      <dgm:prSet presAssocID="{EF192372-3700-46F6-AE2C-E88A0441DEA1}" presName="node" presStyleLbl="node1" presStyleIdx="0" presStyleCnt="3" custScaleX="156887" custScaleY="74494" custRadScaleRad="182327" custRadScaleInc="196567">
        <dgm:presLayoutVars>
          <dgm:bulletEnabled val="1"/>
        </dgm:presLayoutVars>
      </dgm:prSet>
      <dgm:spPr/>
    </dgm:pt>
    <dgm:pt modelId="{5193E9F9-F83A-46D1-9FCA-2274A7FEF08E}" type="pres">
      <dgm:prSet presAssocID="{3551C6F1-06B0-4DAF-B549-F67F15B14BB3}" presName="parTrans" presStyleLbl="bgSibTrans2D1" presStyleIdx="1" presStyleCnt="3"/>
      <dgm:spPr/>
    </dgm:pt>
    <dgm:pt modelId="{BB5C584E-D96B-4877-8434-E80D72A5E6A3}" type="pres">
      <dgm:prSet presAssocID="{E19A18A5-5A88-4F39-A37A-C3B5908C980C}" presName="node" presStyleLbl="node1" presStyleIdx="1" presStyleCnt="3" custScaleX="150044" custScaleY="68018" custRadScaleRad="163068" custRadScaleInc="131578">
        <dgm:presLayoutVars>
          <dgm:bulletEnabled val="1"/>
        </dgm:presLayoutVars>
      </dgm:prSet>
      <dgm:spPr/>
    </dgm:pt>
    <dgm:pt modelId="{C5F47675-00B1-4490-8E07-0574A0984188}" type="pres">
      <dgm:prSet presAssocID="{A6C470E0-B1A2-4485-9543-B5870878801E}" presName="parTrans" presStyleLbl="bgSibTrans2D1" presStyleIdx="2" presStyleCnt="3"/>
      <dgm:spPr/>
    </dgm:pt>
    <dgm:pt modelId="{EA30C2B1-1C3F-4560-A23C-17D871179642}" type="pres">
      <dgm:prSet presAssocID="{7BA93881-F13B-4461-9D00-E55F243D552B}" presName="node" presStyleLbl="node1" presStyleIdx="2" presStyleCnt="3" custScaleX="150044" custScaleY="73719" custRadScaleRad="163387" custRadScaleInc="71073">
        <dgm:presLayoutVars>
          <dgm:bulletEnabled val="1"/>
        </dgm:presLayoutVars>
      </dgm:prSet>
      <dgm:spPr/>
    </dgm:pt>
  </dgm:ptLst>
  <dgm:cxnLst>
    <dgm:cxn modelId="{CA8FC2E8-0C74-4EDB-95FA-7679E2339257}" type="presOf" srcId="{E19A18A5-5A88-4F39-A37A-C3B5908C980C}" destId="{BB5C584E-D96B-4877-8434-E80D72A5E6A3}" srcOrd="0" destOrd="0" presId="urn:microsoft.com/office/officeart/2005/8/layout/radial4"/>
    <dgm:cxn modelId="{EE1D38E6-C488-4066-8C40-AC3D08285BB0}" type="presOf" srcId="{7BA93881-F13B-4461-9D00-E55F243D552B}" destId="{EA30C2B1-1C3F-4560-A23C-17D871179642}" srcOrd="0" destOrd="0" presId="urn:microsoft.com/office/officeart/2005/8/layout/radial4"/>
    <dgm:cxn modelId="{32063C74-49BD-4076-ACEA-F27D8BCB260F}" type="presOf" srcId="{3551C6F1-06B0-4DAF-B549-F67F15B14BB3}" destId="{5193E9F9-F83A-46D1-9FCA-2274A7FEF08E}" srcOrd="0" destOrd="0" presId="urn:microsoft.com/office/officeart/2005/8/layout/radial4"/>
    <dgm:cxn modelId="{8542098B-9765-44BA-BCEC-09F9E96B40C9}" srcId="{66DF7187-34E7-49D4-870C-A0CB4E95B18E}" destId="{EF192372-3700-46F6-AE2C-E88A0441DEA1}" srcOrd="0" destOrd="0" parTransId="{4BAC2F64-DD80-40E3-8547-446667CE55F9}" sibTransId="{7C76660E-51C5-4897-AA2A-1634900D937B}"/>
    <dgm:cxn modelId="{6AB9C8E7-44A0-4BD9-A083-C5ED3E8C961C}" type="presOf" srcId="{EF192372-3700-46F6-AE2C-E88A0441DEA1}" destId="{FB37D173-32A5-4AC4-9259-34C8E37A2171}" srcOrd="0" destOrd="0" presId="urn:microsoft.com/office/officeart/2005/8/layout/radial4"/>
    <dgm:cxn modelId="{1F07CC8B-7C4F-4693-B555-D99B2D9866D1}" type="presOf" srcId="{4BAC2F64-DD80-40E3-8547-446667CE55F9}" destId="{70D1394F-1BA6-4E5B-B1CB-18F3FA8CEAA6}" srcOrd="0" destOrd="0" presId="urn:microsoft.com/office/officeart/2005/8/layout/radial4"/>
    <dgm:cxn modelId="{1DFB5A52-FD44-4171-98FA-AE9429A05885}" srcId="{66DF7187-34E7-49D4-870C-A0CB4E95B18E}" destId="{7BA93881-F13B-4461-9D00-E55F243D552B}" srcOrd="2" destOrd="0" parTransId="{A6C470E0-B1A2-4485-9543-B5870878801E}" sibTransId="{32DBE854-2667-49FA-8A74-E823266152FF}"/>
    <dgm:cxn modelId="{21C48A03-88CF-4ABD-A63D-D083F770FD3C}" srcId="{0CF27694-3571-433A-91DE-5A2E53A4F6B7}" destId="{66DF7187-34E7-49D4-870C-A0CB4E95B18E}" srcOrd="0" destOrd="0" parTransId="{D1521707-8685-4E35-A57C-DB193E18E964}" sibTransId="{EA0E458C-1349-4B53-B685-220FD324A9C4}"/>
    <dgm:cxn modelId="{EB722774-D9E9-4C63-A2BF-F5F2E8F8B997}" type="presOf" srcId="{A6C470E0-B1A2-4485-9543-B5870878801E}" destId="{C5F47675-00B1-4490-8E07-0574A0984188}" srcOrd="0" destOrd="0" presId="urn:microsoft.com/office/officeart/2005/8/layout/radial4"/>
    <dgm:cxn modelId="{1714558B-7A9A-43D1-95C7-216ED2C09DA5}" type="presOf" srcId="{0CF27694-3571-433A-91DE-5A2E53A4F6B7}" destId="{90FB123B-E00C-4581-B8DB-1F4058FF976C}" srcOrd="0" destOrd="0" presId="urn:microsoft.com/office/officeart/2005/8/layout/radial4"/>
    <dgm:cxn modelId="{C7EB23F4-44C0-4CC5-8594-A5DC0F526E9E}" srcId="{66DF7187-34E7-49D4-870C-A0CB4E95B18E}" destId="{E19A18A5-5A88-4F39-A37A-C3B5908C980C}" srcOrd="1" destOrd="0" parTransId="{3551C6F1-06B0-4DAF-B549-F67F15B14BB3}" sibTransId="{F929F571-D0FA-46C3-9F2C-0A2DD541BCBD}"/>
    <dgm:cxn modelId="{D0386E96-04BF-4903-9FF8-88E3BCA29B41}" type="presOf" srcId="{66DF7187-34E7-49D4-870C-A0CB4E95B18E}" destId="{5C7368C3-4227-4718-BDF8-C0B5E6B82DA9}" srcOrd="0" destOrd="0" presId="urn:microsoft.com/office/officeart/2005/8/layout/radial4"/>
    <dgm:cxn modelId="{DDD1E300-9433-43A1-B7E8-3A119B276983}" type="presParOf" srcId="{90FB123B-E00C-4581-B8DB-1F4058FF976C}" destId="{5C7368C3-4227-4718-BDF8-C0B5E6B82DA9}" srcOrd="0" destOrd="0" presId="urn:microsoft.com/office/officeart/2005/8/layout/radial4"/>
    <dgm:cxn modelId="{4E2D542C-24C6-42FA-851E-48DAC6EC4CE7}" type="presParOf" srcId="{90FB123B-E00C-4581-B8DB-1F4058FF976C}" destId="{70D1394F-1BA6-4E5B-B1CB-18F3FA8CEAA6}" srcOrd="1" destOrd="0" presId="urn:microsoft.com/office/officeart/2005/8/layout/radial4"/>
    <dgm:cxn modelId="{DB9231C6-9833-4B1E-950E-C539F8217641}" type="presParOf" srcId="{90FB123B-E00C-4581-B8DB-1F4058FF976C}" destId="{FB37D173-32A5-4AC4-9259-34C8E37A2171}" srcOrd="2" destOrd="0" presId="urn:microsoft.com/office/officeart/2005/8/layout/radial4"/>
    <dgm:cxn modelId="{2677ABAC-7BFB-4C89-AC04-FC1C336A86A6}" type="presParOf" srcId="{90FB123B-E00C-4581-B8DB-1F4058FF976C}" destId="{5193E9F9-F83A-46D1-9FCA-2274A7FEF08E}" srcOrd="3" destOrd="0" presId="urn:microsoft.com/office/officeart/2005/8/layout/radial4"/>
    <dgm:cxn modelId="{E5E74968-EE19-413B-958A-C0BB720E3A09}" type="presParOf" srcId="{90FB123B-E00C-4581-B8DB-1F4058FF976C}" destId="{BB5C584E-D96B-4877-8434-E80D72A5E6A3}" srcOrd="4" destOrd="0" presId="urn:microsoft.com/office/officeart/2005/8/layout/radial4"/>
    <dgm:cxn modelId="{91B67073-0B47-47A5-BF8C-54F7E90C6DF0}" type="presParOf" srcId="{90FB123B-E00C-4581-B8DB-1F4058FF976C}" destId="{C5F47675-00B1-4490-8E07-0574A0984188}" srcOrd="5" destOrd="0" presId="urn:microsoft.com/office/officeart/2005/8/layout/radial4"/>
    <dgm:cxn modelId="{2F3C1EB4-520A-4170-93EC-BCC9609463AA}" type="presParOf" srcId="{90FB123B-E00C-4581-B8DB-1F4058FF976C}" destId="{EA30C2B1-1C3F-4560-A23C-17D871179642}"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99C425DE-65B9-4F32-B61C-0E7DD5BDE2F5}" type="doc">
      <dgm:prSet loTypeId="urn:microsoft.com/office/officeart/2005/8/layout/hProcess6" loCatId="process" qsTypeId="urn:microsoft.com/office/officeart/2005/8/quickstyle/simple2" qsCatId="simple" csTypeId="urn:microsoft.com/office/officeart/2005/8/colors/accent0_2" csCatId="mainScheme" phldr="1"/>
      <dgm:spPr/>
      <dgm:t>
        <a:bodyPr/>
        <a:lstStyle/>
        <a:p>
          <a:endParaRPr lang="en-IN"/>
        </a:p>
      </dgm:t>
    </dgm:pt>
    <dgm:pt modelId="{2FAC47F6-3F21-4A40-90FE-5AF49E6B4E0B}">
      <dgm:prSet phldrT="[Text]" custT="1"/>
      <dgm:spPr/>
      <dgm:t>
        <a:bodyPr/>
        <a:lstStyle/>
        <a:p>
          <a:r>
            <a:rPr lang="en-IN" sz="2800" dirty="0"/>
            <a:t>29+2</a:t>
          </a:r>
        </a:p>
      </dgm:t>
    </dgm:pt>
    <dgm:pt modelId="{B7CD78C4-6C14-42A2-90A2-AA0D8C0D64A3}" type="parTrans" cxnId="{5F956710-DCFF-4FC5-9F03-F797BAE75D30}">
      <dgm:prSet/>
      <dgm:spPr/>
      <dgm:t>
        <a:bodyPr/>
        <a:lstStyle/>
        <a:p>
          <a:endParaRPr lang="en-IN" sz="2800"/>
        </a:p>
      </dgm:t>
    </dgm:pt>
    <dgm:pt modelId="{F2E38980-0060-44E5-AB38-F421C3D51B39}" type="sibTrans" cxnId="{5F956710-DCFF-4FC5-9F03-F797BAE75D30}">
      <dgm:prSet/>
      <dgm:spPr/>
      <dgm:t>
        <a:bodyPr/>
        <a:lstStyle/>
        <a:p>
          <a:endParaRPr lang="en-IN" sz="2800"/>
        </a:p>
      </dgm:t>
    </dgm:pt>
    <dgm:pt modelId="{3E549783-7185-4437-9732-2E4CD704E7A8}">
      <dgm:prSet phldrT="[Text]" custT="1"/>
      <dgm:spPr/>
      <dgm:t>
        <a:bodyPr/>
        <a:lstStyle/>
        <a:p>
          <a:r>
            <a:rPr lang="en-IN" sz="2800" dirty="0"/>
            <a:t>States + UTs</a:t>
          </a:r>
        </a:p>
      </dgm:t>
    </dgm:pt>
    <dgm:pt modelId="{C9F5891D-95ED-48A0-8E0F-1FCDB62692C1}" type="parTrans" cxnId="{1101E814-32BB-43B3-8DCE-57BE805C4F47}">
      <dgm:prSet/>
      <dgm:spPr/>
      <dgm:t>
        <a:bodyPr/>
        <a:lstStyle/>
        <a:p>
          <a:endParaRPr lang="en-IN" sz="2800"/>
        </a:p>
      </dgm:t>
    </dgm:pt>
    <dgm:pt modelId="{A7D5681F-002E-4B9F-B89C-3266713F9BE8}" type="sibTrans" cxnId="{1101E814-32BB-43B3-8DCE-57BE805C4F47}">
      <dgm:prSet/>
      <dgm:spPr/>
      <dgm:t>
        <a:bodyPr/>
        <a:lstStyle/>
        <a:p>
          <a:endParaRPr lang="en-IN" sz="2800"/>
        </a:p>
      </dgm:t>
    </dgm:pt>
    <dgm:pt modelId="{CED36C9E-2900-4B59-B9A3-E6E42EE48FB4}">
      <dgm:prSet phldrT="[Text]" custT="1"/>
      <dgm:spPr/>
      <dgm:t>
        <a:bodyPr/>
        <a:lstStyle/>
        <a:p>
          <a:r>
            <a:rPr lang="en-IN" sz="2800" dirty="0"/>
            <a:t>N</a:t>
          </a:r>
        </a:p>
      </dgm:t>
    </dgm:pt>
    <dgm:pt modelId="{25369D83-5014-4BB3-B9B3-38467A8A3E71}" type="parTrans" cxnId="{31ABFCA0-8E7D-41D3-9D4A-106B80427D5F}">
      <dgm:prSet/>
      <dgm:spPr/>
      <dgm:t>
        <a:bodyPr/>
        <a:lstStyle/>
        <a:p>
          <a:endParaRPr lang="en-IN" sz="2800"/>
        </a:p>
      </dgm:t>
    </dgm:pt>
    <dgm:pt modelId="{B7127068-F181-463C-86B0-42C0125215D8}" type="sibTrans" cxnId="{31ABFCA0-8E7D-41D3-9D4A-106B80427D5F}">
      <dgm:prSet/>
      <dgm:spPr/>
      <dgm:t>
        <a:bodyPr/>
        <a:lstStyle/>
        <a:p>
          <a:endParaRPr lang="en-IN" sz="2800"/>
        </a:p>
      </dgm:t>
    </dgm:pt>
    <dgm:pt modelId="{2AC432C4-5FDD-4B45-A4AE-3AEAFD55047B}">
      <dgm:prSet phldrT="[Text]" custT="1"/>
      <dgm:spPr/>
      <dgm:t>
        <a:bodyPr/>
        <a:lstStyle/>
        <a:p>
          <a:r>
            <a:rPr lang="en-IN" sz="2400" dirty="0"/>
            <a:t>Business Verticals</a:t>
          </a:r>
        </a:p>
      </dgm:t>
    </dgm:pt>
    <dgm:pt modelId="{B9CC686B-09E5-4F20-88ED-DCEB3078F95A}" type="parTrans" cxnId="{BE4B2FB8-9F2F-4216-9D2E-362DE063610F}">
      <dgm:prSet/>
      <dgm:spPr/>
      <dgm:t>
        <a:bodyPr/>
        <a:lstStyle/>
        <a:p>
          <a:endParaRPr lang="en-IN" sz="2800"/>
        </a:p>
      </dgm:t>
    </dgm:pt>
    <dgm:pt modelId="{5AD86680-57A5-4A6A-8B54-FE532A7A4178}" type="sibTrans" cxnId="{BE4B2FB8-9F2F-4216-9D2E-362DE063610F}">
      <dgm:prSet/>
      <dgm:spPr/>
      <dgm:t>
        <a:bodyPr/>
        <a:lstStyle/>
        <a:p>
          <a:endParaRPr lang="en-IN" sz="2800"/>
        </a:p>
      </dgm:t>
    </dgm:pt>
    <dgm:pt modelId="{D8F3ED86-A11B-4A51-9B1C-D245A27AC44C}" type="pres">
      <dgm:prSet presAssocID="{99C425DE-65B9-4F32-B61C-0E7DD5BDE2F5}" presName="theList" presStyleCnt="0">
        <dgm:presLayoutVars>
          <dgm:dir/>
          <dgm:animLvl val="lvl"/>
          <dgm:resizeHandles val="exact"/>
        </dgm:presLayoutVars>
      </dgm:prSet>
      <dgm:spPr/>
    </dgm:pt>
    <dgm:pt modelId="{8421937C-E889-4E5A-B996-F272B3DBE919}" type="pres">
      <dgm:prSet presAssocID="{2FAC47F6-3F21-4A40-90FE-5AF49E6B4E0B}" presName="compNode" presStyleCnt="0"/>
      <dgm:spPr/>
    </dgm:pt>
    <dgm:pt modelId="{ECF773CF-E98A-4BF6-87AC-8A8F01777766}" type="pres">
      <dgm:prSet presAssocID="{2FAC47F6-3F21-4A40-90FE-5AF49E6B4E0B}" presName="noGeometry" presStyleCnt="0"/>
      <dgm:spPr/>
    </dgm:pt>
    <dgm:pt modelId="{BCB881C5-5014-4CEB-BEE7-D9F5ABC7E34A}" type="pres">
      <dgm:prSet presAssocID="{2FAC47F6-3F21-4A40-90FE-5AF49E6B4E0B}" presName="childTextVisible" presStyleLbl="bgAccFollowNode1" presStyleIdx="0" presStyleCnt="2">
        <dgm:presLayoutVars>
          <dgm:bulletEnabled val="1"/>
        </dgm:presLayoutVars>
      </dgm:prSet>
      <dgm:spPr/>
    </dgm:pt>
    <dgm:pt modelId="{ACBF5B68-7345-4CA6-B869-79B2FFA874C7}" type="pres">
      <dgm:prSet presAssocID="{2FAC47F6-3F21-4A40-90FE-5AF49E6B4E0B}" presName="childTextHidden" presStyleLbl="bgAccFollowNode1" presStyleIdx="0" presStyleCnt="2"/>
      <dgm:spPr/>
    </dgm:pt>
    <dgm:pt modelId="{7757551C-2D2E-466D-B32E-7CFA7C37B50C}" type="pres">
      <dgm:prSet presAssocID="{2FAC47F6-3F21-4A40-90FE-5AF49E6B4E0B}" presName="parentText" presStyleLbl="node1" presStyleIdx="0" presStyleCnt="2">
        <dgm:presLayoutVars>
          <dgm:chMax val="1"/>
          <dgm:bulletEnabled val="1"/>
        </dgm:presLayoutVars>
      </dgm:prSet>
      <dgm:spPr/>
    </dgm:pt>
    <dgm:pt modelId="{750A0C12-F969-4F5B-9552-EF9FCF2B59A7}" type="pres">
      <dgm:prSet presAssocID="{2FAC47F6-3F21-4A40-90FE-5AF49E6B4E0B}" presName="aSpace" presStyleCnt="0"/>
      <dgm:spPr/>
    </dgm:pt>
    <dgm:pt modelId="{E33D1434-2353-48E2-84DE-525EA322B1CA}" type="pres">
      <dgm:prSet presAssocID="{CED36C9E-2900-4B59-B9A3-E6E42EE48FB4}" presName="compNode" presStyleCnt="0"/>
      <dgm:spPr/>
    </dgm:pt>
    <dgm:pt modelId="{BA11E02F-AE0F-4377-A0AE-0D4C723FDFF6}" type="pres">
      <dgm:prSet presAssocID="{CED36C9E-2900-4B59-B9A3-E6E42EE48FB4}" presName="noGeometry" presStyleCnt="0"/>
      <dgm:spPr/>
    </dgm:pt>
    <dgm:pt modelId="{FF01DA0B-7A9A-407A-BBD0-7B827A05E3A2}" type="pres">
      <dgm:prSet presAssocID="{CED36C9E-2900-4B59-B9A3-E6E42EE48FB4}" presName="childTextVisible" presStyleLbl="bgAccFollowNode1" presStyleIdx="1" presStyleCnt="2">
        <dgm:presLayoutVars>
          <dgm:bulletEnabled val="1"/>
        </dgm:presLayoutVars>
      </dgm:prSet>
      <dgm:spPr/>
    </dgm:pt>
    <dgm:pt modelId="{E99FD66A-16A2-4920-B56E-B0D972BBF6ED}" type="pres">
      <dgm:prSet presAssocID="{CED36C9E-2900-4B59-B9A3-E6E42EE48FB4}" presName="childTextHidden" presStyleLbl="bgAccFollowNode1" presStyleIdx="1" presStyleCnt="2"/>
      <dgm:spPr/>
    </dgm:pt>
    <dgm:pt modelId="{F5F582E5-CC6E-4A3A-BB29-4A82D98F7D4E}" type="pres">
      <dgm:prSet presAssocID="{CED36C9E-2900-4B59-B9A3-E6E42EE48FB4}" presName="parentText" presStyleLbl="node1" presStyleIdx="1" presStyleCnt="2">
        <dgm:presLayoutVars>
          <dgm:chMax val="1"/>
          <dgm:bulletEnabled val="1"/>
        </dgm:presLayoutVars>
      </dgm:prSet>
      <dgm:spPr/>
    </dgm:pt>
  </dgm:ptLst>
  <dgm:cxnLst>
    <dgm:cxn modelId="{3A0D1B24-A5BE-4173-B1E2-FC7FD25583B8}" type="presOf" srcId="{2AC432C4-5FDD-4B45-A4AE-3AEAFD55047B}" destId="{FF01DA0B-7A9A-407A-BBD0-7B827A05E3A2}" srcOrd="0" destOrd="0" presId="urn:microsoft.com/office/officeart/2005/8/layout/hProcess6"/>
    <dgm:cxn modelId="{6AA5B09B-F2E2-4CEB-A469-E591A18DC604}" type="presOf" srcId="{99C425DE-65B9-4F32-B61C-0E7DD5BDE2F5}" destId="{D8F3ED86-A11B-4A51-9B1C-D245A27AC44C}" srcOrd="0" destOrd="0" presId="urn:microsoft.com/office/officeart/2005/8/layout/hProcess6"/>
    <dgm:cxn modelId="{831824A6-3535-4C22-BA36-DFD6AFC14999}" type="presOf" srcId="{CED36C9E-2900-4B59-B9A3-E6E42EE48FB4}" destId="{F5F582E5-CC6E-4A3A-BB29-4A82D98F7D4E}" srcOrd="0" destOrd="0" presId="urn:microsoft.com/office/officeart/2005/8/layout/hProcess6"/>
    <dgm:cxn modelId="{604665B1-793A-4180-8115-456E5A340676}" type="presOf" srcId="{2FAC47F6-3F21-4A40-90FE-5AF49E6B4E0B}" destId="{7757551C-2D2E-466D-B32E-7CFA7C37B50C}" srcOrd="0" destOrd="0" presId="urn:microsoft.com/office/officeart/2005/8/layout/hProcess6"/>
    <dgm:cxn modelId="{F9CFF377-8232-46FE-AAF6-6CEB329C8183}" type="presOf" srcId="{3E549783-7185-4437-9732-2E4CD704E7A8}" destId="{ACBF5B68-7345-4CA6-B869-79B2FFA874C7}" srcOrd="1" destOrd="0" presId="urn:microsoft.com/office/officeart/2005/8/layout/hProcess6"/>
    <dgm:cxn modelId="{1101E814-32BB-43B3-8DCE-57BE805C4F47}" srcId="{2FAC47F6-3F21-4A40-90FE-5AF49E6B4E0B}" destId="{3E549783-7185-4437-9732-2E4CD704E7A8}" srcOrd="0" destOrd="0" parTransId="{C9F5891D-95ED-48A0-8E0F-1FCDB62692C1}" sibTransId="{A7D5681F-002E-4B9F-B89C-3266713F9BE8}"/>
    <dgm:cxn modelId="{97ACA18E-80DA-4B04-B995-FD969E29C18E}" type="presOf" srcId="{3E549783-7185-4437-9732-2E4CD704E7A8}" destId="{BCB881C5-5014-4CEB-BEE7-D9F5ABC7E34A}" srcOrd="0" destOrd="0" presId="urn:microsoft.com/office/officeart/2005/8/layout/hProcess6"/>
    <dgm:cxn modelId="{BE4B2FB8-9F2F-4216-9D2E-362DE063610F}" srcId="{CED36C9E-2900-4B59-B9A3-E6E42EE48FB4}" destId="{2AC432C4-5FDD-4B45-A4AE-3AEAFD55047B}" srcOrd="0" destOrd="0" parTransId="{B9CC686B-09E5-4F20-88ED-DCEB3078F95A}" sibTransId="{5AD86680-57A5-4A6A-8B54-FE532A7A4178}"/>
    <dgm:cxn modelId="{5F956710-DCFF-4FC5-9F03-F797BAE75D30}" srcId="{99C425DE-65B9-4F32-B61C-0E7DD5BDE2F5}" destId="{2FAC47F6-3F21-4A40-90FE-5AF49E6B4E0B}" srcOrd="0" destOrd="0" parTransId="{B7CD78C4-6C14-42A2-90A2-AA0D8C0D64A3}" sibTransId="{F2E38980-0060-44E5-AB38-F421C3D51B39}"/>
    <dgm:cxn modelId="{31ABFCA0-8E7D-41D3-9D4A-106B80427D5F}" srcId="{99C425DE-65B9-4F32-B61C-0E7DD5BDE2F5}" destId="{CED36C9E-2900-4B59-B9A3-E6E42EE48FB4}" srcOrd="1" destOrd="0" parTransId="{25369D83-5014-4BB3-B9B3-38467A8A3E71}" sibTransId="{B7127068-F181-463C-86B0-42C0125215D8}"/>
    <dgm:cxn modelId="{7EDC6496-2553-49F6-9BC1-91A42E9BDAF6}" type="presOf" srcId="{2AC432C4-5FDD-4B45-A4AE-3AEAFD55047B}" destId="{E99FD66A-16A2-4920-B56E-B0D972BBF6ED}" srcOrd="1" destOrd="0" presId="urn:microsoft.com/office/officeart/2005/8/layout/hProcess6"/>
    <dgm:cxn modelId="{4419A0EB-D4AC-42AD-8C97-A792B8210CC9}" type="presParOf" srcId="{D8F3ED86-A11B-4A51-9B1C-D245A27AC44C}" destId="{8421937C-E889-4E5A-B996-F272B3DBE919}" srcOrd="0" destOrd="0" presId="urn:microsoft.com/office/officeart/2005/8/layout/hProcess6"/>
    <dgm:cxn modelId="{85ECE2B4-2FEA-489F-8BB7-7913CF0E35A8}" type="presParOf" srcId="{8421937C-E889-4E5A-B996-F272B3DBE919}" destId="{ECF773CF-E98A-4BF6-87AC-8A8F01777766}" srcOrd="0" destOrd="0" presId="urn:microsoft.com/office/officeart/2005/8/layout/hProcess6"/>
    <dgm:cxn modelId="{468C80F3-CC90-4C0B-9B23-56B22C139005}" type="presParOf" srcId="{8421937C-E889-4E5A-B996-F272B3DBE919}" destId="{BCB881C5-5014-4CEB-BEE7-D9F5ABC7E34A}" srcOrd="1" destOrd="0" presId="urn:microsoft.com/office/officeart/2005/8/layout/hProcess6"/>
    <dgm:cxn modelId="{7C7AAB53-C0F3-4D55-B2A2-5C4888764794}" type="presParOf" srcId="{8421937C-E889-4E5A-B996-F272B3DBE919}" destId="{ACBF5B68-7345-4CA6-B869-79B2FFA874C7}" srcOrd="2" destOrd="0" presId="urn:microsoft.com/office/officeart/2005/8/layout/hProcess6"/>
    <dgm:cxn modelId="{2167B44A-2008-4AEB-A42F-7A78B4720755}" type="presParOf" srcId="{8421937C-E889-4E5A-B996-F272B3DBE919}" destId="{7757551C-2D2E-466D-B32E-7CFA7C37B50C}" srcOrd="3" destOrd="0" presId="urn:microsoft.com/office/officeart/2005/8/layout/hProcess6"/>
    <dgm:cxn modelId="{8F97789B-2E43-4ED9-8A80-A888FBC97196}" type="presParOf" srcId="{D8F3ED86-A11B-4A51-9B1C-D245A27AC44C}" destId="{750A0C12-F969-4F5B-9552-EF9FCF2B59A7}" srcOrd="1" destOrd="0" presId="urn:microsoft.com/office/officeart/2005/8/layout/hProcess6"/>
    <dgm:cxn modelId="{648D2BDE-072F-4755-AEA5-97045ECE721C}" type="presParOf" srcId="{D8F3ED86-A11B-4A51-9B1C-D245A27AC44C}" destId="{E33D1434-2353-48E2-84DE-525EA322B1CA}" srcOrd="2" destOrd="0" presId="urn:microsoft.com/office/officeart/2005/8/layout/hProcess6"/>
    <dgm:cxn modelId="{26214C0D-5597-4AD9-AF8F-111A00198E09}" type="presParOf" srcId="{E33D1434-2353-48E2-84DE-525EA322B1CA}" destId="{BA11E02F-AE0F-4377-A0AE-0D4C723FDFF6}" srcOrd="0" destOrd="0" presId="urn:microsoft.com/office/officeart/2005/8/layout/hProcess6"/>
    <dgm:cxn modelId="{C6038426-9EB4-4370-8260-2E537C6FB3E4}" type="presParOf" srcId="{E33D1434-2353-48E2-84DE-525EA322B1CA}" destId="{FF01DA0B-7A9A-407A-BBD0-7B827A05E3A2}" srcOrd="1" destOrd="0" presId="urn:microsoft.com/office/officeart/2005/8/layout/hProcess6"/>
    <dgm:cxn modelId="{ED09B9F7-073B-4088-8428-4F2F19090B69}" type="presParOf" srcId="{E33D1434-2353-48E2-84DE-525EA322B1CA}" destId="{E99FD66A-16A2-4920-B56E-B0D972BBF6ED}" srcOrd="2" destOrd="0" presId="urn:microsoft.com/office/officeart/2005/8/layout/hProcess6"/>
    <dgm:cxn modelId="{5F511DC5-1E91-48AC-81BD-98689BB40DC1}" type="presParOf" srcId="{E33D1434-2353-48E2-84DE-525EA322B1CA}" destId="{F5F582E5-CC6E-4A3A-BB29-4A82D98F7D4E}" srcOrd="3" destOrd="0" presId="urn:microsoft.com/office/officeart/2005/8/layout/hProcess6"/>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6A59A753-D164-46E7-95AF-2C8A9AE48E19}" type="doc">
      <dgm:prSet loTypeId="urn:microsoft.com/office/officeart/2005/8/layout/hList1" loCatId="list" qsTypeId="urn:microsoft.com/office/officeart/2005/8/quickstyle/simple2" qsCatId="simple" csTypeId="urn:microsoft.com/office/officeart/2005/8/colors/accent0_2" csCatId="mainScheme" phldr="1"/>
      <dgm:spPr/>
      <dgm:t>
        <a:bodyPr/>
        <a:lstStyle/>
        <a:p>
          <a:endParaRPr lang="en-IN"/>
        </a:p>
      </dgm:t>
    </dgm:pt>
    <dgm:pt modelId="{6717C8CC-AC1D-4D93-9CAD-A655489CCEC9}">
      <dgm:prSet custT="1"/>
      <dgm:spPr/>
      <dgm:t>
        <a:bodyPr/>
        <a:lstStyle/>
        <a:p>
          <a:pPr rtl="0"/>
          <a:r>
            <a:rPr lang="en-US" sz="3000" b="1" dirty="0"/>
            <a:t>Failure to Register</a:t>
          </a:r>
          <a:endParaRPr lang="en-IN" sz="3000" dirty="0"/>
        </a:p>
      </dgm:t>
    </dgm:pt>
    <dgm:pt modelId="{E6E09ABE-5C9A-4398-A6FA-439483C2FCCB}" type="parTrans" cxnId="{500B0BA5-D515-41E3-8A40-A906B038393B}">
      <dgm:prSet/>
      <dgm:spPr/>
      <dgm:t>
        <a:bodyPr/>
        <a:lstStyle/>
        <a:p>
          <a:endParaRPr lang="en-IN"/>
        </a:p>
      </dgm:t>
    </dgm:pt>
    <dgm:pt modelId="{334A181B-5A55-4C0D-8F21-47F8628CC79A}" type="sibTrans" cxnId="{500B0BA5-D515-41E3-8A40-A906B038393B}">
      <dgm:prSet/>
      <dgm:spPr/>
      <dgm:t>
        <a:bodyPr/>
        <a:lstStyle/>
        <a:p>
          <a:endParaRPr lang="en-IN"/>
        </a:p>
      </dgm:t>
    </dgm:pt>
    <dgm:pt modelId="{F203973C-067E-449D-8904-F1C43CE490DC}">
      <dgm:prSet custT="1"/>
      <dgm:spPr/>
      <dgm:t>
        <a:bodyPr/>
        <a:lstStyle/>
        <a:p>
          <a:pPr algn="just" rtl="0"/>
          <a:r>
            <a:rPr lang="en-US" sz="2200" dirty="0"/>
            <a:t>If person newly applying for registration fails to apply for registration within 30 days  from the date on which he becomes liable to registration – ITC credit in respect of goods held in stock or contained in finished or semi-finished goods held in stock will not be available.</a:t>
          </a:r>
          <a:endParaRPr lang="en-IN" sz="2200" dirty="0"/>
        </a:p>
      </dgm:t>
    </dgm:pt>
    <dgm:pt modelId="{FF475D89-D9B3-4796-AD8F-94A904EB069C}" type="parTrans" cxnId="{E6423BFF-4779-4D60-B69E-DD18F83F0043}">
      <dgm:prSet/>
      <dgm:spPr/>
      <dgm:t>
        <a:bodyPr/>
        <a:lstStyle/>
        <a:p>
          <a:endParaRPr lang="en-IN"/>
        </a:p>
      </dgm:t>
    </dgm:pt>
    <dgm:pt modelId="{519AD249-40AD-4986-B329-9047501C9DB7}" type="sibTrans" cxnId="{E6423BFF-4779-4D60-B69E-DD18F83F0043}">
      <dgm:prSet/>
      <dgm:spPr/>
      <dgm:t>
        <a:bodyPr/>
        <a:lstStyle/>
        <a:p>
          <a:endParaRPr lang="en-IN"/>
        </a:p>
      </dgm:t>
    </dgm:pt>
    <dgm:pt modelId="{5D14392F-07F2-4B44-A1ED-7071F8CB9050}">
      <dgm:prSet custT="1"/>
      <dgm:spPr/>
      <dgm:t>
        <a:bodyPr/>
        <a:lstStyle/>
        <a:p>
          <a:pPr rtl="0"/>
          <a:r>
            <a:rPr lang="en-US" sz="3000" b="1" dirty="0"/>
            <a:t>Casual Taxable Person</a:t>
          </a:r>
          <a:endParaRPr lang="en-IN" sz="3000" b="0" dirty="0"/>
        </a:p>
      </dgm:t>
    </dgm:pt>
    <dgm:pt modelId="{E67450AF-6173-4923-9930-B10201CF478E}" type="parTrans" cxnId="{E26BC386-1E90-44BA-A675-16428B8662D8}">
      <dgm:prSet/>
      <dgm:spPr/>
      <dgm:t>
        <a:bodyPr/>
        <a:lstStyle/>
        <a:p>
          <a:endParaRPr lang="en-IN"/>
        </a:p>
      </dgm:t>
    </dgm:pt>
    <dgm:pt modelId="{5560E5A8-A5C3-4AF3-8512-AB75E064C320}" type="sibTrans" cxnId="{E26BC386-1E90-44BA-A675-16428B8662D8}">
      <dgm:prSet/>
      <dgm:spPr/>
      <dgm:t>
        <a:bodyPr/>
        <a:lstStyle/>
        <a:p>
          <a:endParaRPr lang="en-IN"/>
        </a:p>
      </dgm:t>
    </dgm:pt>
    <dgm:pt modelId="{8F9950DF-F78B-4299-B786-75D20E53912B}">
      <dgm:prSet custT="1"/>
      <dgm:spPr/>
      <dgm:t>
        <a:bodyPr/>
        <a:lstStyle/>
        <a:p>
          <a:pPr algn="just" rtl="0"/>
          <a:r>
            <a:rPr lang="en-US" sz="2200" dirty="0"/>
            <a:t>Person who occasionally undertakes transactions involving supply of goods and/or services in the course or furtherance of business, in a taxable territory </a:t>
          </a:r>
          <a:r>
            <a:rPr lang="en-US" sz="2200" b="1" dirty="0"/>
            <a:t>where he has no fixed place of business.</a:t>
          </a:r>
          <a:endParaRPr lang="en-IN" sz="2200" dirty="0"/>
        </a:p>
      </dgm:t>
    </dgm:pt>
    <dgm:pt modelId="{8D79968C-B776-4D49-85B3-38BCB20970D0}" type="parTrans" cxnId="{4E1DD369-69D0-4097-84C3-39BEAD7F9EFE}">
      <dgm:prSet/>
      <dgm:spPr/>
      <dgm:t>
        <a:bodyPr/>
        <a:lstStyle/>
        <a:p>
          <a:endParaRPr lang="en-IN"/>
        </a:p>
      </dgm:t>
    </dgm:pt>
    <dgm:pt modelId="{3E5691DE-C61C-4A62-A38F-C79F32D1123B}" type="sibTrans" cxnId="{4E1DD369-69D0-4097-84C3-39BEAD7F9EFE}">
      <dgm:prSet/>
      <dgm:spPr/>
      <dgm:t>
        <a:bodyPr/>
        <a:lstStyle/>
        <a:p>
          <a:endParaRPr lang="en-IN"/>
        </a:p>
      </dgm:t>
    </dgm:pt>
    <dgm:pt modelId="{C69074CD-CF74-4C7E-A16D-5C4CC442D4AD}" type="pres">
      <dgm:prSet presAssocID="{6A59A753-D164-46E7-95AF-2C8A9AE48E19}" presName="Name0" presStyleCnt="0">
        <dgm:presLayoutVars>
          <dgm:dir/>
          <dgm:animLvl val="lvl"/>
          <dgm:resizeHandles val="exact"/>
        </dgm:presLayoutVars>
      </dgm:prSet>
      <dgm:spPr/>
    </dgm:pt>
    <dgm:pt modelId="{809AFA05-7079-4795-AF5B-B347D7EC3884}" type="pres">
      <dgm:prSet presAssocID="{6717C8CC-AC1D-4D93-9CAD-A655489CCEC9}" presName="composite" presStyleCnt="0"/>
      <dgm:spPr/>
    </dgm:pt>
    <dgm:pt modelId="{1C7300FA-F155-4E2B-8B14-7E707BE8F30F}" type="pres">
      <dgm:prSet presAssocID="{6717C8CC-AC1D-4D93-9CAD-A655489CCEC9}" presName="parTx" presStyleLbl="alignNode1" presStyleIdx="0" presStyleCnt="2">
        <dgm:presLayoutVars>
          <dgm:chMax val="0"/>
          <dgm:chPref val="0"/>
          <dgm:bulletEnabled val="1"/>
        </dgm:presLayoutVars>
      </dgm:prSet>
      <dgm:spPr/>
    </dgm:pt>
    <dgm:pt modelId="{681F7034-AC4A-45AE-9405-482B1B183B24}" type="pres">
      <dgm:prSet presAssocID="{6717C8CC-AC1D-4D93-9CAD-A655489CCEC9}" presName="desTx" presStyleLbl="alignAccFollowNode1" presStyleIdx="0" presStyleCnt="2">
        <dgm:presLayoutVars>
          <dgm:bulletEnabled val="1"/>
        </dgm:presLayoutVars>
      </dgm:prSet>
      <dgm:spPr/>
    </dgm:pt>
    <dgm:pt modelId="{75FBA4BB-B141-4C28-A7EA-BF60F69FBF9F}" type="pres">
      <dgm:prSet presAssocID="{334A181B-5A55-4C0D-8F21-47F8628CC79A}" presName="space" presStyleCnt="0"/>
      <dgm:spPr/>
    </dgm:pt>
    <dgm:pt modelId="{224A6A78-71C3-4FF8-8575-06DDC0AA2F3C}" type="pres">
      <dgm:prSet presAssocID="{5D14392F-07F2-4B44-A1ED-7071F8CB9050}" presName="composite" presStyleCnt="0"/>
      <dgm:spPr/>
    </dgm:pt>
    <dgm:pt modelId="{D3F6E3D9-6E19-4BA5-8ADE-B2008D83EA2C}" type="pres">
      <dgm:prSet presAssocID="{5D14392F-07F2-4B44-A1ED-7071F8CB9050}" presName="parTx" presStyleLbl="alignNode1" presStyleIdx="1" presStyleCnt="2">
        <dgm:presLayoutVars>
          <dgm:chMax val="0"/>
          <dgm:chPref val="0"/>
          <dgm:bulletEnabled val="1"/>
        </dgm:presLayoutVars>
      </dgm:prSet>
      <dgm:spPr/>
    </dgm:pt>
    <dgm:pt modelId="{4A487719-DC61-4535-99D1-7773144B96F1}" type="pres">
      <dgm:prSet presAssocID="{5D14392F-07F2-4B44-A1ED-7071F8CB9050}" presName="desTx" presStyleLbl="alignAccFollowNode1" presStyleIdx="1" presStyleCnt="2">
        <dgm:presLayoutVars>
          <dgm:bulletEnabled val="1"/>
        </dgm:presLayoutVars>
      </dgm:prSet>
      <dgm:spPr/>
    </dgm:pt>
  </dgm:ptLst>
  <dgm:cxnLst>
    <dgm:cxn modelId="{4E1DD369-69D0-4097-84C3-39BEAD7F9EFE}" srcId="{5D14392F-07F2-4B44-A1ED-7071F8CB9050}" destId="{8F9950DF-F78B-4299-B786-75D20E53912B}" srcOrd="0" destOrd="0" parTransId="{8D79968C-B776-4D49-85B3-38BCB20970D0}" sibTransId="{3E5691DE-C61C-4A62-A38F-C79F32D1123B}"/>
    <dgm:cxn modelId="{E26BC386-1E90-44BA-A675-16428B8662D8}" srcId="{6A59A753-D164-46E7-95AF-2C8A9AE48E19}" destId="{5D14392F-07F2-4B44-A1ED-7071F8CB9050}" srcOrd="1" destOrd="0" parTransId="{E67450AF-6173-4923-9930-B10201CF478E}" sibTransId="{5560E5A8-A5C3-4AF3-8512-AB75E064C320}"/>
    <dgm:cxn modelId="{E6423BFF-4779-4D60-B69E-DD18F83F0043}" srcId="{6717C8CC-AC1D-4D93-9CAD-A655489CCEC9}" destId="{F203973C-067E-449D-8904-F1C43CE490DC}" srcOrd="0" destOrd="0" parTransId="{FF475D89-D9B3-4796-AD8F-94A904EB069C}" sibTransId="{519AD249-40AD-4986-B329-9047501C9DB7}"/>
    <dgm:cxn modelId="{AA0CC2EC-5075-4383-9617-B770460DC646}" type="presOf" srcId="{5D14392F-07F2-4B44-A1ED-7071F8CB9050}" destId="{D3F6E3D9-6E19-4BA5-8ADE-B2008D83EA2C}" srcOrd="0" destOrd="0" presId="urn:microsoft.com/office/officeart/2005/8/layout/hList1"/>
    <dgm:cxn modelId="{7267F2A6-F82A-4ED1-9C57-64218CA5016C}" type="presOf" srcId="{6A59A753-D164-46E7-95AF-2C8A9AE48E19}" destId="{C69074CD-CF74-4C7E-A16D-5C4CC442D4AD}" srcOrd="0" destOrd="0" presId="urn:microsoft.com/office/officeart/2005/8/layout/hList1"/>
    <dgm:cxn modelId="{500B0BA5-D515-41E3-8A40-A906B038393B}" srcId="{6A59A753-D164-46E7-95AF-2C8A9AE48E19}" destId="{6717C8CC-AC1D-4D93-9CAD-A655489CCEC9}" srcOrd="0" destOrd="0" parTransId="{E6E09ABE-5C9A-4398-A6FA-439483C2FCCB}" sibTransId="{334A181B-5A55-4C0D-8F21-47F8628CC79A}"/>
    <dgm:cxn modelId="{2FC5771C-9C04-44BC-B58A-9AC9EA4051F7}" type="presOf" srcId="{F203973C-067E-449D-8904-F1C43CE490DC}" destId="{681F7034-AC4A-45AE-9405-482B1B183B24}" srcOrd="0" destOrd="0" presId="urn:microsoft.com/office/officeart/2005/8/layout/hList1"/>
    <dgm:cxn modelId="{F291C655-A175-4F94-9255-DC5F13FF8CDC}" type="presOf" srcId="{6717C8CC-AC1D-4D93-9CAD-A655489CCEC9}" destId="{1C7300FA-F155-4E2B-8B14-7E707BE8F30F}" srcOrd="0" destOrd="0" presId="urn:microsoft.com/office/officeart/2005/8/layout/hList1"/>
    <dgm:cxn modelId="{765DBC69-D344-48A8-96E6-802CA936B70F}" type="presOf" srcId="{8F9950DF-F78B-4299-B786-75D20E53912B}" destId="{4A487719-DC61-4535-99D1-7773144B96F1}" srcOrd="0" destOrd="0" presId="urn:microsoft.com/office/officeart/2005/8/layout/hList1"/>
    <dgm:cxn modelId="{2871135E-46F4-4A6A-822B-E46B300164D4}" type="presParOf" srcId="{C69074CD-CF74-4C7E-A16D-5C4CC442D4AD}" destId="{809AFA05-7079-4795-AF5B-B347D7EC3884}" srcOrd="0" destOrd="0" presId="urn:microsoft.com/office/officeart/2005/8/layout/hList1"/>
    <dgm:cxn modelId="{6E390812-7BF5-45F4-8031-16AA894F9B05}" type="presParOf" srcId="{809AFA05-7079-4795-AF5B-B347D7EC3884}" destId="{1C7300FA-F155-4E2B-8B14-7E707BE8F30F}" srcOrd="0" destOrd="0" presId="urn:microsoft.com/office/officeart/2005/8/layout/hList1"/>
    <dgm:cxn modelId="{BEFF67D9-BCB3-4726-994C-0E8FB8186B3B}" type="presParOf" srcId="{809AFA05-7079-4795-AF5B-B347D7EC3884}" destId="{681F7034-AC4A-45AE-9405-482B1B183B24}" srcOrd="1" destOrd="0" presId="urn:microsoft.com/office/officeart/2005/8/layout/hList1"/>
    <dgm:cxn modelId="{ECF651D7-7C0A-4823-AD61-214D9E7D2E75}" type="presParOf" srcId="{C69074CD-CF74-4C7E-A16D-5C4CC442D4AD}" destId="{75FBA4BB-B141-4C28-A7EA-BF60F69FBF9F}" srcOrd="1" destOrd="0" presId="urn:microsoft.com/office/officeart/2005/8/layout/hList1"/>
    <dgm:cxn modelId="{068CE4D5-3884-4C86-A291-ED8FE58F6157}" type="presParOf" srcId="{C69074CD-CF74-4C7E-A16D-5C4CC442D4AD}" destId="{224A6A78-71C3-4FF8-8575-06DDC0AA2F3C}" srcOrd="2" destOrd="0" presId="urn:microsoft.com/office/officeart/2005/8/layout/hList1"/>
    <dgm:cxn modelId="{88837939-FA68-4780-8BCB-2510E0399A1A}" type="presParOf" srcId="{224A6A78-71C3-4FF8-8575-06DDC0AA2F3C}" destId="{D3F6E3D9-6E19-4BA5-8ADE-B2008D83EA2C}" srcOrd="0" destOrd="0" presId="urn:microsoft.com/office/officeart/2005/8/layout/hList1"/>
    <dgm:cxn modelId="{B8A1E67B-CD10-4647-926E-EF1408514E7E}" type="presParOf" srcId="{224A6A78-71C3-4FF8-8575-06DDC0AA2F3C}" destId="{4A487719-DC61-4535-99D1-7773144B96F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6FDE5021-1485-49CB-B7DE-83CE45D5F321}" type="doc">
      <dgm:prSet loTypeId="urn:microsoft.com/office/officeart/2005/8/layout/hList1" loCatId="list" qsTypeId="urn:microsoft.com/office/officeart/2005/8/quickstyle/simple2" qsCatId="simple" csTypeId="urn:microsoft.com/office/officeart/2005/8/colors/accent0_2" csCatId="mainScheme" phldr="1"/>
      <dgm:spPr/>
      <dgm:t>
        <a:bodyPr/>
        <a:lstStyle/>
        <a:p>
          <a:endParaRPr lang="en-IN"/>
        </a:p>
      </dgm:t>
    </dgm:pt>
    <dgm:pt modelId="{01E9F697-354D-47CF-B744-722680C94B60}">
      <dgm:prSet custT="1"/>
      <dgm:spPr/>
      <dgm:t>
        <a:bodyPr/>
        <a:lstStyle/>
        <a:p>
          <a:pPr rtl="0"/>
          <a:r>
            <a:rPr lang="en-US" sz="2800" b="1" dirty="0"/>
            <a:t>Registration</a:t>
          </a:r>
          <a:r>
            <a:rPr lang="en-US" sz="2800" dirty="0"/>
            <a:t> </a:t>
          </a:r>
          <a:endParaRPr lang="en-IN" sz="2800" dirty="0"/>
        </a:p>
      </dgm:t>
    </dgm:pt>
    <dgm:pt modelId="{CBFEF14F-8DA1-4E69-86C2-A16C85552541}" type="parTrans" cxnId="{B8912E41-2C18-4022-B86B-DF5C7E7A0C35}">
      <dgm:prSet/>
      <dgm:spPr/>
      <dgm:t>
        <a:bodyPr/>
        <a:lstStyle/>
        <a:p>
          <a:endParaRPr lang="en-IN"/>
        </a:p>
      </dgm:t>
    </dgm:pt>
    <dgm:pt modelId="{3512827A-F445-4473-B38E-3ADD6B10F794}" type="sibTrans" cxnId="{B8912E41-2C18-4022-B86B-DF5C7E7A0C35}">
      <dgm:prSet/>
      <dgm:spPr/>
      <dgm:t>
        <a:bodyPr/>
        <a:lstStyle/>
        <a:p>
          <a:endParaRPr lang="en-IN"/>
        </a:p>
      </dgm:t>
    </dgm:pt>
    <dgm:pt modelId="{57892E35-6A3B-4056-BCFB-5BD78CE0A10A}">
      <dgm:prSet custT="1"/>
      <dgm:spPr/>
      <dgm:t>
        <a:bodyPr/>
        <a:lstStyle/>
        <a:p>
          <a:pPr algn="l" rtl="0"/>
          <a:r>
            <a:rPr lang="en-US" sz="2400" dirty="0"/>
            <a:t>Person  who occasionally, undertakes transactions involving supply of goods and services, </a:t>
          </a:r>
          <a:r>
            <a:rPr lang="en-US" sz="2400" b="1" dirty="0"/>
            <a:t>and who has no fixed place of business in India</a:t>
          </a:r>
          <a:r>
            <a:rPr lang="en-US" sz="2400" dirty="0"/>
            <a:t>. </a:t>
          </a:r>
          <a:endParaRPr lang="en-IN" sz="2400" dirty="0"/>
        </a:p>
      </dgm:t>
    </dgm:pt>
    <dgm:pt modelId="{3B2E74A3-15B0-42F4-A87C-B40DD41FCC93}" type="parTrans" cxnId="{E9ED27FC-1485-4E44-A483-0CA50E32DDE7}">
      <dgm:prSet/>
      <dgm:spPr/>
      <dgm:t>
        <a:bodyPr/>
        <a:lstStyle/>
        <a:p>
          <a:endParaRPr lang="en-IN"/>
        </a:p>
      </dgm:t>
    </dgm:pt>
    <dgm:pt modelId="{EF6EE484-9329-4325-B3C7-F97F3EAE8883}" type="sibTrans" cxnId="{E9ED27FC-1485-4E44-A483-0CA50E32DDE7}">
      <dgm:prSet/>
      <dgm:spPr/>
      <dgm:t>
        <a:bodyPr/>
        <a:lstStyle/>
        <a:p>
          <a:endParaRPr lang="en-IN"/>
        </a:p>
      </dgm:t>
    </dgm:pt>
    <dgm:pt modelId="{4AFCB63D-BB13-4E0A-A51A-8A638CE7299B}">
      <dgm:prSet custT="1"/>
      <dgm:spPr/>
      <dgm:t>
        <a:bodyPr/>
        <a:lstStyle/>
        <a:p>
          <a:pPr rtl="0"/>
          <a:r>
            <a:rPr lang="en-US" sz="2800" b="1" dirty="0"/>
            <a:t>Time period</a:t>
          </a:r>
          <a:endParaRPr lang="en-IN" sz="2800" b="1" dirty="0"/>
        </a:p>
      </dgm:t>
    </dgm:pt>
    <dgm:pt modelId="{56AD1CC7-11F1-49D6-9C8D-94564C155C28}" type="parTrans" cxnId="{61DBD314-7316-4040-AB8D-05B3DE43BC24}">
      <dgm:prSet/>
      <dgm:spPr/>
      <dgm:t>
        <a:bodyPr/>
        <a:lstStyle/>
        <a:p>
          <a:endParaRPr lang="en-IN"/>
        </a:p>
      </dgm:t>
    </dgm:pt>
    <dgm:pt modelId="{5802A2BA-E2C5-4D2A-8770-E44471D34980}" type="sibTrans" cxnId="{61DBD314-7316-4040-AB8D-05B3DE43BC24}">
      <dgm:prSet/>
      <dgm:spPr/>
      <dgm:t>
        <a:bodyPr/>
        <a:lstStyle/>
        <a:p>
          <a:endParaRPr lang="en-IN"/>
        </a:p>
      </dgm:t>
    </dgm:pt>
    <dgm:pt modelId="{B2F68A2E-9193-4E7F-8868-E8F1B1BECC7E}">
      <dgm:prSet custT="1"/>
      <dgm:spPr/>
      <dgm:t>
        <a:bodyPr/>
        <a:lstStyle/>
        <a:p>
          <a:pPr algn="l" rtl="0"/>
          <a:r>
            <a:rPr lang="en-US" sz="2400" dirty="0"/>
            <a:t>Certificate of Registration issued to such persons shall be valid only for a period of 90 Days. [Can be extended maximum by further 90 days] </a:t>
          </a:r>
          <a:endParaRPr lang="en-IN" sz="2400" dirty="0"/>
        </a:p>
      </dgm:t>
    </dgm:pt>
    <dgm:pt modelId="{3BBDEECA-03F7-4152-9EA2-40579C419A74}" type="parTrans" cxnId="{685E17A5-2C56-4639-8D53-0D427BC80A61}">
      <dgm:prSet/>
      <dgm:spPr/>
      <dgm:t>
        <a:bodyPr/>
        <a:lstStyle/>
        <a:p>
          <a:endParaRPr lang="en-IN"/>
        </a:p>
      </dgm:t>
    </dgm:pt>
    <dgm:pt modelId="{1A2FAD03-2FA3-4E49-8959-5405047C47A3}" type="sibTrans" cxnId="{685E17A5-2C56-4639-8D53-0D427BC80A61}">
      <dgm:prSet/>
      <dgm:spPr/>
      <dgm:t>
        <a:bodyPr/>
        <a:lstStyle/>
        <a:p>
          <a:endParaRPr lang="en-IN"/>
        </a:p>
      </dgm:t>
    </dgm:pt>
    <dgm:pt modelId="{0D3E0633-B898-476B-91F0-E1901A883AD4}">
      <dgm:prSet custT="1"/>
      <dgm:spPr/>
      <dgm:t>
        <a:bodyPr/>
        <a:lstStyle/>
        <a:p>
          <a:pPr rtl="0"/>
          <a:r>
            <a:rPr lang="en-US" sz="2800" b="1" dirty="0"/>
            <a:t>Advance Deposit </a:t>
          </a:r>
          <a:endParaRPr lang="en-IN" sz="2800" b="1" dirty="0"/>
        </a:p>
      </dgm:t>
    </dgm:pt>
    <dgm:pt modelId="{FA6097AE-606D-46B4-BB54-C4CB24170814}" type="parTrans" cxnId="{E705A7EB-C869-4552-8D77-CC1B85262BBE}">
      <dgm:prSet/>
      <dgm:spPr/>
      <dgm:t>
        <a:bodyPr/>
        <a:lstStyle/>
        <a:p>
          <a:endParaRPr lang="en-IN"/>
        </a:p>
      </dgm:t>
    </dgm:pt>
    <dgm:pt modelId="{FDFCF9F6-EB1C-4210-A81C-8D737E1C3CFE}" type="sibTrans" cxnId="{E705A7EB-C869-4552-8D77-CC1B85262BBE}">
      <dgm:prSet/>
      <dgm:spPr/>
      <dgm:t>
        <a:bodyPr/>
        <a:lstStyle/>
        <a:p>
          <a:endParaRPr lang="en-IN"/>
        </a:p>
      </dgm:t>
    </dgm:pt>
    <dgm:pt modelId="{790F8FB8-9540-433B-AF61-00C7F39419E7}">
      <dgm:prSet custT="1"/>
      <dgm:spPr/>
      <dgm:t>
        <a:bodyPr/>
        <a:lstStyle/>
        <a:p>
          <a:pPr algn="l" rtl="0"/>
          <a:r>
            <a:rPr lang="en-US" sz="2400" dirty="0"/>
            <a:t>They shall be required to make advance deposit of estimated tax liability net tax at the time of registration.  </a:t>
          </a:r>
          <a:endParaRPr lang="en-IN" sz="2400" dirty="0"/>
        </a:p>
      </dgm:t>
    </dgm:pt>
    <dgm:pt modelId="{38152BE7-205A-460A-9EB9-F85B8F05C5BD}" type="parTrans" cxnId="{5159086E-8AA7-4EC8-A258-55FCC59B33EC}">
      <dgm:prSet/>
      <dgm:spPr/>
      <dgm:t>
        <a:bodyPr/>
        <a:lstStyle/>
        <a:p>
          <a:endParaRPr lang="en-IN"/>
        </a:p>
      </dgm:t>
    </dgm:pt>
    <dgm:pt modelId="{6CAC151A-46EB-4D6C-BFF8-7B120FB7BCF7}" type="sibTrans" cxnId="{5159086E-8AA7-4EC8-A258-55FCC59B33EC}">
      <dgm:prSet/>
      <dgm:spPr/>
      <dgm:t>
        <a:bodyPr/>
        <a:lstStyle/>
        <a:p>
          <a:endParaRPr lang="en-IN"/>
        </a:p>
      </dgm:t>
    </dgm:pt>
    <dgm:pt modelId="{3650229C-EA62-403D-9D02-D3C53B95CEDD}" type="pres">
      <dgm:prSet presAssocID="{6FDE5021-1485-49CB-B7DE-83CE45D5F321}" presName="Name0" presStyleCnt="0">
        <dgm:presLayoutVars>
          <dgm:dir/>
          <dgm:animLvl val="lvl"/>
          <dgm:resizeHandles val="exact"/>
        </dgm:presLayoutVars>
      </dgm:prSet>
      <dgm:spPr/>
    </dgm:pt>
    <dgm:pt modelId="{02895E15-FEF8-4796-94C3-D180D70F762A}" type="pres">
      <dgm:prSet presAssocID="{01E9F697-354D-47CF-B744-722680C94B60}" presName="composite" presStyleCnt="0"/>
      <dgm:spPr/>
    </dgm:pt>
    <dgm:pt modelId="{6894523D-4FC8-4827-A858-33AFD3B41B54}" type="pres">
      <dgm:prSet presAssocID="{01E9F697-354D-47CF-B744-722680C94B60}" presName="parTx" presStyleLbl="alignNode1" presStyleIdx="0" presStyleCnt="3">
        <dgm:presLayoutVars>
          <dgm:chMax val="0"/>
          <dgm:chPref val="0"/>
          <dgm:bulletEnabled val="1"/>
        </dgm:presLayoutVars>
      </dgm:prSet>
      <dgm:spPr/>
    </dgm:pt>
    <dgm:pt modelId="{C42BF436-2741-4685-818A-B45D71C88896}" type="pres">
      <dgm:prSet presAssocID="{01E9F697-354D-47CF-B744-722680C94B60}" presName="desTx" presStyleLbl="alignAccFollowNode1" presStyleIdx="0" presStyleCnt="3">
        <dgm:presLayoutVars>
          <dgm:bulletEnabled val="1"/>
        </dgm:presLayoutVars>
      </dgm:prSet>
      <dgm:spPr/>
    </dgm:pt>
    <dgm:pt modelId="{3798E6CB-330D-48CA-95B2-01DFE09B377F}" type="pres">
      <dgm:prSet presAssocID="{3512827A-F445-4473-B38E-3ADD6B10F794}" presName="space" presStyleCnt="0"/>
      <dgm:spPr/>
    </dgm:pt>
    <dgm:pt modelId="{B646574F-E118-4BFC-896D-14DD8592337A}" type="pres">
      <dgm:prSet presAssocID="{4AFCB63D-BB13-4E0A-A51A-8A638CE7299B}" presName="composite" presStyleCnt="0"/>
      <dgm:spPr/>
    </dgm:pt>
    <dgm:pt modelId="{DDAAA869-CAB4-49AE-89B0-454DCC95B7F3}" type="pres">
      <dgm:prSet presAssocID="{4AFCB63D-BB13-4E0A-A51A-8A638CE7299B}" presName="parTx" presStyleLbl="alignNode1" presStyleIdx="1" presStyleCnt="3">
        <dgm:presLayoutVars>
          <dgm:chMax val="0"/>
          <dgm:chPref val="0"/>
          <dgm:bulletEnabled val="1"/>
        </dgm:presLayoutVars>
      </dgm:prSet>
      <dgm:spPr/>
    </dgm:pt>
    <dgm:pt modelId="{624F7AE2-C2EB-41CA-9983-0106E2626E49}" type="pres">
      <dgm:prSet presAssocID="{4AFCB63D-BB13-4E0A-A51A-8A638CE7299B}" presName="desTx" presStyleLbl="alignAccFollowNode1" presStyleIdx="1" presStyleCnt="3">
        <dgm:presLayoutVars>
          <dgm:bulletEnabled val="1"/>
        </dgm:presLayoutVars>
      </dgm:prSet>
      <dgm:spPr/>
    </dgm:pt>
    <dgm:pt modelId="{9FC05853-2677-4E4F-8452-799D2655F824}" type="pres">
      <dgm:prSet presAssocID="{5802A2BA-E2C5-4D2A-8770-E44471D34980}" presName="space" presStyleCnt="0"/>
      <dgm:spPr/>
    </dgm:pt>
    <dgm:pt modelId="{79E164FA-DE92-4201-A279-DAEFDF741995}" type="pres">
      <dgm:prSet presAssocID="{0D3E0633-B898-476B-91F0-E1901A883AD4}" presName="composite" presStyleCnt="0"/>
      <dgm:spPr/>
    </dgm:pt>
    <dgm:pt modelId="{50A5C616-4F99-4F5B-877B-24C1AEEF0849}" type="pres">
      <dgm:prSet presAssocID="{0D3E0633-B898-476B-91F0-E1901A883AD4}" presName="parTx" presStyleLbl="alignNode1" presStyleIdx="2" presStyleCnt="3">
        <dgm:presLayoutVars>
          <dgm:chMax val="0"/>
          <dgm:chPref val="0"/>
          <dgm:bulletEnabled val="1"/>
        </dgm:presLayoutVars>
      </dgm:prSet>
      <dgm:spPr/>
    </dgm:pt>
    <dgm:pt modelId="{9B5EFDB8-DDA9-49C0-9F20-BFD372CCBEB0}" type="pres">
      <dgm:prSet presAssocID="{0D3E0633-B898-476B-91F0-E1901A883AD4}" presName="desTx" presStyleLbl="alignAccFollowNode1" presStyleIdx="2" presStyleCnt="3">
        <dgm:presLayoutVars>
          <dgm:bulletEnabled val="1"/>
        </dgm:presLayoutVars>
      </dgm:prSet>
      <dgm:spPr/>
    </dgm:pt>
  </dgm:ptLst>
  <dgm:cxnLst>
    <dgm:cxn modelId="{198643BB-CE81-42C2-BFBB-A87F1DB36FE8}" type="presOf" srcId="{4AFCB63D-BB13-4E0A-A51A-8A638CE7299B}" destId="{DDAAA869-CAB4-49AE-89B0-454DCC95B7F3}" srcOrd="0" destOrd="0" presId="urn:microsoft.com/office/officeart/2005/8/layout/hList1"/>
    <dgm:cxn modelId="{21604442-71C3-4653-8AEC-9FF936698640}" type="presOf" srcId="{57892E35-6A3B-4056-BCFB-5BD78CE0A10A}" destId="{C42BF436-2741-4685-818A-B45D71C88896}" srcOrd="0" destOrd="0" presId="urn:microsoft.com/office/officeart/2005/8/layout/hList1"/>
    <dgm:cxn modelId="{685E17A5-2C56-4639-8D53-0D427BC80A61}" srcId="{4AFCB63D-BB13-4E0A-A51A-8A638CE7299B}" destId="{B2F68A2E-9193-4E7F-8868-E8F1B1BECC7E}" srcOrd="0" destOrd="0" parTransId="{3BBDEECA-03F7-4152-9EA2-40579C419A74}" sibTransId="{1A2FAD03-2FA3-4E49-8959-5405047C47A3}"/>
    <dgm:cxn modelId="{E705A7EB-C869-4552-8D77-CC1B85262BBE}" srcId="{6FDE5021-1485-49CB-B7DE-83CE45D5F321}" destId="{0D3E0633-B898-476B-91F0-E1901A883AD4}" srcOrd="2" destOrd="0" parTransId="{FA6097AE-606D-46B4-BB54-C4CB24170814}" sibTransId="{FDFCF9F6-EB1C-4210-A81C-8D737E1C3CFE}"/>
    <dgm:cxn modelId="{04A0555E-6F7D-46B1-8D46-AF3FC236E61A}" type="presOf" srcId="{01E9F697-354D-47CF-B744-722680C94B60}" destId="{6894523D-4FC8-4827-A858-33AFD3B41B54}" srcOrd="0" destOrd="0" presId="urn:microsoft.com/office/officeart/2005/8/layout/hList1"/>
    <dgm:cxn modelId="{5159086E-8AA7-4EC8-A258-55FCC59B33EC}" srcId="{0D3E0633-B898-476B-91F0-E1901A883AD4}" destId="{790F8FB8-9540-433B-AF61-00C7F39419E7}" srcOrd="0" destOrd="0" parTransId="{38152BE7-205A-460A-9EB9-F85B8F05C5BD}" sibTransId="{6CAC151A-46EB-4D6C-BFF8-7B120FB7BCF7}"/>
    <dgm:cxn modelId="{DEEC144A-84C0-4599-900F-49B42B4E5E56}" type="presOf" srcId="{0D3E0633-B898-476B-91F0-E1901A883AD4}" destId="{50A5C616-4F99-4F5B-877B-24C1AEEF0849}" srcOrd="0" destOrd="0" presId="urn:microsoft.com/office/officeart/2005/8/layout/hList1"/>
    <dgm:cxn modelId="{B8912E41-2C18-4022-B86B-DF5C7E7A0C35}" srcId="{6FDE5021-1485-49CB-B7DE-83CE45D5F321}" destId="{01E9F697-354D-47CF-B744-722680C94B60}" srcOrd="0" destOrd="0" parTransId="{CBFEF14F-8DA1-4E69-86C2-A16C85552541}" sibTransId="{3512827A-F445-4473-B38E-3ADD6B10F794}"/>
    <dgm:cxn modelId="{E9ED27FC-1485-4E44-A483-0CA50E32DDE7}" srcId="{01E9F697-354D-47CF-B744-722680C94B60}" destId="{57892E35-6A3B-4056-BCFB-5BD78CE0A10A}" srcOrd="0" destOrd="0" parTransId="{3B2E74A3-15B0-42F4-A87C-B40DD41FCC93}" sibTransId="{EF6EE484-9329-4325-B3C7-F97F3EAE8883}"/>
    <dgm:cxn modelId="{33599584-3FC1-48B8-BE67-0003EBAB43C2}" type="presOf" srcId="{B2F68A2E-9193-4E7F-8868-E8F1B1BECC7E}" destId="{624F7AE2-C2EB-41CA-9983-0106E2626E49}" srcOrd="0" destOrd="0" presId="urn:microsoft.com/office/officeart/2005/8/layout/hList1"/>
    <dgm:cxn modelId="{A891C881-5158-44B9-87F8-04EF6CB2D652}" type="presOf" srcId="{6FDE5021-1485-49CB-B7DE-83CE45D5F321}" destId="{3650229C-EA62-403D-9D02-D3C53B95CEDD}" srcOrd="0" destOrd="0" presId="urn:microsoft.com/office/officeart/2005/8/layout/hList1"/>
    <dgm:cxn modelId="{3FACEE20-273F-4D40-BCE6-39AA38657545}" type="presOf" srcId="{790F8FB8-9540-433B-AF61-00C7F39419E7}" destId="{9B5EFDB8-DDA9-49C0-9F20-BFD372CCBEB0}" srcOrd="0" destOrd="0" presId="urn:microsoft.com/office/officeart/2005/8/layout/hList1"/>
    <dgm:cxn modelId="{61DBD314-7316-4040-AB8D-05B3DE43BC24}" srcId="{6FDE5021-1485-49CB-B7DE-83CE45D5F321}" destId="{4AFCB63D-BB13-4E0A-A51A-8A638CE7299B}" srcOrd="1" destOrd="0" parTransId="{56AD1CC7-11F1-49D6-9C8D-94564C155C28}" sibTransId="{5802A2BA-E2C5-4D2A-8770-E44471D34980}"/>
    <dgm:cxn modelId="{78FA56CB-162D-4E42-81D3-B1F2C06E1796}" type="presParOf" srcId="{3650229C-EA62-403D-9D02-D3C53B95CEDD}" destId="{02895E15-FEF8-4796-94C3-D180D70F762A}" srcOrd="0" destOrd="0" presId="urn:microsoft.com/office/officeart/2005/8/layout/hList1"/>
    <dgm:cxn modelId="{BB3474CA-9D96-43DE-A080-7752C9F102E0}" type="presParOf" srcId="{02895E15-FEF8-4796-94C3-D180D70F762A}" destId="{6894523D-4FC8-4827-A858-33AFD3B41B54}" srcOrd="0" destOrd="0" presId="urn:microsoft.com/office/officeart/2005/8/layout/hList1"/>
    <dgm:cxn modelId="{9C082019-9D9D-46DB-95B7-095DAC209A0E}" type="presParOf" srcId="{02895E15-FEF8-4796-94C3-D180D70F762A}" destId="{C42BF436-2741-4685-818A-B45D71C88896}" srcOrd="1" destOrd="0" presId="urn:microsoft.com/office/officeart/2005/8/layout/hList1"/>
    <dgm:cxn modelId="{BEB8AE2D-20A5-4216-850D-B1B59B71B5F6}" type="presParOf" srcId="{3650229C-EA62-403D-9D02-D3C53B95CEDD}" destId="{3798E6CB-330D-48CA-95B2-01DFE09B377F}" srcOrd="1" destOrd="0" presId="urn:microsoft.com/office/officeart/2005/8/layout/hList1"/>
    <dgm:cxn modelId="{C9EF8C8A-C0BE-4C99-9196-35BF60548645}" type="presParOf" srcId="{3650229C-EA62-403D-9D02-D3C53B95CEDD}" destId="{B646574F-E118-4BFC-896D-14DD8592337A}" srcOrd="2" destOrd="0" presId="urn:microsoft.com/office/officeart/2005/8/layout/hList1"/>
    <dgm:cxn modelId="{8FF02889-AE2E-4C23-A933-56741894BB69}" type="presParOf" srcId="{B646574F-E118-4BFC-896D-14DD8592337A}" destId="{DDAAA869-CAB4-49AE-89B0-454DCC95B7F3}" srcOrd="0" destOrd="0" presId="urn:microsoft.com/office/officeart/2005/8/layout/hList1"/>
    <dgm:cxn modelId="{FBD9A39E-831E-44C1-A38C-12343BEB98D6}" type="presParOf" srcId="{B646574F-E118-4BFC-896D-14DD8592337A}" destId="{624F7AE2-C2EB-41CA-9983-0106E2626E49}" srcOrd="1" destOrd="0" presId="urn:microsoft.com/office/officeart/2005/8/layout/hList1"/>
    <dgm:cxn modelId="{8E8EBF0A-1B43-4331-ABE6-FA02E9E51376}" type="presParOf" srcId="{3650229C-EA62-403D-9D02-D3C53B95CEDD}" destId="{9FC05853-2677-4E4F-8452-799D2655F824}" srcOrd="3" destOrd="0" presId="urn:microsoft.com/office/officeart/2005/8/layout/hList1"/>
    <dgm:cxn modelId="{E5B2BBA6-D0A5-4D26-AD1F-D506ACEFC70E}" type="presParOf" srcId="{3650229C-EA62-403D-9D02-D3C53B95CEDD}" destId="{79E164FA-DE92-4201-A279-DAEFDF741995}" srcOrd="4" destOrd="0" presId="urn:microsoft.com/office/officeart/2005/8/layout/hList1"/>
    <dgm:cxn modelId="{C2B068F8-9D74-4FA5-9450-064A86815D48}" type="presParOf" srcId="{79E164FA-DE92-4201-A279-DAEFDF741995}" destId="{50A5C616-4F99-4F5B-877B-24C1AEEF0849}" srcOrd="0" destOrd="0" presId="urn:microsoft.com/office/officeart/2005/8/layout/hList1"/>
    <dgm:cxn modelId="{75E5EE24-D24E-46D4-B1D6-C7ECC24E06F9}" type="presParOf" srcId="{79E164FA-DE92-4201-A279-DAEFDF741995}" destId="{9B5EFDB8-DDA9-49C0-9F20-BFD372CCBEB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4.xml><?xml version="1.0" encoding="utf-8"?>
<dgm:dataModel xmlns:dgm="http://schemas.openxmlformats.org/drawingml/2006/diagram" xmlns:a="http://schemas.openxmlformats.org/drawingml/2006/main">
  <dgm:ptLst>
    <dgm:pt modelId="{5D2292EA-3F27-4ABF-9D98-73ABDBDCB71E}" type="doc">
      <dgm:prSet loTypeId="urn:microsoft.com/office/officeart/2005/8/layout/hierarchy2" loCatId="hierarchy" qsTypeId="urn:microsoft.com/office/officeart/2005/8/quickstyle/simple1" qsCatId="simple" csTypeId="urn:microsoft.com/office/officeart/2005/8/colors/accent0_2" csCatId="mainScheme" phldr="1"/>
      <dgm:spPr/>
      <dgm:t>
        <a:bodyPr/>
        <a:lstStyle/>
        <a:p>
          <a:endParaRPr lang="en-US"/>
        </a:p>
      </dgm:t>
    </dgm:pt>
    <dgm:pt modelId="{F2C32682-34C6-4764-944E-8F4D9F42346F}">
      <dgm:prSet phldrT="[Text]" custT="1"/>
      <dgm:spPr/>
      <dgm:t>
        <a:bodyPr/>
        <a:lstStyle/>
        <a:p>
          <a:r>
            <a:rPr lang="en-US" sz="1800" dirty="0"/>
            <a:t>Where </a:t>
          </a:r>
          <a:r>
            <a:rPr lang="en-IN" sz="1800" b="0" dirty="0"/>
            <a:t>Taxable value and/or tax </a:t>
          </a:r>
          <a:endParaRPr lang="en-US" sz="1800" dirty="0"/>
        </a:p>
      </dgm:t>
    </dgm:pt>
    <dgm:pt modelId="{C6394740-0B32-4DDC-9CEC-70F4E68A2B50}" type="parTrans" cxnId="{EE56977E-A84A-43DB-B3EF-A6B6612AB914}">
      <dgm:prSet/>
      <dgm:spPr/>
      <dgm:t>
        <a:bodyPr/>
        <a:lstStyle/>
        <a:p>
          <a:endParaRPr lang="en-US"/>
        </a:p>
      </dgm:t>
    </dgm:pt>
    <dgm:pt modelId="{0E48DFB6-BCB7-40C9-815A-390B8D926378}" type="sibTrans" cxnId="{EE56977E-A84A-43DB-B3EF-A6B6612AB914}">
      <dgm:prSet/>
      <dgm:spPr/>
      <dgm:t>
        <a:bodyPr/>
        <a:lstStyle/>
        <a:p>
          <a:endParaRPr lang="en-US"/>
        </a:p>
      </dgm:t>
    </dgm:pt>
    <dgm:pt modelId="{3E55858B-FB05-482F-94EF-8ACAE41A348C}">
      <dgm:prSet phldrT="[Text]" custT="1"/>
      <dgm:spPr/>
      <dgm:t>
        <a:bodyPr/>
        <a:lstStyle/>
        <a:p>
          <a:r>
            <a:rPr lang="en-US" sz="1800" dirty="0"/>
            <a:t>Charged in Tax Invoice &gt; Amount Payable or goods returned by recipient or services found deficient </a:t>
          </a:r>
        </a:p>
      </dgm:t>
    </dgm:pt>
    <dgm:pt modelId="{948C5404-2EA2-4910-BA4A-4D2E3FBF8302}" type="parTrans" cxnId="{C6942829-99E0-48E4-8118-56693CC72A05}">
      <dgm:prSet/>
      <dgm:spPr/>
      <dgm:t>
        <a:bodyPr/>
        <a:lstStyle/>
        <a:p>
          <a:endParaRPr lang="en-US"/>
        </a:p>
      </dgm:t>
    </dgm:pt>
    <dgm:pt modelId="{26D32607-D312-487E-BBDB-F5F2FC8D45CC}" type="sibTrans" cxnId="{C6942829-99E0-48E4-8118-56693CC72A05}">
      <dgm:prSet/>
      <dgm:spPr/>
      <dgm:t>
        <a:bodyPr/>
        <a:lstStyle/>
        <a:p>
          <a:endParaRPr lang="en-US"/>
        </a:p>
      </dgm:t>
    </dgm:pt>
    <dgm:pt modelId="{160FDEE0-B67D-4642-A4B5-DC7761043037}">
      <dgm:prSet phldrT="[Text]" custT="1"/>
      <dgm:spPr/>
      <dgm:t>
        <a:bodyPr/>
        <a:lstStyle/>
        <a:p>
          <a:r>
            <a:rPr lang="en-US" sz="1800" dirty="0"/>
            <a:t>Taxable Person to issue CREDIT Note</a:t>
          </a:r>
        </a:p>
      </dgm:t>
    </dgm:pt>
    <dgm:pt modelId="{F15B97E9-DAB0-4D7B-AA50-AEFA3F50CDA6}" type="parTrans" cxnId="{4A3B22C7-6017-4FA0-BC8F-8F9DBF4E4D7B}">
      <dgm:prSet/>
      <dgm:spPr/>
      <dgm:t>
        <a:bodyPr/>
        <a:lstStyle/>
        <a:p>
          <a:endParaRPr lang="en-US"/>
        </a:p>
      </dgm:t>
    </dgm:pt>
    <dgm:pt modelId="{38884EE2-C1A7-4081-BD28-AB34A61D4972}" type="sibTrans" cxnId="{4A3B22C7-6017-4FA0-BC8F-8F9DBF4E4D7B}">
      <dgm:prSet/>
      <dgm:spPr/>
      <dgm:t>
        <a:bodyPr/>
        <a:lstStyle/>
        <a:p>
          <a:endParaRPr lang="en-US"/>
        </a:p>
      </dgm:t>
    </dgm:pt>
    <dgm:pt modelId="{298BAABF-BF0E-459C-9882-811075F2D5E1}">
      <dgm:prSet phldrT="[Text]" custT="1"/>
      <dgm:spPr/>
      <dgm:t>
        <a:bodyPr/>
        <a:lstStyle/>
        <a:p>
          <a:r>
            <a:rPr lang="en-US" sz="1800" dirty="0"/>
            <a:t>Charged in Tax Invoice &lt; Amount Payable </a:t>
          </a:r>
        </a:p>
      </dgm:t>
    </dgm:pt>
    <dgm:pt modelId="{D491EBF7-C516-410A-A669-EC7541737ABB}" type="parTrans" cxnId="{8AA87F31-8EC2-4978-BB02-1842A03A6670}">
      <dgm:prSet/>
      <dgm:spPr/>
      <dgm:t>
        <a:bodyPr/>
        <a:lstStyle/>
        <a:p>
          <a:endParaRPr lang="en-US"/>
        </a:p>
      </dgm:t>
    </dgm:pt>
    <dgm:pt modelId="{FA2B13D9-B588-418C-BB2B-612AFBA99D78}" type="sibTrans" cxnId="{8AA87F31-8EC2-4978-BB02-1842A03A6670}">
      <dgm:prSet/>
      <dgm:spPr/>
      <dgm:t>
        <a:bodyPr/>
        <a:lstStyle/>
        <a:p>
          <a:endParaRPr lang="en-US"/>
        </a:p>
      </dgm:t>
    </dgm:pt>
    <dgm:pt modelId="{A2C32C10-5DD2-44E2-9A04-DB348EDE8F0D}">
      <dgm:prSet phldrT="[Text]" custT="1"/>
      <dgm:spPr/>
      <dgm:t>
        <a:bodyPr/>
        <a:lstStyle/>
        <a:p>
          <a:r>
            <a:rPr lang="en-US" sz="1800" dirty="0"/>
            <a:t>Taxable Person to issue DEBIT Note</a:t>
          </a:r>
        </a:p>
      </dgm:t>
    </dgm:pt>
    <dgm:pt modelId="{9BCCD38B-7E79-4F36-BA7F-9BCC3CDCCD05}" type="parTrans" cxnId="{1F6725A0-ECED-4E3D-BABE-069E8A0EF025}">
      <dgm:prSet/>
      <dgm:spPr/>
      <dgm:t>
        <a:bodyPr/>
        <a:lstStyle/>
        <a:p>
          <a:endParaRPr lang="en-US"/>
        </a:p>
      </dgm:t>
    </dgm:pt>
    <dgm:pt modelId="{06087F0C-7D2E-4679-968A-A77A3C0CAEBA}" type="sibTrans" cxnId="{1F6725A0-ECED-4E3D-BABE-069E8A0EF025}">
      <dgm:prSet/>
      <dgm:spPr/>
      <dgm:t>
        <a:bodyPr/>
        <a:lstStyle/>
        <a:p>
          <a:endParaRPr lang="en-US"/>
        </a:p>
      </dgm:t>
    </dgm:pt>
    <dgm:pt modelId="{5854D113-DDAE-4C43-8D5F-E930BD24093D}">
      <dgm:prSet custT="1"/>
      <dgm:spPr/>
      <dgm:t>
        <a:bodyPr/>
        <a:lstStyle/>
        <a:p>
          <a:r>
            <a:rPr lang="en-US" sz="1800" dirty="0"/>
            <a:t>On or before 30</a:t>
          </a:r>
          <a:r>
            <a:rPr lang="en-US" sz="1800" baseline="30000" dirty="0"/>
            <a:t>th</a:t>
          </a:r>
          <a:r>
            <a:rPr lang="en-US" sz="1800" dirty="0"/>
            <a:t> September following end of FY of supply or date of annual return whichever is earlier</a:t>
          </a:r>
        </a:p>
      </dgm:t>
    </dgm:pt>
    <dgm:pt modelId="{55437628-620F-4C1B-8EF4-5E0EA12D0C72}" type="parTrans" cxnId="{9CC44649-687B-49F5-B00F-2FF11B3CC5C0}">
      <dgm:prSet/>
      <dgm:spPr/>
      <dgm:t>
        <a:bodyPr/>
        <a:lstStyle/>
        <a:p>
          <a:endParaRPr lang="en-US"/>
        </a:p>
      </dgm:t>
    </dgm:pt>
    <dgm:pt modelId="{3152B1D4-9B12-45B8-99A3-A751C9862A13}" type="sibTrans" cxnId="{9CC44649-687B-49F5-B00F-2FF11B3CC5C0}">
      <dgm:prSet/>
      <dgm:spPr/>
      <dgm:t>
        <a:bodyPr/>
        <a:lstStyle/>
        <a:p>
          <a:endParaRPr lang="en-US"/>
        </a:p>
      </dgm:t>
    </dgm:pt>
    <dgm:pt modelId="{D5C9411D-88BA-4073-B9BC-D486DEF44BC3}">
      <dgm:prSet custT="1"/>
      <dgm:spPr/>
      <dgm:t>
        <a:bodyPr/>
        <a:lstStyle/>
        <a:p>
          <a:r>
            <a:rPr lang="en-US" sz="1800" dirty="0"/>
            <a:t>No Credit Note if incidence </a:t>
          </a:r>
          <a:r>
            <a:rPr lang="en-IN" sz="1800" dirty="0"/>
            <a:t>of tax and interest on supply has been passed to any other person</a:t>
          </a:r>
          <a:endParaRPr lang="en-US" sz="1800" dirty="0"/>
        </a:p>
      </dgm:t>
    </dgm:pt>
    <dgm:pt modelId="{34B1D877-B3CF-4268-9DC9-35DFE776D03D}" type="parTrans" cxnId="{BA0880D3-A88D-4469-8668-4C7A99CF73E8}">
      <dgm:prSet/>
      <dgm:spPr/>
      <dgm:t>
        <a:bodyPr/>
        <a:lstStyle/>
        <a:p>
          <a:endParaRPr lang="en-US"/>
        </a:p>
      </dgm:t>
    </dgm:pt>
    <dgm:pt modelId="{738B7B8F-6261-4C38-AB17-0F28CB5E3C86}" type="sibTrans" cxnId="{BA0880D3-A88D-4469-8668-4C7A99CF73E8}">
      <dgm:prSet/>
      <dgm:spPr/>
      <dgm:t>
        <a:bodyPr/>
        <a:lstStyle/>
        <a:p>
          <a:endParaRPr lang="en-US"/>
        </a:p>
      </dgm:t>
    </dgm:pt>
    <dgm:pt modelId="{9931B861-AC44-4B79-BD94-4EFCA0F89DCE}" type="pres">
      <dgm:prSet presAssocID="{5D2292EA-3F27-4ABF-9D98-73ABDBDCB71E}" presName="diagram" presStyleCnt="0">
        <dgm:presLayoutVars>
          <dgm:chPref val="1"/>
          <dgm:dir/>
          <dgm:animOne val="branch"/>
          <dgm:animLvl val="lvl"/>
          <dgm:resizeHandles val="exact"/>
        </dgm:presLayoutVars>
      </dgm:prSet>
      <dgm:spPr/>
    </dgm:pt>
    <dgm:pt modelId="{7DA43663-9522-4C10-935E-97AF0ED2C302}" type="pres">
      <dgm:prSet presAssocID="{F2C32682-34C6-4764-944E-8F4D9F42346F}" presName="root1" presStyleCnt="0"/>
      <dgm:spPr/>
    </dgm:pt>
    <dgm:pt modelId="{F0989824-75F0-4012-B695-B29B577C2B95}" type="pres">
      <dgm:prSet presAssocID="{F2C32682-34C6-4764-944E-8F4D9F42346F}" presName="LevelOneTextNode" presStyleLbl="node0" presStyleIdx="0" presStyleCnt="1" custLinFactNeighborX="624" custLinFactNeighborY="-23700">
        <dgm:presLayoutVars>
          <dgm:chPref val="3"/>
        </dgm:presLayoutVars>
      </dgm:prSet>
      <dgm:spPr/>
    </dgm:pt>
    <dgm:pt modelId="{7974EB59-D09A-4EC7-AE8C-E6233688F478}" type="pres">
      <dgm:prSet presAssocID="{F2C32682-34C6-4764-944E-8F4D9F42346F}" presName="level2hierChild" presStyleCnt="0"/>
      <dgm:spPr/>
    </dgm:pt>
    <dgm:pt modelId="{DAA91CC8-3F85-4C6B-866F-04705F82DD2C}" type="pres">
      <dgm:prSet presAssocID="{948C5404-2EA2-4910-BA4A-4D2E3FBF8302}" presName="conn2-1" presStyleLbl="parChTrans1D2" presStyleIdx="0" presStyleCnt="2"/>
      <dgm:spPr/>
    </dgm:pt>
    <dgm:pt modelId="{CB77A072-D14B-4ED0-A675-FAD8F9C3C041}" type="pres">
      <dgm:prSet presAssocID="{948C5404-2EA2-4910-BA4A-4D2E3FBF8302}" presName="connTx" presStyleLbl="parChTrans1D2" presStyleIdx="0" presStyleCnt="2"/>
      <dgm:spPr/>
    </dgm:pt>
    <dgm:pt modelId="{BFDFA148-053C-4E97-9EB9-EDE7B5014997}" type="pres">
      <dgm:prSet presAssocID="{3E55858B-FB05-482F-94EF-8ACAE41A348C}" presName="root2" presStyleCnt="0"/>
      <dgm:spPr/>
    </dgm:pt>
    <dgm:pt modelId="{D51042AF-43DD-4550-9FD0-9FE1AD864E56}" type="pres">
      <dgm:prSet presAssocID="{3E55858B-FB05-482F-94EF-8ACAE41A348C}" presName="LevelTwoTextNode" presStyleLbl="node2" presStyleIdx="0" presStyleCnt="2" custScaleY="161732" custLinFactNeighborX="624" custLinFactNeighborY="-23700">
        <dgm:presLayoutVars>
          <dgm:chPref val="3"/>
        </dgm:presLayoutVars>
      </dgm:prSet>
      <dgm:spPr/>
    </dgm:pt>
    <dgm:pt modelId="{0F0334C4-267A-488D-951C-FFFABAE06314}" type="pres">
      <dgm:prSet presAssocID="{3E55858B-FB05-482F-94EF-8ACAE41A348C}" presName="level3hierChild" presStyleCnt="0"/>
      <dgm:spPr/>
    </dgm:pt>
    <dgm:pt modelId="{77BBAE4D-3969-48AD-9BFC-87F7314600F0}" type="pres">
      <dgm:prSet presAssocID="{F15B97E9-DAB0-4D7B-AA50-AEFA3F50CDA6}" presName="conn2-1" presStyleLbl="parChTrans1D3" presStyleIdx="0" presStyleCnt="2"/>
      <dgm:spPr/>
    </dgm:pt>
    <dgm:pt modelId="{3416BCE1-E676-4DF2-9D05-FAB0C8B5B041}" type="pres">
      <dgm:prSet presAssocID="{F15B97E9-DAB0-4D7B-AA50-AEFA3F50CDA6}" presName="connTx" presStyleLbl="parChTrans1D3" presStyleIdx="0" presStyleCnt="2"/>
      <dgm:spPr/>
    </dgm:pt>
    <dgm:pt modelId="{47775818-C068-4BF6-9632-7F7EB9C9898A}" type="pres">
      <dgm:prSet presAssocID="{160FDEE0-B67D-4642-A4B5-DC7761043037}" presName="root2" presStyleCnt="0"/>
      <dgm:spPr/>
    </dgm:pt>
    <dgm:pt modelId="{A5269F3C-CBBA-4397-B3CA-27C7409AFFF2}" type="pres">
      <dgm:prSet presAssocID="{160FDEE0-B67D-4642-A4B5-DC7761043037}" presName="LevelTwoTextNode" presStyleLbl="node3" presStyleIdx="0" presStyleCnt="2" custScaleX="83223" custLinFactNeighborX="624" custLinFactNeighborY="-23700">
        <dgm:presLayoutVars>
          <dgm:chPref val="3"/>
        </dgm:presLayoutVars>
      </dgm:prSet>
      <dgm:spPr/>
    </dgm:pt>
    <dgm:pt modelId="{4CE2C7BF-3792-453F-80F2-81A954AE0CD0}" type="pres">
      <dgm:prSet presAssocID="{160FDEE0-B67D-4642-A4B5-DC7761043037}" presName="level3hierChild" presStyleCnt="0"/>
      <dgm:spPr/>
    </dgm:pt>
    <dgm:pt modelId="{EA2099E7-680F-450D-9F4E-838E73DD97C3}" type="pres">
      <dgm:prSet presAssocID="{55437628-620F-4C1B-8EF4-5E0EA12D0C72}" presName="conn2-1" presStyleLbl="parChTrans1D4" presStyleIdx="0" presStyleCnt="2"/>
      <dgm:spPr/>
    </dgm:pt>
    <dgm:pt modelId="{30E66EFD-C7F7-47AB-AC38-C6C997159748}" type="pres">
      <dgm:prSet presAssocID="{55437628-620F-4C1B-8EF4-5E0EA12D0C72}" presName="connTx" presStyleLbl="parChTrans1D4" presStyleIdx="0" presStyleCnt="2"/>
      <dgm:spPr/>
    </dgm:pt>
    <dgm:pt modelId="{3A4F2665-A53D-4C9B-B5D3-E9FD8BF851B5}" type="pres">
      <dgm:prSet presAssocID="{5854D113-DDAE-4C43-8D5F-E930BD24093D}" presName="root2" presStyleCnt="0"/>
      <dgm:spPr/>
    </dgm:pt>
    <dgm:pt modelId="{06D4CE45-ED20-49CC-BA91-0DA62EEA9F8B}" type="pres">
      <dgm:prSet presAssocID="{5854D113-DDAE-4C43-8D5F-E930BD24093D}" presName="LevelTwoTextNode" presStyleLbl="node4" presStyleIdx="0" presStyleCnt="2" custScaleY="135132" custLinFactY="42868" custLinFactNeighborX="-1047" custLinFactNeighborY="100000">
        <dgm:presLayoutVars>
          <dgm:chPref val="3"/>
        </dgm:presLayoutVars>
      </dgm:prSet>
      <dgm:spPr/>
    </dgm:pt>
    <dgm:pt modelId="{0B851E63-5064-40B1-9B7A-FAFFB5D7A389}" type="pres">
      <dgm:prSet presAssocID="{5854D113-DDAE-4C43-8D5F-E930BD24093D}" presName="level3hierChild" presStyleCnt="0"/>
      <dgm:spPr/>
    </dgm:pt>
    <dgm:pt modelId="{8DDD90BC-1A34-4094-8999-0E9F92A4C760}" type="pres">
      <dgm:prSet presAssocID="{34B1D877-B3CF-4268-9DC9-35DFE776D03D}" presName="conn2-1" presStyleLbl="parChTrans1D4" presStyleIdx="1" presStyleCnt="2"/>
      <dgm:spPr/>
    </dgm:pt>
    <dgm:pt modelId="{34681A38-86DB-4425-BBB0-CB5D63DFC797}" type="pres">
      <dgm:prSet presAssocID="{34B1D877-B3CF-4268-9DC9-35DFE776D03D}" presName="connTx" presStyleLbl="parChTrans1D4" presStyleIdx="1" presStyleCnt="2"/>
      <dgm:spPr/>
    </dgm:pt>
    <dgm:pt modelId="{A0729295-5611-4B1B-885A-A1B3EB2F177C}" type="pres">
      <dgm:prSet presAssocID="{D5C9411D-88BA-4073-B9BC-D486DEF44BC3}" presName="root2" presStyleCnt="0"/>
      <dgm:spPr/>
    </dgm:pt>
    <dgm:pt modelId="{1EA43DC1-8560-417F-A8C8-2C841DB14528}" type="pres">
      <dgm:prSet presAssocID="{D5C9411D-88BA-4073-B9BC-D486DEF44BC3}" presName="LevelTwoTextNode" presStyleLbl="node4" presStyleIdx="1" presStyleCnt="2" custScaleY="119090" custLinFactY="-38024" custLinFactNeighborX="-5160" custLinFactNeighborY="-100000">
        <dgm:presLayoutVars>
          <dgm:chPref val="3"/>
        </dgm:presLayoutVars>
      </dgm:prSet>
      <dgm:spPr/>
    </dgm:pt>
    <dgm:pt modelId="{4DF5EC99-5082-4F96-8C88-E6910BCBD4FC}" type="pres">
      <dgm:prSet presAssocID="{D5C9411D-88BA-4073-B9BC-D486DEF44BC3}" presName="level3hierChild" presStyleCnt="0"/>
      <dgm:spPr/>
    </dgm:pt>
    <dgm:pt modelId="{EF2C626F-0F44-4A10-80CE-550E49570B7F}" type="pres">
      <dgm:prSet presAssocID="{D491EBF7-C516-410A-A669-EC7541737ABB}" presName="conn2-1" presStyleLbl="parChTrans1D2" presStyleIdx="1" presStyleCnt="2"/>
      <dgm:spPr/>
    </dgm:pt>
    <dgm:pt modelId="{70E7F6F9-35BB-4CF2-A9F6-3EF96DF3EF5A}" type="pres">
      <dgm:prSet presAssocID="{D491EBF7-C516-410A-A669-EC7541737ABB}" presName="connTx" presStyleLbl="parChTrans1D2" presStyleIdx="1" presStyleCnt="2"/>
      <dgm:spPr/>
    </dgm:pt>
    <dgm:pt modelId="{8E4FCB23-E552-4926-9CD2-0E3AB4C6BAC4}" type="pres">
      <dgm:prSet presAssocID="{298BAABF-BF0E-459C-9882-811075F2D5E1}" presName="root2" presStyleCnt="0"/>
      <dgm:spPr/>
    </dgm:pt>
    <dgm:pt modelId="{DA696D7C-FAD1-47ED-B74D-1C51C62A563F}" type="pres">
      <dgm:prSet presAssocID="{298BAABF-BF0E-459C-9882-811075F2D5E1}" presName="LevelTwoTextNode" presStyleLbl="node2" presStyleIdx="1" presStyleCnt="2" custLinFactNeighborX="624" custLinFactNeighborY="-23700">
        <dgm:presLayoutVars>
          <dgm:chPref val="3"/>
        </dgm:presLayoutVars>
      </dgm:prSet>
      <dgm:spPr/>
    </dgm:pt>
    <dgm:pt modelId="{31A02814-636A-4E1C-8038-AF90FEB83D19}" type="pres">
      <dgm:prSet presAssocID="{298BAABF-BF0E-459C-9882-811075F2D5E1}" presName="level3hierChild" presStyleCnt="0"/>
      <dgm:spPr/>
    </dgm:pt>
    <dgm:pt modelId="{1435262B-B106-4513-9108-F1F5DFA3B50E}" type="pres">
      <dgm:prSet presAssocID="{9BCCD38B-7E79-4F36-BA7F-9BCC3CDCCD05}" presName="conn2-1" presStyleLbl="parChTrans1D3" presStyleIdx="1" presStyleCnt="2"/>
      <dgm:spPr/>
    </dgm:pt>
    <dgm:pt modelId="{19B7E6C1-CE48-4224-B1F9-420F82B76C9B}" type="pres">
      <dgm:prSet presAssocID="{9BCCD38B-7E79-4F36-BA7F-9BCC3CDCCD05}" presName="connTx" presStyleLbl="parChTrans1D3" presStyleIdx="1" presStyleCnt="2"/>
      <dgm:spPr/>
    </dgm:pt>
    <dgm:pt modelId="{F5CA7659-DF91-4EB4-B193-6A4A95ADF0DF}" type="pres">
      <dgm:prSet presAssocID="{A2C32C10-5DD2-44E2-9A04-DB348EDE8F0D}" presName="root2" presStyleCnt="0"/>
      <dgm:spPr/>
    </dgm:pt>
    <dgm:pt modelId="{79284E58-669D-4C91-8F19-425AB2952270}" type="pres">
      <dgm:prSet presAssocID="{A2C32C10-5DD2-44E2-9A04-DB348EDE8F0D}" presName="LevelTwoTextNode" presStyleLbl="node3" presStyleIdx="1" presStyleCnt="2" custLinFactNeighborX="624" custLinFactNeighborY="-23700">
        <dgm:presLayoutVars>
          <dgm:chPref val="3"/>
        </dgm:presLayoutVars>
      </dgm:prSet>
      <dgm:spPr/>
    </dgm:pt>
    <dgm:pt modelId="{B177FF40-ED19-4B21-BE26-0DE01DB86A6D}" type="pres">
      <dgm:prSet presAssocID="{A2C32C10-5DD2-44E2-9A04-DB348EDE8F0D}" presName="level3hierChild" presStyleCnt="0"/>
      <dgm:spPr/>
    </dgm:pt>
  </dgm:ptLst>
  <dgm:cxnLst>
    <dgm:cxn modelId="{EAF74C1E-DAAF-4C82-A94A-07F2C213FFC3}" type="presOf" srcId="{948C5404-2EA2-4910-BA4A-4D2E3FBF8302}" destId="{CB77A072-D14B-4ED0-A675-FAD8F9C3C041}" srcOrd="1" destOrd="0" presId="urn:microsoft.com/office/officeart/2005/8/layout/hierarchy2"/>
    <dgm:cxn modelId="{104F0A2A-0CE4-4CF1-97F7-97A974712696}" type="presOf" srcId="{55437628-620F-4C1B-8EF4-5E0EA12D0C72}" destId="{30E66EFD-C7F7-47AB-AC38-C6C997159748}" srcOrd="1" destOrd="0" presId="urn:microsoft.com/office/officeart/2005/8/layout/hierarchy2"/>
    <dgm:cxn modelId="{C368C85C-C636-45ED-8F32-1E63A4FCD810}" type="presOf" srcId="{F15B97E9-DAB0-4D7B-AA50-AEFA3F50CDA6}" destId="{3416BCE1-E676-4DF2-9D05-FAB0C8B5B041}" srcOrd="1" destOrd="0" presId="urn:microsoft.com/office/officeart/2005/8/layout/hierarchy2"/>
    <dgm:cxn modelId="{9CC44649-687B-49F5-B00F-2FF11B3CC5C0}" srcId="{160FDEE0-B67D-4642-A4B5-DC7761043037}" destId="{5854D113-DDAE-4C43-8D5F-E930BD24093D}" srcOrd="0" destOrd="0" parTransId="{55437628-620F-4C1B-8EF4-5E0EA12D0C72}" sibTransId="{3152B1D4-9B12-45B8-99A3-A751C9862A13}"/>
    <dgm:cxn modelId="{AA9535CD-F5A5-4E2A-B1DB-FDE71A7969D3}" type="presOf" srcId="{F15B97E9-DAB0-4D7B-AA50-AEFA3F50CDA6}" destId="{77BBAE4D-3969-48AD-9BFC-87F7314600F0}" srcOrd="0" destOrd="0" presId="urn:microsoft.com/office/officeart/2005/8/layout/hierarchy2"/>
    <dgm:cxn modelId="{04398C79-31E1-4CFA-AF03-7E1C29BD1EF4}" type="presOf" srcId="{3E55858B-FB05-482F-94EF-8ACAE41A348C}" destId="{D51042AF-43DD-4550-9FD0-9FE1AD864E56}" srcOrd="0" destOrd="0" presId="urn:microsoft.com/office/officeart/2005/8/layout/hierarchy2"/>
    <dgm:cxn modelId="{29C5ACA3-1C93-4059-9E56-83A158BF894E}" type="presOf" srcId="{F2C32682-34C6-4764-944E-8F4D9F42346F}" destId="{F0989824-75F0-4012-B695-B29B577C2B95}" srcOrd="0" destOrd="0" presId="urn:microsoft.com/office/officeart/2005/8/layout/hierarchy2"/>
    <dgm:cxn modelId="{EE56977E-A84A-43DB-B3EF-A6B6612AB914}" srcId="{5D2292EA-3F27-4ABF-9D98-73ABDBDCB71E}" destId="{F2C32682-34C6-4764-944E-8F4D9F42346F}" srcOrd="0" destOrd="0" parTransId="{C6394740-0B32-4DDC-9CEC-70F4E68A2B50}" sibTransId="{0E48DFB6-BCB7-40C9-815A-390B8D926378}"/>
    <dgm:cxn modelId="{8A6E1BB7-DCAB-40D0-ADB5-21F455A8675F}" type="presOf" srcId="{D5C9411D-88BA-4073-B9BC-D486DEF44BC3}" destId="{1EA43DC1-8560-417F-A8C8-2C841DB14528}" srcOrd="0" destOrd="0" presId="urn:microsoft.com/office/officeart/2005/8/layout/hierarchy2"/>
    <dgm:cxn modelId="{80159BD5-5784-4523-8F4C-9376B30CD800}" type="presOf" srcId="{34B1D877-B3CF-4268-9DC9-35DFE776D03D}" destId="{8DDD90BC-1A34-4094-8999-0E9F92A4C760}" srcOrd="0" destOrd="0" presId="urn:microsoft.com/office/officeart/2005/8/layout/hierarchy2"/>
    <dgm:cxn modelId="{4A3B22C7-6017-4FA0-BC8F-8F9DBF4E4D7B}" srcId="{3E55858B-FB05-482F-94EF-8ACAE41A348C}" destId="{160FDEE0-B67D-4642-A4B5-DC7761043037}" srcOrd="0" destOrd="0" parTransId="{F15B97E9-DAB0-4D7B-AA50-AEFA3F50CDA6}" sibTransId="{38884EE2-C1A7-4081-BD28-AB34A61D4972}"/>
    <dgm:cxn modelId="{1F6725A0-ECED-4E3D-BABE-069E8A0EF025}" srcId="{298BAABF-BF0E-459C-9882-811075F2D5E1}" destId="{A2C32C10-5DD2-44E2-9A04-DB348EDE8F0D}" srcOrd="0" destOrd="0" parTransId="{9BCCD38B-7E79-4F36-BA7F-9BCC3CDCCD05}" sibTransId="{06087F0C-7D2E-4679-968A-A77A3C0CAEBA}"/>
    <dgm:cxn modelId="{8508C7CA-6E52-4972-A0A7-E7F658D8D3A5}" type="presOf" srcId="{160FDEE0-B67D-4642-A4B5-DC7761043037}" destId="{A5269F3C-CBBA-4397-B3CA-27C7409AFFF2}" srcOrd="0" destOrd="0" presId="urn:microsoft.com/office/officeart/2005/8/layout/hierarchy2"/>
    <dgm:cxn modelId="{CC64141C-771D-4B7C-B501-7A5DDD17C9DA}" type="presOf" srcId="{948C5404-2EA2-4910-BA4A-4D2E3FBF8302}" destId="{DAA91CC8-3F85-4C6B-866F-04705F82DD2C}" srcOrd="0" destOrd="0" presId="urn:microsoft.com/office/officeart/2005/8/layout/hierarchy2"/>
    <dgm:cxn modelId="{D5DBD8EB-235F-4985-95E9-DCAFCDE18273}" type="presOf" srcId="{55437628-620F-4C1B-8EF4-5E0EA12D0C72}" destId="{EA2099E7-680F-450D-9F4E-838E73DD97C3}" srcOrd="0" destOrd="0" presId="urn:microsoft.com/office/officeart/2005/8/layout/hierarchy2"/>
    <dgm:cxn modelId="{8AA87F31-8EC2-4978-BB02-1842A03A6670}" srcId="{F2C32682-34C6-4764-944E-8F4D9F42346F}" destId="{298BAABF-BF0E-459C-9882-811075F2D5E1}" srcOrd="1" destOrd="0" parTransId="{D491EBF7-C516-410A-A669-EC7541737ABB}" sibTransId="{FA2B13D9-B588-418C-BB2B-612AFBA99D78}"/>
    <dgm:cxn modelId="{7E010FF2-822E-420E-A901-EAFD27DB6B12}" type="presOf" srcId="{D491EBF7-C516-410A-A669-EC7541737ABB}" destId="{EF2C626F-0F44-4A10-80CE-550E49570B7F}" srcOrd="0" destOrd="0" presId="urn:microsoft.com/office/officeart/2005/8/layout/hierarchy2"/>
    <dgm:cxn modelId="{5CF88A13-5013-450E-B6B4-103F8A8FCC39}" type="presOf" srcId="{9BCCD38B-7E79-4F36-BA7F-9BCC3CDCCD05}" destId="{1435262B-B106-4513-9108-F1F5DFA3B50E}" srcOrd="0" destOrd="0" presId="urn:microsoft.com/office/officeart/2005/8/layout/hierarchy2"/>
    <dgm:cxn modelId="{851B4590-0B8F-4D93-AF97-BD2D3D7AE575}" type="presOf" srcId="{34B1D877-B3CF-4268-9DC9-35DFE776D03D}" destId="{34681A38-86DB-4425-BBB0-CB5D63DFC797}" srcOrd="1" destOrd="0" presId="urn:microsoft.com/office/officeart/2005/8/layout/hierarchy2"/>
    <dgm:cxn modelId="{0E16FFCA-A90A-4222-AB43-B8CEE39B7F8C}" type="presOf" srcId="{5D2292EA-3F27-4ABF-9D98-73ABDBDCB71E}" destId="{9931B861-AC44-4B79-BD94-4EFCA0F89DCE}" srcOrd="0" destOrd="0" presId="urn:microsoft.com/office/officeart/2005/8/layout/hierarchy2"/>
    <dgm:cxn modelId="{DB0D6092-56AA-415D-BC25-12E30AA95BE7}" type="presOf" srcId="{D491EBF7-C516-410A-A669-EC7541737ABB}" destId="{70E7F6F9-35BB-4CF2-A9F6-3EF96DF3EF5A}" srcOrd="1" destOrd="0" presId="urn:microsoft.com/office/officeart/2005/8/layout/hierarchy2"/>
    <dgm:cxn modelId="{A6256D6C-09E4-4657-A9B7-9C2475C31DB5}" type="presOf" srcId="{5854D113-DDAE-4C43-8D5F-E930BD24093D}" destId="{06D4CE45-ED20-49CC-BA91-0DA62EEA9F8B}" srcOrd="0" destOrd="0" presId="urn:microsoft.com/office/officeart/2005/8/layout/hierarchy2"/>
    <dgm:cxn modelId="{BA0880D3-A88D-4469-8668-4C7A99CF73E8}" srcId="{160FDEE0-B67D-4642-A4B5-DC7761043037}" destId="{D5C9411D-88BA-4073-B9BC-D486DEF44BC3}" srcOrd="1" destOrd="0" parTransId="{34B1D877-B3CF-4268-9DC9-35DFE776D03D}" sibTransId="{738B7B8F-6261-4C38-AB17-0F28CB5E3C86}"/>
    <dgm:cxn modelId="{CFD62366-54D3-49B6-AEB6-607821AC6581}" type="presOf" srcId="{9BCCD38B-7E79-4F36-BA7F-9BCC3CDCCD05}" destId="{19B7E6C1-CE48-4224-B1F9-420F82B76C9B}" srcOrd="1" destOrd="0" presId="urn:microsoft.com/office/officeart/2005/8/layout/hierarchy2"/>
    <dgm:cxn modelId="{C6942829-99E0-48E4-8118-56693CC72A05}" srcId="{F2C32682-34C6-4764-944E-8F4D9F42346F}" destId="{3E55858B-FB05-482F-94EF-8ACAE41A348C}" srcOrd="0" destOrd="0" parTransId="{948C5404-2EA2-4910-BA4A-4D2E3FBF8302}" sibTransId="{26D32607-D312-487E-BBDB-F5F2FC8D45CC}"/>
    <dgm:cxn modelId="{EC0D1EF2-D8BE-44D0-9751-C04259BA59B8}" type="presOf" srcId="{298BAABF-BF0E-459C-9882-811075F2D5E1}" destId="{DA696D7C-FAD1-47ED-B74D-1C51C62A563F}" srcOrd="0" destOrd="0" presId="urn:microsoft.com/office/officeart/2005/8/layout/hierarchy2"/>
    <dgm:cxn modelId="{18985FA8-AA0D-449C-A29D-20C3FE54477D}" type="presOf" srcId="{A2C32C10-5DD2-44E2-9A04-DB348EDE8F0D}" destId="{79284E58-669D-4C91-8F19-425AB2952270}" srcOrd="0" destOrd="0" presId="urn:microsoft.com/office/officeart/2005/8/layout/hierarchy2"/>
    <dgm:cxn modelId="{8F437936-86B3-4D2E-BAF4-CD44BE6D1167}" type="presParOf" srcId="{9931B861-AC44-4B79-BD94-4EFCA0F89DCE}" destId="{7DA43663-9522-4C10-935E-97AF0ED2C302}" srcOrd="0" destOrd="0" presId="urn:microsoft.com/office/officeart/2005/8/layout/hierarchy2"/>
    <dgm:cxn modelId="{B0CDCDFB-3B50-43EC-BEE6-A2C56D91F792}" type="presParOf" srcId="{7DA43663-9522-4C10-935E-97AF0ED2C302}" destId="{F0989824-75F0-4012-B695-B29B577C2B95}" srcOrd="0" destOrd="0" presId="urn:microsoft.com/office/officeart/2005/8/layout/hierarchy2"/>
    <dgm:cxn modelId="{5F4EEC0A-C527-4229-BD54-085958D749BF}" type="presParOf" srcId="{7DA43663-9522-4C10-935E-97AF0ED2C302}" destId="{7974EB59-D09A-4EC7-AE8C-E6233688F478}" srcOrd="1" destOrd="0" presId="urn:microsoft.com/office/officeart/2005/8/layout/hierarchy2"/>
    <dgm:cxn modelId="{F594513A-DCE2-40D4-BC35-6B545522C168}" type="presParOf" srcId="{7974EB59-D09A-4EC7-AE8C-E6233688F478}" destId="{DAA91CC8-3F85-4C6B-866F-04705F82DD2C}" srcOrd="0" destOrd="0" presId="urn:microsoft.com/office/officeart/2005/8/layout/hierarchy2"/>
    <dgm:cxn modelId="{7D91CF3A-A3B9-4C2F-84CB-B61626A88E09}" type="presParOf" srcId="{DAA91CC8-3F85-4C6B-866F-04705F82DD2C}" destId="{CB77A072-D14B-4ED0-A675-FAD8F9C3C041}" srcOrd="0" destOrd="0" presId="urn:microsoft.com/office/officeart/2005/8/layout/hierarchy2"/>
    <dgm:cxn modelId="{93E16922-0AA1-441B-BEB8-E250067BD837}" type="presParOf" srcId="{7974EB59-D09A-4EC7-AE8C-E6233688F478}" destId="{BFDFA148-053C-4E97-9EB9-EDE7B5014997}" srcOrd="1" destOrd="0" presId="urn:microsoft.com/office/officeart/2005/8/layout/hierarchy2"/>
    <dgm:cxn modelId="{CD323D01-C93B-4F7A-A8BE-4D3F5166910F}" type="presParOf" srcId="{BFDFA148-053C-4E97-9EB9-EDE7B5014997}" destId="{D51042AF-43DD-4550-9FD0-9FE1AD864E56}" srcOrd="0" destOrd="0" presId="urn:microsoft.com/office/officeart/2005/8/layout/hierarchy2"/>
    <dgm:cxn modelId="{5F296E6B-64CC-40C5-B6BE-0A67E32CBD87}" type="presParOf" srcId="{BFDFA148-053C-4E97-9EB9-EDE7B5014997}" destId="{0F0334C4-267A-488D-951C-FFFABAE06314}" srcOrd="1" destOrd="0" presId="urn:microsoft.com/office/officeart/2005/8/layout/hierarchy2"/>
    <dgm:cxn modelId="{E61DE6B9-656F-4175-BA04-EA51F13D1933}" type="presParOf" srcId="{0F0334C4-267A-488D-951C-FFFABAE06314}" destId="{77BBAE4D-3969-48AD-9BFC-87F7314600F0}" srcOrd="0" destOrd="0" presId="urn:microsoft.com/office/officeart/2005/8/layout/hierarchy2"/>
    <dgm:cxn modelId="{E952C30A-D617-4A8C-9F9F-7902A37A79D6}" type="presParOf" srcId="{77BBAE4D-3969-48AD-9BFC-87F7314600F0}" destId="{3416BCE1-E676-4DF2-9D05-FAB0C8B5B041}" srcOrd="0" destOrd="0" presId="urn:microsoft.com/office/officeart/2005/8/layout/hierarchy2"/>
    <dgm:cxn modelId="{54232345-7C50-4151-A3BC-B19C2B5ACFD9}" type="presParOf" srcId="{0F0334C4-267A-488D-951C-FFFABAE06314}" destId="{47775818-C068-4BF6-9632-7F7EB9C9898A}" srcOrd="1" destOrd="0" presId="urn:microsoft.com/office/officeart/2005/8/layout/hierarchy2"/>
    <dgm:cxn modelId="{ADBEDFBE-DD27-48A0-9ACC-AAFA92F42614}" type="presParOf" srcId="{47775818-C068-4BF6-9632-7F7EB9C9898A}" destId="{A5269F3C-CBBA-4397-B3CA-27C7409AFFF2}" srcOrd="0" destOrd="0" presId="urn:microsoft.com/office/officeart/2005/8/layout/hierarchy2"/>
    <dgm:cxn modelId="{2C30AD67-E90B-46F5-8A6A-8802EA7AC8CE}" type="presParOf" srcId="{47775818-C068-4BF6-9632-7F7EB9C9898A}" destId="{4CE2C7BF-3792-453F-80F2-81A954AE0CD0}" srcOrd="1" destOrd="0" presId="urn:microsoft.com/office/officeart/2005/8/layout/hierarchy2"/>
    <dgm:cxn modelId="{C97EB894-5DBD-4970-BA8C-63C32EA2D810}" type="presParOf" srcId="{4CE2C7BF-3792-453F-80F2-81A954AE0CD0}" destId="{EA2099E7-680F-450D-9F4E-838E73DD97C3}" srcOrd="0" destOrd="0" presId="urn:microsoft.com/office/officeart/2005/8/layout/hierarchy2"/>
    <dgm:cxn modelId="{2589D750-9652-4C7D-B451-D2246E8CF49B}" type="presParOf" srcId="{EA2099E7-680F-450D-9F4E-838E73DD97C3}" destId="{30E66EFD-C7F7-47AB-AC38-C6C997159748}" srcOrd="0" destOrd="0" presId="urn:microsoft.com/office/officeart/2005/8/layout/hierarchy2"/>
    <dgm:cxn modelId="{45556350-2E05-4662-9E56-DD7B1469EEF6}" type="presParOf" srcId="{4CE2C7BF-3792-453F-80F2-81A954AE0CD0}" destId="{3A4F2665-A53D-4C9B-B5D3-E9FD8BF851B5}" srcOrd="1" destOrd="0" presId="urn:microsoft.com/office/officeart/2005/8/layout/hierarchy2"/>
    <dgm:cxn modelId="{5AE341BF-E67E-4E44-A793-7DAB82504031}" type="presParOf" srcId="{3A4F2665-A53D-4C9B-B5D3-E9FD8BF851B5}" destId="{06D4CE45-ED20-49CC-BA91-0DA62EEA9F8B}" srcOrd="0" destOrd="0" presId="urn:microsoft.com/office/officeart/2005/8/layout/hierarchy2"/>
    <dgm:cxn modelId="{46203ABB-3069-4C00-A15D-1E2A71E275F3}" type="presParOf" srcId="{3A4F2665-A53D-4C9B-B5D3-E9FD8BF851B5}" destId="{0B851E63-5064-40B1-9B7A-FAFFB5D7A389}" srcOrd="1" destOrd="0" presId="urn:microsoft.com/office/officeart/2005/8/layout/hierarchy2"/>
    <dgm:cxn modelId="{A80ECA61-0132-439A-B10E-FEB1B9B79682}" type="presParOf" srcId="{4CE2C7BF-3792-453F-80F2-81A954AE0CD0}" destId="{8DDD90BC-1A34-4094-8999-0E9F92A4C760}" srcOrd="2" destOrd="0" presId="urn:microsoft.com/office/officeart/2005/8/layout/hierarchy2"/>
    <dgm:cxn modelId="{57BA67E6-32CF-47ED-BDBC-4076421D1F0D}" type="presParOf" srcId="{8DDD90BC-1A34-4094-8999-0E9F92A4C760}" destId="{34681A38-86DB-4425-BBB0-CB5D63DFC797}" srcOrd="0" destOrd="0" presId="urn:microsoft.com/office/officeart/2005/8/layout/hierarchy2"/>
    <dgm:cxn modelId="{13C33CE9-18F6-4628-B2A4-7948A727F154}" type="presParOf" srcId="{4CE2C7BF-3792-453F-80F2-81A954AE0CD0}" destId="{A0729295-5611-4B1B-885A-A1B3EB2F177C}" srcOrd="3" destOrd="0" presId="urn:microsoft.com/office/officeart/2005/8/layout/hierarchy2"/>
    <dgm:cxn modelId="{FA52A677-7996-4361-8892-F449F1144AEF}" type="presParOf" srcId="{A0729295-5611-4B1B-885A-A1B3EB2F177C}" destId="{1EA43DC1-8560-417F-A8C8-2C841DB14528}" srcOrd="0" destOrd="0" presId="urn:microsoft.com/office/officeart/2005/8/layout/hierarchy2"/>
    <dgm:cxn modelId="{0766D1D2-2E83-4891-AACE-1D187A74675F}" type="presParOf" srcId="{A0729295-5611-4B1B-885A-A1B3EB2F177C}" destId="{4DF5EC99-5082-4F96-8C88-E6910BCBD4FC}" srcOrd="1" destOrd="0" presId="urn:microsoft.com/office/officeart/2005/8/layout/hierarchy2"/>
    <dgm:cxn modelId="{88FC789F-5EDC-4090-9884-F9C22B261ABE}" type="presParOf" srcId="{7974EB59-D09A-4EC7-AE8C-E6233688F478}" destId="{EF2C626F-0F44-4A10-80CE-550E49570B7F}" srcOrd="2" destOrd="0" presId="urn:microsoft.com/office/officeart/2005/8/layout/hierarchy2"/>
    <dgm:cxn modelId="{DF9EE2F8-2493-4B36-A937-95F7BA0DC4FE}" type="presParOf" srcId="{EF2C626F-0F44-4A10-80CE-550E49570B7F}" destId="{70E7F6F9-35BB-4CF2-A9F6-3EF96DF3EF5A}" srcOrd="0" destOrd="0" presId="urn:microsoft.com/office/officeart/2005/8/layout/hierarchy2"/>
    <dgm:cxn modelId="{10E99957-00A4-4829-853D-959982DED928}" type="presParOf" srcId="{7974EB59-D09A-4EC7-AE8C-E6233688F478}" destId="{8E4FCB23-E552-4926-9CD2-0E3AB4C6BAC4}" srcOrd="3" destOrd="0" presId="urn:microsoft.com/office/officeart/2005/8/layout/hierarchy2"/>
    <dgm:cxn modelId="{3DBE08BF-371A-411D-A301-9FD21351E055}" type="presParOf" srcId="{8E4FCB23-E552-4926-9CD2-0E3AB4C6BAC4}" destId="{DA696D7C-FAD1-47ED-B74D-1C51C62A563F}" srcOrd="0" destOrd="0" presId="urn:microsoft.com/office/officeart/2005/8/layout/hierarchy2"/>
    <dgm:cxn modelId="{487E8814-7076-4AFD-8D7A-4DB49276808A}" type="presParOf" srcId="{8E4FCB23-E552-4926-9CD2-0E3AB4C6BAC4}" destId="{31A02814-636A-4E1C-8038-AF90FEB83D19}" srcOrd="1" destOrd="0" presId="urn:microsoft.com/office/officeart/2005/8/layout/hierarchy2"/>
    <dgm:cxn modelId="{E219DE91-EEB6-4745-A0FE-419FD069868D}" type="presParOf" srcId="{31A02814-636A-4E1C-8038-AF90FEB83D19}" destId="{1435262B-B106-4513-9108-F1F5DFA3B50E}" srcOrd="0" destOrd="0" presId="urn:microsoft.com/office/officeart/2005/8/layout/hierarchy2"/>
    <dgm:cxn modelId="{9D7F65EB-F52D-4062-B3E8-3D6151D36D64}" type="presParOf" srcId="{1435262B-B106-4513-9108-F1F5DFA3B50E}" destId="{19B7E6C1-CE48-4224-B1F9-420F82B76C9B}" srcOrd="0" destOrd="0" presId="urn:microsoft.com/office/officeart/2005/8/layout/hierarchy2"/>
    <dgm:cxn modelId="{A0F47C81-793A-4697-8BED-6120D928E816}" type="presParOf" srcId="{31A02814-636A-4E1C-8038-AF90FEB83D19}" destId="{F5CA7659-DF91-4EB4-B193-6A4A95ADF0DF}" srcOrd="1" destOrd="0" presId="urn:microsoft.com/office/officeart/2005/8/layout/hierarchy2"/>
    <dgm:cxn modelId="{39082DF0-81AF-48AD-8A0B-DFBC592551D8}" type="presParOf" srcId="{F5CA7659-DF91-4EB4-B193-6A4A95ADF0DF}" destId="{79284E58-669D-4C91-8F19-425AB2952270}" srcOrd="0" destOrd="0" presId="urn:microsoft.com/office/officeart/2005/8/layout/hierarchy2"/>
    <dgm:cxn modelId="{BA763237-4BAD-4B85-8FE4-1ED5AC9C7CC4}" type="presParOf" srcId="{F5CA7659-DF91-4EB4-B193-6A4A95ADF0DF}" destId="{B177FF40-ED19-4B21-BE26-0DE01DB86A6D}"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6B8389DF-0B27-41B4-BFC7-630582CEC02F}" type="doc">
      <dgm:prSet loTypeId="urn:microsoft.com/office/officeart/2005/8/layout/vList2" loCatId="list" qsTypeId="urn:microsoft.com/office/officeart/2005/8/quickstyle/3d2" qsCatId="3D" csTypeId="urn:microsoft.com/office/officeart/2005/8/colors/accent0_3" csCatId="mainScheme" phldr="1"/>
      <dgm:spPr/>
      <dgm:t>
        <a:bodyPr/>
        <a:lstStyle/>
        <a:p>
          <a:endParaRPr lang="en-US"/>
        </a:p>
      </dgm:t>
    </dgm:pt>
    <dgm:pt modelId="{184067B7-D27E-4312-B5A0-92BE835205AA}">
      <dgm:prSet phldrT="[Text]" custT="1"/>
      <dgm:spPr/>
      <dgm:t>
        <a:bodyPr/>
        <a:lstStyle/>
        <a:p>
          <a:r>
            <a:rPr lang="en-US" sz="2000" b="1" dirty="0"/>
            <a:t>Consolidated Return of Outward Supplies and Inward Supplies Return</a:t>
          </a:r>
        </a:p>
      </dgm:t>
    </dgm:pt>
    <dgm:pt modelId="{3BFC87CF-667A-43E4-A93F-3DDA2FF0859D}" type="parTrans" cxnId="{B1DB8402-8F25-4769-9FB4-3B109BFC7C49}">
      <dgm:prSet/>
      <dgm:spPr/>
      <dgm:t>
        <a:bodyPr/>
        <a:lstStyle/>
        <a:p>
          <a:endParaRPr lang="en-US" sz="2400"/>
        </a:p>
      </dgm:t>
    </dgm:pt>
    <dgm:pt modelId="{C4902ADC-326F-4320-B02D-16BE3170A6D3}" type="sibTrans" cxnId="{B1DB8402-8F25-4769-9FB4-3B109BFC7C49}">
      <dgm:prSet/>
      <dgm:spPr/>
      <dgm:t>
        <a:bodyPr/>
        <a:lstStyle/>
        <a:p>
          <a:endParaRPr lang="en-US" sz="2400"/>
        </a:p>
      </dgm:t>
    </dgm:pt>
    <dgm:pt modelId="{C38868BB-2F6F-4B33-B9F9-0457E24E7D72}" type="pres">
      <dgm:prSet presAssocID="{6B8389DF-0B27-41B4-BFC7-630582CEC02F}" presName="linear" presStyleCnt="0">
        <dgm:presLayoutVars>
          <dgm:animLvl val="lvl"/>
          <dgm:resizeHandles val="exact"/>
        </dgm:presLayoutVars>
      </dgm:prSet>
      <dgm:spPr/>
    </dgm:pt>
    <dgm:pt modelId="{EC60C35D-99D9-4E59-94CC-D8865033474D}" type="pres">
      <dgm:prSet presAssocID="{184067B7-D27E-4312-B5A0-92BE835205AA}" presName="parentText" presStyleLbl="node1" presStyleIdx="0" presStyleCnt="1">
        <dgm:presLayoutVars>
          <dgm:chMax val="0"/>
          <dgm:bulletEnabled val="1"/>
        </dgm:presLayoutVars>
      </dgm:prSet>
      <dgm:spPr/>
    </dgm:pt>
  </dgm:ptLst>
  <dgm:cxnLst>
    <dgm:cxn modelId="{97C5DD85-10E9-4EA9-8EE0-677A140A3401}" type="presOf" srcId="{6B8389DF-0B27-41B4-BFC7-630582CEC02F}" destId="{C38868BB-2F6F-4B33-B9F9-0457E24E7D72}" srcOrd="0" destOrd="0" presId="urn:microsoft.com/office/officeart/2005/8/layout/vList2"/>
    <dgm:cxn modelId="{B1DB8402-8F25-4769-9FB4-3B109BFC7C49}" srcId="{6B8389DF-0B27-41B4-BFC7-630582CEC02F}" destId="{184067B7-D27E-4312-B5A0-92BE835205AA}" srcOrd="0" destOrd="0" parTransId="{3BFC87CF-667A-43E4-A93F-3DDA2FF0859D}" sibTransId="{C4902ADC-326F-4320-B02D-16BE3170A6D3}"/>
    <dgm:cxn modelId="{6518099C-58BC-4BA3-8AE6-A4ECC9AB0030}" type="presOf" srcId="{184067B7-D27E-4312-B5A0-92BE835205AA}" destId="{EC60C35D-99D9-4E59-94CC-D8865033474D}" srcOrd="0" destOrd="0" presId="urn:microsoft.com/office/officeart/2005/8/layout/vList2"/>
    <dgm:cxn modelId="{C0D714DA-309D-4E61-9AC7-E809B4302A7E}" type="presParOf" srcId="{C38868BB-2F6F-4B33-B9F9-0457E24E7D72}" destId="{EC60C35D-99D9-4E59-94CC-D8865033474D}"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B985E6C9-8691-4FBA-942E-41CD7105EAB3}" type="doc">
      <dgm:prSet loTypeId="urn:microsoft.com/office/officeart/2005/8/layout/hList3" loCatId="list" qsTypeId="urn:microsoft.com/office/officeart/2005/8/quickstyle/simple2" qsCatId="simple" csTypeId="urn:microsoft.com/office/officeart/2005/8/colors/accent0_2" csCatId="mainScheme" phldr="1"/>
      <dgm:spPr/>
      <dgm:t>
        <a:bodyPr/>
        <a:lstStyle/>
        <a:p>
          <a:endParaRPr lang="en-US"/>
        </a:p>
      </dgm:t>
    </dgm:pt>
    <dgm:pt modelId="{93AA8570-06F0-439E-8D5A-9947D0FA21C9}">
      <dgm:prSet phldrT="[Text]" custT="1"/>
      <dgm:spPr/>
      <dgm:t>
        <a:bodyPr/>
        <a:lstStyle/>
        <a:p>
          <a:r>
            <a:rPr lang="en-US" sz="2000" b="1" u="sng" dirty="0"/>
            <a:t>OUTWARD SUPPLIES </a:t>
          </a:r>
          <a:r>
            <a:rPr lang="en-US" sz="2000" b="1" dirty="0"/>
            <a:t>includes [goods &amp;/or services</a:t>
          </a:r>
          <a:r>
            <a:rPr lang="en-US" sz="1600" b="1" dirty="0"/>
            <a:t>]</a:t>
          </a:r>
        </a:p>
      </dgm:t>
    </dgm:pt>
    <dgm:pt modelId="{23904AEF-15E1-41A1-BBA3-5F96E4B9FEC0}" type="parTrans" cxnId="{0E08E1CD-1732-428F-8A60-B1F30723555D}">
      <dgm:prSet/>
      <dgm:spPr/>
      <dgm:t>
        <a:bodyPr/>
        <a:lstStyle/>
        <a:p>
          <a:endParaRPr lang="en-US" b="1"/>
        </a:p>
      </dgm:t>
    </dgm:pt>
    <dgm:pt modelId="{770A92FE-3FA3-4A33-9A84-197C6842D742}" type="sibTrans" cxnId="{0E08E1CD-1732-428F-8A60-B1F30723555D}">
      <dgm:prSet/>
      <dgm:spPr/>
      <dgm:t>
        <a:bodyPr/>
        <a:lstStyle/>
        <a:p>
          <a:endParaRPr lang="en-US" b="1"/>
        </a:p>
      </dgm:t>
    </dgm:pt>
    <dgm:pt modelId="{987256A8-7F02-436A-B3F3-4D749439604A}">
      <dgm:prSet phldrT="[Text]" custT="1"/>
      <dgm:spPr/>
      <dgm:t>
        <a:bodyPr/>
        <a:lstStyle/>
        <a:p>
          <a:pPr algn="just"/>
          <a:r>
            <a:rPr lang="en-US" sz="1800" b="1" dirty="0"/>
            <a:t>Zero Rated Supplies &amp; exports</a:t>
          </a:r>
        </a:p>
      </dgm:t>
    </dgm:pt>
    <dgm:pt modelId="{D1650B77-6222-430D-B948-5305058EEEDE}" type="parTrans" cxnId="{B2B4FD8E-71D9-42F7-9B4A-88C8A493F720}">
      <dgm:prSet/>
      <dgm:spPr/>
      <dgm:t>
        <a:bodyPr/>
        <a:lstStyle/>
        <a:p>
          <a:endParaRPr lang="en-US" b="1"/>
        </a:p>
      </dgm:t>
    </dgm:pt>
    <dgm:pt modelId="{96750955-40B4-46CE-AEC4-A43EBFF61B3A}" type="sibTrans" cxnId="{B2B4FD8E-71D9-42F7-9B4A-88C8A493F720}">
      <dgm:prSet/>
      <dgm:spPr/>
      <dgm:t>
        <a:bodyPr/>
        <a:lstStyle/>
        <a:p>
          <a:endParaRPr lang="en-US" b="1"/>
        </a:p>
      </dgm:t>
    </dgm:pt>
    <dgm:pt modelId="{CD159425-71F3-46A9-A0DC-6FDF1A8A9347}">
      <dgm:prSet phldrT="[Text]" custT="1"/>
      <dgm:spPr/>
      <dgm:t>
        <a:bodyPr/>
        <a:lstStyle/>
        <a:p>
          <a:pPr algn="just"/>
          <a:r>
            <a:rPr lang="en-US" sz="1800" b="1" dirty="0"/>
            <a:t>Inter-state/Intra-state supplies &amp; goods return</a:t>
          </a:r>
        </a:p>
      </dgm:t>
    </dgm:pt>
    <dgm:pt modelId="{026C1FFD-3EC9-4B90-B275-86AF260C5781}" type="parTrans" cxnId="{4002988A-1C45-49C9-990C-14363974E078}">
      <dgm:prSet/>
      <dgm:spPr/>
      <dgm:t>
        <a:bodyPr/>
        <a:lstStyle/>
        <a:p>
          <a:endParaRPr lang="en-US" b="1"/>
        </a:p>
      </dgm:t>
    </dgm:pt>
    <dgm:pt modelId="{179E7C70-FB61-4034-9EE0-8CA669B581E8}" type="sibTrans" cxnId="{4002988A-1C45-49C9-990C-14363974E078}">
      <dgm:prSet/>
      <dgm:spPr/>
      <dgm:t>
        <a:bodyPr/>
        <a:lstStyle/>
        <a:p>
          <a:endParaRPr lang="en-US" b="1"/>
        </a:p>
      </dgm:t>
    </dgm:pt>
    <dgm:pt modelId="{5D053BD8-D1AA-4598-9719-E06A15351430}">
      <dgm:prSet phldrT="[Text]" custT="1"/>
      <dgm:spPr/>
      <dgm:t>
        <a:bodyPr/>
        <a:lstStyle/>
        <a:p>
          <a:pPr algn="just"/>
          <a:r>
            <a:rPr lang="en-US" sz="1800" b="1" dirty="0"/>
            <a:t>Debit notes, credit notes and supplementary invoice</a:t>
          </a:r>
        </a:p>
      </dgm:t>
    </dgm:pt>
    <dgm:pt modelId="{D8BED9F8-04C8-4746-979D-12D322166A80}" type="parTrans" cxnId="{81D11CC6-8938-48DC-97AB-DB0FD298DCD8}">
      <dgm:prSet/>
      <dgm:spPr/>
      <dgm:t>
        <a:bodyPr/>
        <a:lstStyle/>
        <a:p>
          <a:endParaRPr lang="en-US" b="1"/>
        </a:p>
      </dgm:t>
    </dgm:pt>
    <dgm:pt modelId="{90A94FC2-823B-4D74-B61F-A7F88A624D61}" type="sibTrans" cxnId="{81D11CC6-8938-48DC-97AB-DB0FD298DCD8}">
      <dgm:prSet/>
      <dgm:spPr/>
      <dgm:t>
        <a:bodyPr/>
        <a:lstStyle/>
        <a:p>
          <a:endParaRPr lang="en-US" b="1"/>
        </a:p>
      </dgm:t>
    </dgm:pt>
    <dgm:pt modelId="{DF419E00-4DB2-40C6-BC09-9AC1023CC38F}">
      <dgm:prSet phldrT="[Text]" custT="1"/>
      <dgm:spPr/>
      <dgm:t>
        <a:bodyPr/>
        <a:lstStyle/>
        <a:p>
          <a:pPr algn="just"/>
          <a:r>
            <a:rPr lang="en-US" sz="1800" b="1" spc="-30" dirty="0"/>
            <a:t>Details to be furnished by 10</a:t>
          </a:r>
          <a:r>
            <a:rPr lang="en-US" sz="1800" b="1" spc="-30" baseline="30000" dirty="0"/>
            <a:t>th</a:t>
          </a:r>
          <a:r>
            <a:rPr lang="en-US" sz="1800" b="1" spc="-30" dirty="0"/>
            <a:t> day succeeding </a:t>
          </a:r>
          <a:r>
            <a:rPr lang="en-US" sz="1800" b="1" spc="-30" baseline="0" dirty="0"/>
            <a:t>the</a:t>
          </a:r>
          <a:r>
            <a:rPr lang="en-US" sz="1800" b="1" spc="-30" dirty="0"/>
            <a:t> tax period</a:t>
          </a:r>
        </a:p>
      </dgm:t>
    </dgm:pt>
    <dgm:pt modelId="{CE592615-E865-45B0-BF3A-2A1F62261671}" type="parTrans" cxnId="{4A3036B3-1842-48B3-9E5D-E82345C9D4BB}">
      <dgm:prSet/>
      <dgm:spPr/>
      <dgm:t>
        <a:bodyPr/>
        <a:lstStyle/>
        <a:p>
          <a:endParaRPr lang="en-US" b="1"/>
        </a:p>
      </dgm:t>
    </dgm:pt>
    <dgm:pt modelId="{2C5CE194-380C-473E-8D9D-A0DA6F5E06B3}" type="sibTrans" cxnId="{4A3036B3-1842-48B3-9E5D-E82345C9D4BB}">
      <dgm:prSet/>
      <dgm:spPr/>
      <dgm:t>
        <a:bodyPr/>
        <a:lstStyle/>
        <a:p>
          <a:endParaRPr lang="en-US" b="1"/>
        </a:p>
      </dgm:t>
    </dgm:pt>
    <dgm:pt modelId="{BC0BD89F-BA3C-4B79-8E0B-37C95A3E6A9A}" type="pres">
      <dgm:prSet presAssocID="{B985E6C9-8691-4FBA-942E-41CD7105EAB3}" presName="composite" presStyleCnt="0">
        <dgm:presLayoutVars>
          <dgm:chMax val="1"/>
          <dgm:dir/>
          <dgm:resizeHandles val="exact"/>
        </dgm:presLayoutVars>
      </dgm:prSet>
      <dgm:spPr/>
    </dgm:pt>
    <dgm:pt modelId="{48BB36EC-AF71-4412-B661-06D12C375552}" type="pres">
      <dgm:prSet presAssocID="{93AA8570-06F0-439E-8D5A-9947D0FA21C9}" presName="roof" presStyleLbl="dkBgShp" presStyleIdx="0" presStyleCnt="2" custScaleY="90909" custLinFactNeighborX="47"/>
      <dgm:spPr/>
    </dgm:pt>
    <dgm:pt modelId="{3F633997-2ECE-4881-A1FF-6D154C0177B4}" type="pres">
      <dgm:prSet presAssocID="{93AA8570-06F0-439E-8D5A-9947D0FA21C9}" presName="pillars" presStyleCnt="0"/>
      <dgm:spPr/>
    </dgm:pt>
    <dgm:pt modelId="{C86B14BD-FB20-4829-A29C-94FB1B6B220E}" type="pres">
      <dgm:prSet presAssocID="{93AA8570-06F0-439E-8D5A-9947D0FA21C9}" presName="pillar1" presStyleLbl="node1" presStyleIdx="0" presStyleCnt="4">
        <dgm:presLayoutVars>
          <dgm:bulletEnabled val="1"/>
        </dgm:presLayoutVars>
      </dgm:prSet>
      <dgm:spPr/>
    </dgm:pt>
    <dgm:pt modelId="{40C40BCA-9B98-4A75-814A-4645B0B6D60F}" type="pres">
      <dgm:prSet presAssocID="{CD159425-71F3-46A9-A0DC-6FDF1A8A9347}" presName="pillarX" presStyleLbl="node1" presStyleIdx="1" presStyleCnt="4">
        <dgm:presLayoutVars>
          <dgm:bulletEnabled val="1"/>
        </dgm:presLayoutVars>
      </dgm:prSet>
      <dgm:spPr/>
    </dgm:pt>
    <dgm:pt modelId="{895ABDEA-23FF-4AC2-BC29-5731F185F1E9}" type="pres">
      <dgm:prSet presAssocID="{5D053BD8-D1AA-4598-9719-E06A15351430}" presName="pillarX" presStyleLbl="node1" presStyleIdx="2" presStyleCnt="4">
        <dgm:presLayoutVars>
          <dgm:bulletEnabled val="1"/>
        </dgm:presLayoutVars>
      </dgm:prSet>
      <dgm:spPr/>
    </dgm:pt>
    <dgm:pt modelId="{4DD1956E-1458-4D48-96C7-7A1DBEEDF074}" type="pres">
      <dgm:prSet presAssocID="{DF419E00-4DB2-40C6-BC09-9AC1023CC38F}" presName="pillarX" presStyleLbl="node1" presStyleIdx="3" presStyleCnt="4">
        <dgm:presLayoutVars>
          <dgm:bulletEnabled val="1"/>
        </dgm:presLayoutVars>
      </dgm:prSet>
      <dgm:spPr/>
    </dgm:pt>
    <dgm:pt modelId="{7170C78F-95EE-4E0D-B986-437BE63A12E1}" type="pres">
      <dgm:prSet presAssocID="{93AA8570-06F0-439E-8D5A-9947D0FA21C9}" presName="base" presStyleLbl="dkBgShp" presStyleIdx="1" presStyleCnt="2"/>
      <dgm:spPr/>
    </dgm:pt>
  </dgm:ptLst>
  <dgm:cxnLst>
    <dgm:cxn modelId="{76C8F146-980D-4697-9915-0FD58A7524D8}" type="presOf" srcId="{5D053BD8-D1AA-4598-9719-E06A15351430}" destId="{895ABDEA-23FF-4AC2-BC29-5731F185F1E9}" srcOrd="0" destOrd="0" presId="urn:microsoft.com/office/officeart/2005/8/layout/hList3"/>
    <dgm:cxn modelId="{24F6572B-8E00-4441-AAC3-A994217EFDB9}" type="presOf" srcId="{DF419E00-4DB2-40C6-BC09-9AC1023CC38F}" destId="{4DD1956E-1458-4D48-96C7-7A1DBEEDF074}" srcOrd="0" destOrd="0" presId="urn:microsoft.com/office/officeart/2005/8/layout/hList3"/>
    <dgm:cxn modelId="{B2B4FD8E-71D9-42F7-9B4A-88C8A493F720}" srcId="{93AA8570-06F0-439E-8D5A-9947D0FA21C9}" destId="{987256A8-7F02-436A-B3F3-4D749439604A}" srcOrd="0" destOrd="0" parTransId="{D1650B77-6222-430D-B948-5305058EEEDE}" sibTransId="{96750955-40B4-46CE-AEC4-A43EBFF61B3A}"/>
    <dgm:cxn modelId="{103FE558-18F6-4D14-AA15-8EE95B1AD1AA}" type="presOf" srcId="{CD159425-71F3-46A9-A0DC-6FDF1A8A9347}" destId="{40C40BCA-9B98-4A75-814A-4645B0B6D60F}" srcOrd="0" destOrd="0" presId="urn:microsoft.com/office/officeart/2005/8/layout/hList3"/>
    <dgm:cxn modelId="{4A3036B3-1842-48B3-9E5D-E82345C9D4BB}" srcId="{93AA8570-06F0-439E-8D5A-9947D0FA21C9}" destId="{DF419E00-4DB2-40C6-BC09-9AC1023CC38F}" srcOrd="3" destOrd="0" parTransId="{CE592615-E865-45B0-BF3A-2A1F62261671}" sibTransId="{2C5CE194-380C-473E-8D9D-A0DA6F5E06B3}"/>
    <dgm:cxn modelId="{F13BE25F-4790-4CFA-864B-1A1A665BD7A7}" type="presOf" srcId="{B985E6C9-8691-4FBA-942E-41CD7105EAB3}" destId="{BC0BD89F-BA3C-4B79-8E0B-37C95A3E6A9A}" srcOrd="0" destOrd="0" presId="urn:microsoft.com/office/officeart/2005/8/layout/hList3"/>
    <dgm:cxn modelId="{FA33F8F6-1591-48E7-A29F-873C4CF12AC5}" type="presOf" srcId="{93AA8570-06F0-439E-8D5A-9947D0FA21C9}" destId="{48BB36EC-AF71-4412-B661-06D12C375552}" srcOrd="0" destOrd="0" presId="urn:microsoft.com/office/officeart/2005/8/layout/hList3"/>
    <dgm:cxn modelId="{4002988A-1C45-49C9-990C-14363974E078}" srcId="{93AA8570-06F0-439E-8D5A-9947D0FA21C9}" destId="{CD159425-71F3-46A9-A0DC-6FDF1A8A9347}" srcOrd="1" destOrd="0" parTransId="{026C1FFD-3EC9-4B90-B275-86AF260C5781}" sibTransId="{179E7C70-FB61-4034-9EE0-8CA669B581E8}"/>
    <dgm:cxn modelId="{0E08E1CD-1732-428F-8A60-B1F30723555D}" srcId="{B985E6C9-8691-4FBA-942E-41CD7105EAB3}" destId="{93AA8570-06F0-439E-8D5A-9947D0FA21C9}" srcOrd="0" destOrd="0" parTransId="{23904AEF-15E1-41A1-BBA3-5F96E4B9FEC0}" sibTransId="{770A92FE-3FA3-4A33-9A84-197C6842D742}"/>
    <dgm:cxn modelId="{81D11CC6-8938-48DC-97AB-DB0FD298DCD8}" srcId="{93AA8570-06F0-439E-8D5A-9947D0FA21C9}" destId="{5D053BD8-D1AA-4598-9719-E06A15351430}" srcOrd="2" destOrd="0" parTransId="{D8BED9F8-04C8-4746-979D-12D322166A80}" sibTransId="{90A94FC2-823B-4D74-B61F-A7F88A624D61}"/>
    <dgm:cxn modelId="{3E630970-4A78-4A09-A23D-CCCC37EC976A}" type="presOf" srcId="{987256A8-7F02-436A-B3F3-4D749439604A}" destId="{C86B14BD-FB20-4829-A29C-94FB1B6B220E}" srcOrd="0" destOrd="0" presId="urn:microsoft.com/office/officeart/2005/8/layout/hList3"/>
    <dgm:cxn modelId="{F7D5D354-F36D-4E9D-A363-E78B76D68910}" type="presParOf" srcId="{BC0BD89F-BA3C-4B79-8E0B-37C95A3E6A9A}" destId="{48BB36EC-AF71-4412-B661-06D12C375552}" srcOrd="0" destOrd="0" presId="urn:microsoft.com/office/officeart/2005/8/layout/hList3"/>
    <dgm:cxn modelId="{8D42350F-51D6-447A-A43E-D662315BBB29}" type="presParOf" srcId="{BC0BD89F-BA3C-4B79-8E0B-37C95A3E6A9A}" destId="{3F633997-2ECE-4881-A1FF-6D154C0177B4}" srcOrd="1" destOrd="0" presId="urn:microsoft.com/office/officeart/2005/8/layout/hList3"/>
    <dgm:cxn modelId="{F264CE98-8D90-49BF-9412-3578E1F834D6}" type="presParOf" srcId="{3F633997-2ECE-4881-A1FF-6D154C0177B4}" destId="{C86B14BD-FB20-4829-A29C-94FB1B6B220E}" srcOrd="0" destOrd="0" presId="urn:microsoft.com/office/officeart/2005/8/layout/hList3"/>
    <dgm:cxn modelId="{76102CED-ED76-4153-9994-57210169CBEF}" type="presParOf" srcId="{3F633997-2ECE-4881-A1FF-6D154C0177B4}" destId="{40C40BCA-9B98-4A75-814A-4645B0B6D60F}" srcOrd="1" destOrd="0" presId="urn:microsoft.com/office/officeart/2005/8/layout/hList3"/>
    <dgm:cxn modelId="{29900BA6-B551-4266-92CD-0FBA6A5BD852}" type="presParOf" srcId="{3F633997-2ECE-4881-A1FF-6D154C0177B4}" destId="{895ABDEA-23FF-4AC2-BC29-5731F185F1E9}" srcOrd="2" destOrd="0" presId="urn:microsoft.com/office/officeart/2005/8/layout/hList3"/>
    <dgm:cxn modelId="{35EE9C40-3EE5-4557-B8EC-7B71BFD71003}" type="presParOf" srcId="{3F633997-2ECE-4881-A1FF-6D154C0177B4}" destId="{4DD1956E-1458-4D48-96C7-7A1DBEEDF074}" srcOrd="3" destOrd="0" presId="urn:microsoft.com/office/officeart/2005/8/layout/hList3"/>
    <dgm:cxn modelId="{0E0E4B0E-1426-44B2-B15D-FFA5A3D322F9}" type="presParOf" srcId="{BC0BD89F-BA3C-4B79-8E0B-37C95A3E6A9A}" destId="{7170C78F-95EE-4E0D-B986-437BE63A12E1}" srcOrd="2" destOrd="0" presId="urn:microsoft.com/office/officeart/2005/8/layout/hList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B985E6C9-8691-4FBA-942E-41CD7105EAB3}" type="doc">
      <dgm:prSet loTypeId="urn:microsoft.com/office/officeart/2005/8/layout/hList3" loCatId="list" qsTypeId="urn:microsoft.com/office/officeart/2005/8/quickstyle/simple2" qsCatId="simple" csTypeId="urn:microsoft.com/office/officeart/2005/8/colors/accent0_2" csCatId="mainScheme" phldr="1"/>
      <dgm:spPr/>
      <dgm:t>
        <a:bodyPr/>
        <a:lstStyle/>
        <a:p>
          <a:endParaRPr lang="en-US"/>
        </a:p>
      </dgm:t>
    </dgm:pt>
    <dgm:pt modelId="{93AA8570-06F0-439E-8D5A-9947D0FA21C9}">
      <dgm:prSet phldrT="[Text]" custT="1"/>
      <dgm:spPr/>
      <dgm:t>
        <a:bodyPr/>
        <a:lstStyle/>
        <a:p>
          <a:r>
            <a:rPr lang="en-US" sz="2000" b="1" u="sng" dirty="0"/>
            <a:t>INWARD SUPPLIES </a:t>
          </a:r>
          <a:r>
            <a:rPr lang="en-US" sz="2000" b="1" dirty="0"/>
            <a:t>includes [goods &amp;/or services</a:t>
          </a:r>
          <a:r>
            <a:rPr lang="en-US" sz="1600" b="1" dirty="0"/>
            <a:t>]</a:t>
          </a:r>
        </a:p>
      </dgm:t>
    </dgm:pt>
    <dgm:pt modelId="{23904AEF-15E1-41A1-BBA3-5F96E4B9FEC0}" type="parTrans" cxnId="{0E08E1CD-1732-428F-8A60-B1F30723555D}">
      <dgm:prSet/>
      <dgm:spPr/>
      <dgm:t>
        <a:bodyPr/>
        <a:lstStyle/>
        <a:p>
          <a:endParaRPr lang="en-US" b="1"/>
        </a:p>
      </dgm:t>
    </dgm:pt>
    <dgm:pt modelId="{770A92FE-3FA3-4A33-9A84-197C6842D742}" type="sibTrans" cxnId="{0E08E1CD-1732-428F-8A60-B1F30723555D}">
      <dgm:prSet/>
      <dgm:spPr/>
      <dgm:t>
        <a:bodyPr/>
        <a:lstStyle/>
        <a:p>
          <a:endParaRPr lang="en-US" b="1"/>
        </a:p>
      </dgm:t>
    </dgm:pt>
    <dgm:pt modelId="{B311811D-B2A4-4C92-9036-EB51B3216140}">
      <dgm:prSet phldrT="[Text]" custT="1"/>
      <dgm:spPr/>
      <dgm:t>
        <a:bodyPr/>
        <a:lstStyle/>
        <a:p>
          <a:pPr algn="just"/>
          <a:r>
            <a:rPr lang="en-US" sz="1800" b="1" dirty="0"/>
            <a:t>Credit notes, debit notes</a:t>
          </a:r>
        </a:p>
      </dgm:t>
    </dgm:pt>
    <dgm:pt modelId="{F1F49703-254A-4C31-B1F7-D0D6A1DE6F55}" type="parTrans" cxnId="{534C3CDC-9E2F-44DB-A307-3E055DE069E6}">
      <dgm:prSet/>
      <dgm:spPr/>
      <dgm:t>
        <a:bodyPr/>
        <a:lstStyle/>
        <a:p>
          <a:endParaRPr lang="en-US"/>
        </a:p>
      </dgm:t>
    </dgm:pt>
    <dgm:pt modelId="{696A3DEA-1098-4CAD-88A2-7E25F184ED7A}" type="sibTrans" cxnId="{534C3CDC-9E2F-44DB-A307-3E055DE069E6}">
      <dgm:prSet/>
      <dgm:spPr/>
      <dgm:t>
        <a:bodyPr/>
        <a:lstStyle/>
        <a:p>
          <a:endParaRPr lang="en-US"/>
        </a:p>
      </dgm:t>
    </dgm:pt>
    <dgm:pt modelId="{A8C3D345-EE9C-47F6-BD98-E26A1E9290F5}">
      <dgm:prSet phldrT="[Text]" custT="1"/>
      <dgm:spPr/>
      <dgm:t>
        <a:bodyPr/>
        <a:lstStyle/>
        <a:p>
          <a:pPr algn="just"/>
          <a:r>
            <a:rPr lang="en-US" sz="1800" b="1" dirty="0"/>
            <a:t>Inward supplies of goods &amp;/or services subject to RCM</a:t>
          </a:r>
        </a:p>
      </dgm:t>
    </dgm:pt>
    <dgm:pt modelId="{FACB48F3-E126-49AD-8335-D205AD5B6123}" type="parTrans" cxnId="{1DA9D898-2C26-4FB8-9AA7-4DCE169D9B13}">
      <dgm:prSet/>
      <dgm:spPr/>
      <dgm:t>
        <a:bodyPr/>
        <a:lstStyle/>
        <a:p>
          <a:endParaRPr lang="en-US"/>
        </a:p>
      </dgm:t>
    </dgm:pt>
    <dgm:pt modelId="{39F98AC8-0250-4D1E-B70C-638F6CF447B9}" type="sibTrans" cxnId="{1DA9D898-2C26-4FB8-9AA7-4DCE169D9B13}">
      <dgm:prSet/>
      <dgm:spPr/>
      <dgm:t>
        <a:bodyPr/>
        <a:lstStyle/>
        <a:p>
          <a:endParaRPr lang="en-US"/>
        </a:p>
      </dgm:t>
    </dgm:pt>
    <dgm:pt modelId="{49DBE3D8-2597-4319-BC92-85668B177CB8}">
      <dgm:prSet phldrT="[Text]" custT="1"/>
      <dgm:spPr/>
      <dgm:t>
        <a:bodyPr/>
        <a:lstStyle/>
        <a:p>
          <a:pPr algn="just"/>
          <a:r>
            <a:rPr lang="en-US" sz="1800" b="1" dirty="0"/>
            <a:t>Inward supplies of goods &amp;/or services subject to IGST</a:t>
          </a:r>
        </a:p>
      </dgm:t>
    </dgm:pt>
    <dgm:pt modelId="{57B08EB7-A551-4E51-877F-E368504F6689}" type="parTrans" cxnId="{66D019F2-01F8-487B-B255-46C736A0A7AE}">
      <dgm:prSet/>
      <dgm:spPr/>
      <dgm:t>
        <a:bodyPr/>
        <a:lstStyle/>
        <a:p>
          <a:endParaRPr lang="en-US"/>
        </a:p>
      </dgm:t>
    </dgm:pt>
    <dgm:pt modelId="{6CDC19AE-92EF-4134-9805-B4FB6F853861}" type="sibTrans" cxnId="{66D019F2-01F8-487B-B255-46C736A0A7AE}">
      <dgm:prSet/>
      <dgm:spPr/>
      <dgm:t>
        <a:bodyPr/>
        <a:lstStyle/>
        <a:p>
          <a:endParaRPr lang="en-US"/>
        </a:p>
      </dgm:t>
    </dgm:pt>
    <dgm:pt modelId="{0A753B21-D504-4263-B250-31FAA0D615A5}">
      <dgm:prSet phldrT="[Text]" custT="1"/>
      <dgm:spPr/>
      <dgm:t>
        <a:bodyPr/>
        <a:lstStyle/>
        <a:p>
          <a:pPr algn="just"/>
          <a:r>
            <a:rPr lang="en-US" sz="1800" b="1" spc="-30" dirty="0"/>
            <a:t>Details to be furnished by 15</a:t>
          </a:r>
          <a:r>
            <a:rPr lang="en-US" sz="1800" b="1" spc="-30" baseline="30000" dirty="0"/>
            <a:t>th</a:t>
          </a:r>
          <a:r>
            <a:rPr lang="en-US" sz="1800" b="1" spc="-30" dirty="0"/>
            <a:t> day succeeding the tax period</a:t>
          </a:r>
        </a:p>
      </dgm:t>
    </dgm:pt>
    <dgm:pt modelId="{78133776-C4FA-4034-8587-6E7C1553472E}" type="parTrans" cxnId="{B6F40D99-2852-46BA-AEE0-F57E2C06AC72}">
      <dgm:prSet/>
      <dgm:spPr/>
      <dgm:t>
        <a:bodyPr/>
        <a:lstStyle/>
        <a:p>
          <a:endParaRPr lang="en-US"/>
        </a:p>
      </dgm:t>
    </dgm:pt>
    <dgm:pt modelId="{4151B1EF-564C-4914-A90D-43C74D3E344E}" type="sibTrans" cxnId="{B6F40D99-2852-46BA-AEE0-F57E2C06AC72}">
      <dgm:prSet/>
      <dgm:spPr/>
      <dgm:t>
        <a:bodyPr/>
        <a:lstStyle/>
        <a:p>
          <a:endParaRPr lang="en-US"/>
        </a:p>
      </dgm:t>
    </dgm:pt>
    <dgm:pt modelId="{BC0BD89F-BA3C-4B79-8E0B-37C95A3E6A9A}" type="pres">
      <dgm:prSet presAssocID="{B985E6C9-8691-4FBA-942E-41CD7105EAB3}" presName="composite" presStyleCnt="0">
        <dgm:presLayoutVars>
          <dgm:chMax val="1"/>
          <dgm:dir/>
          <dgm:resizeHandles val="exact"/>
        </dgm:presLayoutVars>
      </dgm:prSet>
      <dgm:spPr/>
    </dgm:pt>
    <dgm:pt modelId="{48BB36EC-AF71-4412-B661-06D12C375552}" type="pres">
      <dgm:prSet presAssocID="{93AA8570-06F0-439E-8D5A-9947D0FA21C9}" presName="roof" presStyleLbl="dkBgShp" presStyleIdx="0" presStyleCnt="2" custScaleX="100000" custLinFactNeighborX="47"/>
      <dgm:spPr/>
    </dgm:pt>
    <dgm:pt modelId="{3F633997-2ECE-4881-A1FF-6D154C0177B4}" type="pres">
      <dgm:prSet presAssocID="{93AA8570-06F0-439E-8D5A-9947D0FA21C9}" presName="pillars" presStyleCnt="0"/>
      <dgm:spPr/>
    </dgm:pt>
    <dgm:pt modelId="{C86B14BD-FB20-4829-A29C-94FB1B6B220E}" type="pres">
      <dgm:prSet presAssocID="{93AA8570-06F0-439E-8D5A-9947D0FA21C9}" presName="pillar1" presStyleLbl="node1" presStyleIdx="0" presStyleCnt="4">
        <dgm:presLayoutVars>
          <dgm:bulletEnabled val="1"/>
        </dgm:presLayoutVars>
      </dgm:prSet>
      <dgm:spPr/>
    </dgm:pt>
    <dgm:pt modelId="{8642F752-47C1-435E-81C6-907C600886D3}" type="pres">
      <dgm:prSet presAssocID="{A8C3D345-EE9C-47F6-BD98-E26A1E9290F5}" presName="pillarX" presStyleLbl="node1" presStyleIdx="1" presStyleCnt="4">
        <dgm:presLayoutVars>
          <dgm:bulletEnabled val="1"/>
        </dgm:presLayoutVars>
      </dgm:prSet>
      <dgm:spPr/>
    </dgm:pt>
    <dgm:pt modelId="{013D6E6A-FE2D-41AB-8906-386883FBDB22}" type="pres">
      <dgm:prSet presAssocID="{49DBE3D8-2597-4319-BC92-85668B177CB8}" presName="pillarX" presStyleLbl="node1" presStyleIdx="2" presStyleCnt="4" custLinFactNeighborX="452" custLinFactNeighborY="2">
        <dgm:presLayoutVars>
          <dgm:bulletEnabled val="1"/>
        </dgm:presLayoutVars>
      </dgm:prSet>
      <dgm:spPr/>
    </dgm:pt>
    <dgm:pt modelId="{4E5B43CE-FDDA-4125-8EB6-575298041E3B}" type="pres">
      <dgm:prSet presAssocID="{0A753B21-D504-4263-B250-31FAA0D615A5}" presName="pillarX" presStyleLbl="node1" presStyleIdx="3" presStyleCnt="4">
        <dgm:presLayoutVars>
          <dgm:bulletEnabled val="1"/>
        </dgm:presLayoutVars>
      </dgm:prSet>
      <dgm:spPr/>
    </dgm:pt>
    <dgm:pt modelId="{7170C78F-95EE-4E0D-B986-437BE63A12E1}" type="pres">
      <dgm:prSet presAssocID="{93AA8570-06F0-439E-8D5A-9947D0FA21C9}" presName="base" presStyleLbl="dkBgShp" presStyleIdx="1" presStyleCnt="2"/>
      <dgm:spPr/>
    </dgm:pt>
  </dgm:ptLst>
  <dgm:cxnLst>
    <dgm:cxn modelId="{534C3CDC-9E2F-44DB-A307-3E055DE069E6}" srcId="{93AA8570-06F0-439E-8D5A-9947D0FA21C9}" destId="{B311811D-B2A4-4C92-9036-EB51B3216140}" srcOrd="0" destOrd="0" parTransId="{F1F49703-254A-4C31-B1F7-D0D6A1DE6F55}" sibTransId="{696A3DEA-1098-4CAD-88A2-7E25F184ED7A}"/>
    <dgm:cxn modelId="{76B3768E-B136-4026-9B62-274EE08B1DE6}" type="presOf" srcId="{B985E6C9-8691-4FBA-942E-41CD7105EAB3}" destId="{BC0BD89F-BA3C-4B79-8E0B-37C95A3E6A9A}" srcOrd="0" destOrd="0" presId="urn:microsoft.com/office/officeart/2005/8/layout/hList3"/>
    <dgm:cxn modelId="{14A56F13-7195-4556-8D6E-5526C0B1A717}" type="presOf" srcId="{0A753B21-D504-4263-B250-31FAA0D615A5}" destId="{4E5B43CE-FDDA-4125-8EB6-575298041E3B}" srcOrd="0" destOrd="0" presId="urn:microsoft.com/office/officeart/2005/8/layout/hList3"/>
    <dgm:cxn modelId="{1DA9D898-2C26-4FB8-9AA7-4DCE169D9B13}" srcId="{93AA8570-06F0-439E-8D5A-9947D0FA21C9}" destId="{A8C3D345-EE9C-47F6-BD98-E26A1E9290F5}" srcOrd="1" destOrd="0" parTransId="{FACB48F3-E126-49AD-8335-D205AD5B6123}" sibTransId="{39F98AC8-0250-4D1E-B70C-638F6CF447B9}"/>
    <dgm:cxn modelId="{66D019F2-01F8-487B-B255-46C736A0A7AE}" srcId="{93AA8570-06F0-439E-8D5A-9947D0FA21C9}" destId="{49DBE3D8-2597-4319-BC92-85668B177CB8}" srcOrd="2" destOrd="0" parTransId="{57B08EB7-A551-4E51-877F-E368504F6689}" sibTransId="{6CDC19AE-92EF-4134-9805-B4FB6F853861}"/>
    <dgm:cxn modelId="{DD2BAEEF-E445-48CA-8CBD-6E4B2A7F3DF0}" type="presOf" srcId="{A8C3D345-EE9C-47F6-BD98-E26A1E9290F5}" destId="{8642F752-47C1-435E-81C6-907C600886D3}" srcOrd="0" destOrd="0" presId="urn:microsoft.com/office/officeart/2005/8/layout/hList3"/>
    <dgm:cxn modelId="{A3A5BAB3-9A80-47A4-9CBC-6862BBFED9EC}" type="presOf" srcId="{B311811D-B2A4-4C92-9036-EB51B3216140}" destId="{C86B14BD-FB20-4829-A29C-94FB1B6B220E}" srcOrd="0" destOrd="0" presId="urn:microsoft.com/office/officeart/2005/8/layout/hList3"/>
    <dgm:cxn modelId="{15B9C639-17F5-4502-920E-2EE2C3733E2B}" type="presOf" srcId="{93AA8570-06F0-439E-8D5A-9947D0FA21C9}" destId="{48BB36EC-AF71-4412-B661-06D12C375552}" srcOrd="0" destOrd="0" presId="urn:microsoft.com/office/officeart/2005/8/layout/hList3"/>
    <dgm:cxn modelId="{0E08E1CD-1732-428F-8A60-B1F30723555D}" srcId="{B985E6C9-8691-4FBA-942E-41CD7105EAB3}" destId="{93AA8570-06F0-439E-8D5A-9947D0FA21C9}" srcOrd="0" destOrd="0" parTransId="{23904AEF-15E1-41A1-BBA3-5F96E4B9FEC0}" sibTransId="{770A92FE-3FA3-4A33-9A84-197C6842D742}"/>
    <dgm:cxn modelId="{B6F40D99-2852-46BA-AEE0-F57E2C06AC72}" srcId="{93AA8570-06F0-439E-8D5A-9947D0FA21C9}" destId="{0A753B21-D504-4263-B250-31FAA0D615A5}" srcOrd="3" destOrd="0" parTransId="{78133776-C4FA-4034-8587-6E7C1553472E}" sibTransId="{4151B1EF-564C-4914-A90D-43C74D3E344E}"/>
    <dgm:cxn modelId="{0290C6F8-97FE-4192-9730-E977C09C583A}" type="presOf" srcId="{49DBE3D8-2597-4319-BC92-85668B177CB8}" destId="{013D6E6A-FE2D-41AB-8906-386883FBDB22}" srcOrd="0" destOrd="0" presId="urn:microsoft.com/office/officeart/2005/8/layout/hList3"/>
    <dgm:cxn modelId="{05CB5938-F758-41B1-AD53-3EBB23F54755}" type="presParOf" srcId="{BC0BD89F-BA3C-4B79-8E0B-37C95A3E6A9A}" destId="{48BB36EC-AF71-4412-B661-06D12C375552}" srcOrd="0" destOrd="0" presId="urn:microsoft.com/office/officeart/2005/8/layout/hList3"/>
    <dgm:cxn modelId="{6E78E884-DD57-40FD-8D41-84CB610B974D}" type="presParOf" srcId="{BC0BD89F-BA3C-4B79-8E0B-37C95A3E6A9A}" destId="{3F633997-2ECE-4881-A1FF-6D154C0177B4}" srcOrd="1" destOrd="0" presId="urn:microsoft.com/office/officeart/2005/8/layout/hList3"/>
    <dgm:cxn modelId="{FB546F4E-55F5-4ADB-821F-45C073181A80}" type="presParOf" srcId="{3F633997-2ECE-4881-A1FF-6D154C0177B4}" destId="{C86B14BD-FB20-4829-A29C-94FB1B6B220E}" srcOrd="0" destOrd="0" presId="urn:microsoft.com/office/officeart/2005/8/layout/hList3"/>
    <dgm:cxn modelId="{08CA937C-EB2C-455B-9181-DCBF1602350F}" type="presParOf" srcId="{3F633997-2ECE-4881-A1FF-6D154C0177B4}" destId="{8642F752-47C1-435E-81C6-907C600886D3}" srcOrd="1" destOrd="0" presId="urn:microsoft.com/office/officeart/2005/8/layout/hList3"/>
    <dgm:cxn modelId="{B6D3284C-8D5A-4DB3-8E91-27FA147AB1FD}" type="presParOf" srcId="{3F633997-2ECE-4881-A1FF-6D154C0177B4}" destId="{013D6E6A-FE2D-41AB-8906-386883FBDB22}" srcOrd="2" destOrd="0" presId="urn:microsoft.com/office/officeart/2005/8/layout/hList3"/>
    <dgm:cxn modelId="{48A39578-3F15-41BF-A99B-EAFE260D6A48}" type="presParOf" srcId="{3F633997-2ECE-4881-A1FF-6D154C0177B4}" destId="{4E5B43CE-FDDA-4125-8EB6-575298041E3B}" srcOrd="3" destOrd="0" presId="urn:microsoft.com/office/officeart/2005/8/layout/hList3"/>
    <dgm:cxn modelId="{8A1CF860-1F45-4726-8588-3B521F56C6BE}" type="presParOf" srcId="{BC0BD89F-BA3C-4B79-8E0B-37C95A3E6A9A}" destId="{7170C78F-95EE-4E0D-B986-437BE63A12E1}" srcOrd="2" destOrd="0" presId="urn:microsoft.com/office/officeart/2005/8/layout/hList3"/>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D17A6EA2-BE38-4029-BBAB-AFC676559DEF}" type="doc">
      <dgm:prSet loTypeId="urn:microsoft.com/office/officeart/2005/8/layout/process5" loCatId="process" qsTypeId="urn:microsoft.com/office/officeart/2005/8/quickstyle/simple2" qsCatId="simple" csTypeId="urn:microsoft.com/office/officeart/2005/8/colors/accent0_2" csCatId="mainScheme" phldr="1"/>
      <dgm:spPr/>
      <dgm:t>
        <a:bodyPr/>
        <a:lstStyle/>
        <a:p>
          <a:endParaRPr lang="en-US"/>
        </a:p>
      </dgm:t>
    </dgm:pt>
    <dgm:pt modelId="{E91E0658-E69A-46E0-93EB-5BFFDD3036D6}">
      <dgm:prSet phldrT="[Text]" custT="1"/>
      <dgm:spPr/>
      <dgm:t>
        <a:bodyPr/>
        <a:lstStyle/>
        <a:p>
          <a:r>
            <a:rPr lang="en-US" sz="2000" b="1" dirty="0"/>
            <a:t>Upload GSTR-1 </a:t>
          </a:r>
        </a:p>
        <a:p>
          <a:r>
            <a:rPr lang="en-US" sz="2000" b="0" i="1" dirty="0"/>
            <a:t>Can include missing invoice </a:t>
          </a:r>
          <a:r>
            <a:rPr lang="en-US" sz="2000" b="0" i="1" dirty="0" err="1"/>
            <a:t>upto</a:t>
          </a:r>
          <a:r>
            <a:rPr lang="en-US" sz="2000" b="0" i="1" dirty="0"/>
            <a:t> 17</a:t>
          </a:r>
          <a:r>
            <a:rPr lang="en-US" sz="2000" b="0" i="1" baseline="30000" dirty="0"/>
            <a:t>th</a:t>
          </a:r>
          <a:r>
            <a:rPr lang="en-US" sz="2000" b="0" i="1" dirty="0"/>
            <a:t> </a:t>
          </a:r>
        </a:p>
      </dgm:t>
    </dgm:pt>
    <dgm:pt modelId="{E1B71F0B-54CA-4120-90E9-D6285AA8472C}" type="parTrans" cxnId="{4E9B7444-9B91-4E5B-85BB-FFD40F0AF01F}">
      <dgm:prSet/>
      <dgm:spPr/>
      <dgm:t>
        <a:bodyPr/>
        <a:lstStyle/>
        <a:p>
          <a:endParaRPr lang="en-US" sz="2400"/>
        </a:p>
      </dgm:t>
    </dgm:pt>
    <dgm:pt modelId="{820B8391-A33C-4B82-B3F9-5D24947E4F20}" type="sibTrans" cxnId="{4E9B7444-9B91-4E5B-85BB-FFD40F0AF01F}">
      <dgm:prSet custT="1"/>
      <dgm:spPr/>
      <dgm:t>
        <a:bodyPr/>
        <a:lstStyle/>
        <a:p>
          <a:endParaRPr lang="en-US" sz="1600"/>
        </a:p>
      </dgm:t>
    </dgm:pt>
    <dgm:pt modelId="{55934C56-C862-4A30-88D8-2D4056CE257D}">
      <dgm:prSet phldrT="[Text]" custT="1"/>
      <dgm:spPr/>
      <dgm:t>
        <a:bodyPr/>
        <a:lstStyle/>
        <a:p>
          <a:r>
            <a:rPr lang="en-US" sz="2000" b="1" dirty="0"/>
            <a:t>A</a:t>
          </a:r>
          <a:r>
            <a:rPr lang="en-US" sz="1800" b="1" dirty="0"/>
            <a:t>uto-drafted GSTR-2A based on details from GSTR-1 filed by other suppliers</a:t>
          </a:r>
          <a:endParaRPr lang="en-US" sz="2000" b="1" dirty="0"/>
        </a:p>
      </dgm:t>
    </dgm:pt>
    <dgm:pt modelId="{3A7C1B10-0793-4B4E-94E2-7B209DEE208F}" type="parTrans" cxnId="{EF241692-2D1D-4C3A-A054-A9FA060BA2D2}">
      <dgm:prSet/>
      <dgm:spPr/>
      <dgm:t>
        <a:bodyPr/>
        <a:lstStyle/>
        <a:p>
          <a:endParaRPr lang="en-US" sz="2400"/>
        </a:p>
      </dgm:t>
    </dgm:pt>
    <dgm:pt modelId="{BD554252-3635-4B4F-B45F-F0CF92AD7F54}" type="sibTrans" cxnId="{EF241692-2D1D-4C3A-A054-A9FA060BA2D2}">
      <dgm:prSet custT="1"/>
      <dgm:spPr/>
      <dgm:t>
        <a:bodyPr/>
        <a:lstStyle/>
        <a:p>
          <a:endParaRPr lang="en-US" sz="1600"/>
        </a:p>
      </dgm:t>
    </dgm:pt>
    <dgm:pt modelId="{3C68715A-C1E2-4894-826B-E89411C2D7AF}">
      <dgm:prSet phldrT="[Text]" custT="1"/>
      <dgm:spPr/>
      <dgm:t>
        <a:bodyPr/>
        <a:lstStyle/>
        <a:p>
          <a:r>
            <a:rPr lang="en-US" sz="2000" b="1" dirty="0"/>
            <a:t>Generate GSTR-2 by accepting/ rejecting/ modifying details from GSTR-2A</a:t>
          </a:r>
        </a:p>
      </dgm:t>
    </dgm:pt>
    <dgm:pt modelId="{5A5F1B89-21C7-4169-8EE8-345D633C3A85}" type="parTrans" cxnId="{3759CCD0-082E-4022-A425-C3DFE8FA9DD8}">
      <dgm:prSet/>
      <dgm:spPr/>
      <dgm:t>
        <a:bodyPr/>
        <a:lstStyle/>
        <a:p>
          <a:endParaRPr lang="en-US" sz="2400"/>
        </a:p>
      </dgm:t>
    </dgm:pt>
    <dgm:pt modelId="{6981CF7C-37D8-49A5-BE60-227D9963F18D}" type="sibTrans" cxnId="{3759CCD0-082E-4022-A425-C3DFE8FA9DD8}">
      <dgm:prSet custT="1"/>
      <dgm:spPr/>
      <dgm:t>
        <a:bodyPr/>
        <a:lstStyle/>
        <a:p>
          <a:endParaRPr lang="en-US" sz="1600"/>
        </a:p>
      </dgm:t>
    </dgm:pt>
    <dgm:pt modelId="{1B7B33D8-287F-4A20-92E1-835CEEB3F80F}">
      <dgm:prSet phldrT="[Text]" custT="1"/>
      <dgm:spPr/>
      <dgm:t>
        <a:bodyPr/>
        <a:lstStyle/>
        <a:p>
          <a:r>
            <a:rPr lang="en-US" sz="2000" b="1" dirty="0"/>
            <a:t>Add missing purchase invoices</a:t>
          </a:r>
        </a:p>
      </dgm:t>
    </dgm:pt>
    <dgm:pt modelId="{4F1F7891-3F6C-48B3-BE86-AC80FF18B34D}" type="parTrans" cxnId="{74FEABF7-D2C4-4E6F-86CA-7A737BBFBCBC}">
      <dgm:prSet/>
      <dgm:spPr/>
      <dgm:t>
        <a:bodyPr/>
        <a:lstStyle/>
        <a:p>
          <a:endParaRPr lang="en-US" sz="2400"/>
        </a:p>
      </dgm:t>
    </dgm:pt>
    <dgm:pt modelId="{2291156A-5AA2-4EB4-9B96-022AF8E5D2B0}" type="sibTrans" cxnId="{74FEABF7-D2C4-4E6F-86CA-7A737BBFBCBC}">
      <dgm:prSet custT="1"/>
      <dgm:spPr/>
      <dgm:t>
        <a:bodyPr/>
        <a:lstStyle/>
        <a:p>
          <a:endParaRPr lang="en-US" sz="1600"/>
        </a:p>
      </dgm:t>
    </dgm:pt>
    <dgm:pt modelId="{ED307538-8E26-412A-A3E0-4477F9A5AF5F}">
      <dgm:prSet phldrT="[Text]" custT="1"/>
      <dgm:spPr/>
      <dgm:t>
        <a:bodyPr/>
        <a:lstStyle/>
        <a:p>
          <a:r>
            <a:rPr lang="en-US" sz="2000" b="1" dirty="0"/>
            <a:t>Supplier to accept modifications by 17th</a:t>
          </a:r>
        </a:p>
      </dgm:t>
    </dgm:pt>
    <dgm:pt modelId="{FA423F89-34CB-4A25-AE7E-F28FF3D217E0}" type="parTrans" cxnId="{3D2464F1-CCDB-4C5C-A704-F5926E17D0B4}">
      <dgm:prSet/>
      <dgm:spPr/>
      <dgm:t>
        <a:bodyPr/>
        <a:lstStyle/>
        <a:p>
          <a:endParaRPr lang="en-US" sz="2400"/>
        </a:p>
      </dgm:t>
    </dgm:pt>
    <dgm:pt modelId="{C4B96D41-702E-4856-BDB7-DCD9BA14B1CA}" type="sibTrans" cxnId="{3D2464F1-CCDB-4C5C-A704-F5926E17D0B4}">
      <dgm:prSet custT="1"/>
      <dgm:spPr/>
      <dgm:t>
        <a:bodyPr/>
        <a:lstStyle/>
        <a:p>
          <a:endParaRPr lang="en-US" sz="1600"/>
        </a:p>
      </dgm:t>
    </dgm:pt>
    <dgm:pt modelId="{A0322E37-4016-48C0-BFFE-2CDE90925056}">
      <dgm:prSet phldrT="[Text]" custT="1"/>
      <dgm:spPr/>
      <dgm:t>
        <a:bodyPr/>
        <a:lstStyle/>
        <a:p>
          <a:r>
            <a:rPr lang="en-US" sz="1800" b="1" dirty="0"/>
            <a:t>General net tax: Pay/ carried forward in GSTR 3</a:t>
          </a:r>
        </a:p>
      </dgm:t>
    </dgm:pt>
    <dgm:pt modelId="{B8116B1C-64BB-400B-BAF8-23FAA5A2A26E}" type="parTrans" cxnId="{00C864EE-1C9B-44FE-BAFE-05142AD28E2E}">
      <dgm:prSet/>
      <dgm:spPr/>
      <dgm:t>
        <a:bodyPr/>
        <a:lstStyle/>
        <a:p>
          <a:endParaRPr lang="en-US" sz="2400"/>
        </a:p>
      </dgm:t>
    </dgm:pt>
    <dgm:pt modelId="{7BED4B95-3987-4C9D-923B-7BEBD32B1085}" type="sibTrans" cxnId="{00C864EE-1C9B-44FE-BAFE-05142AD28E2E}">
      <dgm:prSet/>
      <dgm:spPr/>
      <dgm:t>
        <a:bodyPr/>
        <a:lstStyle/>
        <a:p>
          <a:endParaRPr lang="en-US" sz="2400"/>
        </a:p>
      </dgm:t>
    </dgm:pt>
    <dgm:pt modelId="{5BEA6C26-21BE-42FE-95A8-63C98BE26771}" type="pres">
      <dgm:prSet presAssocID="{D17A6EA2-BE38-4029-BBAB-AFC676559DEF}" presName="diagram" presStyleCnt="0">
        <dgm:presLayoutVars>
          <dgm:dir/>
          <dgm:resizeHandles val="exact"/>
        </dgm:presLayoutVars>
      </dgm:prSet>
      <dgm:spPr/>
    </dgm:pt>
    <dgm:pt modelId="{F7331EE0-9A2C-43B1-A1A3-555F9E73B610}" type="pres">
      <dgm:prSet presAssocID="{E91E0658-E69A-46E0-93EB-5BFFDD3036D6}" presName="node" presStyleLbl="node1" presStyleIdx="0" presStyleCnt="6" custScaleX="72265" custScaleY="132614">
        <dgm:presLayoutVars>
          <dgm:bulletEnabled val="1"/>
        </dgm:presLayoutVars>
      </dgm:prSet>
      <dgm:spPr/>
    </dgm:pt>
    <dgm:pt modelId="{7D96084B-1024-41B1-9EAB-B509BF6A3059}" type="pres">
      <dgm:prSet presAssocID="{820B8391-A33C-4B82-B3F9-5D24947E4F20}" presName="sibTrans" presStyleLbl="sibTrans2D1" presStyleIdx="0" presStyleCnt="5"/>
      <dgm:spPr/>
    </dgm:pt>
    <dgm:pt modelId="{D546D983-6BDB-4BD4-94B0-398159DA2B2C}" type="pres">
      <dgm:prSet presAssocID="{820B8391-A33C-4B82-B3F9-5D24947E4F20}" presName="connectorText" presStyleLbl="sibTrans2D1" presStyleIdx="0" presStyleCnt="5"/>
      <dgm:spPr/>
    </dgm:pt>
    <dgm:pt modelId="{CE687FC2-DCBC-4735-A10F-875EE92241E2}" type="pres">
      <dgm:prSet presAssocID="{55934C56-C862-4A30-88D8-2D4056CE257D}" presName="node" presStyleLbl="node1" presStyleIdx="1" presStyleCnt="6" custScaleX="93425" custScaleY="132614" custLinFactNeighborY="1039">
        <dgm:presLayoutVars>
          <dgm:bulletEnabled val="1"/>
        </dgm:presLayoutVars>
      </dgm:prSet>
      <dgm:spPr/>
    </dgm:pt>
    <dgm:pt modelId="{34485649-DF4E-4A96-9147-B939CB8A04EE}" type="pres">
      <dgm:prSet presAssocID="{BD554252-3635-4B4F-B45F-F0CF92AD7F54}" presName="sibTrans" presStyleLbl="sibTrans2D1" presStyleIdx="1" presStyleCnt="5" custScaleX="57329"/>
      <dgm:spPr/>
    </dgm:pt>
    <dgm:pt modelId="{2B00DE12-EF19-4113-8D36-B5B88F2736F4}" type="pres">
      <dgm:prSet presAssocID="{BD554252-3635-4B4F-B45F-F0CF92AD7F54}" presName="connectorText" presStyleLbl="sibTrans2D1" presStyleIdx="1" presStyleCnt="5"/>
      <dgm:spPr/>
    </dgm:pt>
    <dgm:pt modelId="{80690D64-F11B-410B-B90E-7A1399571DD3}" type="pres">
      <dgm:prSet presAssocID="{3C68715A-C1E2-4894-826B-E89411C2D7AF}" presName="node" presStyleLbl="node1" presStyleIdx="2" presStyleCnt="6" custScaleX="99621" custScaleY="132614" custLinFactNeighborX="3426">
        <dgm:presLayoutVars>
          <dgm:bulletEnabled val="1"/>
        </dgm:presLayoutVars>
      </dgm:prSet>
      <dgm:spPr/>
    </dgm:pt>
    <dgm:pt modelId="{1E7893C0-7BA9-457C-9887-54186756BADB}" type="pres">
      <dgm:prSet presAssocID="{6981CF7C-37D8-49A5-BE60-227D9963F18D}" presName="sibTrans" presStyleLbl="sibTrans2D1" presStyleIdx="2" presStyleCnt="5" custScaleX="57329"/>
      <dgm:spPr/>
    </dgm:pt>
    <dgm:pt modelId="{224E539C-C96E-4FA5-B440-B960C7F3AAC8}" type="pres">
      <dgm:prSet presAssocID="{6981CF7C-37D8-49A5-BE60-227D9963F18D}" presName="connectorText" presStyleLbl="sibTrans2D1" presStyleIdx="2" presStyleCnt="5"/>
      <dgm:spPr/>
    </dgm:pt>
    <dgm:pt modelId="{B4C5F8A7-E132-40B2-B673-BFF01BD889B7}" type="pres">
      <dgm:prSet presAssocID="{1B7B33D8-287F-4A20-92E1-835CEEB3F80F}" presName="node" presStyleLbl="node1" presStyleIdx="3" presStyleCnt="6" custScaleX="72265" custScaleY="132614" custLinFactNeighborX="-4380" custLinFactNeighborY="-19394">
        <dgm:presLayoutVars>
          <dgm:bulletEnabled val="1"/>
        </dgm:presLayoutVars>
      </dgm:prSet>
      <dgm:spPr/>
    </dgm:pt>
    <dgm:pt modelId="{117FA103-4717-47F0-AD49-1BDFE42622AC}" type="pres">
      <dgm:prSet presAssocID="{2291156A-5AA2-4EB4-9B96-022AF8E5D2B0}" presName="sibTrans" presStyleLbl="sibTrans2D1" presStyleIdx="3" presStyleCnt="5" custScaleX="57329"/>
      <dgm:spPr/>
    </dgm:pt>
    <dgm:pt modelId="{7C9CC89B-6B91-4F70-91DE-C852778FC11D}" type="pres">
      <dgm:prSet presAssocID="{2291156A-5AA2-4EB4-9B96-022AF8E5D2B0}" presName="connectorText" presStyleLbl="sibTrans2D1" presStyleIdx="3" presStyleCnt="5"/>
      <dgm:spPr/>
    </dgm:pt>
    <dgm:pt modelId="{053BD2E2-9CF1-407C-ABCF-E2687EDB34B3}" type="pres">
      <dgm:prSet presAssocID="{ED307538-8E26-412A-A3E0-4477F9A5AF5F}" presName="node" presStyleLbl="node1" presStyleIdx="4" presStyleCnt="6" custScaleX="94452" custScaleY="132614" custLinFactNeighborX="-19561" custLinFactNeighborY="-26977">
        <dgm:presLayoutVars>
          <dgm:bulletEnabled val="1"/>
        </dgm:presLayoutVars>
      </dgm:prSet>
      <dgm:spPr/>
    </dgm:pt>
    <dgm:pt modelId="{8EADFABC-394B-4404-BF2E-C2B5454196A6}" type="pres">
      <dgm:prSet presAssocID="{C4B96D41-702E-4856-BDB7-DCD9BA14B1CA}" presName="sibTrans" presStyleLbl="sibTrans2D1" presStyleIdx="4" presStyleCnt="5" custScaleX="57329"/>
      <dgm:spPr/>
    </dgm:pt>
    <dgm:pt modelId="{3A616F2E-9D5D-4C68-B8F9-2FE5CDA71A24}" type="pres">
      <dgm:prSet presAssocID="{C4B96D41-702E-4856-BDB7-DCD9BA14B1CA}" presName="connectorText" presStyleLbl="sibTrans2D1" presStyleIdx="4" presStyleCnt="5"/>
      <dgm:spPr/>
    </dgm:pt>
    <dgm:pt modelId="{D9BCE86C-6469-4294-BE51-F43A6B7D0D70}" type="pres">
      <dgm:prSet presAssocID="{A0322E37-4016-48C0-BFFE-2CDE90925056}" presName="node" presStyleLbl="node1" presStyleIdx="5" presStyleCnt="6" custScaleX="72265" custScaleY="132614" custLinFactNeighborX="-28244" custLinFactNeighborY="-32763">
        <dgm:presLayoutVars>
          <dgm:bulletEnabled val="1"/>
        </dgm:presLayoutVars>
      </dgm:prSet>
      <dgm:spPr/>
    </dgm:pt>
  </dgm:ptLst>
  <dgm:cxnLst>
    <dgm:cxn modelId="{4DC76267-ABD4-4BCB-9FE6-5D5C5068ABB8}" type="presOf" srcId="{A0322E37-4016-48C0-BFFE-2CDE90925056}" destId="{D9BCE86C-6469-4294-BE51-F43A6B7D0D70}" srcOrd="0" destOrd="0" presId="urn:microsoft.com/office/officeart/2005/8/layout/process5"/>
    <dgm:cxn modelId="{67668048-BF1A-4736-A8D2-D91CC4144689}" type="presOf" srcId="{820B8391-A33C-4B82-B3F9-5D24947E4F20}" destId="{7D96084B-1024-41B1-9EAB-B509BF6A3059}" srcOrd="0" destOrd="0" presId="urn:microsoft.com/office/officeart/2005/8/layout/process5"/>
    <dgm:cxn modelId="{4E9B7444-9B91-4E5B-85BB-FFD40F0AF01F}" srcId="{D17A6EA2-BE38-4029-BBAB-AFC676559DEF}" destId="{E91E0658-E69A-46E0-93EB-5BFFDD3036D6}" srcOrd="0" destOrd="0" parTransId="{E1B71F0B-54CA-4120-90E9-D6285AA8472C}" sibTransId="{820B8391-A33C-4B82-B3F9-5D24947E4F20}"/>
    <dgm:cxn modelId="{653392D5-33DC-4486-A6D2-6181A3CFF515}" type="presOf" srcId="{C4B96D41-702E-4856-BDB7-DCD9BA14B1CA}" destId="{8EADFABC-394B-4404-BF2E-C2B5454196A6}" srcOrd="0" destOrd="0" presId="urn:microsoft.com/office/officeart/2005/8/layout/process5"/>
    <dgm:cxn modelId="{834F98B7-30EC-45B7-9B03-9E387F465899}" type="presOf" srcId="{2291156A-5AA2-4EB4-9B96-022AF8E5D2B0}" destId="{7C9CC89B-6B91-4F70-91DE-C852778FC11D}" srcOrd="1" destOrd="0" presId="urn:microsoft.com/office/officeart/2005/8/layout/process5"/>
    <dgm:cxn modelId="{EF241692-2D1D-4C3A-A054-A9FA060BA2D2}" srcId="{D17A6EA2-BE38-4029-BBAB-AFC676559DEF}" destId="{55934C56-C862-4A30-88D8-2D4056CE257D}" srcOrd="1" destOrd="0" parTransId="{3A7C1B10-0793-4B4E-94E2-7B209DEE208F}" sibTransId="{BD554252-3635-4B4F-B45F-F0CF92AD7F54}"/>
    <dgm:cxn modelId="{59338690-0CD5-424F-A068-A74D4F6F3C33}" type="presOf" srcId="{BD554252-3635-4B4F-B45F-F0CF92AD7F54}" destId="{2B00DE12-EF19-4113-8D36-B5B88F2736F4}" srcOrd="1" destOrd="0" presId="urn:microsoft.com/office/officeart/2005/8/layout/process5"/>
    <dgm:cxn modelId="{B5A1F0B4-440C-4D0B-8959-4790D5AAEFD7}" type="presOf" srcId="{E91E0658-E69A-46E0-93EB-5BFFDD3036D6}" destId="{F7331EE0-9A2C-43B1-A1A3-555F9E73B610}" srcOrd="0" destOrd="0" presId="urn:microsoft.com/office/officeart/2005/8/layout/process5"/>
    <dgm:cxn modelId="{38EE1DD7-8B95-49E4-8E3F-8221399DB4A8}" type="presOf" srcId="{2291156A-5AA2-4EB4-9B96-022AF8E5D2B0}" destId="{117FA103-4717-47F0-AD49-1BDFE42622AC}" srcOrd="0" destOrd="0" presId="urn:microsoft.com/office/officeart/2005/8/layout/process5"/>
    <dgm:cxn modelId="{3759CCD0-082E-4022-A425-C3DFE8FA9DD8}" srcId="{D17A6EA2-BE38-4029-BBAB-AFC676559DEF}" destId="{3C68715A-C1E2-4894-826B-E89411C2D7AF}" srcOrd="2" destOrd="0" parTransId="{5A5F1B89-21C7-4169-8EE8-345D633C3A85}" sibTransId="{6981CF7C-37D8-49A5-BE60-227D9963F18D}"/>
    <dgm:cxn modelId="{414FD07A-B281-4C12-B7F0-0E4422149B33}" type="presOf" srcId="{BD554252-3635-4B4F-B45F-F0CF92AD7F54}" destId="{34485649-DF4E-4A96-9147-B939CB8A04EE}" srcOrd="0" destOrd="0" presId="urn:microsoft.com/office/officeart/2005/8/layout/process5"/>
    <dgm:cxn modelId="{4C333334-0800-46DC-9A73-651976127F35}" type="presOf" srcId="{D17A6EA2-BE38-4029-BBAB-AFC676559DEF}" destId="{5BEA6C26-21BE-42FE-95A8-63C98BE26771}" srcOrd="0" destOrd="0" presId="urn:microsoft.com/office/officeart/2005/8/layout/process5"/>
    <dgm:cxn modelId="{DBF24FE8-0A53-44FD-9C57-75EE8686C700}" type="presOf" srcId="{820B8391-A33C-4B82-B3F9-5D24947E4F20}" destId="{D546D983-6BDB-4BD4-94B0-398159DA2B2C}" srcOrd="1" destOrd="0" presId="urn:microsoft.com/office/officeart/2005/8/layout/process5"/>
    <dgm:cxn modelId="{00C864EE-1C9B-44FE-BAFE-05142AD28E2E}" srcId="{D17A6EA2-BE38-4029-BBAB-AFC676559DEF}" destId="{A0322E37-4016-48C0-BFFE-2CDE90925056}" srcOrd="5" destOrd="0" parTransId="{B8116B1C-64BB-400B-BAF8-23FAA5A2A26E}" sibTransId="{7BED4B95-3987-4C9D-923B-7BEBD32B1085}"/>
    <dgm:cxn modelId="{D79F2491-FDFE-4C27-B456-6760D68144C6}" type="presOf" srcId="{6981CF7C-37D8-49A5-BE60-227D9963F18D}" destId="{1E7893C0-7BA9-457C-9887-54186756BADB}" srcOrd="0" destOrd="0" presId="urn:microsoft.com/office/officeart/2005/8/layout/process5"/>
    <dgm:cxn modelId="{3AA30DA7-C4A3-4939-8708-D87F59DDE75C}" type="presOf" srcId="{55934C56-C862-4A30-88D8-2D4056CE257D}" destId="{CE687FC2-DCBC-4735-A10F-875EE92241E2}" srcOrd="0" destOrd="0" presId="urn:microsoft.com/office/officeart/2005/8/layout/process5"/>
    <dgm:cxn modelId="{90A7DFE6-E396-4BC9-9C86-C52836ADBC56}" type="presOf" srcId="{1B7B33D8-287F-4A20-92E1-835CEEB3F80F}" destId="{B4C5F8A7-E132-40B2-B673-BFF01BD889B7}" srcOrd="0" destOrd="0" presId="urn:microsoft.com/office/officeart/2005/8/layout/process5"/>
    <dgm:cxn modelId="{E80B3005-5EE7-4FE1-AF69-ECA2876CF5FE}" type="presOf" srcId="{3C68715A-C1E2-4894-826B-E89411C2D7AF}" destId="{80690D64-F11B-410B-B90E-7A1399571DD3}" srcOrd="0" destOrd="0" presId="urn:microsoft.com/office/officeart/2005/8/layout/process5"/>
    <dgm:cxn modelId="{64A4CAEE-9C7B-4853-B2A4-4D3E5365846C}" type="presOf" srcId="{C4B96D41-702E-4856-BDB7-DCD9BA14B1CA}" destId="{3A616F2E-9D5D-4C68-B8F9-2FE5CDA71A24}" srcOrd="1" destOrd="0" presId="urn:microsoft.com/office/officeart/2005/8/layout/process5"/>
    <dgm:cxn modelId="{63717634-B825-4A21-977D-D036E922462B}" type="presOf" srcId="{6981CF7C-37D8-49A5-BE60-227D9963F18D}" destId="{224E539C-C96E-4FA5-B440-B960C7F3AAC8}" srcOrd="1" destOrd="0" presId="urn:microsoft.com/office/officeart/2005/8/layout/process5"/>
    <dgm:cxn modelId="{74FEABF7-D2C4-4E6F-86CA-7A737BBFBCBC}" srcId="{D17A6EA2-BE38-4029-BBAB-AFC676559DEF}" destId="{1B7B33D8-287F-4A20-92E1-835CEEB3F80F}" srcOrd="3" destOrd="0" parTransId="{4F1F7891-3F6C-48B3-BE86-AC80FF18B34D}" sibTransId="{2291156A-5AA2-4EB4-9B96-022AF8E5D2B0}"/>
    <dgm:cxn modelId="{3D2464F1-CCDB-4C5C-A704-F5926E17D0B4}" srcId="{D17A6EA2-BE38-4029-BBAB-AFC676559DEF}" destId="{ED307538-8E26-412A-A3E0-4477F9A5AF5F}" srcOrd="4" destOrd="0" parTransId="{FA423F89-34CB-4A25-AE7E-F28FF3D217E0}" sibTransId="{C4B96D41-702E-4856-BDB7-DCD9BA14B1CA}"/>
    <dgm:cxn modelId="{7AECFE98-9D62-400B-8A06-D8C73156FA64}" type="presOf" srcId="{ED307538-8E26-412A-A3E0-4477F9A5AF5F}" destId="{053BD2E2-9CF1-407C-ABCF-E2687EDB34B3}" srcOrd="0" destOrd="0" presId="urn:microsoft.com/office/officeart/2005/8/layout/process5"/>
    <dgm:cxn modelId="{A3CF999D-1EF8-4D34-8D2D-FA1323D08796}" type="presParOf" srcId="{5BEA6C26-21BE-42FE-95A8-63C98BE26771}" destId="{F7331EE0-9A2C-43B1-A1A3-555F9E73B610}" srcOrd="0" destOrd="0" presId="urn:microsoft.com/office/officeart/2005/8/layout/process5"/>
    <dgm:cxn modelId="{E9C21E5C-939B-485F-AF1D-FC44522F693C}" type="presParOf" srcId="{5BEA6C26-21BE-42FE-95A8-63C98BE26771}" destId="{7D96084B-1024-41B1-9EAB-B509BF6A3059}" srcOrd="1" destOrd="0" presId="urn:microsoft.com/office/officeart/2005/8/layout/process5"/>
    <dgm:cxn modelId="{2F171533-A5E2-40A9-A425-14176036563D}" type="presParOf" srcId="{7D96084B-1024-41B1-9EAB-B509BF6A3059}" destId="{D546D983-6BDB-4BD4-94B0-398159DA2B2C}" srcOrd="0" destOrd="0" presId="urn:microsoft.com/office/officeart/2005/8/layout/process5"/>
    <dgm:cxn modelId="{BA44220B-AD49-4732-97B7-69696F057C5D}" type="presParOf" srcId="{5BEA6C26-21BE-42FE-95A8-63C98BE26771}" destId="{CE687FC2-DCBC-4735-A10F-875EE92241E2}" srcOrd="2" destOrd="0" presId="urn:microsoft.com/office/officeart/2005/8/layout/process5"/>
    <dgm:cxn modelId="{6051366A-DC69-40C6-9C62-2BD33A0B72BB}" type="presParOf" srcId="{5BEA6C26-21BE-42FE-95A8-63C98BE26771}" destId="{34485649-DF4E-4A96-9147-B939CB8A04EE}" srcOrd="3" destOrd="0" presId="urn:microsoft.com/office/officeart/2005/8/layout/process5"/>
    <dgm:cxn modelId="{A632144C-41AA-42C5-B965-05EE6108271B}" type="presParOf" srcId="{34485649-DF4E-4A96-9147-B939CB8A04EE}" destId="{2B00DE12-EF19-4113-8D36-B5B88F2736F4}" srcOrd="0" destOrd="0" presId="urn:microsoft.com/office/officeart/2005/8/layout/process5"/>
    <dgm:cxn modelId="{D211E932-42AB-42F0-B947-8F14BD69AD1E}" type="presParOf" srcId="{5BEA6C26-21BE-42FE-95A8-63C98BE26771}" destId="{80690D64-F11B-410B-B90E-7A1399571DD3}" srcOrd="4" destOrd="0" presId="urn:microsoft.com/office/officeart/2005/8/layout/process5"/>
    <dgm:cxn modelId="{8F513B05-8352-4D02-81CA-BC082A043359}" type="presParOf" srcId="{5BEA6C26-21BE-42FE-95A8-63C98BE26771}" destId="{1E7893C0-7BA9-457C-9887-54186756BADB}" srcOrd="5" destOrd="0" presId="urn:microsoft.com/office/officeart/2005/8/layout/process5"/>
    <dgm:cxn modelId="{25278622-3E42-4CFE-A833-A05D012DCAEF}" type="presParOf" srcId="{1E7893C0-7BA9-457C-9887-54186756BADB}" destId="{224E539C-C96E-4FA5-B440-B960C7F3AAC8}" srcOrd="0" destOrd="0" presId="urn:microsoft.com/office/officeart/2005/8/layout/process5"/>
    <dgm:cxn modelId="{7924A945-FE14-4E80-963A-2C38350F9FA7}" type="presParOf" srcId="{5BEA6C26-21BE-42FE-95A8-63C98BE26771}" destId="{B4C5F8A7-E132-40B2-B673-BFF01BD889B7}" srcOrd="6" destOrd="0" presId="urn:microsoft.com/office/officeart/2005/8/layout/process5"/>
    <dgm:cxn modelId="{FDAE1741-9024-4C29-A46C-CF8547B9D9CC}" type="presParOf" srcId="{5BEA6C26-21BE-42FE-95A8-63C98BE26771}" destId="{117FA103-4717-47F0-AD49-1BDFE42622AC}" srcOrd="7" destOrd="0" presId="urn:microsoft.com/office/officeart/2005/8/layout/process5"/>
    <dgm:cxn modelId="{94ACFE2F-5361-49FC-8164-64D80A42E9E5}" type="presParOf" srcId="{117FA103-4717-47F0-AD49-1BDFE42622AC}" destId="{7C9CC89B-6B91-4F70-91DE-C852778FC11D}" srcOrd="0" destOrd="0" presId="urn:microsoft.com/office/officeart/2005/8/layout/process5"/>
    <dgm:cxn modelId="{885822E2-58F5-4E24-8F9B-4D517277E82C}" type="presParOf" srcId="{5BEA6C26-21BE-42FE-95A8-63C98BE26771}" destId="{053BD2E2-9CF1-407C-ABCF-E2687EDB34B3}" srcOrd="8" destOrd="0" presId="urn:microsoft.com/office/officeart/2005/8/layout/process5"/>
    <dgm:cxn modelId="{B88DDE0B-C168-4C79-B924-F41863296A8B}" type="presParOf" srcId="{5BEA6C26-21BE-42FE-95A8-63C98BE26771}" destId="{8EADFABC-394B-4404-BF2E-C2B5454196A6}" srcOrd="9" destOrd="0" presId="urn:microsoft.com/office/officeart/2005/8/layout/process5"/>
    <dgm:cxn modelId="{999C25A8-761E-4951-A6F7-B60EEA404F90}" type="presParOf" srcId="{8EADFABC-394B-4404-BF2E-C2B5454196A6}" destId="{3A616F2E-9D5D-4C68-B8F9-2FE5CDA71A24}" srcOrd="0" destOrd="0" presId="urn:microsoft.com/office/officeart/2005/8/layout/process5"/>
    <dgm:cxn modelId="{E9767D20-84F0-4156-AC23-4025108311FB}" type="presParOf" srcId="{5BEA6C26-21BE-42FE-95A8-63C98BE26771}" destId="{D9BCE86C-6469-4294-BE51-F43A6B7D0D70}" srcOrd="10"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780B8D86-9BEF-4F77-8485-FCA563D8B671}" type="doc">
      <dgm:prSet loTypeId="urn:microsoft.com/office/officeart/2005/8/layout/lProcess2" loCatId="list" qsTypeId="urn:microsoft.com/office/officeart/2005/8/quickstyle/simple2" qsCatId="simple" csTypeId="urn:microsoft.com/office/officeart/2005/8/colors/accent0_2" csCatId="mainScheme" phldr="1"/>
      <dgm:spPr/>
      <dgm:t>
        <a:bodyPr/>
        <a:lstStyle/>
        <a:p>
          <a:endParaRPr lang="en-US"/>
        </a:p>
      </dgm:t>
    </dgm:pt>
    <dgm:pt modelId="{159EE9E4-400A-495E-ADC0-661DDD4E586B}">
      <dgm:prSet/>
      <dgm:spPr/>
      <dgm:t>
        <a:bodyPr/>
        <a:lstStyle/>
        <a:p>
          <a:r>
            <a:rPr lang="en-GB" b="1"/>
            <a:t>Matching</a:t>
          </a:r>
          <a:endParaRPr lang="en-US" dirty="0"/>
        </a:p>
      </dgm:t>
    </dgm:pt>
    <dgm:pt modelId="{9DADD05A-4729-405D-8D8C-AF688C997E45}" type="parTrans" cxnId="{BB4DA22A-D8D8-4657-96E1-7D8ED629DDB2}">
      <dgm:prSet/>
      <dgm:spPr/>
      <dgm:t>
        <a:bodyPr/>
        <a:lstStyle/>
        <a:p>
          <a:endParaRPr lang="en-US"/>
        </a:p>
      </dgm:t>
    </dgm:pt>
    <dgm:pt modelId="{4C9C23E6-B58A-4609-BF3B-4675EA54315A}" type="sibTrans" cxnId="{BB4DA22A-D8D8-4657-96E1-7D8ED629DDB2}">
      <dgm:prSet/>
      <dgm:spPr/>
      <dgm:t>
        <a:bodyPr/>
        <a:lstStyle/>
        <a:p>
          <a:endParaRPr lang="en-US"/>
        </a:p>
      </dgm:t>
    </dgm:pt>
    <dgm:pt modelId="{A4696FD5-4F95-4007-B558-DEAC75D1693F}">
      <dgm:prSet custT="1"/>
      <dgm:spPr/>
      <dgm:t>
        <a:bodyPr/>
        <a:lstStyle/>
        <a:p>
          <a:r>
            <a:rPr lang="en-US" sz="1800" dirty="0"/>
            <a:t>Details of inward supply furnished by a receiver to be matched with details of output supplies furnished by corresponding supplier</a:t>
          </a:r>
          <a:endParaRPr lang="en-GB" sz="1800" dirty="0"/>
        </a:p>
      </dgm:t>
    </dgm:pt>
    <dgm:pt modelId="{73EDEA26-95F5-42EB-ADC4-9B61D5EFDCA4}" type="parTrans" cxnId="{D833C923-CE67-4876-B8A7-9A48D5780918}">
      <dgm:prSet/>
      <dgm:spPr/>
      <dgm:t>
        <a:bodyPr/>
        <a:lstStyle/>
        <a:p>
          <a:endParaRPr lang="en-US"/>
        </a:p>
      </dgm:t>
    </dgm:pt>
    <dgm:pt modelId="{8130279F-EE1E-43E8-BB93-16BF4CD1C2ED}" type="sibTrans" cxnId="{D833C923-CE67-4876-B8A7-9A48D5780918}">
      <dgm:prSet/>
      <dgm:spPr/>
      <dgm:t>
        <a:bodyPr/>
        <a:lstStyle/>
        <a:p>
          <a:endParaRPr lang="en-US"/>
        </a:p>
      </dgm:t>
    </dgm:pt>
    <dgm:pt modelId="{A1F7FE5E-52E5-43F8-980A-C192866C442A}">
      <dgm:prSet custT="1"/>
      <dgm:spPr/>
      <dgm:t>
        <a:bodyPr/>
        <a:lstStyle/>
        <a:p>
          <a:r>
            <a:rPr lang="en-US" sz="1800" dirty="0"/>
            <a:t>Credit details of matching supplies only to be accepted - manner to be prescribed</a:t>
          </a:r>
          <a:endParaRPr lang="en-GB" sz="1800" dirty="0"/>
        </a:p>
      </dgm:t>
    </dgm:pt>
    <dgm:pt modelId="{51E0350D-A928-4672-9579-728C6643359F}" type="parTrans" cxnId="{D39E1D82-501F-4AD1-940B-3579A1A5AD9D}">
      <dgm:prSet/>
      <dgm:spPr/>
      <dgm:t>
        <a:bodyPr/>
        <a:lstStyle/>
        <a:p>
          <a:endParaRPr lang="en-US"/>
        </a:p>
      </dgm:t>
    </dgm:pt>
    <dgm:pt modelId="{C1794093-3C83-43C9-BA91-3E98CE86FC5E}" type="sibTrans" cxnId="{D39E1D82-501F-4AD1-940B-3579A1A5AD9D}">
      <dgm:prSet/>
      <dgm:spPr/>
      <dgm:t>
        <a:bodyPr/>
        <a:lstStyle/>
        <a:p>
          <a:endParaRPr lang="en-US"/>
        </a:p>
      </dgm:t>
    </dgm:pt>
    <dgm:pt modelId="{6A7D553D-F41E-4A59-A9C3-F5ED08642D53}">
      <dgm:prSet phldrT="[Text]"/>
      <dgm:spPr/>
      <dgm:t>
        <a:bodyPr/>
        <a:lstStyle/>
        <a:p>
          <a:r>
            <a:rPr lang="en-GB" b="1" dirty="0"/>
            <a:t>Reversal</a:t>
          </a:r>
          <a:endParaRPr lang="en-IN" b="1" dirty="0"/>
        </a:p>
      </dgm:t>
    </dgm:pt>
    <dgm:pt modelId="{F9EC37C3-1B55-4F41-9846-EEFA7F479CF9}" type="parTrans" cxnId="{AEA65C82-69BB-4BBA-ACCB-AC2BCEFAC4E5}">
      <dgm:prSet/>
      <dgm:spPr/>
      <dgm:t>
        <a:bodyPr/>
        <a:lstStyle/>
        <a:p>
          <a:endParaRPr lang="en-US"/>
        </a:p>
      </dgm:t>
    </dgm:pt>
    <dgm:pt modelId="{A12897BE-F980-4743-AC21-939C11582EAC}" type="sibTrans" cxnId="{AEA65C82-69BB-4BBA-ACCB-AC2BCEFAC4E5}">
      <dgm:prSet/>
      <dgm:spPr/>
      <dgm:t>
        <a:bodyPr/>
        <a:lstStyle/>
        <a:p>
          <a:endParaRPr lang="en-US"/>
        </a:p>
      </dgm:t>
    </dgm:pt>
    <dgm:pt modelId="{054F79BE-AD6E-41D6-A637-6937D0345F63}">
      <dgm:prSet phldrT="[Text]" custT="1"/>
      <dgm:spPr/>
      <dgm:t>
        <a:bodyPr/>
        <a:lstStyle/>
        <a:p>
          <a:r>
            <a:rPr lang="en-GB" sz="1800" dirty="0"/>
            <a:t>Details not matching resulting in excess to be communicated to both supplier &amp; receiver</a:t>
          </a:r>
          <a:endParaRPr lang="en-IN" sz="1800" dirty="0"/>
        </a:p>
      </dgm:t>
    </dgm:pt>
    <dgm:pt modelId="{3CC6A300-3526-4206-A887-DD4461D36DF4}" type="parTrans" cxnId="{FE69061D-5DD3-4759-A6A8-7AB0B0E9D572}">
      <dgm:prSet/>
      <dgm:spPr/>
      <dgm:t>
        <a:bodyPr/>
        <a:lstStyle/>
        <a:p>
          <a:endParaRPr lang="en-US"/>
        </a:p>
      </dgm:t>
    </dgm:pt>
    <dgm:pt modelId="{BCEFE23B-0712-49C1-B601-E9B9D4A0F8D2}" type="sibTrans" cxnId="{FE69061D-5DD3-4759-A6A8-7AB0B0E9D572}">
      <dgm:prSet/>
      <dgm:spPr/>
      <dgm:t>
        <a:bodyPr/>
        <a:lstStyle/>
        <a:p>
          <a:endParaRPr lang="en-US"/>
        </a:p>
      </dgm:t>
    </dgm:pt>
    <dgm:pt modelId="{4CCACE6C-B998-4E87-B6BE-2DE9AFF3D6A7}">
      <dgm:prSet phldrT="[Text]" custT="1"/>
      <dgm:spPr/>
      <dgm:t>
        <a:bodyPr/>
        <a:lstStyle/>
        <a:p>
          <a:r>
            <a:rPr lang="en-GB" sz="1800" dirty="0"/>
            <a:t>Details communicated but not rectified by supplier to be added to the output tax liability of recipient</a:t>
          </a:r>
          <a:endParaRPr lang="en-IN" sz="1800" dirty="0"/>
        </a:p>
      </dgm:t>
    </dgm:pt>
    <dgm:pt modelId="{97C1FFDE-8707-4E2E-AAC7-6EC4A3DFB28A}" type="parTrans" cxnId="{D19779AA-7999-446D-AF72-B6562F702639}">
      <dgm:prSet/>
      <dgm:spPr/>
      <dgm:t>
        <a:bodyPr/>
        <a:lstStyle/>
        <a:p>
          <a:endParaRPr lang="en-US"/>
        </a:p>
      </dgm:t>
    </dgm:pt>
    <dgm:pt modelId="{F49288D6-7D65-478F-9E5B-1C1669CB53F6}" type="sibTrans" cxnId="{D19779AA-7999-446D-AF72-B6562F702639}">
      <dgm:prSet/>
      <dgm:spPr/>
      <dgm:t>
        <a:bodyPr/>
        <a:lstStyle/>
        <a:p>
          <a:endParaRPr lang="en-US"/>
        </a:p>
      </dgm:t>
    </dgm:pt>
    <dgm:pt modelId="{D3016CD6-C898-48F5-9B2A-9B12DAD6B46E}">
      <dgm:prSet phldrT="[Text]" custT="1"/>
      <dgm:spPr/>
      <dgm:t>
        <a:bodyPr/>
        <a:lstStyle/>
        <a:p>
          <a:r>
            <a:rPr lang="en-GB" sz="1800" dirty="0"/>
            <a:t>Duplication resulting in excess also to be added to output tax liability of recipient</a:t>
          </a:r>
          <a:endParaRPr lang="en-IN" sz="1800" dirty="0"/>
        </a:p>
      </dgm:t>
    </dgm:pt>
    <dgm:pt modelId="{5AB6C8F2-2780-48EF-92BC-2C59BA9732B9}" type="parTrans" cxnId="{DA98B886-62FD-41F6-B086-3C4F4E4F5C6C}">
      <dgm:prSet/>
      <dgm:spPr/>
      <dgm:t>
        <a:bodyPr/>
        <a:lstStyle/>
        <a:p>
          <a:endParaRPr lang="en-US"/>
        </a:p>
      </dgm:t>
    </dgm:pt>
    <dgm:pt modelId="{2C0A64DF-CFB3-4D44-B410-A178EB66CF36}" type="sibTrans" cxnId="{DA98B886-62FD-41F6-B086-3C4F4E4F5C6C}">
      <dgm:prSet/>
      <dgm:spPr/>
      <dgm:t>
        <a:bodyPr/>
        <a:lstStyle/>
        <a:p>
          <a:endParaRPr lang="en-US"/>
        </a:p>
      </dgm:t>
    </dgm:pt>
    <dgm:pt modelId="{E5E1FC48-054A-4C66-BCBE-1D9BBB0F9FE7}">
      <dgm:prSet phldrT="[Text]"/>
      <dgm:spPr/>
      <dgm:t>
        <a:bodyPr/>
        <a:lstStyle/>
        <a:p>
          <a:r>
            <a:rPr lang="en-GB" b="1" dirty="0"/>
            <a:t>Reclaim</a:t>
          </a:r>
          <a:endParaRPr lang="en-IN" b="1" dirty="0"/>
        </a:p>
      </dgm:t>
    </dgm:pt>
    <dgm:pt modelId="{E179EDE4-E4F5-4203-A1B2-B5A1E2CC6B0B}" type="parTrans" cxnId="{54D15C76-6A31-4012-89B2-7F038CE84EFB}">
      <dgm:prSet/>
      <dgm:spPr/>
      <dgm:t>
        <a:bodyPr/>
        <a:lstStyle/>
        <a:p>
          <a:endParaRPr lang="en-US"/>
        </a:p>
      </dgm:t>
    </dgm:pt>
    <dgm:pt modelId="{FA706F06-7C7F-4388-83FB-23107A188799}" type="sibTrans" cxnId="{54D15C76-6A31-4012-89B2-7F038CE84EFB}">
      <dgm:prSet/>
      <dgm:spPr/>
      <dgm:t>
        <a:bodyPr/>
        <a:lstStyle/>
        <a:p>
          <a:endParaRPr lang="en-US"/>
        </a:p>
      </dgm:t>
    </dgm:pt>
    <dgm:pt modelId="{B4AD4145-C404-48B9-8E61-B65B0315B13A}">
      <dgm:prSet phldrT="[Text]" custT="1"/>
      <dgm:spPr/>
      <dgm:t>
        <a:bodyPr/>
        <a:lstStyle/>
        <a:p>
          <a:r>
            <a:rPr lang="en-US" sz="2000" dirty="0"/>
            <a:t>Recipient entitled to reduce output tax liability if supplier rectifies the return within prescribed timelines</a:t>
          </a:r>
          <a:endParaRPr lang="en-IN" sz="2000" dirty="0"/>
        </a:p>
      </dgm:t>
    </dgm:pt>
    <dgm:pt modelId="{36465A67-9DE7-464C-8305-478BB84F1330}" type="parTrans" cxnId="{E5845C58-11CE-4AB3-BB4F-06004E30B7A1}">
      <dgm:prSet/>
      <dgm:spPr/>
      <dgm:t>
        <a:bodyPr/>
        <a:lstStyle/>
        <a:p>
          <a:endParaRPr lang="en-US"/>
        </a:p>
      </dgm:t>
    </dgm:pt>
    <dgm:pt modelId="{A4A27A62-4A51-4EEF-B22B-0819FC2E0D92}" type="sibTrans" cxnId="{E5845C58-11CE-4AB3-BB4F-06004E30B7A1}">
      <dgm:prSet/>
      <dgm:spPr/>
      <dgm:t>
        <a:bodyPr/>
        <a:lstStyle/>
        <a:p>
          <a:endParaRPr lang="en-US"/>
        </a:p>
      </dgm:t>
    </dgm:pt>
    <dgm:pt modelId="{B12A2AAE-4CEE-4BF6-8827-6B9B3C1BEAA7}" type="pres">
      <dgm:prSet presAssocID="{780B8D86-9BEF-4F77-8485-FCA563D8B671}" presName="theList" presStyleCnt="0">
        <dgm:presLayoutVars>
          <dgm:dir/>
          <dgm:animLvl val="lvl"/>
          <dgm:resizeHandles val="exact"/>
        </dgm:presLayoutVars>
      </dgm:prSet>
      <dgm:spPr/>
    </dgm:pt>
    <dgm:pt modelId="{CBC64132-33D3-4F66-B07D-C1FC9776C9B1}" type="pres">
      <dgm:prSet presAssocID="{159EE9E4-400A-495E-ADC0-661DDD4E586B}" presName="compNode" presStyleCnt="0"/>
      <dgm:spPr/>
    </dgm:pt>
    <dgm:pt modelId="{641D3FF7-F8D3-4AC4-A247-D95072D6A0DD}" type="pres">
      <dgm:prSet presAssocID="{159EE9E4-400A-495E-ADC0-661DDD4E586B}" presName="aNode" presStyleLbl="bgShp" presStyleIdx="0" presStyleCnt="3"/>
      <dgm:spPr/>
    </dgm:pt>
    <dgm:pt modelId="{FB2B62EE-25E7-4065-BB90-CF18C162D522}" type="pres">
      <dgm:prSet presAssocID="{159EE9E4-400A-495E-ADC0-661DDD4E586B}" presName="textNode" presStyleLbl="bgShp" presStyleIdx="0" presStyleCnt="3"/>
      <dgm:spPr/>
    </dgm:pt>
    <dgm:pt modelId="{64023217-0DCD-4F46-B6D4-68DC10F91BB0}" type="pres">
      <dgm:prSet presAssocID="{159EE9E4-400A-495E-ADC0-661DDD4E586B}" presName="compChildNode" presStyleCnt="0"/>
      <dgm:spPr/>
    </dgm:pt>
    <dgm:pt modelId="{735D03D7-BDFF-46D6-BBF2-E25E682F7410}" type="pres">
      <dgm:prSet presAssocID="{159EE9E4-400A-495E-ADC0-661DDD4E586B}" presName="theInnerList" presStyleCnt="0"/>
      <dgm:spPr/>
    </dgm:pt>
    <dgm:pt modelId="{68538E07-EBE8-49CE-84F1-D3D15F4C2751}" type="pres">
      <dgm:prSet presAssocID="{A4696FD5-4F95-4007-B558-DEAC75D1693F}" presName="childNode" presStyleLbl="node1" presStyleIdx="0" presStyleCnt="6">
        <dgm:presLayoutVars>
          <dgm:bulletEnabled val="1"/>
        </dgm:presLayoutVars>
      </dgm:prSet>
      <dgm:spPr/>
    </dgm:pt>
    <dgm:pt modelId="{6A5160CA-7C08-4454-87F6-B48E298DB59E}" type="pres">
      <dgm:prSet presAssocID="{A4696FD5-4F95-4007-B558-DEAC75D1693F}" presName="aSpace2" presStyleCnt="0"/>
      <dgm:spPr/>
    </dgm:pt>
    <dgm:pt modelId="{AC88E827-C23A-4444-94C3-FDED2C74F515}" type="pres">
      <dgm:prSet presAssocID="{A1F7FE5E-52E5-43F8-980A-C192866C442A}" presName="childNode" presStyleLbl="node1" presStyleIdx="1" presStyleCnt="6">
        <dgm:presLayoutVars>
          <dgm:bulletEnabled val="1"/>
        </dgm:presLayoutVars>
      </dgm:prSet>
      <dgm:spPr/>
    </dgm:pt>
    <dgm:pt modelId="{206B7E95-4680-4502-81DD-F8EA32D269FF}" type="pres">
      <dgm:prSet presAssocID="{159EE9E4-400A-495E-ADC0-661DDD4E586B}" presName="aSpace" presStyleCnt="0"/>
      <dgm:spPr/>
    </dgm:pt>
    <dgm:pt modelId="{7B3F2BE3-D932-439F-8380-3EAC01ACD5EE}" type="pres">
      <dgm:prSet presAssocID="{6A7D553D-F41E-4A59-A9C3-F5ED08642D53}" presName="compNode" presStyleCnt="0"/>
      <dgm:spPr/>
    </dgm:pt>
    <dgm:pt modelId="{4C93221A-1D63-41DC-9F4A-83389A46E43E}" type="pres">
      <dgm:prSet presAssocID="{6A7D553D-F41E-4A59-A9C3-F5ED08642D53}" presName="aNode" presStyleLbl="bgShp" presStyleIdx="1" presStyleCnt="3"/>
      <dgm:spPr/>
    </dgm:pt>
    <dgm:pt modelId="{2F617F1C-EF7A-4C36-80B9-57B4DC2FE624}" type="pres">
      <dgm:prSet presAssocID="{6A7D553D-F41E-4A59-A9C3-F5ED08642D53}" presName="textNode" presStyleLbl="bgShp" presStyleIdx="1" presStyleCnt="3"/>
      <dgm:spPr/>
    </dgm:pt>
    <dgm:pt modelId="{FF0A522C-9DC4-4541-84D6-00082ECFFF86}" type="pres">
      <dgm:prSet presAssocID="{6A7D553D-F41E-4A59-A9C3-F5ED08642D53}" presName="compChildNode" presStyleCnt="0"/>
      <dgm:spPr/>
    </dgm:pt>
    <dgm:pt modelId="{DCC2DCA8-0E85-4918-8D9D-2AA89E315CDC}" type="pres">
      <dgm:prSet presAssocID="{6A7D553D-F41E-4A59-A9C3-F5ED08642D53}" presName="theInnerList" presStyleCnt="0"/>
      <dgm:spPr/>
    </dgm:pt>
    <dgm:pt modelId="{43D0C926-604F-4063-90DD-F406470FD81C}" type="pres">
      <dgm:prSet presAssocID="{054F79BE-AD6E-41D6-A637-6937D0345F63}" presName="childNode" presStyleLbl="node1" presStyleIdx="2" presStyleCnt="6">
        <dgm:presLayoutVars>
          <dgm:bulletEnabled val="1"/>
        </dgm:presLayoutVars>
      </dgm:prSet>
      <dgm:spPr/>
    </dgm:pt>
    <dgm:pt modelId="{3D49FEEB-F2D7-48EA-B1CD-B19EB7875C9C}" type="pres">
      <dgm:prSet presAssocID="{054F79BE-AD6E-41D6-A637-6937D0345F63}" presName="aSpace2" presStyleCnt="0"/>
      <dgm:spPr/>
    </dgm:pt>
    <dgm:pt modelId="{2899C441-FC6E-47F8-B9F2-E801B0DAC591}" type="pres">
      <dgm:prSet presAssocID="{4CCACE6C-B998-4E87-B6BE-2DE9AFF3D6A7}" presName="childNode" presStyleLbl="node1" presStyleIdx="3" presStyleCnt="6">
        <dgm:presLayoutVars>
          <dgm:bulletEnabled val="1"/>
        </dgm:presLayoutVars>
      </dgm:prSet>
      <dgm:spPr/>
    </dgm:pt>
    <dgm:pt modelId="{12D79661-B461-4510-8678-C003CF626295}" type="pres">
      <dgm:prSet presAssocID="{4CCACE6C-B998-4E87-B6BE-2DE9AFF3D6A7}" presName="aSpace2" presStyleCnt="0"/>
      <dgm:spPr/>
    </dgm:pt>
    <dgm:pt modelId="{32CD6924-A97E-4D4E-B1D3-13C50ED0793B}" type="pres">
      <dgm:prSet presAssocID="{D3016CD6-C898-48F5-9B2A-9B12DAD6B46E}" presName="childNode" presStyleLbl="node1" presStyleIdx="4" presStyleCnt="6">
        <dgm:presLayoutVars>
          <dgm:bulletEnabled val="1"/>
        </dgm:presLayoutVars>
      </dgm:prSet>
      <dgm:spPr/>
    </dgm:pt>
    <dgm:pt modelId="{80FD2052-DA21-4621-A97C-8E6FACD2301A}" type="pres">
      <dgm:prSet presAssocID="{6A7D553D-F41E-4A59-A9C3-F5ED08642D53}" presName="aSpace" presStyleCnt="0"/>
      <dgm:spPr/>
    </dgm:pt>
    <dgm:pt modelId="{2C60C728-1385-4A9F-9B15-8FA5A633E059}" type="pres">
      <dgm:prSet presAssocID="{E5E1FC48-054A-4C66-BCBE-1D9BBB0F9FE7}" presName="compNode" presStyleCnt="0"/>
      <dgm:spPr/>
    </dgm:pt>
    <dgm:pt modelId="{5D482D52-5297-414A-8000-7C537584A683}" type="pres">
      <dgm:prSet presAssocID="{E5E1FC48-054A-4C66-BCBE-1D9BBB0F9FE7}" presName="aNode" presStyleLbl="bgShp" presStyleIdx="2" presStyleCnt="3"/>
      <dgm:spPr/>
    </dgm:pt>
    <dgm:pt modelId="{30A22A37-748A-4281-9077-6E21E09AB3DF}" type="pres">
      <dgm:prSet presAssocID="{E5E1FC48-054A-4C66-BCBE-1D9BBB0F9FE7}" presName="textNode" presStyleLbl="bgShp" presStyleIdx="2" presStyleCnt="3"/>
      <dgm:spPr/>
    </dgm:pt>
    <dgm:pt modelId="{1D9836EB-C281-4D28-A2B0-D088160D534D}" type="pres">
      <dgm:prSet presAssocID="{E5E1FC48-054A-4C66-BCBE-1D9BBB0F9FE7}" presName="compChildNode" presStyleCnt="0"/>
      <dgm:spPr/>
    </dgm:pt>
    <dgm:pt modelId="{75B638F9-4D10-4E15-A4E9-FC89B250BAF9}" type="pres">
      <dgm:prSet presAssocID="{E5E1FC48-054A-4C66-BCBE-1D9BBB0F9FE7}" presName="theInnerList" presStyleCnt="0"/>
      <dgm:spPr/>
    </dgm:pt>
    <dgm:pt modelId="{8B2CF619-0936-4C8E-A419-129216530C15}" type="pres">
      <dgm:prSet presAssocID="{B4AD4145-C404-48B9-8E61-B65B0315B13A}" presName="childNode" presStyleLbl="node1" presStyleIdx="5" presStyleCnt="6">
        <dgm:presLayoutVars>
          <dgm:bulletEnabled val="1"/>
        </dgm:presLayoutVars>
      </dgm:prSet>
      <dgm:spPr/>
    </dgm:pt>
  </dgm:ptLst>
  <dgm:cxnLst>
    <dgm:cxn modelId="{0B42D9AC-DCD5-4D45-B4BC-BF846BE856B6}" type="presOf" srcId="{D3016CD6-C898-48F5-9B2A-9B12DAD6B46E}" destId="{32CD6924-A97E-4D4E-B1D3-13C50ED0793B}" srcOrd="0" destOrd="0" presId="urn:microsoft.com/office/officeart/2005/8/layout/lProcess2"/>
    <dgm:cxn modelId="{78F51455-3D8B-407C-BE64-B0A05E5CB208}" type="presOf" srcId="{159EE9E4-400A-495E-ADC0-661DDD4E586B}" destId="{FB2B62EE-25E7-4065-BB90-CF18C162D522}" srcOrd="1" destOrd="0" presId="urn:microsoft.com/office/officeart/2005/8/layout/lProcess2"/>
    <dgm:cxn modelId="{701406FC-152E-47C0-865A-55FA8F686E6D}" type="presOf" srcId="{6A7D553D-F41E-4A59-A9C3-F5ED08642D53}" destId="{4C93221A-1D63-41DC-9F4A-83389A46E43E}" srcOrd="0" destOrd="0" presId="urn:microsoft.com/office/officeart/2005/8/layout/lProcess2"/>
    <dgm:cxn modelId="{BB4DA22A-D8D8-4657-96E1-7D8ED629DDB2}" srcId="{780B8D86-9BEF-4F77-8485-FCA563D8B671}" destId="{159EE9E4-400A-495E-ADC0-661DDD4E586B}" srcOrd="0" destOrd="0" parTransId="{9DADD05A-4729-405D-8D8C-AF688C997E45}" sibTransId="{4C9C23E6-B58A-4609-BF3B-4675EA54315A}"/>
    <dgm:cxn modelId="{D19779AA-7999-446D-AF72-B6562F702639}" srcId="{6A7D553D-F41E-4A59-A9C3-F5ED08642D53}" destId="{4CCACE6C-B998-4E87-B6BE-2DE9AFF3D6A7}" srcOrd="1" destOrd="0" parTransId="{97C1FFDE-8707-4E2E-AAC7-6EC4A3DFB28A}" sibTransId="{F49288D6-7D65-478F-9E5B-1C1669CB53F6}"/>
    <dgm:cxn modelId="{D39E1D82-501F-4AD1-940B-3579A1A5AD9D}" srcId="{159EE9E4-400A-495E-ADC0-661DDD4E586B}" destId="{A1F7FE5E-52E5-43F8-980A-C192866C442A}" srcOrd="1" destOrd="0" parTransId="{51E0350D-A928-4672-9579-728C6643359F}" sibTransId="{C1794093-3C83-43C9-BA91-3E98CE86FC5E}"/>
    <dgm:cxn modelId="{11DCD853-1A7C-482F-809E-D25647BDA9AD}" type="presOf" srcId="{780B8D86-9BEF-4F77-8485-FCA563D8B671}" destId="{B12A2AAE-4CEE-4BF6-8827-6B9B3C1BEAA7}" srcOrd="0" destOrd="0" presId="urn:microsoft.com/office/officeart/2005/8/layout/lProcess2"/>
    <dgm:cxn modelId="{5192AA3C-AC73-42FD-A466-A6B69C5EC48A}" type="presOf" srcId="{B4AD4145-C404-48B9-8E61-B65B0315B13A}" destId="{8B2CF619-0936-4C8E-A419-129216530C15}" srcOrd="0" destOrd="0" presId="urn:microsoft.com/office/officeart/2005/8/layout/lProcess2"/>
    <dgm:cxn modelId="{AEA65C82-69BB-4BBA-ACCB-AC2BCEFAC4E5}" srcId="{780B8D86-9BEF-4F77-8485-FCA563D8B671}" destId="{6A7D553D-F41E-4A59-A9C3-F5ED08642D53}" srcOrd="1" destOrd="0" parTransId="{F9EC37C3-1B55-4F41-9846-EEFA7F479CF9}" sibTransId="{A12897BE-F980-4743-AC21-939C11582EAC}"/>
    <dgm:cxn modelId="{537B6CFB-D1AD-4C6E-A299-28EED1AEFDE7}" type="presOf" srcId="{E5E1FC48-054A-4C66-BCBE-1D9BBB0F9FE7}" destId="{5D482D52-5297-414A-8000-7C537584A683}" srcOrd="0" destOrd="0" presId="urn:microsoft.com/office/officeart/2005/8/layout/lProcess2"/>
    <dgm:cxn modelId="{D833C923-CE67-4876-B8A7-9A48D5780918}" srcId="{159EE9E4-400A-495E-ADC0-661DDD4E586B}" destId="{A4696FD5-4F95-4007-B558-DEAC75D1693F}" srcOrd="0" destOrd="0" parTransId="{73EDEA26-95F5-42EB-ADC4-9B61D5EFDCA4}" sibTransId="{8130279F-EE1E-43E8-BB93-16BF4CD1C2ED}"/>
    <dgm:cxn modelId="{E2BF7711-5048-45E0-B3E6-57697AB98298}" type="presOf" srcId="{4CCACE6C-B998-4E87-B6BE-2DE9AFF3D6A7}" destId="{2899C441-FC6E-47F8-B9F2-E801B0DAC591}" srcOrd="0" destOrd="0" presId="urn:microsoft.com/office/officeart/2005/8/layout/lProcess2"/>
    <dgm:cxn modelId="{FE69061D-5DD3-4759-A6A8-7AB0B0E9D572}" srcId="{6A7D553D-F41E-4A59-A9C3-F5ED08642D53}" destId="{054F79BE-AD6E-41D6-A637-6937D0345F63}" srcOrd="0" destOrd="0" parTransId="{3CC6A300-3526-4206-A887-DD4461D36DF4}" sibTransId="{BCEFE23B-0712-49C1-B601-E9B9D4A0F8D2}"/>
    <dgm:cxn modelId="{73B6710F-99C4-477C-AEFC-066744D33A16}" type="presOf" srcId="{A4696FD5-4F95-4007-B558-DEAC75D1693F}" destId="{68538E07-EBE8-49CE-84F1-D3D15F4C2751}" srcOrd="0" destOrd="0" presId="urn:microsoft.com/office/officeart/2005/8/layout/lProcess2"/>
    <dgm:cxn modelId="{C061EFEA-573D-4307-BB41-850FE5BAF52A}" type="presOf" srcId="{159EE9E4-400A-495E-ADC0-661DDD4E586B}" destId="{641D3FF7-F8D3-4AC4-A247-D95072D6A0DD}" srcOrd="0" destOrd="0" presId="urn:microsoft.com/office/officeart/2005/8/layout/lProcess2"/>
    <dgm:cxn modelId="{54D15C76-6A31-4012-89B2-7F038CE84EFB}" srcId="{780B8D86-9BEF-4F77-8485-FCA563D8B671}" destId="{E5E1FC48-054A-4C66-BCBE-1D9BBB0F9FE7}" srcOrd="2" destOrd="0" parTransId="{E179EDE4-E4F5-4203-A1B2-B5A1E2CC6B0B}" sibTransId="{FA706F06-7C7F-4388-83FB-23107A188799}"/>
    <dgm:cxn modelId="{E5845C58-11CE-4AB3-BB4F-06004E30B7A1}" srcId="{E5E1FC48-054A-4C66-BCBE-1D9BBB0F9FE7}" destId="{B4AD4145-C404-48B9-8E61-B65B0315B13A}" srcOrd="0" destOrd="0" parTransId="{36465A67-9DE7-464C-8305-478BB84F1330}" sibTransId="{A4A27A62-4A51-4EEF-B22B-0819FC2E0D92}"/>
    <dgm:cxn modelId="{B785D607-5BEA-4D2B-BF7C-0B19AEF1BD78}" type="presOf" srcId="{E5E1FC48-054A-4C66-BCBE-1D9BBB0F9FE7}" destId="{30A22A37-748A-4281-9077-6E21E09AB3DF}" srcOrd="1" destOrd="0" presId="urn:microsoft.com/office/officeart/2005/8/layout/lProcess2"/>
    <dgm:cxn modelId="{DA98B886-62FD-41F6-B086-3C4F4E4F5C6C}" srcId="{6A7D553D-F41E-4A59-A9C3-F5ED08642D53}" destId="{D3016CD6-C898-48F5-9B2A-9B12DAD6B46E}" srcOrd="2" destOrd="0" parTransId="{5AB6C8F2-2780-48EF-92BC-2C59BA9732B9}" sibTransId="{2C0A64DF-CFB3-4D44-B410-A178EB66CF36}"/>
    <dgm:cxn modelId="{13937B9E-AECC-4E92-B462-F7AEAE932485}" type="presOf" srcId="{A1F7FE5E-52E5-43F8-980A-C192866C442A}" destId="{AC88E827-C23A-4444-94C3-FDED2C74F515}" srcOrd="0" destOrd="0" presId="urn:microsoft.com/office/officeart/2005/8/layout/lProcess2"/>
    <dgm:cxn modelId="{7B0FBC02-137A-4F15-9434-BBAF8C0C0000}" type="presOf" srcId="{6A7D553D-F41E-4A59-A9C3-F5ED08642D53}" destId="{2F617F1C-EF7A-4C36-80B9-57B4DC2FE624}" srcOrd="1" destOrd="0" presId="urn:microsoft.com/office/officeart/2005/8/layout/lProcess2"/>
    <dgm:cxn modelId="{4F617355-9AF3-44DB-8C44-4F4C52916700}" type="presOf" srcId="{054F79BE-AD6E-41D6-A637-6937D0345F63}" destId="{43D0C926-604F-4063-90DD-F406470FD81C}" srcOrd="0" destOrd="0" presId="urn:microsoft.com/office/officeart/2005/8/layout/lProcess2"/>
    <dgm:cxn modelId="{42D95093-5F28-4E7D-9DAF-D79F52879CAE}" type="presParOf" srcId="{B12A2AAE-4CEE-4BF6-8827-6B9B3C1BEAA7}" destId="{CBC64132-33D3-4F66-B07D-C1FC9776C9B1}" srcOrd="0" destOrd="0" presId="urn:microsoft.com/office/officeart/2005/8/layout/lProcess2"/>
    <dgm:cxn modelId="{3E269130-350B-40B7-952B-13CF16B89F9D}" type="presParOf" srcId="{CBC64132-33D3-4F66-B07D-C1FC9776C9B1}" destId="{641D3FF7-F8D3-4AC4-A247-D95072D6A0DD}" srcOrd="0" destOrd="0" presId="urn:microsoft.com/office/officeart/2005/8/layout/lProcess2"/>
    <dgm:cxn modelId="{749C89E3-449A-48DA-A474-85A934E368F0}" type="presParOf" srcId="{CBC64132-33D3-4F66-B07D-C1FC9776C9B1}" destId="{FB2B62EE-25E7-4065-BB90-CF18C162D522}" srcOrd="1" destOrd="0" presId="urn:microsoft.com/office/officeart/2005/8/layout/lProcess2"/>
    <dgm:cxn modelId="{EF2E1050-A976-4A76-A131-D1ACEC9507CD}" type="presParOf" srcId="{CBC64132-33D3-4F66-B07D-C1FC9776C9B1}" destId="{64023217-0DCD-4F46-B6D4-68DC10F91BB0}" srcOrd="2" destOrd="0" presId="urn:microsoft.com/office/officeart/2005/8/layout/lProcess2"/>
    <dgm:cxn modelId="{F37651BA-B229-4F6C-B7D6-3A211EA96EA6}" type="presParOf" srcId="{64023217-0DCD-4F46-B6D4-68DC10F91BB0}" destId="{735D03D7-BDFF-46D6-BBF2-E25E682F7410}" srcOrd="0" destOrd="0" presId="urn:microsoft.com/office/officeart/2005/8/layout/lProcess2"/>
    <dgm:cxn modelId="{A76D8159-B050-4C49-8636-C1E2915D59B8}" type="presParOf" srcId="{735D03D7-BDFF-46D6-BBF2-E25E682F7410}" destId="{68538E07-EBE8-49CE-84F1-D3D15F4C2751}" srcOrd="0" destOrd="0" presId="urn:microsoft.com/office/officeart/2005/8/layout/lProcess2"/>
    <dgm:cxn modelId="{39075E54-6667-4C10-A467-E71BF718671D}" type="presParOf" srcId="{735D03D7-BDFF-46D6-BBF2-E25E682F7410}" destId="{6A5160CA-7C08-4454-87F6-B48E298DB59E}" srcOrd="1" destOrd="0" presId="urn:microsoft.com/office/officeart/2005/8/layout/lProcess2"/>
    <dgm:cxn modelId="{58A78F6C-4E0B-4829-8935-2ADBDE92115A}" type="presParOf" srcId="{735D03D7-BDFF-46D6-BBF2-E25E682F7410}" destId="{AC88E827-C23A-4444-94C3-FDED2C74F515}" srcOrd="2" destOrd="0" presId="urn:microsoft.com/office/officeart/2005/8/layout/lProcess2"/>
    <dgm:cxn modelId="{4054F8D1-7968-44E0-82DD-48597AC892C3}" type="presParOf" srcId="{B12A2AAE-4CEE-4BF6-8827-6B9B3C1BEAA7}" destId="{206B7E95-4680-4502-81DD-F8EA32D269FF}" srcOrd="1" destOrd="0" presId="urn:microsoft.com/office/officeart/2005/8/layout/lProcess2"/>
    <dgm:cxn modelId="{8820D3F5-F0FA-4C7D-8C3A-42E330E75E51}" type="presParOf" srcId="{B12A2AAE-4CEE-4BF6-8827-6B9B3C1BEAA7}" destId="{7B3F2BE3-D932-439F-8380-3EAC01ACD5EE}" srcOrd="2" destOrd="0" presId="urn:microsoft.com/office/officeart/2005/8/layout/lProcess2"/>
    <dgm:cxn modelId="{09EC8BC8-EAA3-4198-8C4D-2B22DAF1FE6A}" type="presParOf" srcId="{7B3F2BE3-D932-439F-8380-3EAC01ACD5EE}" destId="{4C93221A-1D63-41DC-9F4A-83389A46E43E}" srcOrd="0" destOrd="0" presId="urn:microsoft.com/office/officeart/2005/8/layout/lProcess2"/>
    <dgm:cxn modelId="{C1A79A6E-275F-4DA4-AD39-AFC5B3557372}" type="presParOf" srcId="{7B3F2BE3-D932-439F-8380-3EAC01ACD5EE}" destId="{2F617F1C-EF7A-4C36-80B9-57B4DC2FE624}" srcOrd="1" destOrd="0" presId="urn:microsoft.com/office/officeart/2005/8/layout/lProcess2"/>
    <dgm:cxn modelId="{5898E460-A545-4DFD-961D-6ADCEFA6B06D}" type="presParOf" srcId="{7B3F2BE3-D932-439F-8380-3EAC01ACD5EE}" destId="{FF0A522C-9DC4-4541-84D6-00082ECFFF86}" srcOrd="2" destOrd="0" presId="urn:microsoft.com/office/officeart/2005/8/layout/lProcess2"/>
    <dgm:cxn modelId="{090235DC-F695-4D63-BBA3-CAFEF2E30076}" type="presParOf" srcId="{FF0A522C-9DC4-4541-84D6-00082ECFFF86}" destId="{DCC2DCA8-0E85-4918-8D9D-2AA89E315CDC}" srcOrd="0" destOrd="0" presId="urn:microsoft.com/office/officeart/2005/8/layout/lProcess2"/>
    <dgm:cxn modelId="{48ACB635-6D39-4E1F-97FC-64A41D214FAB}" type="presParOf" srcId="{DCC2DCA8-0E85-4918-8D9D-2AA89E315CDC}" destId="{43D0C926-604F-4063-90DD-F406470FD81C}" srcOrd="0" destOrd="0" presId="urn:microsoft.com/office/officeart/2005/8/layout/lProcess2"/>
    <dgm:cxn modelId="{7C84C545-4AAD-4226-A4B5-50A4BDAA81D5}" type="presParOf" srcId="{DCC2DCA8-0E85-4918-8D9D-2AA89E315CDC}" destId="{3D49FEEB-F2D7-48EA-B1CD-B19EB7875C9C}" srcOrd="1" destOrd="0" presId="urn:microsoft.com/office/officeart/2005/8/layout/lProcess2"/>
    <dgm:cxn modelId="{BED9C4A5-8C8A-4495-9459-2BAB71382DD2}" type="presParOf" srcId="{DCC2DCA8-0E85-4918-8D9D-2AA89E315CDC}" destId="{2899C441-FC6E-47F8-B9F2-E801B0DAC591}" srcOrd="2" destOrd="0" presId="urn:microsoft.com/office/officeart/2005/8/layout/lProcess2"/>
    <dgm:cxn modelId="{0A0231AF-0690-4FF2-817E-FE9B59B75925}" type="presParOf" srcId="{DCC2DCA8-0E85-4918-8D9D-2AA89E315CDC}" destId="{12D79661-B461-4510-8678-C003CF626295}" srcOrd="3" destOrd="0" presId="urn:microsoft.com/office/officeart/2005/8/layout/lProcess2"/>
    <dgm:cxn modelId="{CF24E824-DE84-4F42-910D-40871EC6FF6C}" type="presParOf" srcId="{DCC2DCA8-0E85-4918-8D9D-2AA89E315CDC}" destId="{32CD6924-A97E-4D4E-B1D3-13C50ED0793B}" srcOrd="4" destOrd="0" presId="urn:microsoft.com/office/officeart/2005/8/layout/lProcess2"/>
    <dgm:cxn modelId="{40E57D69-B5CD-43D6-85A3-7AA310BEA4BF}" type="presParOf" srcId="{B12A2AAE-4CEE-4BF6-8827-6B9B3C1BEAA7}" destId="{80FD2052-DA21-4621-A97C-8E6FACD2301A}" srcOrd="3" destOrd="0" presId="urn:microsoft.com/office/officeart/2005/8/layout/lProcess2"/>
    <dgm:cxn modelId="{DD48CE98-1885-40F9-A174-136D96AF066A}" type="presParOf" srcId="{B12A2AAE-4CEE-4BF6-8827-6B9B3C1BEAA7}" destId="{2C60C728-1385-4A9F-9B15-8FA5A633E059}" srcOrd="4" destOrd="0" presId="urn:microsoft.com/office/officeart/2005/8/layout/lProcess2"/>
    <dgm:cxn modelId="{3E12AC01-B2F4-4823-AF8C-5A65E22A0665}" type="presParOf" srcId="{2C60C728-1385-4A9F-9B15-8FA5A633E059}" destId="{5D482D52-5297-414A-8000-7C537584A683}" srcOrd="0" destOrd="0" presId="urn:microsoft.com/office/officeart/2005/8/layout/lProcess2"/>
    <dgm:cxn modelId="{34829A24-7B2F-4F3C-BD13-4E3C8881134E}" type="presParOf" srcId="{2C60C728-1385-4A9F-9B15-8FA5A633E059}" destId="{30A22A37-748A-4281-9077-6E21E09AB3DF}" srcOrd="1" destOrd="0" presId="urn:microsoft.com/office/officeart/2005/8/layout/lProcess2"/>
    <dgm:cxn modelId="{8F66EBD5-4926-4EF3-AAE9-F9396B9B40FE}" type="presParOf" srcId="{2C60C728-1385-4A9F-9B15-8FA5A633E059}" destId="{1D9836EB-C281-4D28-A2B0-D088160D534D}" srcOrd="2" destOrd="0" presId="urn:microsoft.com/office/officeart/2005/8/layout/lProcess2"/>
    <dgm:cxn modelId="{8E64EC66-76A5-4F71-93A3-70AB8056E852}" type="presParOf" srcId="{1D9836EB-C281-4D28-A2B0-D088160D534D}" destId="{75B638F9-4D10-4E15-A4E9-FC89B250BAF9}" srcOrd="0" destOrd="0" presId="urn:microsoft.com/office/officeart/2005/8/layout/lProcess2"/>
    <dgm:cxn modelId="{45A07F7B-EA16-47F7-9E33-3A60E865040B}" type="presParOf" srcId="{75B638F9-4D10-4E15-A4E9-FC89B250BAF9}" destId="{8B2CF619-0936-4C8E-A419-129216530C15}"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780B8D86-9BEF-4F77-8485-FCA563D8B671}" type="doc">
      <dgm:prSet loTypeId="urn:microsoft.com/office/officeart/2005/8/layout/lProcess2" loCatId="list" qsTypeId="urn:microsoft.com/office/officeart/2005/8/quickstyle/simple2" qsCatId="simple" csTypeId="urn:microsoft.com/office/officeart/2005/8/colors/accent0_2" csCatId="mainScheme" phldr="1"/>
      <dgm:spPr/>
      <dgm:t>
        <a:bodyPr/>
        <a:lstStyle/>
        <a:p>
          <a:endParaRPr lang="en-US"/>
        </a:p>
      </dgm:t>
    </dgm:pt>
    <dgm:pt modelId="{159EE9E4-400A-495E-ADC0-661DDD4E586B}">
      <dgm:prSet custT="1"/>
      <dgm:spPr/>
      <dgm:t>
        <a:bodyPr/>
        <a:lstStyle/>
        <a:p>
          <a:r>
            <a:rPr lang="en-US" altLang="en-US" sz="4800" b="1" dirty="0"/>
            <a:t>First Return</a:t>
          </a:r>
          <a:endParaRPr lang="en-US" sz="4800" dirty="0"/>
        </a:p>
      </dgm:t>
    </dgm:pt>
    <dgm:pt modelId="{9DADD05A-4729-405D-8D8C-AF688C997E45}" type="parTrans" cxnId="{BB4DA22A-D8D8-4657-96E1-7D8ED629DDB2}">
      <dgm:prSet/>
      <dgm:spPr/>
      <dgm:t>
        <a:bodyPr/>
        <a:lstStyle/>
        <a:p>
          <a:endParaRPr lang="en-US" sz="2400"/>
        </a:p>
      </dgm:t>
    </dgm:pt>
    <dgm:pt modelId="{4C9C23E6-B58A-4609-BF3B-4675EA54315A}" type="sibTrans" cxnId="{BB4DA22A-D8D8-4657-96E1-7D8ED629DDB2}">
      <dgm:prSet/>
      <dgm:spPr/>
      <dgm:t>
        <a:bodyPr/>
        <a:lstStyle/>
        <a:p>
          <a:endParaRPr lang="en-US" sz="2400"/>
        </a:p>
      </dgm:t>
    </dgm:pt>
    <dgm:pt modelId="{ABBF7D3F-4DF1-4119-B2B8-A783288FCD61}">
      <dgm:prSet phldrT="[Text]" custT="1"/>
      <dgm:spPr/>
      <dgm:t>
        <a:bodyPr/>
        <a:lstStyle/>
        <a:p>
          <a:r>
            <a:rPr lang="en-IN" sz="1800" dirty="0"/>
            <a:t>Every registered taxable person who has made outward supplies between date of liability to register to date of grant of registration</a:t>
          </a:r>
        </a:p>
      </dgm:t>
    </dgm:pt>
    <dgm:pt modelId="{3B2D023F-45DE-470D-92B1-371E32F210DA}" type="parTrans" cxnId="{B3129436-F0B8-4462-ADC9-809948903642}">
      <dgm:prSet/>
      <dgm:spPr/>
      <dgm:t>
        <a:bodyPr/>
        <a:lstStyle/>
        <a:p>
          <a:endParaRPr lang="en-US" sz="2400"/>
        </a:p>
      </dgm:t>
    </dgm:pt>
    <dgm:pt modelId="{6D84E86B-EE2C-46DC-BE60-BFCFB4D6D8BB}" type="sibTrans" cxnId="{B3129436-F0B8-4462-ADC9-809948903642}">
      <dgm:prSet/>
      <dgm:spPr/>
      <dgm:t>
        <a:bodyPr/>
        <a:lstStyle/>
        <a:p>
          <a:endParaRPr lang="en-US" sz="2400"/>
        </a:p>
      </dgm:t>
    </dgm:pt>
    <dgm:pt modelId="{A52329E3-5056-4C61-86BF-BB1B5B0E7F61}">
      <dgm:prSet custT="1"/>
      <dgm:spPr/>
      <dgm:t>
        <a:bodyPr/>
        <a:lstStyle/>
        <a:p>
          <a:r>
            <a:rPr lang="en-IN" altLang="ja-JP" sz="1800" dirty="0"/>
            <a:t>Filed after grant of registration</a:t>
          </a:r>
        </a:p>
      </dgm:t>
    </dgm:pt>
    <dgm:pt modelId="{7EB14429-1A5B-4638-9107-5FBCA5C7E641}" type="parTrans" cxnId="{A28D720F-9921-4BB4-B97E-0802A971C0C7}">
      <dgm:prSet/>
      <dgm:spPr/>
      <dgm:t>
        <a:bodyPr/>
        <a:lstStyle/>
        <a:p>
          <a:endParaRPr lang="en-US" sz="2400"/>
        </a:p>
      </dgm:t>
    </dgm:pt>
    <dgm:pt modelId="{D303D22B-0251-4FD0-B6B5-F4C060C655FA}" type="sibTrans" cxnId="{A28D720F-9921-4BB4-B97E-0802A971C0C7}">
      <dgm:prSet/>
      <dgm:spPr/>
      <dgm:t>
        <a:bodyPr/>
        <a:lstStyle/>
        <a:p>
          <a:endParaRPr lang="en-US" sz="2400"/>
        </a:p>
      </dgm:t>
    </dgm:pt>
    <dgm:pt modelId="{F50388DA-8970-41B2-88E7-686800BE6297}">
      <dgm:prSet phldrT="[Text]" custT="1"/>
      <dgm:spPr/>
      <dgm:t>
        <a:bodyPr/>
        <a:lstStyle/>
        <a:p>
          <a:r>
            <a:rPr lang="en-US" altLang="en-US" sz="4800" b="1" dirty="0"/>
            <a:t>Annual Return</a:t>
          </a:r>
          <a:endParaRPr lang="en-IN" sz="4800" b="1" dirty="0"/>
        </a:p>
      </dgm:t>
    </dgm:pt>
    <dgm:pt modelId="{3DD8E512-0F00-4801-A85F-71E65A12F7A3}" type="parTrans" cxnId="{DD3493BB-EAD9-46B4-A7C7-039463E5F10A}">
      <dgm:prSet/>
      <dgm:spPr/>
      <dgm:t>
        <a:bodyPr/>
        <a:lstStyle/>
        <a:p>
          <a:endParaRPr lang="en-US" sz="2400"/>
        </a:p>
      </dgm:t>
    </dgm:pt>
    <dgm:pt modelId="{E0498782-2A21-4EF0-AD6B-B28D3BF2C153}" type="sibTrans" cxnId="{DD3493BB-EAD9-46B4-A7C7-039463E5F10A}">
      <dgm:prSet/>
      <dgm:spPr/>
      <dgm:t>
        <a:bodyPr/>
        <a:lstStyle/>
        <a:p>
          <a:endParaRPr lang="en-US" sz="2400"/>
        </a:p>
      </dgm:t>
    </dgm:pt>
    <dgm:pt modelId="{6DA38AF8-3958-4174-BBAA-72400852F621}">
      <dgm:prSet phldrT="[Text]" custT="1"/>
      <dgm:spPr/>
      <dgm:t>
        <a:bodyPr/>
        <a:lstStyle/>
        <a:p>
          <a:r>
            <a:rPr lang="en-US" altLang="ja-JP" sz="1800" dirty="0"/>
            <a:t>Reconciliation statement to be furnished along with the statutory audited report and annual return</a:t>
          </a:r>
          <a:endParaRPr lang="en-IN" sz="1800" dirty="0"/>
        </a:p>
      </dgm:t>
    </dgm:pt>
    <dgm:pt modelId="{C0E7B485-C787-4A75-A1F7-B8AD634F1C75}" type="parTrans" cxnId="{4004D9B7-6C0C-4FFE-BF1F-CCEA08E5F651}">
      <dgm:prSet/>
      <dgm:spPr/>
      <dgm:t>
        <a:bodyPr/>
        <a:lstStyle/>
        <a:p>
          <a:endParaRPr lang="en-US" sz="2400"/>
        </a:p>
      </dgm:t>
    </dgm:pt>
    <dgm:pt modelId="{91B8441C-0B4F-4E81-9BB4-36A73387D8EF}" type="sibTrans" cxnId="{4004D9B7-6C0C-4FFE-BF1F-CCEA08E5F651}">
      <dgm:prSet/>
      <dgm:spPr/>
      <dgm:t>
        <a:bodyPr/>
        <a:lstStyle/>
        <a:p>
          <a:endParaRPr lang="en-US" sz="2400"/>
        </a:p>
      </dgm:t>
    </dgm:pt>
    <dgm:pt modelId="{5A570B12-A33B-4887-8DB8-A10A5B7DC340}">
      <dgm:prSet phldrT="[Text]" custT="1"/>
      <dgm:spPr/>
      <dgm:t>
        <a:bodyPr/>
        <a:lstStyle/>
        <a:p>
          <a:r>
            <a:rPr lang="en-US" altLang="en-US" sz="4800" b="1" dirty="0"/>
            <a:t>Final Return</a:t>
          </a:r>
          <a:endParaRPr lang="en-IN" sz="4800" b="1" dirty="0"/>
        </a:p>
      </dgm:t>
    </dgm:pt>
    <dgm:pt modelId="{16B3960B-8633-4163-9715-966A5E85DCDC}" type="parTrans" cxnId="{6EF04410-2970-4273-9CA3-54B08CB38D77}">
      <dgm:prSet/>
      <dgm:spPr/>
      <dgm:t>
        <a:bodyPr/>
        <a:lstStyle/>
        <a:p>
          <a:endParaRPr lang="en-US" sz="2400"/>
        </a:p>
      </dgm:t>
    </dgm:pt>
    <dgm:pt modelId="{B437BEC9-5291-499E-BF2C-0F670942548A}" type="sibTrans" cxnId="{6EF04410-2970-4273-9CA3-54B08CB38D77}">
      <dgm:prSet/>
      <dgm:spPr/>
      <dgm:t>
        <a:bodyPr/>
        <a:lstStyle/>
        <a:p>
          <a:endParaRPr lang="en-US" sz="2400"/>
        </a:p>
      </dgm:t>
    </dgm:pt>
    <dgm:pt modelId="{313AC703-4743-4B60-B428-3085E8A096DE}">
      <dgm:prSet phldrT="[Text]" custT="1"/>
      <dgm:spPr/>
      <dgm:t>
        <a:bodyPr/>
        <a:lstStyle/>
        <a:p>
          <a:r>
            <a:rPr lang="en-US" altLang="ja-JP" sz="1800" dirty="0"/>
            <a:t>Every registered dealer opting for cancellation to furnish a final return To be furnished within 3 months from date of cancellation or date of cancellation order, whichever is later</a:t>
          </a:r>
          <a:endParaRPr lang="en-IN" sz="1800" dirty="0"/>
        </a:p>
      </dgm:t>
    </dgm:pt>
    <dgm:pt modelId="{4ED65680-CE76-4CE3-ADEE-BE25E449DE33}" type="parTrans" cxnId="{6A40D5C3-E070-4317-A517-F1C041E898E1}">
      <dgm:prSet/>
      <dgm:spPr/>
      <dgm:t>
        <a:bodyPr/>
        <a:lstStyle/>
        <a:p>
          <a:endParaRPr lang="en-US" sz="2400"/>
        </a:p>
      </dgm:t>
    </dgm:pt>
    <dgm:pt modelId="{714FCB89-65ED-441B-9A3B-F609F99AFAD6}" type="sibTrans" cxnId="{6A40D5C3-E070-4317-A517-F1C041E898E1}">
      <dgm:prSet/>
      <dgm:spPr/>
      <dgm:t>
        <a:bodyPr/>
        <a:lstStyle/>
        <a:p>
          <a:endParaRPr lang="en-US" sz="2400"/>
        </a:p>
      </dgm:t>
    </dgm:pt>
    <dgm:pt modelId="{7B536DA9-880C-4437-B775-E339387651AD}">
      <dgm:prSet phldrT="[Text]" custT="1"/>
      <dgm:spPr/>
      <dgm:t>
        <a:bodyPr/>
        <a:lstStyle/>
        <a:p>
          <a:r>
            <a:rPr lang="en-IN" altLang="ja-JP" sz="1800" dirty="0"/>
            <a:t>Every registered dealer to furnish annual return by 31st December except:</a:t>
          </a:r>
        </a:p>
      </dgm:t>
    </dgm:pt>
    <dgm:pt modelId="{9D683259-FE1F-4B0C-A001-49BC6F3FFBC5}" type="sibTrans" cxnId="{DF569199-FACE-41D2-8461-C4E5CEF69EBD}">
      <dgm:prSet/>
      <dgm:spPr/>
      <dgm:t>
        <a:bodyPr/>
        <a:lstStyle/>
        <a:p>
          <a:endParaRPr lang="en-US" sz="2400"/>
        </a:p>
      </dgm:t>
    </dgm:pt>
    <dgm:pt modelId="{457A4EC1-7D76-4861-A69D-86EFD875A885}" type="parTrans" cxnId="{DF569199-FACE-41D2-8461-C4E5CEF69EBD}">
      <dgm:prSet/>
      <dgm:spPr/>
      <dgm:t>
        <a:bodyPr/>
        <a:lstStyle/>
        <a:p>
          <a:endParaRPr lang="en-US" sz="2400"/>
        </a:p>
      </dgm:t>
    </dgm:pt>
    <dgm:pt modelId="{4BEFEC44-984E-446B-B6DD-10EAA0F2342B}">
      <dgm:prSet custT="1"/>
      <dgm:spPr/>
      <dgm:t>
        <a:bodyPr/>
        <a:lstStyle/>
        <a:p>
          <a:r>
            <a:rPr lang="en-US" altLang="ja-JP" sz="1800" dirty="0"/>
            <a:t>Non-resident taxable person</a:t>
          </a:r>
        </a:p>
      </dgm:t>
    </dgm:pt>
    <dgm:pt modelId="{FF4CA65F-8C46-4D11-B5F5-75A3E67C8886}" type="sibTrans" cxnId="{87DF9F50-5C0D-4098-A288-2DD0A2FF7E50}">
      <dgm:prSet/>
      <dgm:spPr/>
      <dgm:t>
        <a:bodyPr/>
        <a:lstStyle/>
        <a:p>
          <a:endParaRPr lang="en-US" sz="2400"/>
        </a:p>
      </dgm:t>
    </dgm:pt>
    <dgm:pt modelId="{0F7CFAA9-DD39-4DB1-9024-8EB0A2718CB0}" type="parTrans" cxnId="{87DF9F50-5C0D-4098-A288-2DD0A2FF7E50}">
      <dgm:prSet/>
      <dgm:spPr/>
      <dgm:t>
        <a:bodyPr/>
        <a:lstStyle/>
        <a:p>
          <a:endParaRPr lang="en-US" sz="2400"/>
        </a:p>
      </dgm:t>
    </dgm:pt>
    <dgm:pt modelId="{599472DA-938E-42D6-A9FC-A30AB418B720}">
      <dgm:prSet custT="1"/>
      <dgm:spPr/>
      <dgm:t>
        <a:bodyPr/>
        <a:lstStyle/>
        <a:p>
          <a:r>
            <a:rPr lang="en-US" altLang="ja-JP" sz="1800" dirty="0"/>
            <a:t>Person deducting tax</a:t>
          </a:r>
        </a:p>
      </dgm:t>
    </dgm:pt>
    <dgm:pt modelId="{A3BBADF0-A35D-422B-A9CE-28AEAC9E824C}" type="sibTrans" cxnId="{4375AE6E-3D28-41FF-A8E0-9DC7F430AA92}">
      <dgm:prSet/>
      <dgm:spPr/>
      <dgm:t>
        <a:bodyPr/>
        <a:lstStyle/>
        <a:p>
          <a:endParaRPr lang="en-US" sz="2400"/>
        </a:p>
      </dgm:t>
    </dgm:pt>
    <dgm:pt modelId="{93FC2DAD-6638-4C59-BD6F-73E69326E5DC}" type="parTrans" cxnId="{4375AE6E-3D28-41FF-A8E0-9DC7F430AA92}">
      <dgm:prSet/>
      <dgm:spPr/>
      <dgm:t>
        <a:bodyPr/>
        <a:lstStyle/>
        <a:p>
          <a:endParaRPr lang="en-US" sz="2400"/>
        </a:p>
      </dgm:t>
    </dgm:pt>
    <dgm:pt modelId="{046C6123-18AC-4CE9-BC51-83F8604F0113}">
      <dgm:prSet custT="1"/>
      <dgm:spPr/>
      <dgm:t>
        <a:bodyPr/>
        <a:lstStyle/>
        <a:p>
          <a:r>
            <a:rPr lang="en-US" altLang="ja-JP" sz="1800" dirty="0"/>
            <a:t>casual taxable person </a:t>
          </a:r>
        </a:p>
      </dgm:t>
    </dgm:pt>
    <dgm:pt modelId="{9C0F1584-CAD2-4747-826C-628C21CD05DC}" type="sibTrans" cxnId="{F97694E9-4C04-4821-8E56-CF794CB9C03B}">
      <dgm:prSet/>
      <dgm:spPr/>
      <dgm:t>
        <a:bodyPr/>
        <a:lstStyle/>
        <a:p>
          <a:endParaRPr lang="en-US" sz="2400"/>
        </a:p>
      </dgm:t>
    </dgm:pt>
    <dgm:pt modelId="{566D5835-53B3-4EC5-834C-547E3CB93514}" type="parTrans" cxnId="{F97694E9-4C04-4821-8E56-CF794CB9C03B}">
      <dgm:prSet/>
      <dgm:spPr/>
      <dgm:t>
        <a:bodyPr/>
        <a:lstStyle/>
        <a:p>
          <a:endParaRPr lang="en-US" sz="2400"/>
        </a:p>
      </dgm:t>
    </dgm:pt>
    <dgm:pt modelId="{6161AFE4-EA34-4792-AFB8-DA21C9415BEA}">
      <dgm:prSet custT="1"/>
      <dgm:spPr/>
      <dgm:t>
        <a:bodyPr/>
        <a:lstStyle/>
        <a:p>
          <a:r>
            <a:rPr lang="en-US" altLang="ja-JP" sz="1800" dirty="0"/>
            <a:t>ISD</a:t>
          </a:r>
        </a:p>
      </dgm:t>
    </dgm:pt>
    <dgm:pt modelId="{94EA5AD7-13F2-45C4-983A-A52E213CFC0D}" type="parTrans" cxnId="{95FAA7C1-2353-4B1F-94BC-862556061CEA}">
      <dgm:prSet/>
      <dgm:spPr/>
      <dgm:t>
        <a:bodyPr/>
        <a:lstStyle/>
        <a:p>
          <a:endParaRPr lang="en-IN"/>
        </a:p>
      </dgm:t>
    </dgm:pt>
    <dgm:pt modelId="{27D91529-11A7-41DD-80EA-24EA37D764E7}" type="sibTrans" cxnId="{95FAA7C1-2353-4B1F-94BC-862556061CEA}">
      <dgm:prSet/>
      <dgm:spPr/>
      <dgm:t>
        <a:bodyPr/>
        <a:lstStyle/>
        <a:p>
          <a:endParaRPr lang="en-IN"/>
        </a:p>
      </dgm:t>
    </dgm:pt>
    <dgm:pt modelId="{B12A2AAE-4CEE-4BF6-8827-6B9B3C1BEAA7}" type="pres">
      <dgm:prSet presAssocID="{780B8D86-9BEF-4F77-8485-FCA563D8B671}" presName="theList" presStyleCnt="0">
        <dgm:presLayoutVars>
          <dgm:dir/>
          <dgm:animLvl val="lvl"/>
          <dgm:resizeHandles val="exact"/>
        </dgm:presLayoutVars>
      </dgm:prSet>
      <dgm:spPr/>
    </dgm:pt>
    <dgm:pt modelId="{CBC64132-33D3-4F66-B07D-C1FC9776C9B1}" type="pres">
      <dgm:prSet presAssocID="{159EE9E4-400A-495E-ADC0-661DDD4E586B}" presName="compNode" presStyleCnt="0"/>
      <dgm:spPr/>
    </dgm:pt>
    <dgm:pt modelId="{641D3FF7-F8D3-4AC4-A247-D95072D6A0DD}" type="pres">
      <dgm:prSet presAssocID="{159EE9E4-400A-495E-ADC0-661DDD4E586B}" presName="aNode" presStyleLbl="bgShp" presStyleIdx="0" presStyleCnt="3"/>
      <dgm:spPr/>
    </dgm:pt>
    <dgm:pt modelId="{FB2B62EE-25E7-4065-BB90-CF18C162D522}" type="pres">
      <dgm:prSet presAssocID="{159EE9E4-400A-495E-ADC0-661DDD4E586B}" presName="textNode" presStyleLbl="bgShp" presStyleIdx="0" presStyleCnt="3"/>
      <dgm:spPr/>
    </dgm:pt>
    <dgm:pt modelId="{64023217-0DCD-4F46-B6D4-68DC10F91BB0}" type="pres">
      <dgm:prSet presAssocID="{159EE9E4-400A-495E-ADC0-661DDD4E586B}" presName="compChildNode" presStyleCnt="0"/>
      <dgm:spPr/>
    </dgm:pt>
    <dgm:pt modelId="{735D03D7-BDFF-46D6-BBF2-E25E682F7410}" type="pres">
      <dgm:prSet presAssocID="{159EE9E4-400A-495E-ADC0-661DDD4E586B}" presName="theInnerList" presStyleCnt="0"/>
      <dgm:spPr/>
    </dgm:pt>
    <dgm:pt modelId="{3A470458-4C85-45BA-AAE6-AAA83426ED08}" type="pres">
      <dgm:prSet presAssocID="{ABBF7D3F-4DF1-4119-B2B8-A783288FCD61}" presName="childNode" presStyleLbl="node1" presStyleIdx="0" presStyleCnt="5">
        <dgm:presLayoutVars>
          <dgm:bulletEnabled val="1"/>
        </dgm:presLayoutVars>
      </dgm:prSet>
      <dgm:spPr/>
    </dgm:pt>
    <dgm:pt modelId="{EDC9DE56-0384-4092-BCF4-DD433AC25CC4}" type="pres">
      <dgm:prSet presAssocID="{ABBF7D3F-4DF1-4119-B2B8-A783288FCD61}" presName="aSpace2" presStyleCnt="0"/>
      <dgm:spPr/>
    </dgm:pt>
    <dgm:pt modelId="{4DB6DC28-0967-4BF6-BA8C-3E5F54A40333}" type="pres">
      <dgm:prSet presAssocID="{A52329E3-5056-4C61-86BF-BB1B5B0E7F61}" presName="childNode" presStyleLbl="node1" presStyleIdx="1" presStyleCnt="5">
        <dgm:presLayoutVars>
          <dgm:bulletEnabled val="1"/>
        </dgm:presLayoutVars>
      </dgm:prSet>
      <dgm:spPr/>
    </dgm:pt>
    <dgm:pt modelId="{206B7E95-4680-4502-81DD-F8EA32D269FF}" type="pres">
      <dgm:prSet presAssocID="{159EE9E4-400A-495E-ADC0-661DDD4E586B}" presName="aSpace" presStyleCnt="0"/>
      <dgm:spPr/>
    </dgm:pt>
    <dgm:pt modelId="{CD405124-BEF1-42E7-99D5-86259DCAB1BD}" type="pres">
      <dgm:prSet presAssocID="{F50388DA-8970-41B2-88E7-686800BE6297}" presName="compNode" presStyleCnt="0"/>
      <dgm:spPr/>
    </dgm:pt>
    <dgm:pt modelId="{F7CCAD65-F1FE-4224-AC98-5502976B33A1}" type="pres">
      <dgm:prSet presAssocID="{F50388DA-8970-41B2-88E7-686800BE6297}" presName="aNode" presStyleLbl="bgShp" presStyleIdx="1" presStyleCnt="3" custScaleX="113152"/>
      <dgm:spPr/>
    </dgm:pt>
    <dgm:pt modelId="{3F89EB76-2651-42D8-BC09-CC963DE909EE}" type="pres">
      <dgm:prSet presAssocID="{F50388DA-8970-41B2-88E7-686800BE6297}" presName="textNode" presStyleLbl="bgShp" presStyleIdx="1" presStyleCnt="3"/>
      <dgm:spPr/>
    </dgm:pt>
    <dgm:pt modelId="{840BA39E-FA92-424A-AB94-F86B567789A7}" type="pres">
      <dgm:prSet presAssocID="{F50388DA-8970-41B2-88E7-686800BE6297}" presName="compChildNode" presStyleCnt="0"/>
      <dgm:spPr/>
    </dgm:pt>
    <dgm:pt modelId="{37C8B194-D94E-4AA5-B642-37440F34C4DE}" type="pres">
      <dgm:prSet presAssocID="{F50388DA-8970-41B2-88E7-686800BE6297}" presName="theInnerList" presStyleCnt="0"/>
      <dgm:spPr/>
    </dgm:pt>
    <dgm:pt modelId="{87A92D9F-6117-437A-A2FC-F228AAC80353}" type="pres">
      <dgm:prSet presAssocID="{7B536DA9-880C-4437-B775-E339387651AD}" presName="childNode" presStyleLbl="node1" presStyleIdx="2" presStyleCnt="5" custScaleX="119826" custScaleY="248871">
        <dgm:presLayoutVars>
          <dgm:bulletEnabled val="1"/>
        </dgm:presLayoutVars>
      </dgm:prSet>
      <dgm:spPr/>
    </dgm:pt>
    <dgm:pt modelId="{3D0E651F-2DA9-4F9B-AF3C-74667ED6A18B}" type="pres">
      <dgm:prSet presAssocID="{7B536DA9-880C-4437-B775-E339387651AD}" presName="aSpace2" presStyleCnt="0"/>
      <dgm:spPr/>
    </dgm:pt>
    <dgm:pt modelId="{ED6ECBD0-E51A-4C86-88BD-0A930C61C0AD}" type="pres">
      <dgm:prSet presAssocID="{6DA38AF8-3958-4174-BBAA-72400852F621}" presName="childNode" presStyleLbl="node1" presStyleIdx="3" presStyleCnt="5" custScaleX="119826">
        <dgm:presLayoutVars>
          <dgm:bulletEnabled val="1"/>
        </dgm:presLayoutVars>
      </dgm:prSet>
      <dgm:spPr/>
    </dgm:pt>
    <dgm:pt modelId="{9C447758-C5FF-46EB-AD64-38DF35B3F6FE}" type="pres">
      <dgm:prSet presAssocID="{F50388DA-8970-41B2-88E7-686800BE6297}" presName="aSpace" presStyleCnt="0"/>
      <dgm:spPr/>
    </dgm:pt>
    <dgm:pt modelId="{6262C6B6-0204-4C00-BC78-5FA54DB3858B}" type="pres">
      <dgm:prSet presAssocID="{5A570B12-A33B-4887-8DB8-A10A5B7DC340}" presName="compNode" presStyleCnt="0"/>
      <dgm:spPr/>
    </dgm:pt>
    <dgm:pt modelId="{278A98FE-7CA9-4594-B1E9-F6B8ECB22CFA}" type="pres">
      <dgm:prSet presAssocID="{5A570B12-A33B-4887-8DB8-A10A5B7DC340}" presName="aNode" presStyleLbl="bgShp" presStyleIdx="2" presStyleCnt="3" custScaleX="85734"/>
      <dgm:spPr/>
    </dgm:pt>
    <dgm:pt modelId="{F27C0D58-8977-4708-8F68-52B89AD0EAF3}" type="pres">
      <dgm:prSet presAssocID="{5A570B12-A33B-4887-8DB8-A10A5B7DC340}" presName="textNode" presStyleLbl="bgShp" presStyleIdx="2" presStyleCnt="3"/>
      <dgm:spPr/>
    </dgm:pt>
    <dgm:pt modelId="{A0E39646-EBE1-49F2-BE4B-91BF4381B1A4}" type="pres">
      <dgm:prSet presAssocID="{5A570B12-A33B-4887-8DB8-A10A5B7DC340}" presName="compChildNode" presStyleCnt="0"/>
      <dgm:spPr/>
    </dgm:pt>
    <dgm:pt modelId="{76AFC1B8-894E-407D-887B-DFCBFB13C870}" type="pres">
      <dgm:prSet presAssocID="{5A570B12-A33B-4887-8DB8-A10A5B7DC340}" presName="theInnerList" presStyleCnt="0"/>
      <dgm:spPr/>
    </dgm:pt>
    <dgm:pt modelId="{775B5F45-EF10-4B78-BD53-A44D7010F076}" type="pres">
      <dgm:prSet presAssocID="{313AC703-4743-4B60-B428-3085E8A096DE}" presName="childNode" presStyleLbl="node1" presStyleIdx="4" presStyleCnt="5" custScaleX="90149">
        <dgm:presLayoutVars>
          <dgm:bulletEnabled val="1"/>
        </dgm:presLayoutVars>
      </dgm:prSet>
      <dgm:spPr/>
    </dgm:pt>
  </dgm:ptLst>
  <dgm:cxnLst>
    <dgm:cxn modelId="{8A554423-B01C-485F-9FEB-42615215EE26}" type="presOf" srcId="{F50388DA-8970-41B2-88E7-686800BE6297}" destId="{3F89EB76-2651-42D8-BC09-CC963DE909EE}" srcOrd="1" destOrd="0" presId="urn:microsoft.com/office/officeart/2005/8/layout/lProcess2"/>
    <dgm:cxn modelId="{69AE3FC3-B4BA-478C-A591-26528BC9F571}" type="presOf" srcId="{313AC703-4743-4B60-B428-3085E8A096DE}" destId="{775B5F45-EF10-4B78-BD53-A44D7010F076}" srcOrd="0" destOrd="0" presId="urn:microsoft.com/office/officeart/2005/8/layout/lProcess2"/>
    <dgm:cxn modelId="{6A40D5C3-E070-4317-A517-F1C041E898E1}" srcId="{5A570B12-A33B-4887-8DB8-A10A5B7DC340}" destId="{313AC703-4743-4B60-B428-3085E8A096DE}" srcOrd="0" destOrd="0" parTransId="{4ED65680-CE76-4CE3-ADEE-BE25E449DE33}" sibTransId="{714FCB89-65ED-441B-9A3B-F609F99AFAD6}"/>
    <dgm:cxn modelId="{87DF9F50-5C0D-4098-A288-2DD0A2FF7E50}" srcId="{7B536DA9-880C-4437-B775-E339387651AD}" destId="{4BEFEC44-984E-446B-B6DD-10EAA0F2342B}" srcOrd="3" destOrd="0" parTransId="{0F7CFAA9-DD39-4DB1-9024-8EB0A2718CB0}" sibTransId="{FF4CA65F-8C46-4D11-B5F5-75A3E67C8886}"/>
    <dgm:cxn modelId="{95FAA7C1-2353-4B1F-94BC-862556061CEA}" srcId="{7B536DA9-880C-4437-B775-E339387651AD}" destId="{6161AFE4-EA34-4792-AFB8-DA21C9415BEA}" srcOrd="0" destOrd="0" parTransId="{94EA5AD7-13F2-45C4-983A-A52E213CFC0D}" sibTransId="{27D91529-11A7-41DD-80EA-24EA37D764E7}"/>
    <dgm:cxn modelId="{DD75F1C6-F203-4E62-AAA0-0ADD971D9865}" type="presOf" srcId="{A52329E3-5056-4C61-86BF-BB1B5B0E7F61}" destId="{4DB6DC28-0967-4BF6-BA8C-3E5F54A40333}" srcOrd="0" destOrd="0" presId="urn:microsoft.com/office/officeart/2005/8/layout/lProcess2"/>
    <dgm:cxn modelId="{3B4EA4F4-EABE-4D57-A73C-BF978D04C76B}" type="presOf" srcId="{5A570B12-A33B-4887-8DB8-A10A5B7DC340}" destId="{278A98FE-7CA9-4594-B1E9-F6B8ECB22CFA}" srcOrd="0" destOrd="0" presId="urn:microsoft.com/office/officeart/2005/8/layout/lProcess2"/>
    <dgm:cxn modelId="{EEC36FF2-A9CF-4293-9787-778425C85EF6}" type="presOf" srcId="{6DA38AF8-3958-4174-BBAA-72400852F621}" destId="{ED6ECBD0-E51A-4C86-88BD-0A930C61C0AD}" srcOrd="0" destOrd="0" presId="urn:microsoft.com/office/officeart/2005/8/layout/lProcess2"/>
    <dgm:cxn modelId="{F97694E9-4C04-4821-8E56-CF794CB9C03B}" srcId="{7B536DA9-880C-4437-B775-E339387651AD}" destId="{046C6123-18AC-4CE9-BC51-83F8604F0113}" srcOrd="1" destOrd="0" parTransId="{566D5835-53B3-4EC5-834C-547E3CB93514}" sibTransId="{9C0F1584-CAD2-4747-826C-628C21CD05DC}"/>
    <dgm:cxn modelId="{B3129436-F0B8-4462-ADC9-809948903642}" srcId="{159EE9E4-400A-495E-ADC0-661DDD4E586B}" destId="{ABBF7D3F-4DF1-4119-B2B8-A783288FCD61}" srcOrd="0" destOrd="0" parTransId="{3B2D023F-45DE-470D-92B1-371E32F210DA}" sibTransId="{6D84E86B-EE2C-46DC-BE60-BFCFB4D6D8BB}"/>
    <dgm:cxn modelId="{DD3493BB-EAD9-46B4-A7C7-039463E5F10A}" srcId="{780B8D86-9BEF-4F77-8485-FCA563D8B671}" destId="{F50388DA-8970-41B2-88E7-686800BE6297}" srcOrd="1" destOrd="0" parTransId="{3DD8E512-0F00-4801-A85F-71E65A12F7A3}" sibTransId="{E0498782-2A21-4EF0-AD6B-B28D3BF2C153}"/>
    <dgm:cxn modelId="{6EF04410-2970-4273-9CA3-54B08CB38D77}" srcId="{780B8D86-9BEF-4F77-8485-FCA563D8B671}" destId="{5A570B12-A33B-4887-8DB8-A10A5B7DC340}" srcOrd="2" destOrd="0" parTransId="{16B3960B-8633-4163-9715-966A5E85DCDC}" sibTransId="{B437BEC9-5291-499E-BF2C-0F670942548A}"/>
    <dgm:cxn modelId="{4004D9B7-6C0C-4FFE-BF1F-CCEA08E5F651}" srcId="{F50388DA-8970-41B2-88E7-686800BE6297}" destId="{6DA38AF8-3958-4174-BBAA-72400852F621}" srcOrd="1" destOrd="0" parTransId="{C0E7B485-C787-4A75-A1F7-B8AD634F1C75}" sibTransId="{91B8441C-0B4F-4E81-9BB4-36A73387D8EF}"/>
    <dgm:cxn modelId="{6E3F5FAB-854E-4CBE-BEA4-E3549E5CBE81}" type="presOf" srcId="{159EE9E4-400A-495E-ADC0-661DDD4E586B}" destId="{FB2B62EE-25E7-4065-BB90-CF18C162D522}" srcOrd="1" destOrd="0" presId="urn:microsoft.com/office/officeart/2005/8/layout/lProcess2"/>
    <dgm:cxn modelId="{A4944186-873A-4EFC-A535-7D96342D5B87}" type="presOf" srcId="{ABBF7D3F-4DF1-4119-B2B8-A783288FCD61}" destId="{3A470458-4C85-45BA-AAE6-AAA83426ED08}" srcOrd="0" destOrd="0" presId="urn:microsoft.com/office/officeart/2005/8/layout/lProcess2"/>
    <dgm:cxn modelId="{A28D720F-9921-4BB4-B97E-0802A971C0C7}" srcId="{159EE9E4-400A-495E-ADC0-661DDD4E586B}" destId="{A52329E3-5056-4C61-86BF-BB1B5B0E7F61}" srcOrd="1" destOrd="0" parTransId="{7EB14429-1A5B-4638-9107-5FBCA5C7E641}" sibTransId="{D303D22B-0251-4FD0-B6B5-F4C060C655FA}"/>
    <dgm:cxn modelId="{E40134C5-B71F-4652-BDF7-4350240BE7A3}" type="presOf" srcId="{6161AFE4-EA34-4792-AFB8-DA21C9415BEA}" destId="{87A92D9F-6117-437A-A2FC-F228AAC80353}" srcOrd="0" destOrd="1" presId="urn:microsoft.com/office/officeart/2005/8/layout/lProcess2"/>
    <dgm:cxn modelId="{4375AE6E-3D28-41FF-A8E0-9DC7F430AA92}" srcId="{7B536DA9-880C-4437-B775-E339387651AD}" destId="{599472DA-938E-42D6-A9FC-A30AB418B720}" srcOrd="2" destOrd="0" parTransId="{93FC2DAD-6638-4C59-BD6F-73E69326E5DC}" sibTransId="{A3BBADF0-A35D-422B-A9CE-28AEAC9E824C}"/>
    <dgm:cxn modelId="{9C62724A-0C42-49F8-A1F7-8B00D1BD843D}" type="presOf" srcId="{159EE9E4-400A-495E-ADC0-661DDD4E586B}" destId="{641D3FF7-F8D3-4AC4-A247-D95072D6A0DD}" srcOrd="0" destOrd="0" presId="urn:microsoft.com/office/officeart/2005/8/layout/lProcess2"/>
    <dgm:cxn modelId="{63986E7D-C983-434E-80B1-05696AEE9CB6}" type="presOf" srcId="{599472DA-938E-42D6-A9FC-A30AB418B720}" destId="{87A92D9F-6117-437A-A2FC-F228AAC80353}" srcOrd="0" destOrd="3" presId="urn:microsoft.com/office/officeart/2005/8/layout/lProcess2"/>
    <dgm:cxn modelId="{B697DF72-A61D-421A-A1CB-FA0B9C3FB643}" type="presOf" srcId="{5A570B12-A33B-4887-8DB8-A10A5B7DC340}" destId="{F27C0D58-8977-4708-8F68-52B89AD0EAF3}" srcOrd="1" destOrd="0" presId="urn:microsoft.com/office/officeart/2005/8/layout/lProcess2"/>
    <dgm:cxn modelId="{BB4DA22A-D8D8-4657-96E1-7D8ED629DDB2}" srcId="{780B8D86-9BEF-4F77-8485-FCA563D8B671}" destId="{159EE9E4-400A-495E-ADC0-661DDD4E586B}" srcOrd="0" destOrd="0" parTransId="{9DADD05A-4729-405D-8D8C-AF688C997E45}" sibTransId="{4C9C23E6-B58A-4609-BF3B-4675EA54315A}"/>
    <dgm:cxn modelId="{DF569199-FACE-41D2-8461-C4E5CEF69EBD}" srcId="{F50388DA-8970-41B2-88E7-686800BE6297}" destId="{7B536DA9-880C-4437-B775-E339387651AD}" srcOrd="0" destOrd="0" parTransId="{457A4EC1-7D76-4861-A69D-86EFD875A885}" sibTransId="{9D683259-FE1F-4B0C-A001-49BC6F3FFBC5}"/>
    <dgm:cxn modelId="{6E2AE13F-91CB-438D-9E5B-100A310ABBFC}" type="presOf" srcId="{780B8D86-9BEF-4F77-8485-FCA563D8B671}" destId="{B12A2AAE-4CEE-4BF6-8827-6B9B3C1BEAA7}" srcOrd="0" destOrd="0" presId="urn:microsoft.com/office/officeart/2005/8/layout/lProcess2"/>
    <dgm:cxn modelId="{222C72E0-D38E-4475-9A46-075DD1F45346}" type="presOf" srcId="{F50388DA-8970-41B2-88E7-686800BE6297}" destId="{F7CCAD65-F1FE-4224-AC98-5502976B33A1}" srcOrd="0" destOrd="0" presId="urn:microsoft.com/office/officeart/2005/8/layout/lProcess2"/>
    <dgm:cxn modelId="{2E862793-0773-4BEF-B49E-CE75B80F5C84}" type="presOf" srcId="{4BEFEC44-984E-446B-B6DD-10EAA0F2342B}" destId="{87A92D9F-6117-437A-A2FC-F228AAC80353}" srcOrd="0" destOrd="4" presId="urn:microsoft.com/office/officeart/2005/8/layout/lProcess2"/>
    <dgm:cxn modelId="{2830291E-96E8-490E-9B8D-FEC37BB0A4B0}" type="presOf" srcId="{046C6123-18AC-4CE9-BC51-83F8604F0113}" destId="{87A92D9F-6117-437A-A2FC-F228AAC80353}" srcOrd="0" destOrd="2" presId="urn:microsoft.com/office/officeart/2005/8/layout/lProcess2"/>
    <dgm:cxn modelId="{FED4F129-1C4F-4739-93E0-C3F729ED779E}" type="presOf" srcId="{7B536DA9-880C-4437-B775-E339387651AD}" destId="{87A92D9F-6117-437A-A2FC-F228AAC80353}" srcOrd="0" destOrd="0" presId="urn:microsoft.com/office/officeart/2005/8/layout/lProcess2"/>
    <dgm:cxn modelId="{1F24398A-9891-40DE-B780-1D8F6B289BD5}" type="presParOf" srcId="{B12A2AAE-4CEE-4BF6-8827-6B9B3C1BEAA7}" destId="{CBC64132-33D3-4F66-B07D-C1FC9776C9B1}" srcOrd="0" destOrd="0" presId="urn:microsoft.com/office/officeart/2005/8/layout/lProcess2"/>
    <dgm:cxn modelId="{3A0BB758-BE28-44CB-A25A-E9E58554E784}" type="presParOf" srcId="{CBC64132-33D3-4F66-B07D-C1FC9776C9B1}" destId="{641D3FF7-F8D3-4AC4-A247-D95072D6A0DD}" srcOrd="0" destOrd="0" presId="urn:microsoft.com/office/officeart/2005/8/layout/lProcess2"/>
    <dgm:cxn modelId="{C75A1D1D-5C53-416D-8CCB-8AF9D380AB64}" type="presParOf" srcId="{CBC64132-33D3-4F66-B07D-C1FC9776C9B1}" destId="{FB2B62EE-25E7-4065-BB90-CF18C162D522}" srcOrd="1" destOrd="0" presId="urn:microsoft.com/office/officeart/2005/8/layout/lProcess2"/>
    <dgm:cxn modelId="{453BC530-8CB2-4025-82F2-9EA41D51A960}" type="presParOf" srcId="{CBC64132-33D3-4F66-B07D-C1FC9776C9B1}" destId="{64023217-0DCD-4F46-B6D4-68DC10F91BB0}" srcOrd="2" destOrd="0" presId="urn:microsoft.com/office/officeart/2005/8/layout/lProcess2"/>
    <dgm:cxn modelId="{DA431B41-ECA0-4DB8-B17A-86F585FA2AAE}" type="presParOf" srcId="{64023217-0DCD-4F46-B6D4-68DC10F91BB0}" destId="{735D03D7-BDFF-46D6-BBF2-E25E682F7410}" srcOrd="0" destOrd="0" presId="urn:microsoft.com/office/officeart/2005/8/layout/lProcess2"/>
    <dgm:cxn modelId="{91B2AAE0-3CFF-4667-9F33-08DA3C0813F2}" type="presParOf" srcId="{735D03D7-BDFF-46D6-BBF2-E25E682F7410}" destId="{3A470458-4C85-45BA-AAE6-AAA83426ED08}" srcOrd="0" destOrd="0" presId="urn:microsoft.com/office/officeart/2005/8/layout/lProcess2"/>
    <dgm:cxn modelId="{4E53B5BC-9331-4A9B-A7E4-30216337DF63}" type="presParOf" srcId="{735D03D7-BDFF-46D6-BBF2-E25E682F7410}" destId="{EDC9DE56-0384-4092-BCF4-DD433AC25CC4}" srcOrd="1" destOrd="0" presId="urn:microsoft.com/office/officeart/2005/8/layout/lProcess2"/>
    <dgm:cxn modelId="{D1908A33-F4B5-440F-9A3C-BADEF35FFCDD}" type="presParOf" srcId="{735D03D7-BDFF-46D6-BBF2-E25E682F7410}" destId="{4DB6DC28-0967-4BF6-BA8C-3E5F54A40333}" srcOrd="2" destOrd="0" presId="urn:microsoft.com/office/officeart/2005/8/layout/lProcess2"/>
    <dgm:cxn modelId="{C591B511-0379-4CC2-8402-B50F158B0895}" type="presParOf" srcId="{B12A2AAE-4CEE-4BF6-8827-6B9B3C1BEAA7}" destId="{206B7E95-4680-4502-81DD-F8EA32D269FF}" srcOrd="1" destOrd="0" presId="urn:microsoft.com/office/officeart/2005/8/layout/lProcess2"/>
    <dgm:cxn modelId="{F82593BB-2051-44FF-805C-8DFB99F010F9}" type="presParOf" srcId="{B12A2AAE-4CEE-4BF6-8827-6B9B3C1BEAA7}" destId="{CD405124-BEF1-42E7-99D5-86259DCAB1BD}" srcOrd="2" destOrd="0" presId="urn:microsoft.com/office/officeart/2005/8/layout/lProcess2"/>
    <dgm:cxn modelId="{7165748A-2216-4829-B9E3-AEF0C0928EDA}" type="presParOf" srcId="{CD405124-BEF1-42E7-99D5-86259DCAB1BD}" destId="{F7CCAD65-F1FE-4224-AC98-5502976B33A1}" srcOrd="0" destOrd="0" presId="urn:microsoft.com/office/officeart/2005/8/layout/lProcess2"/>
    <dgm:cxn modelId="{B1896420-74BC-4459-8034-69BBE133C2CB}" type="presParOf" srcId="{CD405124-BEF1-42E7-99D5-86259DCAB1BD}" destId="{3F89EB76-2651-42D8-BC09-CC963DE909EE}" srcOrd="1" destOrd="0" presId="urn:microsoft.com/office/officeart/2005/8/layout/lProcess2"/>
    <dgm:cxn modelId="{3901AC3D-594F-44A3-A479-D68F14BFD0E1}" type="presParOf" srcId="{CD405124-BEF1-42E7-99D5-86259DCAB1BD}" destId="{840BA39E-FA92-424A-AB94-F86B567789A7}" srcOrd="2" destOrd="0" presId="urn:microsoft.com/office/officeart/2005/8/layout/lProcess2"/>
    <dgm:cxn modelId="{19DE947F-9F97-4242-990B-AD2242724C07}" type="presParOf" srcId="{840BA39E-FA92-424A-AB94-F86B567789A7}" destId="{37C8B194-D94E-4AA5-B642-37440F34C4DE}" srcOrd="0" destOrd="0" presId="urn:microsoft.com/office/officeart/2005/8/layout/lProcess2"/>
    <dgm:cxn modelId="{EBE3C843-A3AA-4963-8A20-8220D2B252E8}" type="presParOf" srcId="{37C8B194-D94E-4AA5-B642-37440F34C4DE}" destId="{87A92D9F-6117-437A-A2FC-F228AAC80353}" srcOrd="0" destOrd="0" presId="urn:microsoft.com/office/officeart/2005/8/layout/lProcess2"/>
    <dgm:cxn modelId="{99C6DCD7-5499-4A0D-A8FD-174113F754B4}" type="presParOf" srcId="{37C8B194-D94E-4AA5-B642-37440F34C4DE}" destId="{3D0E651F-2DA9-4F9B-AF3C-74667ED6A18B}" srcOrd="1" destOrd="0" presId="urn:microsoft.com/office/officeart/2005/8/layout/lProcess2"/>
    <dgm:cxn modelId="{1F529D67-0E3C-4BCA-8117-DC4EC15E7C45}" type="presParOf" srcId="{37C8B194-D94E-4AA5-B642-37440F34C4DE}" destId="{ED6ECBD0-E51A-4C86-88BD-0A930C61C0AD}" srcOrd="2" destOrd="0" presId="urn:microsoft.com/office/officeart/2005/8/layout/lProcess2"/>
    <dgm:cxn modelId="{309DF66E-5016-4C7D-817C-335E8B60A9FF}" type="presParOf" srcId="{B12A2AAE-4CEE-4BF6-8827-6B9B3C1BEAA7}" destId="{9C447758-C5FF-46EB-AD64-38DF35B3F6FE}" srcOrd="3" destOrd="0" presId="urn:microsoft.com/office/officeart/2005/8/layout/lProcess2"/>
    <dgm:cxn modelId="{E41E0430-F432-48D3-BA9B-C272E565F6A6}" type="presParOf" srcId="{B12A2AAE-4CEE-4BF6-8827-6B9B3C1BEAA7}" destId="{6262C6B6-0204-4C00-BC78-5FA54DB3858B}" srcOrd="4" destOrd="0" presId="urn:microsoft.com/office/officeart/2005/8/layout/lProcess2"/>
    <dgm:cxn modelId="{1B033200-2FA1-4BC4-AEA3-413D0D6987EC}" type="presParOf" srcId="{6262C6B6-0204-4C00-BC78-5FA54DB3858B}" destId="{278A98FE-7CA9-4594-B1E9-F6B8ECB22CFA}" srcOrd="0" destOrd="0" presId="urn:microsoft.com/office/officeart/2005/8/layout/lProcess2"/>
    <dgm:cxn modelId="{7D4A70E5-768C-41BD-A44F-0B35B9C6B46A}" type="presParOf" srcId="{6262C6B6-0204-4C00-BC78-5FA54DB3858B}" destId="{F27C0D58-8977-4708-8F68-52B89AD0EAF3}" srcOrd="1" destOrd="0" presId="urn:microsoft.com/office/officeart/2005/8/layout/lProcess2"/>
    <dgm:cxn modelId="{FA8485A9-B0D1-4824-AE65-7037A38FAAD9}" type="presParOf" srcId="{6262C6B6-0204-4C00-BC78-5FA54DB3858B}" destId="{A0E39646-EBE1-49F2-BE4B-91BF4381B1A4}" srcOrd="2" destOrd="0" presId="urn:microsoft.com/office/officeart/2005/8/layout/lProcess2"/>
    <dgm:cxn modelId="{720F6259-99A1-4687-B7E7-19B9C8735AD5}" type="presParOf" srcId="{A0E39646-EBE1-49F2-BE4B-91BF4381B1A4}" destId="{76AFC1B8-894E-407D-887B-DFCBFB13C870}" srcOrd="0" destOrd="0" presId="urn:microsoft.com/office/officeart/2005/8/layout/lProcess2"/>
    <dgm:cxn modelId="{BDF5A3B1-7F6E-4600-8612-62D36FB527D4}" type="presParOf" srcId="{76AFC1B8-894E-407D-887B-DFCBFB13C870}" destId="{775B5F45-EF10-4B78-BD53-A44D7010F076}"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2C73444F-EF07-4EA3-A5C1-E968E170C6E3}" type="doc">
      <dgm:prSet loTypeId="urn:microsoft.com/office/officeart/2005/8/layout/default" loCatId="list" qsTypeId="urn:microsoft.com/office/officeart/2005/8/quickstyle/simple2" qsCatId="simple" csTypeId="urn:microsoft.com/office/officeart/2005/8/colors/accent0_2" csCatId="mainScheme" phldr="1"/>
      <dgm:spPr/>
      <dgm:t>
        <a:bodyPr/>
        <a:lstStyle/>
        <a:p>
          <a:endParaRPr lang="en-US"/>
        </a:p>
      </dgm:t>
    </dgm:pt>
    <dgm:pt modelId="{0A6E0ACC-43AA-489C-9EB7-F95F593552A4}">
      <dgm:prSet phldrT="[Text]" custT="1"/>
      <dgm:spPr/>
      <dgm:t>
        <a:bodyPr/>
        <a:lstStyle/>
        <a:p>
          <a:r>
            <a:rPr lang="en-US" altLang="en-US" sz="1800" b="1"/>
            <a:t>RECTIFICATION </a:t>
          </a:r>
          <a:br>
            <a:rPr lang="en-US" altLang="en-US" sz="1800"/>
          </a:br>
          <a:r>
            <a:rPr lang="en-US" altLang="en-US" sz="1800"/>
            <a:t>Rectification allowed till September 30 or date of filing of annual return</a:t>
          </a:r>
          <a:endParaRPr lang="en-US" sz="1800" dirty="0"/>
        </a:p>
      </dgm:t>
    </dgm:pt>
    <dgm:pt modelId="{01EABD56-5299-4B75-8502-698F3233EA43}" type="parTrans" cxnId="{2132A4EE-724B-4A4E-A775-D00EAB30E387}">
      <dgm:prSet/>
      <dgm:spPr/>
      <dgm:t>
        <a:bodyPr/>
        <a:lstStyle/>
        <a:p>
          <a:endParaRPr lang="en-US" sz="2800"/>
        </a:p>
      </dgm:t>
    </dgm:pt>
    <dgm:pt modelId="{0A71B803-4761-4B97-AEDC-F9CBF54AE740}" type="sibTrans" cxnId="{2132A4EE-724B-4A4E-A775-D00EAB30E387}">
      <dgm:prSet/>
      <dgm:spPr/>
      <dgm:t>
        <a:bodyPr/>
        <a:lstStyle/>
        <a:p>
          <a:endParaRPr lang="en-US" sz="2800"/>
        </a:p>
      </dgm:t>
    </dgm:pt>
    <dgm:pt modelId="{155BD30B-B9F7-48F9-8F12-658CE34EDB6C}">
      <dgm:prSet phldrT="[Text]" custT="1"/>
      <dgm:spPr/>
      <dgm:t>
        <a:bodyPr/>
        <a:lstStyle/>
        <a:p>
          <a:r>
            <a:rPr lang="en-US" altLang="en-US" sz="1800" b="1" dirty="0"/>
            <a:t>NON FILLING</a:t>
          </a:r>
          <a:br>
            <a:rPr lang="en-US" altLang="en-US" sz="1800" dirty="0"/>
          </a:br>
          <a:r>
            <a:rPr lang="en-US" altLang="en-US" sz="1800" dirty="0"/>
            <a:t>Cancellation of registration for non filing of returns for 3 consecutive tax periods </a:t>
          </a:r>
          <a:endParaRPr lang="en-IN" sz="1800" dirty="0"/>
        </a:p>
      </dgm:t>
    </dgm:pt>
    <dgm:pt modelId="{8E5C6E45-6980-4898-AE52-AD5A710FEA72}" type="parTrans" cxnId="{ADFFDA61-97FC-473D-8EE3-CAC53DE59FA9}">
      <dgm:prSet/>
      <dgm:spPr/>
      <dgm:t>
        <a:bodyPr/>
        <a:lstStyle/>
        <a:p>
          <a:endParaRPr lang="en-US" sz="2800"/>
        </a:p>
      </dgm:t>
    </dgm:pt>
    <dgm:pt modelId="{9BA6DE59-C35B-4C8D-BD4E-62A5A9DE8935}" type="sibTrans" cxnId="{ADFFDA61-97FC-473D-8EE3-CAC53DE59FA9}">
      <dgm:prSet/>
      <dgm:spPr/>
      <dgm:t>
        <a:bodyPr/>
        <a:lstStyle/>
        <a:p>
          <a:endParaRPr lang="en-US" sz="2800"/>
        </a:p>
      </dgm:t>
    </dgm:pt>
    <dgm:pt modelId="{05F54EEA-9B80-4A43-97F9-0FAE939DE0F7}">
      <dgm:prSet phldrT="[Text]" custT="1"/>
      <dgm:spPr/>
      <dgm:t>
        <a:bodyPr/>
        <a:lstStyle/>
        <a:p>
          <a:r>
            <a:rPr lang="en-US" altLang="en-US" sz="1800" b="1" dirty="0"/>
            <a:t>BLACK LISTING OF DEALERS</a:t>
          </a:r>
          <a:br>
            <a:rPr lang="en-US" altLang="en-US" sz="1800" b="1" dirty="0"/>
          </a:br>
          <a:r>
            <a:rPr lang="en-US" altLang="en-US" sz="1800" dirty="0"/>
            <a:t>Compliance rating to be introduced. Fall below the prescribed level would lead to blacklisting</a:t>
          </a:r>
          <a:endParaRPr lang="en-IN" sz="1800" dirty="0"/>
        </a:p>
      </dgm:t>
    </dgm:pt>
    <dgm:pt modelId="{D68B782B-53F5-4A10-A9D2-6916569E46CD}" type="parTrans" cxnId="{637A7A77-4196-4087-BCDE-C190939C1A7D}">
      <dgm:prSet/>
      <dgm:spPr/>
      <dgm:t>
        <a:bodyPr/>
        <a:lstStyle/>
        <a:p>
          <a:endParaRPr lang="en-US" sz="2800"/>
        </a:p>
      </dgm:t>
    </dgm:pt>
    <dgm:pt modelId="{9FCDB90B-6E3F-4721-A4CE-5E69BDDEE5FE}" type="sibTrans" cxnId="{637A7A77-4196-4087-BCDE-C190939C1A7D}">
      <dgm:prSet/>
      <dgm:spPr/>
      <dgm:t>
        <a:bodyPr/>
        <a:lstStyle/>
        <a:p>
          <a:endParaRPr lang="en-US" sz="2800"/>
        </a:p>
      </dgm:t>
    </dgm:pt>
    <dgm:pt modelId="{8BFA68DC-BB86-4829-92D3-4A5A5844E9D2}">
      <dgm:prSet phldrT="[Text]" custT="1"/>
      <dgm:spPr/>
      <dgm:t>
        <a:bodyPr/>
        <a:lstStyle/>
        <a:p>
          <a:r>
            <a:rPr lang="en-US" altLang="en-US" sz="1800" b="1" dirty="0"/>
            <a:t>PENALTY- NON FILING OF RETURN</a:t>
          </a:r>
          <a:br>
            <a:rPr lang="en-US" altLang="en-US" sz="1800" dirty="0"/>
          </a:br>
          <a:endParaRPr lang="en-US" altLang="en-US" sz="1000" dirty="0"/>
        </a:p>
        <a:p>
          <a:r>
            <a:rPr lang="en-US" altLang="en-US" sz="1800" dirty="0"/>
            <a:t>Late Fees: INR 100 per day subject to a maximum of INR 5,000                                                </a:t>
          </a:r>
        </a:p>
        <a:p>
          <a:r>
            <a:rPr lang="en-US" altLang="en-US" sz="1800" dirty="0"/>
            <a:t>Late Fee  - Annual Return INR 100 per day subject to a maximum of 0.25 % of the aggregate turnover of the defaulter</a:t>
          </a:r>
          <a:endParaRPr lang="en-IN" sz="1800" dirty="0"/>
        </a:p>
      </dgm:t>
    </dgm:pt>
    <dgm:pt modelId="{293865D0-627D-4006-B32F-7AC669336CF4}" type="parTrans" cxnId="{A56C01D9-6116-4CC5-8068-14E66EB08805}">
      <dgm:prSet/>
      <dgm:spPr/>
      <dgm:t>
        <a:bodyPr/>
        <a:lstStyle/>
        <a:p>
          <a:endParaRPr lang="en-US" sz="2800"/>
        </a:p>
      </dgm:t>
    </dgm:pt>
    <dgm:pt modelId="{BCCD8C0B-32DA-4283-B454-81CE233403C7}" type="sibTrans" cxnId="{A56C01D9-6116-4CC5-8068-14E66EB08805}">
      <dgm:prSet/>
      <dgm:spPr/>
      <dgm:t>
        <a:bodyPr/>
        <a:lstStyle/>
        <a:p>
          <a:endParaRPr lang="en-US" sz="2800"/>
        </a:p>
      </dgm:t>
    </dgm:pt>
    <dgm:pt modelId="{1B15B351-9D69-4E35-B8A0-C08AD54791E5}" type="pres">
      <dgm:prSet presAssocID="{2C73444F-EF07-4EA3-A5C1-E968E170C6E3}" presName="diagram" presStyleCnt="0">
        <dgm:presLayoutVars>
          <dgm:dir/>
          <dgm:resizeHandles val="exact"/>
        </dgm:presLayoutVars>
      </dgm:prSet>
      <dgm:spPr/>
    </dgm:pt>
    <dgm:pt modelId="{FFC4DAC4-0D0D-4E46-B25E-9946069208FC}" type="pres">
      <dgm:prSet presAssocID="{0A6E0ACC-43AA-489C-9EB7-F95F593552A4}" presName="node" presStyleLbl="node1" presStyleIdx="0" presStyleCnt="4">
        <dgm:presLayoutVars>
          <dgm:bulletEnabled val="1"/>
        </dgm:presLayoutVars>
      </dgm:prSet>
      <dgm:spPr/>
    </dgm:pt>
    <dgm:pt modelId="{927B5FA7-284D-4380-A557-71980247F459}" type="pres">
      <dgm:prSet presAssocID="{0A71B803-4761-4B97-AEDC-F9CBF54AE740}" presName="sibTrans" presStyleCnt="0"/>
      <dgm:spPr/>
    </dgm:pt>
    <dgm:pt modelId="{A9F6DCC2-8460-4692-9ED4-AE28E12B80B5}" type="pres">
      <dgm:prSet presAssocID="{155BD30B-B9F7-48F9-8F12-658CE34EDB6C}" presName="node" presStyleLbl="node1" presStyleIdx="1" presStyleCnt="4">
        <dgm:presLayoutVars>
          <dgm:bulletEnabled val="1"/>
        </dgm:presLayoutVars>
      </dgm:prSet>
      <dgm:spPr/>
    </dgm:pt>
    <dgm:pt modelId="{A3DE1BD9-B9AB-4CB5-AB34-8E0554C51B5B}" type="pres">
      <dgm:prSet presAssocID="{9BA6DE59-C35B-4C8D-BD4E-62A5A9DE8935}" presName="sibTrans" presStyleCnt="0"/>
      <dgm:spPr/>
    </dgm:pt>
    <dgm:pt modelId="{50184662-A393-4693-BE3F-4A2C117F75A1}" type="pres">
      <dgm:prSet presAssocID="{05F54EEA-9B80-4A43-97F9-0FAE939DE0F7}" presName="node" presStyleLbl="node1" presStyleIdx="2" presStyleCnt="4">
        <dgm:presLayoutVars>
          <dgm:bulletEnabled val="1"/>
        </dgm:presLayoutVars>
      </dgm:prSet>
      <dgm:spPr/>
    </dgm:pt>
    <dgm:pt modelId="{0E974123-0B03-4424-A09B-5E6BE1B0C6BD}" type="pres">
      <dgm:prSet presAssocID="{9FCDB90B-6E3F-4721-A4CE-5E69BDDEE5FE}" presName="sibTrans" presStyleCnt="0"/>
      <dgm:spPr/>
    </dgm:pt>
    <dgm:pt modelId="{73615EF7-C339-4185-8E1B-26BAD5204250}" type="pres">
      <dgm:prSet presAssocID="{8BFA68DC-BB86-4829-92D3-4A5A5844E9D2}" presName="node" presStyleLbl="node1" presStyleIdx="3" presStyleCnt="4" custScaleX="238053">
        <dgm:presLayoutVars>
          <dgm:bulletEnabled val="1"/>
        </dgm:presLayoutVars>
      </dgm:prSet>
      <dgm:spPr/>
    </dgm:pt>
  </dgm:ptLst>
  <dgm:cxnLst>
    <dgm:cxn modelId="{637A7A77-4196-4087-BCDE-C190939C1A7D}" srcId="{2C73444F-EF07-4EA3-A5C1-E968E170C6E3}" destId="{05F54EEA-9B80-4A43-97F9-0FAE939DE0F7}" srcOrd="2" destOrd="0" parTransId="{D68B782B-53F5-4A10-A9D2-6916569E46CD}" sibTransId="{9FCDB90B-6E3F-4721-A4CE-5E69BDDEE5FE}"/>
    <dgm:cxn modelId="{180DFBDC-5D78-4DE0-830F-88639E9532A4}" type="presOf" srcId="{155BD30B-B9F7-48F9-8F12-658CE34EDB6C}" destId="{A9F6DCC2-8460-4692-9ED4-AE28E12B80B5}" srcOrd="0" destOrd="0" presId="urn:microsoft.com/office/officeart/2005/8/layout/default"/>
    <dgm:cxn modelId="{A38826F5-2180-457A-BC74-51936F364716}" type="presOf" srcId="{0A6E0ACC-43AA-489C-9EB7-F95F593552A4}" destId="{FFC4DAC4-0D0D-4E46-B25E-9946069208FC}" srcOrd="0" destOrd="0" presId="urn:microsoft.com/office/officeart/2005/8/layout/default"/>
    <dgm:cxn modelId="{380CC4CA-D221-4A23-80DA-E71E497E21A7}" type="presOf" srcId="{8BFA68DC-BB86-4829-92D3-4A5A5844E9D2}" destId="{73615EF7-C339-4185-8E1B-26BAD5204250}" srcOrd="0" destOrd="0" presId="urn:microsoft.com/office/officeart/2005/8/layout/default"/>
    <dgm:cxn modelId="{A56C01D9-6116-4CC5-8068-14E66EB08805}" srcId="{2C73444F-EF07-4EA3-A5C1-E968E170C6E3}" destId="{8BFA68DC-BB86-4829-92D3-4A5A5844E9D2}" srcOrd="3" destOrd="0" parTransId="{293865D0-627D-4006-B32F-7AC669336CF4}" sibTransId="{BCCD8C0B-32DA-4283-B454-81CE233403C7}"/>
    <dgm:cxn modelId="{2132A4EE-724B-4A4E-A775-D00EAB30E387}" srcId="{2C73444F-EF07-4EA3-A5C1-E968E170C6E3}" destId="{0A6E0ACC-43AA-489C-9EB7-F95F593552A4}" srcOrd="0" destOrd="0" parTransId="{01EABD56-5299-4B75-8502-698F3233EA43}" sibTransId="{0A71B803-4761-4B97-AEDC-F9CBF54AE740}"/>
    <dgm:cxn modelId="{BBA8857D-304F-48E1-8CCB-210EC366BB17}" type="presOf" srcId="{2C73444F-EF07-4EA3-A5C1-E968E170C6E3}" destId="{1B15B351-9D69-4E35-B8A0-C08AD54791E5}" srcOrd="0" destOrd="0" presId="urn:microsoft.com/office/officeart/2005/8/layout/default"/>
    <dgm:cxn modelId="{ADFFDA61-97FC-473D-8EE3-CAC53DE59FA9}" srcId="{2C73444F-EF07-4EA3-A5C1-E968E170C6E3}" destId="{155BD30B-B9F7-48F9-8F12-658CE34EDB6C}" srcOrd="1" destOrd="0" parTransId="{8E5C6E45-6980-4898-AE52-AD5A710FEA72}" sibTransId="{9BA6DE59-C35B-4C8D-BD4E-62A5A9DE8935}"/>
    <dgm:cxn modelId="{A76DFA16-8EF5-428B-8E77-1142BE528133}" type="presOf" srcId="{05F54EEA-9B80-4A43-97F9-0FAE939DE0F7}" destId="{50184662-A393-4693-BE3F-4A2C117F75A1}" srcOrd="0" destOrd="0" presId="urn:microsoft.com/office/officeart/2005/8/layout/default"/>
    <dgm:cxn modelId="{5B02464D-B4B1-4BD1-9713-D2E1FBEC04AF}" type="presParOf" srcId="{1B15B351-9D69-4E35-B8A0-C08AD54791E5}" destId="{FFC4DAC4-0D0D-4E46-B25E-9946069208FC}" srcOrd="0" destOrd="0" presId="urn:microsoft.com/office/officeart/2005/8/layout/default"/>
    <dgm:cxn modelId="{38415C48-6DFD-41C4-B40F-621211538D9D}" type="presParOf" srcId="{1B15B351-9D69-4E35-B8A0-C08AD54791E5}" destId="{927B5FA7-284D-4380-A557-71980247F459}" srcOrd="1" destOrd="0" presId="urn:microsoft.com/office/officeart/2005/8/layout/default"/>
    <dgm:cxn modelId="{D79C1309-E296-4DE1-AF49-C242DA7A949E}" type="presParOf" srcId="{1B15B351-9D69-4E35-B8A0-C08AD54791E5}" destId="{A9F6DCC2-8460-4692-9ED4-AE28E12B80B5}" srcOrd="2" destOrd="0" presId="urn:microsoft.com/office/officeart/2005/8/layout/default"/>
    <dgm:cxn modelId="{98052E09-1CCE-4BF5-9EE8-70748A74A2FB}" type="presParOf" srcId="{1B15B351-9D69-4E35-B8A0-C08AD54791E5}" destId="{A3DE1BD9-B9AB-4CB5-AB34-8E0554C51B5B}" srcOrd="3" destOrd="0" presId="urn:microsoft.com/office/officeart/2005/8/layout/default"/>
    <dgm:cxn modelId="{5A7E6EF4-65CD-4421-88AC-AD5E91890D3E}" type="presParOf" srcId="{1B15B351-9D69-4E35-B8A0-C08AD54791E5}" destId="{50184662-A393-4693-BE3F-4A2C117F75A1}" srcOrd="4" destOrd="0" presId="urn:microsoft.com/office/officeart/2005/8/layout/default"/>
    <dgm:cxn modelId="{2BE629D8-7D45-4D4B-A3FF-1B1158352D8B}" type="presParOf" srcId="{1B15B351-9D69-4E35-B8A0-C08AD54791E5}" destId="{0E974123-0B03-4424-A09B-5E6BE1B0C6BD}" srcOrd="5" destOrd="0" presId="urn:microsoft.com/office/officeart/2005/8/layout/default"/>
    <dgm:cxn modelId="{73064022-656C-4918-8DD3-FB427E768340}" type="presParOf" srcId="{1B15B351-9D69-4E35-B8A0-C08AD54791E5}" destId="{73615EF7-C339-4185-8E1B-26BAD5204250}"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7444B513-575A-4D99-AEBB-3876EADE1713}" type="doc">
      <dgm:prSet loTypeId="urn:microsoft.com/office/officeart/2005/8/layout/process1" loCatId="process" qsTypeId="urn:microsoft.com/office/officeart/2005/8/quickstyle/simple1" qsCatId="simple" csTypeId="urn:microsoft.com/office/officeart/2005/8/colors/accent0_2" csCatId="mainScheme" phldr="1"/>
      <dgm:spPr/>
    </dgm:pt>
    <dgm:pt modelId="{73A92745-96D1-4C71-B964-F2020E05FD71}">
      <dgm:prSet phldrT="[Text]" custT="1"/>
      <dgm:spPr/>
      <dgm:t>
        <a:bodyPr/>
        <a:lstStyle/>
        <a:p>
          <a:r>
            <a:rPr lang="en-IN" sz="1800" dirty="0">
              <a:solidFill>
                <a:schemeClr val="tx1"/>
              </a:solidFill>
              <a:latin typeface="Cambria Math" panose="02040503050406030204" pitchFamily="18" charset="0"/>
              <a:ea typeface="Cambria Math" panose="02040503050406030204" pitchFamily="18" charset="0"/>
            </a:rPr>
            <a:t>On intimation from PO, registered taxable person (“principal”) permitted </a:t>
          </a:r>
          <a:endParaRPr lang="en-IN" sz="1800" dirty="0"/>
        </a:p>
      </dgm:t>
    </dgm:pt>
    <dgm:pt modelId="{1894C6CA-1088-4E1F-AD9F-C7E2FFE5E185}" type="parTrans" cxnId="{DAC417EC-ED72-4494-BD5D-F4FB2D00E64C}">
      <dgm:prSet/>
      <dgm:spPr/>
      <dgm:t>
        <a:bodyPr/>
        <a:lstStyle/>
        <a:p>
          <a:endParaRPr lang="en-IN" sz="1800"/>
        </a:p>
      </dgm:t>
    </dgm:pt>
    <dgm:pt modelId="{3B7C27A3-FE59-4DCC-B713-14FB39145C19}" type="sibTrans" cxnId="{DAC417EC-ED72-4494-BD5D-F4FB2D00E64C}">
      <dgm:prSet custT="1"/>
      <dgm:spPr/>
      <dgm:t>
        <a:bodyPr/>
        <a:lstStyle/>
        <a:p>
          <a:endParaRPr lang="en-IN" sz="1800"/>
        </a:p>
      </dgm:t>
    </dgm:pt>
    <dgm:pt modelId="{CF91113B-F291-4F33-8495-B7E492B5D089}">
      <dgm:prSet phldrT="[Text]" custT="1"/>
      <dgm:spPr/>
      <dgm:t>
        <a:bodyPr/>
        <a:lstStyle/>
        <a:p>
          <a:r>
            <a:rPr lang="en-IN" sz="1800" dirty="0">
              <a:solidFill>
                <a:schemeClr val="tx1"/>
              </a:solidFill>
              <a:latin typeface="Cambria Math" panose="02040503050406030204" pitchFamily="18" charset="0"/>
              <a:ea typeface="Cambria Math" panose="02040503050406030204" pitchFamily="18" charset="0"/>
            </a:rPr>
            <a:t>To send inputs/ capital goods </a:t>
          </a:r>
          <a:r>
            <a:rPr lang="en-IN" sz="1800" b="1" dirty="0">
              <a:solidFill>
                <a:schemeClr val="tx1"/>
              </a:solidFill>
              <a:latin typeface="Cambria Math" panose="02040503050406030204" pitchFamily="18" charset="0"/>
              <a:ea typeface="Cambria Math" panose="02040503050406030204" pitchFamily="18" charset="0"/>
            </a:rPr>
            <a:t>without payment of tax </a:t>
          </a:r>
          <a:r>
            <a:rPr lang="en-IN" sz="1800" dirty="0">
              <a:solidFill>
                <a:schemeClr val="tx1"/>
              </a:solidFill>
              <a:latin typeface="Cambria Math" panose="02040503050406030204" pitchFamily="18" charset="0"/>
              <a:ea typeface="Cambria Math" panose="02040503050406030204" pitchFamily="18" charset="0"/>
            </a:rPr>
            <a:t>to a job-worker</a:t>
          </a:r>
          <a:endParaRPr lang="en-IN" sz="1800" dirty="0"/>
        </a:p>
      </dgm:t>
    </dgm:pt>
    <dgm:pt modelId="{5F48DB86-3B97-4156-96A1-0F35AB20597A}" type="parTrans" cxnId="{54421BC7-2A5E-4C5F-9E75-A074BD9056D5}">
      <dgm:prSet/>
      <dgm:spPr/>
      <dgm:t>
        <a:bodyPr/>
        <a:lstStyle/>
        <a:p>
          <a:endParaRPr lang="en-IN" sz="1800"/>
        </a:p>
      </dgm:t>
    </dgm:pt>
    <dgm:pt modelId="{F5EAEE5B-F5A6-416C-90B3-4D6B48164012}" type="sibTrans" cxnId="{54421BC7-2A5E-4C5F-9E75-A074BD9056D5}">
      <dgm:prSet custT="1"/>
      <dgm:spPr/>
      <dgm:t>
        <a:bodyPr/>
        <a:lstStyle/>
        <a:p>
          <a:endParaRPr lang="en-IN" sz="1800"/>
        </a:p>
      </dgm:t>
    </dgm:pt>
    <dgm:pt modelId="{1CBDD9EE-7394-4E0E-B1A5-7FC2033AD990}">
      <dgm:prSet phldrT="[Text]" custT="1"/>
      <dgm:spPr/>
      <dgm:t>
        <a:bodyPr/>
        <a:lstStyle/>
        <a:p>
          <a:r>
            <a:rPr lang="en-IN" sz="1800" dirty="0">
              <a:solidFill>
                <a:schemeClr val="tx1"/>
              </a:solidFill>
              <a:latin typeface="Cambria Math" panose="02040503050406030204" pitchFamily="18" charset="0"/>
              <a:ea typeface="Cambria Math" panose="02040503050406030204" pitchFamily="18" charset="0"/>
            </a:rPr>
            <a:t>Subsequently from there to another job-worker etc.</a:t>
          </a:r>
          <a:endParaRPr lang="en-IN" sz="1800" dirty="0"/>
        </a:p>
      </dgm:t>
    </dgm:pt>
    <dgm:pt modelId="{92EAE47E-9A14-427C-BB85-79CDB194D006}" type="parTrans" cxnId="{BB70B8FC-706F-426B-B61F-7BE7FC0308C9}">
      <dgm:prSet/>
      <dgm:spPr/>
      <dgm:t>
        <a:bodyPr/>
        <a:lstStyle/>
        <a:p>
          <a:endParaRPr lang="en-IN" sz="1800"/>
        </a:p>
      </dgm:t>
    </dgm:pt>
    <dgm:pt modelId="{1C9751A1-AC0C-495D-AC56-58E857713A87}" type="sibTrans" cxnId="{BB70B8FC-706F-426B-B61F-7BE7FC0308C9}">
      <dgm:prSet/>
      <dgm:spPr/>
      <dgm:t>
        <a:bodyPr/>
        <a:lstStyle/>
        <a:p>
          <a:endParaRPr lang="en-IN" sz="1800"/>
        </a:p>
      </dgm:t>
    </dgm:pt>
    <dgm:pt modelId="{F7E2876A-E835-4772-A5E2-48EE42BC9B73}" type="pres">
      <dgm:prSet presAssocID="{7444B513-575A-4D99-AEBB-3876EADE1713}" presName="Name0" presStyleCnt="0">
        <dgm:presLayoutVars>
          <dgm:dir/>
          <dgm:resizeHandles val="exact"/>
        </dgm:presLayoutVars>
      </dgm:prSet>
      <dgm:spPr/>
    </dgm:pt>
    <dgm:pt modelId="{B93C8913-9D31-4E06-ADC6-B81C4D125C4D}" type="pres">
      <dgm:prSet presAssocID="{73A92745-96D1-4C71-B964-F2020E05FD71}" presName="node" presStyleLbl="node1" presStyleIdx="0" presStyleCnt="3" custLinFactNeighborX="-42352" custLinFactNeighborY="-28312">
        <dgm:presLayoutVars>
          <dgm:bulletEnabled val="1"/>
        </dgm:presLayoutVars>
      </dgm:prSet>
      <dgm:spPr/>
    </dgm:pt>
    <dgm:pt modelId="{E6ADF7C3-60FB-4E8C-9212-B0C61056C1DC}" type="pres">
      <dgm:prSet presAssocID="{3B7C27A3-FE59-4DCC-B713-14FB39145C19}" presName="sibTrans" presStyleLbl="sibTrans2D1" presStyleIdx="0" presStyleCnt="2"/>
      <dgm:spPr/>
    </dgm:pt>
    <dgm:pt modelId="{D1F7736F-34B8-4BAE-935B-134DAD7AE459}" type="pres">
      <dgm:prSet presAssocID="{3B7C27A3-FE59-4DCC-B713-14FB39145C19}" presName="connectorText" presStyleLbl="sibTrans2D1" presStyleIdx="0" presStyleCnt="2"/>
      <dgm:spPr/>
    </dgm:pt>
    <dgm:pt modelId="{1ED4864A-1478-46AE-B7BA-DC38EB57653A}" type="pres">
      <dgm:prSet presAssocID="{CF91113B-F291-4F33-8495-B7E492B5D089}" presName="node" presStyleLbl="node1" presStyleIdx="1" presStyleCnt="3">
        <dgm:presLayoutVars>
          <dgm:bulletEnabled val="1"/>
        </dgm:presLayoutVars>
      </dgm:prSet>
      <dgm:spPr/>
    </dgm:pt>
    <dgm:pt modelId="{47CF1D9A-6008-4508-AF9E-218C8FA53472}" type="pres">
      <dgm:prSet presAssocID="{F5EAEE5B-F5A6-416C-90B3-4D6B48164012}" presName="sibTrans" presStyleLbl="sibTrans2D1" presStyleIdx="1" presStyleCnt="2"/>
      <dgm:spPr/>
    </dgm:pt>
    <dgm:pt modelId="{2C477AA2-2FC0-4562-B015-274699BC41C9}" type="pres">
      <dgm:prSet presAssocID="{F5EAEE5B-F5A6-416C-90B3-4D6B48164012}" presName="connectorText" presStyleLbl="sibTrans2D1" presStyleIdx="1" presStyleCnt="2"/>
      <dgm:spPr/>
    </dgm:pt>
    <dgm:pt modelId="{ED58D139-5F6E-41CF-BB94-C15D7F6021DF}" type="pres">
      <dgm:prSet presAssocID="{1CBDD9EE-7394-4E0E-B1A5-7FC2033AD990}" presName="node" presStyleLbl="node1" presStyleIdx="2" presStyleCnt="3">
        <dgm:presLayoutVars>
          <dgm:bulletEnabled val="1"/>
        </dgm:presLayoutVars>
      </dgm:prSet>
      <dgm:spPr/>
    </dgm:pt>
  </dgm:ptLst>
  <dgm:cxnLst>
    <dgm:cxn modelId="{F04E920C-2698-4776-A5EA-3604DEE37805}" type="presOf" srcId="{F5EAEE5B-F5A6-416C-90B3-4D6B48164012}" destId="{2C477AA2-2FC0-4562-B015-274699BC41C9}" srcOrd="1" destOrd="0" presId="urn:microsoft.com/office/officeart/2005/8/layout/process1"/>
    <dgm:cxn modelId="{54421BC7-2A5E-4C5F-9E75-A074BD9056D5}" srcId="{7444B513-575A-4D99-AEBB-3876EADE1713}" destId="{CF91113B-F291-4F33-8495-B7E492B5D089}" srcOrd="1" destOrd="0" parTransId="{5F48DB86-3B97-4156-96A1-0F35AB20597A}" sibTransId="{F5EAEE5B-F5A6-416C-90B3-4D6B48164012}"/>
    <dgm:cxn modelId="{825446D1-52ED-4500-8C6C-E5F507F90E4A}" type="presOf" srcId="{1CBDD9EE-7394-4E0E-B1A5-7FC2033AD990}" destId="{ED58D139-5F6E-41CF-BB94-C15D7F6021DF}" srcOrd="0" destOrd="0" presId="urn:microsoft.com/office/officeart/2005/8/layout/process1"/>
    <dgm:cxn modelId="{7DF87C88-14E3-4593-A7FE-612400CD8BB6}" type="presOf" srcId="{CF91113B-F291-4F33-8495-B7E492B5D089}" destId="{1ED4864A-1478-46AE-B7BA-DC38EB57653A}" srcOrd="0" destOrd="0" presId="urn:microsoft.com/office/officeart/2005/8/layout/process1"/>
    <dgm:cxn modelId="{86D72C5B-5F84-4C1A-8BC4-1AA78F0B6E9C}" type="presOf" srcId="{F5EAEE5B-F5A6-416C-90B3-4D6B48164012}" destId="{47CF1D9A-6008-4508-AF9E-218C8FA53472}" srcOrd="0" destOrd="0" presId="urn:microsoft.com/office/officeart/2005/8/layout/process1"/>
    <dgm:cxn modelId="{DAC417EC-ED72-4494-BD5D-F4FB2D00E64C}" srcId="{7444B513-575A-4D99-AEBB-3876EADE1713}" destId="{73A92745-96D1-4C71-B964-F2020E05FD71}" srcOrd="0" destOrd="0" parTransId="{1894C6CA-1088-4E1F-AD9F-C7E2FFE5E185}" sibTransId="{3B7C27A3-FE59-4DCC-B713-14FB39145C19}"/>
    <dgm:cxn modelId="{BB70B8FC-706F-426B-B61F-7BE7FC0308C9}" srcId="{7444B513-575A-4D99-AEBB-3876EADE1713}" destId="{1CBDD9EE-7394-4E0E-B1A5-7FC2033AD990}" srcOrd="2" destOrd="0" parTransId="{92EAE47E-9A14-427C-BB85-79CDB194D006}" sibTransId="{1C9751A1-AC0C-495D-AC56-58E857713A87}"/>
    <dgm:cxn modelId="{D85F942E-48D7-4563-AE69-58D9F78FA710}" type="presOf" srcId="{7444B513-575A-4D99-AEBB-3876EADE1713}" destId="{F7E2876A-E835-4772-A5E2-48EE42BC9B73}" srcOrd="0" destOrd="0" presId="urn:microsoft.com/office/officeart/2005/8/layout/process1"/>
    <dgm:cxn modelId="{DBA66061-60E2-430D-9828-AEF768A46A6C}" type="presOf" srcId="{3B7C27A3-FE59-4DCC-B713-14FB39145C19}" destId="{E6ADF7C3-60FB-4E8C-9212-B0C61056C1DC}" srcOrd="0" destOrd="0" presId="urn:microsoft.com/office/officeart/2005/8/layout/process1"/>
    <dgm:cxn modelId="{E7925921-9F24-4CA2-9585-C482F0406079}" type="presOf" srcId="{73A92745-96D1-4C71-B964-F2020E05FD71}" destId="{B93C8913-9D31-4E06-ADC6-B81C4D125C4D}" srcOrd="0" destOrd="0" presId="urn:microsoft.com/office/officeart/2005/8/layout/process1"/>
    <dgm:cxn modelId="{F76A3F5A-8EC4-4F54-8040-61D45D3503C8}" type="presOf" srcId="{3B7C27A3-FE59-4DCC-B713-14FB39145C19}" destId="{D1F7736F-34B8-4BAE-935B-134DAD7AE459}" srcOrd="1" destOrd="0" presId="urn:microsoft.com/office/officeart/2005/8/layout/process1"/>
    <dgm:cxn modelId="{1C0CDC62-D7B7-4020-A3A6-E01ED203DC55}" type="presParOf" srcId="{F7E2876A-E835-4772-A5E2-48EE42BC9B73}" destId="{B93C8913-9D31-4E06-ADC6-B81C4D125C4D}" srcOrd="0" destOrd="0" presId="urn:microsoft.com/office/officeart/2005/8/layout/process1"/>
    <dgm:cxn modelId="{D87DBFBC-3068-449B-8AEA-B758A1FB93E0}" type="presParOf" srcId="{F7E2876A-E835-4772-A5E2-48EE42BC9B73}" destId="{E6ADF7C3-60FB-4E8C-9212-B0C61056C1DC}" srcOrd="1" destOrd="0" presId="urn:microsoft.com/office/officeart/2005/8/layout/process1"/>
    <dgm:cxn modelId="{9CC1EB8C-97F7-48AD-9D95-00103302A4C8}" type="presParOf" srcId="{E6ADF7C3-60FB-4E8C-9212-B0C61056C1DC}" destId="{D1F7736F-34B8-4BAE-935B-134DAD7AE459}" srcOrd="0" destOrd="0" presId="urn:microsoft.com/office/officeart/2005/8/layout/process1"/>
    <dgm:cxn modelId="{6499039A-9D1A-4F3B-B26B-00725A387393}" type="presParOf" srcId="{F7E2876A-E835-4772-A5E2-48EE42BC9B73}" destId="{1ED4864A-1478-46AE-B7BA-DC38EB57653A}" srcOrd="2" destOrd="0" presId="urn:microsoft.com/office/officeart/2005/8/layout/process1"/>
    <dgm:cxn modelId="{854D1DC2-924F-4D5D-BC09-E08D3B5841AE}" type="presParOf" srcId="{F7E2876A-E835-4772-A5E2-48EE42BC9B73}" destId="{47CF1D9A-6008-4508-AF9E-218C8FA53472}" srcOrd="3" destOrd="0" presId="urn:microsoft.com/office/officeart/2005/8/layout/process1"/>
    <dgm:cxn modelId="{603444E5-6E32-4770-B6C3-72E21EA3EABC}" type="presParOf" srcId="{47CF1D9A-6008-4508-AF9E-218C8FA53472}" destId="{2C477AA2-2FC0-4562-B015-274699BC41C9}" srcOrd="0" destOrd="0" presId="urn:microsoft.com/office/officeart/2005/8/layout/process1"/>
    <dgm:cxn modelId="{3A90867C-DABD-45F6-B6A3-5AB48B91E340}" type="presParOf" srcId="{F7E2876A-E835-4772-A5E2-48EE42BC9B73}" destId="{ED58D139-5F6E-41CF-BB94-C15D7F6021DF}"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2A6AECE3-1942-47F4-98DE-6CCD0B573A56}" type="doc">
      <dgm:prSet loTypeId="urn:microsoft.com/office/officeart/2005/8/layout/default" loCatId="list" qsTypeId="urn:microsoft.com/office/officeart/2005/8/quickstyle/simple1" qsCatId="simple" csTypeId="urn:microsoft.com/office/officeart/2005/8/colors/accent0_2" csCatId="mainScheme" phldr="1"/>
      <dgm:spPr/>
      <dgm:t>
        <a:bodyPr/>
        <a:lstStyle/>
        <a:p>
          <a:endParaRPr lang="en-IN"/>
        </a:p>
      </dgm:t>
    </dgm:pt>
    <dgm:pt modelId="{E5D16766-69F9-4909-8249-89FFA3A67A26}">
      <dgm:prSet phldrT="[Text]"/>
      <dgm:spPr/>
      <dgm:t>
        <a:bodyPr/>
        <a:lstStyle/>
        <a:p>
          <a:r>
            <a:rPr lang="en-US" dirty="0">
              <a:latin typeface="Cambria Math" pitchFamily="18" charset="0"/>
              <a:ea typeface="Cambria Math" pitchFamily="18" charset="0"/>
              <a:cs typeface="Cambria Math" pitchFamily="18" charset="0"/>
            </a:rPr>
            <a:t>Audit by tax authorities</a:t>
          </a:r>
          <a:endParaRPr lang="en-IN" dirty="0"/>
        </a:p>
      </dgm:t>
    </dgm:pt>
    <dgm:pt modelId="{CD1BE566-6B54-461C-9698-51D77D288D86}" type="parTrans" cxnId="{7E0B51DA-B73A-4F2E-9B38-D5F3A6405C46}">
      <dgm:prSet/>
      <dgm:spPr/>
      <dgm:t>
        <a:bodyPr/>
        <a:lstStyle/>
        <a:p>
          <a:endParaRPr lang="en-IN"/>
        </a:p>
      </dgm:t>
    </dgm:pt>
    <dgm:pt modelId="{9746F7BA-7FD5-48B5-875C-94D0BC0EF049}" type="sibTrans" cxnId="{7E0B51DA-B73A-4F2E-9B38-D5F3A6405C46}">
      <dgm:prSet/>
      <dgm:spPr/>
      <dgm:t>
        <a:bodyPr/>
        <a:lstStyle/>
        <a:p>
          <a:endParaRPr lang="en-IN"/>
        </a:p>
      </dgm:t>
    </dgm:pt>
    <dgm:pt modelId="{0BE547D0-F0AB-4260-83CC-2FFF405B5C7E}">
      <dgm:prSet phldrT="[Text]"/>
      <dgm:spPr/>
      <dgm:t>
        <a:bodyPr/>
        <a:lstStyle/>
        <a:p>
          <a:r>
            <a:rPr lang="en-US" dirty="0">
              <a:latin typeface="Cambria Math" pitchFamily="18" charset="0"/>
              <a:ea typeface="Cambria Math" pitchFamily="18" charset="0"/>
              <a:cs typeface="Cambria Math" pitchFamily="18" charset="0"/>
            </a:rPr>
            <a:t>Special Audit</a:t>
          </a:r>
          <a:endParaRPr lang="en-IN" dirty="0"/>
        </a:p>
      </dgm:t>
    </dgm:pt>
    <dgm:pt modelId="{5165B2D5-0F5F-4268-A022-D11D04C3785D}" type="parTrans" cxnId="{ED5EA1EC-79EF-42FA-AAD9-B51770E91DCD}">
      <dgm:prSet/>
      <dgm:spPr/>
      <dgm:t>
        <a:bodyPr/>
        <a:lstStyle/>
        <a:p>
          <a:endParaRPr lang="en-IN"/>
        </a:p>
      </dgm:t>
    </dgm:pt>
    <dgm:pt modelId="{17B3B3C4-5A90-4271-AD49-D874145DA398}" type="sibTrans" cxnId="{ED5EA1EC-79EF-42FA-AAD9-B51770E91DCD}">
      <dgm:prSet/>
      <dgm:spPr/>
      <dgm:t>
        <a:bodyPr/>
        <a:lstStyle/>
        <a:p>
          <a:endParaRPr lang="en-IN"/>
        </a:p>
      </dgm:t>
    </dgm:pt>
    <dgm:pt modelId="{8BA90088-A2FB-41EE-9204-10317464F02A}">
      <dgm:prSet phldrT="[Text]"/>
      <dgm:spPr/>
      <dgm:t>
        <a:bodyPr/>
        <a:lstStyle/>
        <a:p>
          <a:r>
            <a:rPr lang="en-US" dirty="0">
              <a:latin typeface="Cambria Math" pitchFamily="18" charset="0"/>
              <a:ea typeface="Cambria Math" pitchFamily="18" charset="0"/>
              <a:cs typeface="Cambria Math" pitchFamily="18" charset="0"/>
            </a:rPr>
            <a:t>Annual Audit by CA/CWA</a:t>
          </a:r>
          <a:endParaRPr lang="en-IN" dirty="0"/>
        </a:p>
      </dgm:t>
    </dgm:pt>
    <dgm:pt modelId="{408936AD-0D55-4482-94D9-68DBCB2CAD18}" type="parTrans" cxnId="{25F06695-D6BE-40DB-83CC-BFEF7B48D6ED}">
      <dgm:prSet/>
      <dgm:spPr/>
      <dgm:t>
        <a:bodyPr/>
        <a:lstStyle/>
        <a:p>
          <a:endParaRPr lang="en-IN"/>
        </a:p>
      </dgm:t>
    </dgm:pt>
    <dgm:pt modelId="{FBE008C2-6235-4EB0-BDBA-4AF308834781}" type="sibTrans" cxnId="{25F06695-D6BE-40DB-83CC-BFEF7B48D6ED}">
      <dgm:prSet/>
      <dgm:spPr/>
      <dgm:t>
        <a:bodyPr/>
        <a:lstStyle/>
        <a:p>
          <a:endParaRPr lang="en-IN"/>
        </a:p>
      </dgm:t>
    </dgm:pt>
    <dgm:pt modelId="{15647573-BC8C-4A09-BC32-152DF3C9D8C9}">
      <dgm:prSet phldrT="[Text]"/>
      <dgm:spPr/>
      <dgm:t>
        <a:bodyPr/>
        <a:lstStyle/>
        <a:p>
          <a:r>
            <a:rPr lang="en-US" dirty="0">
              <a:latin typeface="Cambria Math" pitchFamily="18" charset="0"/>
              <a:ea typeface="Cambria Math" pitchFamily="18" charset="0"/>
              <a:cs typeface="Cambria Math" pitchFamily="18" charset="0"/>
            </a:rPr>
            <a:t>CAG Audit</a:t>
          </a:r>
          <a:endParaRPr lang="en-IN" dirty="0"/>
        </a:p>
      </dgm:t>
    </dgm:pt>
    <dgm:pt modelId="{E3802764-CCF6-4EBA-BE78-DCF6A9D34887}" type="parTrans" cxnId="{2FD9B7F4-76CF-4127-A059-FDD814D8D99A}">
      <dgm:prSet/>
      <dgm:spPr/>
      <dgm:t>
        <a:bodyPr/>
        <a:lstStyle/>
        <a:p>
          <a:endParaRPr lang="en-IN"/>
        </a:p>
      </dgm:t>
    </dgm:pt>
    <dgm:pt modelId="{EA5CC3D9-E7EB-4E0A-8D20-D726BBBC5DA5}" type="sibTrans" cxnId="{2FD9B7F4-76CF-4127-A059-FDD814D8D99A}">
      <dgm:prSet/>
      <dgm:spPr/>
      <dgm:t>
        <a:bodyPr/>
        <a:lstStyle/>
        <a:p>
          <a:endParaRPr lang="en-IN"/>
        </a:p>
      </dgm:t>
    </dgm:pt>
    <dgm:pt modelId="{C884F5AE-6E95-4847-AFF2-3E0CF0CD2689}" type="pres">
      <dgm:prSet presAssocID="{2A6AECE3-1942-47F4-98DE-6CCD0B573A56}" presName="diagram" presStyleCnt="0">
        <dgm:presLayoutVars>
          <dgm:dir/>
          <dgm:resizeHandles val="exact"/>
        </dgm:presLayoutVars>
      </dgm:prSet>
      <dgm:spPr/>
    </dgm:pt>
    <dgm:pt modelId="{F06494FB-3D3F-48D4-AFAC-7CA9858EB442}" type="pres">
      <dgm:prSet presAssocID="{E5D16766-69F9-4909-8249-89FFA3A67A26}" presName="node" presStyleLbl="node1" presStyleIdx="0" presStyleCnt="4">
        <dgm:presLayoutVars>
          <dgm:bulletEnabled val="1"/>
        </dgm:presLayoutVars>
      </dgm:prSet>
      <dgm:spPr/>
    </dgm:pt>
    <dgm:pt modelId="{E3C06D70-0507-42EC-87CE-7C1BFD0E024F}" type="pres">
      <dgm:prSet presAssocID="{9746F7BA-7FD5-48B5-875C-94D0BC0EF049}" presName="sibTrans" presStyleCnt="0"/>
      <dgm:spPr/>
    </dgm:pt>
    <dgm:pt modelId="{2D504A7D-827B-457D-9D57-4CB898927774}" type="pres">
      <dgm:prSet presAssocID="{0BE547D0-F0AB-4260-83CC-2FFF405B5C7E}" presName="node" presStyleLbl="node1" presStyleIdx="1" presStyleCnt="4">
        <dgm:presLayoutVars>
          <dgm:bulletEnabled val="1"/>
        </dgm:presLayoutVars>
      </dgm:prSet>
      <dgm:spPr/>
    </dgm:pt>
    <dgm:pt modelId="{A72430A7-D8CF-4B68-B09E-D2403E1C9A7A}" type="pres">
      <dgm:prSet presAssocID="{17B3B3C4-5A90-4271-AD49-D874145DA398}" presName="sibTrans" presStyleCnt="0"/>
      <dgm:spPr/>
    </dgm:pt>
    <dgm:pt modelId="{D8A0AAAF-69E1-40AD-A0B2-B2DFD07F2E52}" type="pres">
      <dgm:prSet presAssocID="{8BA90088-A2FB-41EE-9204-10317464F02A}" presName="node" presStyleLbl="node1" presStyleIdx="2" presStyleCnt="4" custLinFactNeighborY="659">
        <dgm:presLayoutVars>
          <dgm:bulletEnabled val="1"/>
        </dgm:presLayoutVars>
      </dgm:prSet>
      <dgm:spPr/>
    </dgm:pt>
    <dgm:pt modelId="{458A5AA5-D1CF-4727-8F6A-BA7E8BA3E006}" type="pres">
      <dgm:prSet presAssocID="{FBE008C2-6235-4EB0-BDBA-4AF308834781}" presName="sibTrans" presStyleCnt="0"/>
      <dgm:spPr/>
    </dgm:pt>
    <dgm:pt modelId="{CA62B8EE-FC0F-4166-9697-5A08D644404D}" type="pres">
      <dgm:prSet presAssocID="{15647573-BC8C-4A09-BC32-152DF3C9D8C9}" presName="node" presStyleLbl="node1" presStyleIdx="3" presStyleCnt="4">
        <dgm:presLayoutVars>
          <dgm:bulletEnabled val="1"/>
        </dgm:presLayoutVars>
      </dgm:prSet>
      <dgm:spPr/>
    </dgm:pt>
  </dgm:ptLst>
  <dgm:cxnLst>
    <dgm:cxn modelId="{4A698B65-A309-41E5-B7E5-E25F6EB47C58}" type="presOf" srcId="{E5D16766-69F9-4909-8249-89FFA3A67A26}" destId="{F06494FB-3D3F-48D4-AFAC-7CA9858EB442}" srcOrd="0" destOrd="0" presId="urn:microsoft.com/office/officeart/2005/8/layout/default"/>
    <dgm:cxn modelId="{DDBF3A77-BFFA-4BD2-A3EC-30794FD348FD}" type="presOf" srcId="{8BA90088-A2FB-41EE-9204-10317464F02A}" destId="{D8A0AAAF-69E1-40AD-A0B2-B2DFD07F2E52}" srcOrd="0" destOrd="0" presId="urn:microsoft.com/office/officeart/2005/8/layout/default"/>
    <dgm:cxn modelId="{050182F2-EC0C-4C72-843D-1F40957F6235}" type="presOf" srcId="{2A6AECE3-1942-47F4-98DE-6CCD0B573A56}" destId="{C884F5AE-6E95-4847-AFF2-3E0CF0CD2689}" srcOrd="0" destOrd="0" presId="urn:microsoft.com/office/officeart/2005/8/layout/default"/>
    <dgm:cxn modelId="{2FD9B7F4-76CF-4127-A059-FDD814D8D99A}" srcId="{2A6AECE3-1942-47F4-98DE-6CCD0B573A56}" destId="{15647573-BC8C-4A09-BC32-152DF3C9D8C9}" srcOrd="3" destOrd="0" parTransId="{E3802764-CCF6-4EBA-BE78-DCF6A9D34887}" sibTransId="{EA5CC3D9-E7EB-4E0A-8D20-D726BBBC5DA5}"/>
    <dgm:cxn modelId="{339FBEEC-2049-43C8-9C7A-2246E539BB4A}" type="presOf" srcId="{15647573-BC8C-4A09-BC32-152DF3C9D8C9}" destId="{CA62B8EE-FC0F-4166-9697-5A08D644404D}" srcOrd="0" destOrd="0" presId="urn:microsoft.com/office/officeart/2005/8/layout/default"/>
    <dgm:cxn modelId="{86F2AE33-F07C-4317-B6BA-EE6D6162C102}" type="presOf" srcId="{0BE547D0-F0AB-4260-83CC-2FFF405B5C7E}" destId="{2D504A7D-827B-457D-9D57-4CB898927774}" srcOrd="0" destOrd="0" presId="urn:microsoft.com/office/officeart/2005/8/layout/default"/>
    <dgm:cxn modelId="{ED5EA1EC-79EF-42FA-AAD9-B51770E91DCD}" srcId="{2A6AECE3-1942-47F4-98DE-6CCD0B573A56}" destId="{0BE547D0-F0AB-4260-83CC-2FFF405B5C7E}" srcOrd="1" destOrd="0" parTransId="{5165B2D5-0F5F-4268-A022-D11D04C3785D}" sibTransId="{17B3B3C4-5A90-4271-AD49-D874145DA398}"/>
    <dgm:cxn modelId="{7E0B51DA-B73A-4F2E-9B38-D5F3A6405C46}" srcId="{2A6AECE3-1942-47F4-98DE-6CCD0B573A56}" destId="{E5D16766-69F9-4909-8249-89FFA3A67A26}" srcOrd="0" destOrd="0" parTransId="{CD1BE566-6B54-461C-9698-51D77D288D86}" sibTransId="{9746F7BA-7FD5-48B5-875C-94D0BC0EF049}"/>
    <dgm:cxn modelId="{25F06695-D6BE-40DB-83CC-BFEF7B48D6ED}" srcId="{2A6AECE3-1942-47F4-98DE-6CCD0B573A56}" destId="{8BA90088-A2FB-41EE-9204-10317464F02A}" srcOrd="2" destOrd="0" parTransId="{408936AD-0D55-4482-94D9-68DBCB2CAD18}" sibTransId="{FBE008C2-6235-4EB0-BDBA-4AF308834781}"/>
    <dgm:cxn modelId="{0C2C5A95-E040-4549-9D48-60C1ABB236D4}" type="presParOf" srcId="{C884F5AE-6E95-4847-AFF2-3E0CF0CD2689}" destId="{F06494FB-3D3F-48D4-AFAC-7CA9858EB442}" srcOrd="0" destOrd="0" presId="urn:microsoft.com/office/officeart/2005/8/layout/default"/>
    <dgm:cxn modelId="{DD2CD15A-2E87-4861-A948-C2F633CB5919}" type="presParOf" srcId="{C884F5AE-6E95-4847-AFF2-3E0CF0CD2689}" destId="{E3C06D70-0507-42EC-87CE-7C1BFD0E024F}" srcOrd="1" destOrd="0" presId="urn:microsoft.com/office/officeart/2005/8/layout/default"/>
    <dgm:cxn modelId="{6914D5E2-5CA5-4256-A45C-2E62F3731A7A}" type="presParOf" srcId="{C884F5AE-6E95-4847-AFF2-3E0CF0CD2689}" destId="{2D504A7D-827B-457D-9D57-4CB898927774}" srcOrd="2" destOrd="0" presId="urn:microsoft.com/office/officeart/2005/8/layout/default"/>
    <dgm:cxn modelId="{C1C27132-D0B3-4497-B3BB-8870343A5900}" type="presParOf" srcId="{C884F5AE-6E95-4847-AFF2-3E0CF0CD2689}" destId="{A72430A7-D8CF-4B68-B09E-D2403E1C9A7A}" srcOrd="3" destOrd="0" presId="urn:microsoft.com/office/officeart/2005/8/layout/default"/>
    <dgm:cxn modelId="{C033D378-2123-4499-B96D-1D508DA1BAA4}" type="presParOf" srcId="{C884F5AE-6E95-4847-AFF2-3E0CF0CD2689}" destId="{D8A0AAAF-69E1-40AD-A0B2-B2DFD07F2E52}" srcOrd="4" destOrd="0" presId="urn:microsoft.com/office/officeart/2005/8/layout/default"/>
    <dgm:cxn modelId="{B4C42453-F1CB-4A23-B33E-E0EC84A1127A}" type="presParOf" srcId="{C884F5AE-6E95-4847-AFF2-3E0CF0CD2689}" destId="{458A5AA5-D1CF-4727-8F6A-BA7E8BA3E006}" srcOrd="5" destOrd="0" presId="urn:microsoft.com/office/officeart/2005/8/layout/default"/>
    <dgm:cxn modelId="{A53DB612-41EC-4600-8BA4-451BF5662213}" type="presParOf" srcId="{C884F5AE-6E95-4847-AFF2-3E0CF0CD2689}" destId="{CA62B8EE-FC0F-4166-9697-5A08D644404D}"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31E4F4F0-2BFA-4A0A-9A26-11F9911B8598}" type="doc">
      <dgm:prSet loTypeId="urn:microsoft.com/office/officeart/2005/8/layout/target2" loCatId="relationship" qsTypeId="urn:microsoft.com/office/officeart/2005/8/quickstyle/simple1" qsCatId="simple" csTypeId="urn:microsoft.com/office/officeart/2005/8/colors/accent0_2" csCatId="mainScheme" phldr="1"/>
      <dgm:spPr/>
      <dgm:t>
        <a:bodyPr/>
        <a:lstStyle/>
        <a:p>
          <a:endParaRPr lang="en-US"/>
        </a:p>
      </dgm:t>
    </dgm:pt>
    <dgm:pt modelId="{09EFC728-44B9-4C90-BF8F-950D4ADC20D6}">
      <dgm:prSet/>
      <dgm:spPr/>
      <dgm:t>
        <a:bodyPr/>
        <a:lstStyle/>
        <a:p>
          <a:endParaRPr lang="en-IN"/>
        </a:p>
      </dgm:t>
    </dgm:pt>
    <dgm:pt modelId="{DA78D8D3-3CD7-4039-AAD1-C5417753DA75}" type="parTrans" cxnId="{D4A9B7E6-AC51-440F-8BAD-2C5E3BED9E47}">
      <dgm:prSet/>
      <dgm:spPr/>
      <dgm:t>
        <a:bodyPr/>
        <a:lstStyle/>
        <a:p>
          <a:endParaRPr lang="en-US"/>
        </a:p>
      </dgm:t>
    </dgm:pt>
    <dgm:pt modelId="{C73EEAF3-6489-4B9C-8D48-E3EA875528EF}" type="sibTrans" cxnId="{D4A9B7E6-AC51-440F-8BAD-2C5E3BED9E47}">
      <dgm:prSet/>
      <dgm:spPr/>
      <dgm:t>
        <a:bodyPr/>
        <a:lstStyle/>
        <a:p>
          <a:endParaRPr lang="en-US"/>
        </a:p>
      </dgm:t>
    </dgm:pt>
    <dgm:pt modelId="{D93964EB-5FDA-4FA9-8450-5D8890E26259}">
      <dgm:prSet custT="1"/>
      <dgm:spPr/>
      <dgm:t>
        <a:bodyPr/>
        <a:lstStyle/>
        <a:p>
          <a:r>
            <a:rPr lang="en-IN" sz="3600" dirty="0"/>
            <a:t>Then the Proper Officer can:</a:t>
          </a:r>
        </a:p>
      </dgm:t>
    </dgm:pt>
    <dgm:pt modelId="{845005A5-89EB-405F-A5F1-C215FB6C7AEA}" type="parTrans" cxnId="{C304B17B-C464-49B9-97BB-77ADC0EAE01A}">
      <dgm:prSet/>
      <dgm:spPr/>
      <dgm:t>
        <a:bodyPr/>
        <a:lstStyle/>
        <a:p>
          <a:endParaRPr lang="en-US"/>
        </a:p>
      </dgm:t>
    </dgm:pt>
    <dgm:pt modelId="{4548D92D-6E38-4231-BADA-CF66CFFFBDDE}" type="sibTrans" cxnId="{C304B17B-C464-49B9-97BB-77ADC0EAE01A}">
      <dgm:prSet/>
      <dgm:spPr/>
      <dgm:t>
        <a:bodyPr/>
        <a:lstStyle/>
        <a:p>
          <a:endParaRPr lang="en-US"/>
        </a:p>
      </dgm:t>
    </dgm:pt>
    <dgm:pt modelId="{B9F03CF0-2132-4A1E-80AD-D06E01A0E2A5}">
      <dgm:prSet custT="1"/>
      <dgm:spPr/>
      <dgm:t>
        <a:bodyPr/>
        <a:lstStyle/>
        <a:p>
          <a:pPr algn="just"/>
          <a:r>
            <a:rPr lang="en-IN" sz="1800" b="1" u="sng" dirty="0"/>
            <a:t>Inspect</a:t>
          </a:r>
          <a:r>
            <a:rPr lang="en-IN" sz="1800" dirty="0"/>
            <a:t>: </a:t>
          </a:r>
          <a:r>
            <a:rPr lang="en-US" sz="1800" dirty="0"/>
            <a:t>any place of business of the assesse who has evaded the tax or of the transporter who transported such tax evading goods or godown/warehouse operator in which such tax evading goods or accounts relating thereto has been stored.</a:t>
          </a:r>
          <a:endParaRPr lang="en-IN" sz="1800" dirty="0"/>
        </a:p>
      </dgm:t>
    </dgm:pt>
    <dgm:pt modelId="{244B2048-5B92-488B-BC94-1737CF95AC89}" type="parTrans" cxnId="{40F7A69C-C57F-4FD1-A7EB-7B1E5E6E017E}">
      <dgm:prSet/>
      <dgm:spPr/>
      <dgm:t>
        <a:bodyPr/>
        <a:lstStyle/>
        <a:p>
          <a:endParaRPr lang="en-US"/>
        </a:p>
      </dgm:t>
    </dgm:pt>
    <dgm:pt modelId="{7D2C0FB7-0964-4FDA-8BC8-F3F079F87059}" type="sibTrans" cxnId="{40F7A69C-C57F-4FD1-A7EB-7B1E5E6E017E}">
      <dgm:prSet/>
      <dgm:spPr/>
      <dgm:t>
        <a:bodyPr/>
        <a:lstStyle/>
        <a:p>
          <a:endParaRPr lang="en-US"/>
        </a:p>
      </dgm:t>
    </dgm:pt>
    <dgm:pt modelId="{B08C45C7-835E-4F71-8F5E-CA54CC01BD7A}">
      <dgm:prSet custT="1"/>
      <dgm:spPr/>
      <dgm:t>
        <a:bodyPr/>
        <a:lstStyle/>
        <a:p>
          <a:pPr algn="just"/>
          <a:r>
            <a:rPr lang="en-US" sz="1800" b="1" u="sng" kern="1200" dirty="0">
              <a:solidFill>
                <a:srgbClr val="0E5580">
                  <a:hueOff val="0"/>
                  <a:satOff val="0"/>
                  <a:lumOff val="0"/>
                  <a:alphaOff val="0"/>
                </a:srgbClr>
              </a:solidFill>
              <a:latin typeface="Times New Roman"/>
              <a:ea typeface="+mn-ea"/>
              <a:cs typeface="+mn-cs"/>
            </a:rPr>
            <a:t>Search &amp; Seize</a:t>
          </a:r>
          <a:r>
            <a:rPr lang="en-US" sz="1800" kern="1200" dirty="0">
              <a:solidFill>
                <a:srgbClr val="0E5580">
                  <a:hueOff val="0"/>
                  <a:satOff val="0"/>
                  <a:lumOff val="0"/>
                  <a:alphaOff val="0"/>
                </a:srgbClr>
              </a:solidFill>
              <a:latin typeface="Times New Roman"/>
              <a:ea typeface="+mn-ea"/>
              <a:cs typeface="+mn-cs"/>
            </a:rPr>
            <a:t>: the goods or any documents or books or things which are liable for confiscation and which will be instrumental in the proceedings under this act during the enquiry period</a:t>
          </a:r>
          <a:endParaRPr lang="en-IN" sz="1800" kern="1200" dirty="0">
            <a:solidFill>
              <a:srgbClr val="0E5580">
                <a:hueOff val="0"/>
                <a:satOff val="0"/>
                <a:lumOff val="0"/>
                <a:alphaOff val="0"/>
              </a:srgbClr>
            </a:solidFill>
            <a:latin typeface="Times New Roman"/>
            <a:ea typeface="+mn-ea"/>
            <a:cs typeface="+mn-cs"/>
          </a:endParaRPr>
        </a:p>
      </dgm:t>
    </dgm:pt>
    <dgm:pt modelId="{DA0D68F3-141F-4F3B-BF57-09D4BE46CFFF}" type="parTrans" cxnId="{5B13373F-9AFA-4BAD-A691-0FA671CC96F6}">
      <dgm:prSet/>
      <dgm:spPr/>
      <dgm:t>
        <a:bodyPr/>
        <a:lstStyle/>
        <a:p>
          <a:endParaRPr lang="en-US"/>
        </a:p>
      </dgm:t>
    </dgm:pt>
    <dgm:pt modelId="{78BDD75B-EA20-4C0C-A6C1-5B80AA4FB145}" type="sibTrans" cxnId="{5B13373F-9AFA-4BAD-A691-0FA671CC96F6}">
      <dgm:prSet/>
      <dgm:spPr/>
      <dgm:t>
        <a:bodyPr/>
        <a:lstStyle/>
        <a:p>
          <a:endParaRPr lang="en-US"/>
        </a:p>
      </dgm:t>
    </dgm:pt>
    <dgm:pt modelId="{D8828B02-AA63-40BD-B669-5F0D45B086F9}">
      <dgm:prSet/>
      <dgm:spPr/>
      <dgm:t>
        <a:bodyPr/>
        <a:lstStyle/>
        <a:p>
          <a:pPr algn="just"/>
          <a:r>
            <a:rPr lang="en-US" b="1" u="sng" dirty="0"/>
            <a:t>Seal or Break</a:t>
          </a:r>
          <a:r>
            <a:rPr lang="en-US" dirty="0"/>
            <a:t>: open the door of any premises, storage, box or receptacle where goods, books of accounts etc. are concealed and when access to the same is denied to the said officer</a:t>
          </a:r>
          <a:endParaRPr lang="en-IN" dirty="0"/>
        </a:p>
      </dgm:t>
    </dgm:pt>
    <dgm:pt modelId="{C4719935-14B7-4954-A79F-6DB95EEEE567}" type="parTrans" cxnId="{24F86A73-0D8C-46A4-A4FA-095665D49F2A}">
      <dgm:prSet/>
      <dgm:spPr/>
      <dgm:t>
        <a:bodyPr/>
        <a:lstStyle/>
        <a:p>
          <a:endParaRPr lang="en-US"/>
        </a:p>
      </dgm:t>
    </dgm:pt>
    <dgm:pt modelId="{111C8CD6-1AA9-4D06-8EE1-76E9AE73B98C}" type="sibTrans" cxnId="{24F86A73-0D8C-46A4-A4FA-095665D49F2A}">
      <dgm:prSet/>
      <dgm:spPr/>
      <dgm:t>
        <a:bodyPr/>
        <a:lstStyle/>
        <a:p>
          <a:endParaRPr lang="en-US"/>
        </a:p>
      </dgm:t>
    </dgm:pt>
    <dgm:pt modelId="{79D5E36B-E5E2-446D-87AE-4FAD2F34EA72}" type="pres">
      <dgm:prSet presAssocID="{31E4F4F0-2BFA-4A0A-9A26-11F9911B8598}" presName="Name0" presStyleCnt="0">
        <dgm:presLayoutVars>
          <dgm:chMax val="3"/>
          <dgm:chPref val="1"/>
          <dgm:dir/>
          <dgm:animLvl val="lvl"/>
          <dgm:resizeHandles/>
        </dgm:presLayoutVars>
      </dgm:prSet>
      <dgm:spPr/>
    </dgm:pt>
    <dgm:pt modelId="{EAB92B52-9B61-4B86-8272-259184ECFC98}" type="pres">
      <dgm:prSet presAssocID="{31E4F4F0-2BFA-4A0A-9A26-11F9911B8598}" presName="outerBox" presStyleCnt="0"/>
      <dgm:spPr/>
    </dgm:pt>
    <dgm:pt modelId="{B11A1C4B-6633-41E6-B224-8882A3EDDF62}" type="pres">
      <dgm:prSet presAssocID="{31E4F4F0-2BFA-4A0A-9A26-11F9911B8598}" presName="outerBoxParent" presStyleLbl="node1" presStyleIdx="0" presStyleCnt="2"/>
      <dgm:spPr/>
    </dgm:pt>
    <dgm:pt modelId="{A86752DD-A6A5-4B76-A1E3-9FA2E128A771}" type="pres">
      <dgm:prSet presAssocID="{31E4F4F0-2BFA-4A0A-9A26-11F9911B8598}" presName="outerBoxChildren" presStyleCnt="0"/>
      <dgm:spPr/>
    </dgm:pt>
    <dgm:pt modelId="{9C494485-1AD4-48BC-A1FC-9B51D0731EC2}" type="pres">
      <dgm:prSet presAssocID="{31E4F4F0-2BFA-4A0A-9A26-11F9911B8598}" presName="middleBox" presStyleCnt="0"/>
      <dgm:spPr/>
    </dgm:pt>
    <dgm:pt modelId="{84653B4E-C279-4B03-84A9-D4906F829847}" type="pres">
      <dgm:prSet presAssocID="{31E4F4F0-2BFA-4A0A-9A26-11F9911B8598}" presName="middleBoxParent" presStyleLbl="node1" presStyleIdx="1" presStyleCnt="2" custScaleX="105263" custScaleY="142857" custLinFactNeighborX="-2632" custLinFactNeighborY="-24445"/>
      <dgm:spPr/>
    </dgm:pt>
    <dgm:pt modelId="{4D1A4AB3-957F-482C-A1D2-BB1347F03669}" type="pres">
      <dgm:prSet presAssocID="{31E4F4F0-2BFA-4A0A-9A26-11F9911B8598}" presName="middleBoxChildren" presStyleCnt="0"/>
      <dgm:spPr/>
    </dgm:pt>
    <dgm:pt modelId="{975350C9-F826-4318-A383-90AEA79B160A}" type="pres">
      <dgm:prSet presAssocID="{B9F03CF0-2132-4A1E-80AD-D06E01A0E2A5}" presName="mChild" presStyleLbl="fgAcc1" presStyleIdx="0" presStyleCnt="3" custScaleY="204327" custLinFactX="-6066" custLinFactNeighborX="-100000" custLinFactNeighborY="-39985">
        <dgm:presLayoutVars>
          <dgm:bulletEnabled val="1"/>
        </dgm:presLayoutVars>
      </dgm:prSet>
      <dgm:spPr/>
    </dgm:pt>
    <dgm:pt modelId="{6077CA1E-A1B7-4318-AD78-A0BA4AF7FFEB}" type="pres">
      <dgm:prSet presAssocID="{7D2C0FB7-0964-4FDA-8BC8-F3F079F87059}" presName="middleSibTrans" presStyleCnt="0"/>
      <dgm:spPr/>
    </dgm:pt>
    <dgm:pt modelId="{F82CAF68-90DA-4285-BDB9-7F1FFFE23903}" type="pres">
      <dgm:prSet presAssocID="{B08C45C7-835E-4F71-8F5E-CA54CC01BD7A}" presName="mChild" presStyleLbl="fgAcc1" presStyleIdx="1" presStyleCnt="3" custScaleY="204332" custLinFactNeighborX="-43851" custLinFactNeighborY="-39482">
        <dgm:presLayoutVars>
          <dgm:bulletEnabled val="1"/>
        </dgm:presLayoutVars>
      </dgm:prSet>
      <dgm:spPr/>
    </dgm:pt>
    <dgm:pt modelId="{EDB317D0-4439-4776-AB6B-AAF6C6929E2C}" type="pres">
      <dgm:prSet presAssocID="{78BDD75B-EA20-4C0C-A6C1-5B80AA4FB145}" presName="middleSibTrans" presStyleCnt="0"/>
      <dgm:spPr/>
    </dgm:pt>
    <dgm:pt modelId="{40BBE7E5-6D3F-469A-B25B-8E845D0A62AE}" type="pres">
      <dgm:prSet presAssocID="{D8828B02-AA63-40BD-B669-5F0D45B086F9}" presName="mChild" presStyleLbl="fgAcc1" presStyleIdx="2" presStyleCnt="3" custScaleY="204332" custLinFactX="2745" custLinFactNeighborX="100000" custLinFactNeighborY="-41466">
        <dgm:presLayoutVars>
          <dgm:bulletEnabled val="1"/>
        </dgm:presLayoutVars>
      </dgm:prSet>
      <dgm:spPr/>
    </dgm:pt>
  </dgm:ptLst>
  <dgm:cxnLst>
    <dgm:cxn modelId="{D4A9B7E6-AC51-440F-8BAD-2C5E3BED9E47}" srcId="{31E4F4F0-2BFA-4A0A-9A26-11F9911B8598}" destId="{09EFC728-44B9-4C90-BF8F-950D4ADC20D6}" srcOrd="0" destOrd="0" parTransId="{DA78D8D3-3CD7-4039-AAD1-C5417753DA75}" sibTransId="{C73EEAF3-6489-4B9C-8D48-E3EA875528EF}"/>
    <dgm:cxn modelId="{24F86A73-0D8C-46A4-A4FA-095665D49F2A}" srcId="{D93964EB-5FDA-4FA9-8450-5D8890E26259}" destId="{D8828B02-AA63-40BD-B669-5F0D45B086F9}" srcOrd="2" destOrd="0" parTransId="{C4719935-14B7-4954-A79F-6DB95EEEE567}" sibTransId="{111C8CD6-1AA9-4D06-8EE1-76E9AE73B98C}"/>
    <dgm:cxn modelId="{FD894549-6286-40CB-B86B-C58B98BB2D9C}" type="presOf" srcId="{09EFC728-44B9-4C90-BF8F-950D4ADC20D6}" destId="{B11A1C4B-6633-41E6-B224-8882A3EDDF62}" srcOrd="0" destOrd="0" presId="urn:microsoft.com/office/officeart/2005/8/layout/target2"/>
    <dgm:cxn modelId="{A3A57E84-8C99-4896-BED3-5A0A75319977}" type="presOf" srcId="{D93964EB-5FDA-4FA9-8450-5D8890E26259}" destId="{84653B4E-C279-4B03-84A9-D4906F829847}" srcOrd="0" destOrd="0" presId="urn:microsoft.com/office/officeart/2005/8/layout/target2"/>
    <dgm:cxn modelId="{6DC425AE-EEE0-4A4E-B59C-FD3371953449}" type="presOf" srcId="{B08C45C7-835E-4F71-8F5E-CA54CC01BD7A}" destId="{F82CAF68-90DA-4285-BDB9-7F1FFFE23903}" srcOrd="0" destOrd="0" presId="urn:microsoft.com/office/officeart/2005/8/layout/target2"/>
    <dgm:cxn modelId="{E3B4340A-C596-4814-8CE7-FD1A20D43E04}" type="presOf" srcId="{B9F03CF0-2132-4A1E-80AD-D06E01A0E2A5}" destId="{975350C9-F826-4318-A383-90AEA79B160A}" srcOrd="0" destOrd="0" presId="urn:microsoft.com/office/officeart/2005/8/layout/target2"/>
    <dgm:cxn modelId="{0568D1E8-0F26-42B2-B0BA-496A7D6CC954}" type="presOf" srcId="{31E4F4F0-2BFA-4A0A-9A26-11F9911B8598}" destId="{79D5E36B-E5E2-446D-87AE-4FAD2F34EA72}" srcOrd="0" destOrd="0" presId="urn:microsoft.com/office/officeart/2005/8/layout/target2"/>
    <dgm:cxn modelId="{D9739B3D-9562-4325-BEE4-3D4828768935}" type="presOf" srcId="{D8828B02-AA63-40BD-B669-5F0D45B086F9}" destId="{40BBE7E5-6D3F-469A-B25B-8E845D0A62AE}" srcOrd="0" destOrd="0" presId="urn:microsoft.com/office/officeart/2005/8/layout/target2"/>
    <dgm:cxn modelId="{C304B17B-C464-49B9-97BB-77ADC0EAE01A}" srcId="{31E4F4F0-2BFA-4A0A-9A26-11F9911B8598}" destId="{D93964EB-5FDA-4FA9-8450-5D8890E26259}" srcOrd="1" destOrd="0" parTransId="{845005A5-89EB-405F-A5F1-C215FB6C7AEA}" sibTransId="{4548D92D-6E38-4231-BADA-CF66CFFFBDDE}"/>
    <dgm:cxn modelId="{5B13373F-9AFA-4BAD-A691-0FA671CC96F6}" srcId="{D93964EB-5FDA-4FA9-8450-5D8890E26259}" destId="{B08C45C7-835E-4F71-8F5E-CA54CC01BD7A}" srcOrd="1" destOrd="0" parTransId="{DA0D68F3-141F-4F3B-BF57-09D4BE46CFFF}" sibTransId="{78BDD75B-EA20-4C0C-A6C1-5B80AA4FB145}"/>
    <dgm:cxn modelId="{40F7A69C-C57F-4FD1-A7EB-7B1E5E6E017E}" srcId="{D93964EB-5FDA-4FA9-8450-5D8890E26259}" destId="{B9F03CF0-2132-4A1E-80AD-D06E01A0E2A5}" srcOrd="0" destOrd="0" parTransId="{244B2048-5B92-488B-BC94-1737CF95AC89}" sibTransId="{7D2C0FB7-0964-4FDA-8BC8-F3F079F87059}"/>
    <dgm:cxn modelId="{B50D9BA0-7BD8-47CB-A12F-6B19DFD8652C}" type="presParOf" srcId="{79D5E36B-E5E2-446D-87AE-4FAD2F34EA72}" destId="{EAB92B52-9B61-4B86-8272-259184ECFC98}" srcOrd="0" destOrd="0" presId="urn:microsoft.com/office/officeart/2005/8/layout/target2"/>
    <dgm:cxn modelId="{4D29ACCA-E144-4043-B532-A706377FE733}" type="presParOf" srcId="{EAB92B52-9B61-4B86-8272-259184ECFC98}" destId="{B11A1C4B-6633-41E6-B224-8882A3EDDF62}" srcOrd="0" destOrd="0" presId="urn:microsoft.com/office/officeart/2005/8/layout/target2"/>
    <dgm:cxn modelId="{7AECF8CD-4928-4A54-99A0-740309FDA0E6}" type="presParOf" srcId="{EAB92B52-9B61-4B86-8272-259184ECFC98}" destId="{A86752DD-A6A5-4B76-A1E3-9FA2E128A771}" srcOrd="1" destOrd="0" presId="urn:microsoft.com/office/officeart/2005/8/layout/target2"/>
    <dgm:cxn modelId="{395F7FCF-EEB9-4DC6-8728-B973A8A35E7C}" type="presParOf" srcId="{79D5E36B-E5E2-446D-87AE-4FAD2F34EA72}" destId="{9C494485-1AD4-48BC-A1FC-9B51D0731EC2}" srcOrd="1" destOrd="0" presId="urn:microsoft.com/office/officeart/2005/8/layout/target2"/>
    <dgm:cxn modelId="{B8908D13-3FFA-4170-8CE4-C68B6449E860}" type="presParOf" srcId="{9C494485-1AD4-48BC-A1FC-9B51D0731EC2}" destId="{84653B4E-C279-4B03-84A9-D4906F829847}" srcOrd="0" destOrd="0" presId="urn:microsoft.com/office/officeart/2005/8/layout/target2"/>
    <dgm:cxn modelId="{92921461-B650-4C70-A1C3-0A090A3D2F4B}" type="presParOf" srcId="{9C494485-1AD4-48BC-A1FC-9B51D0731EC2}" destId="{4D1A4AB3-957F-482C-A1D2-BB1347F03669}" srcOrd="1" destOrd="0" presId="urn:microsoft.com/office/officeart/2005/8/layout/target2"/>
    <dgm:cxn modelId="{E38F4665-BB6C-4453-B9F8-65B1BD073811}" type="presParOf" srcId="{4D1A4AB3-957F-482C-A1D2-BB1347F03669}" destId="{975350C9-F826-4318-A383-90AEA79B160A}" srcOrd="0" destOrd="0" presId="urn:microsoft.com/office/officeart/2005/8/layout/target2"/>
    <dgm:cxn modelId="{39EE76D5-1040-442D-AF9C-9BD0E6984B36}" type="presParOf" srcId="{4D1A4AB3-957F-482C-A1D2-BB1347F03669}" destId="{6077CA1E-A1B7-4318-AD78-A0BA4AF7FFEB}" srcOrd="1" destOrd="0" presId="urn:microsoft.com/office/officeart/2005/8/layout/target2"/>
    <dgm:cxn modelId="{E95649D4-8116-4F30-A390-42A1C3F4C974}" type="presParOf" srcId="{4D1A4AB3-957F-482C-A1D2-BB1347F03669}" destId="{F82CAF68-90DA-4285-BDB9-7F1FFFE23903}" srcOrd="2" destOrd="0" presId="urn:microsoft.com/office/officeart/2005/8/layout/target2"/>
    <dgm:cxn modelId="{5C8D75F9-6301-45C1-B6A7-5874448573FF}" type="presParOf" srcId="{4D1A4AB3-957F-482C-A1D2-BB1347F03669}" destId="{EDB317D0-4439-4776-AB6B-AAF6C6929E2C}" srcOrd="3" destOrd="0" presId="urn:microsoft.com/office/officeart/2005/8/layout/target2"/>
    <dgm:cxn modelId="{FD16B9C7-2168-4798-AD02-A8FF510EF816}" type="presParOf" srcId="{4D1A4AB3-957F-482C-A1D2-BB1347F03669}" destId="{40BBE7E5-6D3F-469A-B25B-8E845D0A62AE}" srcOrd="4" destOrd="0" presId="urn:microsoft.com/office/officeart/2005/8/layout/targe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68706977-4A44-4617-876E-D64C41BB27C6}" type="doc">
      <dgm:prSet loTypeId="urn:microsoft.com/office/officeart/2005/8/layout/hList3" loCatId="list" qsTypeId="urn:microsoft.com/office/officeart/2005/8/quickstyle/simple4" qsCatId="simple" csTypeId="urn:microsoft.com/office/officeart/2005/8/colors/accent0_2" csCatId="mainScheme" phldr="1"/>
      <dgm:spPr/>
      <dgm:t>
        <a:bodyPr/>
        <a:lstStyle/>
        <a:p>
          <a:endParaRPr lang="en-IN"/>
        </a:p>
      </dgm:t>
    </dgm:pt>
    <dgm:pt modelId="{E54C058C-3819-41D7-94AC-13B87D4CA2BF}">
      <dgm:prSet custT="1"/>
      <dgm:spPr/>
      <dgm:t>
        <a:bodyPr/>
        <a:lstStyle/>
        <a:p>
          <a:pPr algn="just" rtl="0"/>
          <a:r>
            <a:rPr lang="en-US" sz="2400" dirty="0"/>
            <a:t>For initiating the proceedings Joint Commissioner or any superior officer should have a </a:t>
          </a:r>
          <a:r>
            <a:rPr lang="en-US" sz="2400" u="sng" dirty="0"/>
            <a:t>‘reason to believe’</a:t>
          </a:r>
          <a:r>
            <a:rPr lang="en-US" sz="2400" dirty="0"/>
            <a:t> that the assessee has done any of the following:</a:t>
          </a:r>
          <a:endParaRPr lang="en-IN" sz="2400" dirty="0"/>
        </a:p>
      </dgm:t>
    </dgm:pt>
    <dgm:pt modelId="{25C0CD45-FE03-4263-9862-18BD98DFDB31}" type="parTrans" cxnId="{EA844C62-49B1-4EB8-86C3-7F35B600C935}">
      <dgm:prSet/>
      <dgm:spPr/>
      <dgm:t>
        <a:bodyPr/>
        <a:lstStyle/>
        <a:p>
          <a:endParaRPr lang="en-IN"/>
        </a:p>
      </dgm:t>
    </dgm:pt>
    <dgm:pt modelId="{F8FD19B3-FBC8-4E41-9EC2-B0B560D25CEE}" type="sibTrans" cxnId="{EA844C62-49B1-4EB8-86C3-7F35B600C935}">
      <dgm:prSet/>
      <dgm:spPr/>
      <dgm:t>
        <a:bodyPr/>
        <a:lstStyle/>
        <a:p>
          <a:endParaRPr lang="en-IN"/>
        </a:p>
      </dgm:t>
    </dgm:pt>
    <dgm:pt modelId="{5F7D816A-E63D-48F6-8084-39D9FDE097E9}">
      <dgm:prSet custT="1"/>
      <dgm:spPr/>
      <dgm:t>
        <a:bodyPr/>
        <a:lstStyle/>
        <a:p>
          <a:pPr rtl="0"/>
          <a:r>
            <a:rPr lang="en-US" sz="2000" dirty="0"/>
            <a:t>suppressed any transaction of supply of goods or services or </a:t>
          </a:r>
          <a:endParaRPr lang="en-IN" sz="2000" dirty="0"/>
        </a:p>
      </dgm:t>
    </dgm:pt>
    <dgm:pt modelId="{0573FC83-F9A0-4CF4-946B-BA4F238343AA}" type="parTrans" cxnId="{DDF45E8D-8B1E-49FF-99CF-FE123FA46480}">
      <dgm:prSet/>
      <dgm:spPr/>
      <dgm:t>
        <a:bodyPr/>
        <a:lstStyle/>
        <a:p>
          <a:endParaRPr lang="en-IN"/>
        </a:p>
      </dgm:t>
    </dgm:pt>
    <dgm:pt modelId="{2A43F1DE-5F78-44B1-9D7E-DEB0988C3AA7}" type="sibTrans" cxnId="{DDF45E8D-8B1E-49FF-99CF-FE123FA46480}">
      <dgm:prSet/>
      <dgm:spPr/>
      <dgm:t>
        <a:bodyPr/>
        <a:lstStyle/>
        <a:p>
          <a:endParaRPr lang="en-IN"/>
        </a:p>
      </dgm:t>
    </dgm:pt>
    <dgm:pt modelId="{4C665B8C-4BDB-4589-AF1A-668AE289E51B}">
      <dgm:prSet custT="1"/>
      <dgm:spPr/>
      <dgm:t>
        <a:bodyPr/>
        <a:lstStyle/>
        <a:p>
          <a:pPr rtl="0"/>
          <a:r>
            <a:rPr lang="en-US" sz="2000"/>
            <a:t>upply </a:t>
          </a:r>
          <a:r>
            <a:rPr lang="en-US" sz="2000" dirty="0"/>
            <a:t>information relating to stock in hand or </a:t>
          </a:r>
          <a:endParaRPr lang="en-IN" sz="2000" dirty="0"/>
        </a:p>
      </dgm:t>
    </dgm:pt>
    <dgm:pt modelId="{F7224B9A-30BC-40A2-9775-2DACA2B102B3}" type="parTrans" cxnId="{F992800D-2C44-430C-8ED5-8C1127A45BE8}">
      <dgm:prSet/>
      <dgm:spPr/>
      <dgm:t>
        <a:bodyPr/>
        <a:lstStyle/>
        <a:p>
          <a:endParaRPr lang="en-IN"/>
        </a:p>
      </dgm:t>
    </dgm:pt>
    <dgm:pt modelId="{07BC29F9-46CC-47D2-9590-B76D41A51BB5}" type="sibTrans" cxnId="{F992800D-2C44-430C-8ED5-8C1127A45BE8}">
      <dgm:prSet/>
      <dgm:spPr/>
      <dgm:t>
        <a:bodyPr/>
        <a:lstStyle/>
        <a:p>
          <a:endParaRPr lang="en-IN"/>
        </a:p>
      </dgm:t>
    </dgm:pt>
    <dgm:pt modelId="{921C49F5-9F22-47B0-A432-268C555A1838}">
      <dgm:prSet custT="1"/>
      <dgm:spPr/>
      <dgm:t>
        <a:bodyPr/>
        <a:lstStyle/>
        <a:p>
          <a:pPr rtl="0"/>
          <a:r>
            <a:rPr lang="en-US" sz="2000" dirty="0"/>
            <a:t>claimed excess input tax credit or </a:t>
          </a:r>
          <a:endParaRPr lang="en-IN" sz="2000" dirty="0"/>
        </a:p>
      </dgm:t>
    </dgm:pt>
    <dgm:pt modelId="{B73B0DA5-F24A-42F5-8A3E-3A22083E7545}" type="parTrans" cxnId="{C64791C4-9287-49EF-ACC6-D52F7ABF5B97}">
      <dgm:prSet/>
      <dgm:spPr/>
      <dgm:t>
        <a:bodyPr/>
        <a:lstStyle/>
        <a:p>
          <a:endParaRPr lang="en-IN"/>
        </a:p>
      </dgm:t>
    </dgm:pt>
    <dgm:pt modelId="{ECF96BDC-25A1-4F9A-8FDC-CF347F8AD51B}" type="sibTrans" cxnId="{C64791C4-9287-49EF-ACC6-D52F7ABF5B97}">
      <dgm:prSet/>
      <dgm:spPr/>
      <dgm:t>
        <a:bodyPr/>
        <a:lstStyle/>
        <a:p>
          <a:endParaRPr lang="en-IN"/>
        </a:p>
      </dgm:t>
    </dgm:pt>
    <dgm:pt modelId="{E15C1D1F-FB96-4DC1-9081-DCB8B5E6B208}">
      <dgm:prSet custT="1"/>
      <dgm:spPr/>
      <dgm:t>
        <a:bodyPr/>
        <a:lstStyle/>
        <a:p>
          <a:pPr rtl="0"/>
          <a:r>
            <a:rPr lang="en-US" sz="2000" dirty="0"/>
            <a:t>has contravened any of the statutory provisions of this act or rules made thereunder </a:t>
          </a:r>
          <a:endParaRPr lang="en-IN" sz="2000" dirty="0"/>
        </a:p>
      </dgm:t>
    </dgm:pt>
    <dgm:pt modelId="{9A89F102-EB8B-46A2-80F2-741D2FC3F061}" type="parTrans" cxnId="{A2ABDF6C-1DA4-4419-BC5F-2054E150AB62}">
      <dgm:prSet/>
      <dgm:spPr/>
      <dgm:t>
        <a:bodyPr/>
        <a:lstStyle/>
        <a:p>
          <a:endParaRPr lang="en-IN"/>
        </a:p>
      </dgm:t>
    </dgm:pt>
    <dgm:pt modelId="{1BC63E94-B4EC-4D5B-A509-32E9260EC11E}" type="sibTrans" cxnId="{A2ABDF6C-1DA4-4419-BC5F-2054E150AB62}">
      <dgm:prSet/>
      <dgm:spPr/>
      <dgm:t>
        <a:bodyPr/>
        <a:lstStyle/>
        <a:p>
          <a:endParaRPr lang="en-IN"/>
        </a:p>
      </dgm:t>
    </dgm:pt>
    <dgm:pt modelId="{D2E1324C-FCE8-4D70-A705-5B3CC8084650}" type="pres">
      <dgm:prSet presAssocID="{68706977-4A44-4617-876E-D64C41BB27C6}" presName="composite" presStyleCnt="0">
        <dgm:presLayoutVars>
          <dgm:chMax val="1"/>
          <dgm:dir/>
          <dgm:resizeHandles val="exact"/>
        </dgm:presLayoutVars>
      </dgm:prSet>
      <dgm:spPr/>
    </dgm:pt>
    <dgm:pt modelId="{285E8A4B-4085-4FA5-8DFA-3A6EEFA4246D}" type="pres">
      <dgm:prSet presAssocID="{E54C058C-3819-41D7-94AC-13B87D4CA2BF}" presName="roof" presStyleLbl="dkBgShp" presStyleIdx="0" presStyleCnt="2" custScaleY="116004"/>
      <dgm:spPr/>
    </dgm:pt>
    <dgm:pt modelId="{9B88B8D8-0792-4A51-8E8A-19A8DC5FC8EC}" type="pres">
      <dgm:prSet presAssocID="{E54C058C-3819-41D7-94AC-13B87D4CA2BF}" presName="pillars" presStyleCnt="0"/>
      <dgm:spPr/>
    </dgm:pt>
    <dgm:pt modelId="{5F86024E-3F37-4526-B4A6-FF4E176D4E33}" type="pres">
      <dgm:prSet presAssocID="{E54C058C-3819-41D7-94AC-13B87D4CA2BF}" presName="pillar1" presStyleLbl="node1" presStyleIdx="0" presStyleCnt="4" custLinFactNeighborY="3811">
        <dgm:presLayoutVars>
          <dgm:bulletEnabled val="1"/>
        </dgm:presLayoutVars>
      </dgm:prSet>
      <dgm:spPr/>
    </dgm:pt>
    <dgm:pt modelId="{13669A54-64BA-4FF4-B47C-96A623FC6361}" type="pres">
      <dgm:prSet presAssocID="{4C665B8C-4BDB-4589-AF1A-668AE289E51B}" presName="pillarX" presStyleLbl="node1" presStyleIdx="1" presStyleCnt="4" custLinFactNeighborY="3811">
        <dgm:presLayoutVars>
          <dgm:bulletEnabled val="1"/>
        </dgm:presLayoutVars>
      </dgm:prSet>
      <dgm:spPr/>
    </dgm:pt>
    <dgm:pt modelId="{CFA9B588-5877-4E9E-B166-44FE6D845627}" type="pres">
      <dgm:prSet presAssocID="{921C49F5-9F22-47B0-A432-268C555A1838}" presName="pillarX" presStyleLbl="node1" presStyleIdx="2" presStyleCnt="4" custLinFactNeighborY="3811">
        <dgm:presLayoutVars>
          <dgm:bulletEnabled val="1"/>
        </dgm:presLayoutVars>
      </dgm:prSet>
      <dgm:spPr/>
    </dgm:pt>
    <dgm:pt modelId="{1BC240F8-02D1-4AC1-AA63-6BFF82240E07}" type="pres">
      <dgm:prSet presAssocID="{E15C1D1F-FB96-4DC1-9081-DCB8B5E6B208}" presName="pillarX" presStyleLbl="node1" presStyleIdx="3" presStyleCnt="4" custLinFactNeighborY="3811">
        <dgm:presLayoutVars>
          <dgm:bulletEnabled val="1"/>
        </dgm:presLayoutVars>
      </dgm:prSet>
      <dgm:spPr/>
    </dgm:pt>
    <dgm:pt modelId="{3658F239-23BC-4C97-81EB-9372A24D4DD0}" type="pres">
      <dgm:prSet presAssocID="{E54C058C-3819-41D7-94AC-13B87D4CA2BF}" presName="base" presStyleLbl="dkBgShp" presStyleIdx="1" presStyleCnt="2"/>
      <dgm:spPr/>
    </dgm:pt>
  </dgm:ptLst>
  <dgm:cxnLst>
    <dgm:cxn modelId="{350BD54E-2D7E-47B7-B51F-95BF38049F04}" type="presOf" srcId="{5F7D816A-E63D-48F6-8084-39D9FDE097E9}" destId="{5F86024E-3F37-4526-B4A6-FF4E176D4E33}" srcOrd="0" destOrd="0" presId="urn:microsoft.com/office/officeart/2005/8/layout/hList3"/>
    <dgm:cxn modelId="{EFFDEA30-8C48-4E1F-842D-4B01ED67A9B3}" type="presOf" srcId="{E15C1D1F-FB96-4DC1-9081-DCB8B5E6B208}" destId="{1BC240F8-02D1-4AC1-AA63-6BFF82240E07}" srcOrd="0" destOrd="0" presId="urn:microsoft.com/office/officeart/2005/8/layout/hList3"/>
    <dgm:cxn modelId="{7B0ADB11-0369-4ADA-9075-A7EDBE4EC93F}" type="presOf" srcId="{E54C058C-3819-41D7-94AC-13B87D4CA2BF}" destId="{285E8A4B-4085-4FA5-8DFA-3A6EEFA4246D}" srcOrd="0" destOrd="0" presId="urn:microsoft.com/office/officeart/2005/8/layout/hList3"/>
    <dgm:cxn modelId="{563E6A8D-10BB-4DFA-81D9-F9DE326F1F06}" type="presOf" srcId="{4C665B8C-4BDB-4589-AF1A-668AE289E51B}" destId="{13669A54-64BA-4FF4-B47C-96A623FC6361}" srcOrd="0" destOrd="0" presId="urn:microsoft.com/office/officeart/2005/8/layout/hList3"/>
    <dgm:cxn modelId="{DDF45E8D-8B1E-49FF-99CF-FE123FA46480}" srcId="{E54C058C-3819-41D7-94AC-13B87D4CA2BF}" destId="{5F7D816A-E63D-48F6-8084-39D9FDE097E9}" srcOrd="0" destOrd="0" parTransId="{0573FC83-F9A0-4CF4-946B-BA4F238343AA}" sibTransId="{2A43F1DE-5F78-44B1-9D7E-DEB0988C3AA7}"/>
    <dgm:cxn modelId="{A2ABDF6C-1DA4-4419-BC5F-2054E150AB62}" srcId="{E54C058C-3819-41D7-94AC-13B87D4CA2BF}" destId="{E15C1D1F-FB96-4DC1-9081-DCB8B5E6B208}" srcOrd="3" destOrd="0" parTransId="{9A89F102-EB8B-46A2-80F2-741D2FC3F061}" sibTransId="{1BC63E94-B4EC-4D5B-A509-32E9260EC11E}"/>
    <dgm:cxn modelId="{EA844C62-49B1-4EB8-86C3-7F35B600C935}" srcId="{68706977-4A44-4617-876E-D64C41BB27C6}" destId="{E54C058C-3819-41D7-94AC-13B87D4CA2BF}" srcOrd="0" destOrd="0" parTransId="{25C0CD45-FE03-4263-9862-18BD98DFDB31}" sibTransId="{F8FD19B3-FBC8-4E41-9EC2-B0B560D25CEE}"/>
    <dgm:cxn modelId="{C64791C4-9287-49EF-ACC6-D52F7ABF5B97}" srcId="{E54C058C-3819-41D7-94AC-13B87D4CA2BF}" destId="{921C49F5-9F22-47B0-A432-268C555A1838}" srcOrd="2" destOrd="0" parTransId="{B73B0DA5-F24A-42F5-8A3E-3A22083E7545}" sibTransId="{ECF96BDC-25A1-4F9A-8FDC-CF347F8AD51B}"/>
    <dgm:cxn modelId="{C3180B4B-7E99-4BEF-9E3F-BF5B67C8BA39}" type="presOf" srcId="{921C49F5-9F22-47B0-A432-268C555A1838}" destId="{CFA9B588-5877-4E9E-B166-44FE6D845627}" srcOrd="0" destOrd="0" presId="urn:microsoft.com/office/officeart/2005/8/layout/hList3"/>
    <dgm:cxn modelId="{1A0016E2-9150-42C0-A000-F96AFF17B4E1}" type="presOf" srcId="{68706977-4A44-4617-876E-D64C41BB27C6}" destId="{D2E1324C-FCE8-4D70-A705-5B3CC8084650}" srcOrd="0" destOrd="0" presId="urn:microsoft.com/office/officeart/2005/8/layout/hList3"/>
    <dgm:cxn modelId="{F992800D-2C44-430C-8ED5-8C1127A45BE8}" srcId="{E54C058C-3819-41D7-94AC-13B87D4CA2BF}" destId="{4C665B8C-4BDB-4589-AF1A-668AE289E51B}" srcOrd="1" destOrd="0" parTransId="{F7224B9A-30BC-40A2-9775-2DACA2B102B3}" sibTransId="{07BC29F9-46CC-47D2-9590-B76D41A51BB5}"/>
    <dgm:cxn modelId="{A20BD835-7EF9-45C7-A428-25F19CA2317D}" type="presParOf" srcId="{D2E1324C-FCE8-4D70-A705-5B3CC8084650}" destId="{285E8A4B-4085-4FA5-8DFA-3A6EEFA4246D}" srcOrd="0" destOrd="0" presId="urn:microsoft.com/office/officeart/2005/8/layout/hList3"/>
    <dgm:cxn modelId="{8D232E59-C9EC-4FBA-A0A5-29B9A45D63B0}" type="presParOf" srcId="{D2E1324C-FCE8-4D70-A705-5B3CC8084650}" destId="{9B88B8D8-0792-4A51-8E8A-19A8DC5FC8EC}" srcOrd="1" destOrd="0" presId="urn:microsoft.com/office/officeart/2005/8/layout/hList3"/>
    <dgm:cxn modelId="{A7F56BAC-64A0-4131-9AC5-011BADEBE4CE}" type="presParOf" srcId="{9B88B8D8-0792-4A51-8E8A-19A8DC5FC8EC}" destId="{5F86024E-3F37-4526-B4A6-FF4E176D4E33}" srcOrd="0" destOrd="0" presId="urn:microsoft.com/office/officeart/2005/8/layout/hList3"/>
    <dgm:cxn modelId="{A702FC2B-462B-42D4-B546-334F5B6AC61A}" type="presParOf" srcId="{9B88B8D8-0792-4A51-8E8A-19A8DC5FC8EC}" destId="{13669A54-64BA-4FF4-B47C-96A623FC6361}" srcOrd="1" destOrd="0" presId="urn:microsoft.com/office/officeart/2005/8/layout/hList3"/>
    <dgm:cxn modelId="{3F578A0F-1597-4F1A-B211-3D21FBFF3DF6}" type="presParOf" srcId="{9B88B8D8-0792-4A51-8E8A-19A8DC5FC8EC}" destId="{CFA9B588-5877-4E9E-B166-44FE6D845627}" srcOrd="2" destOrd="0" presId="urn:microsoft.com/office/officeart/2005/8/layout/hList3"/>
    <dgm:cxn modelId="{26DDFDA3-0E66-4BCC-A596-51FBE9BDDA41}" type="presParOf" srcId="{9B88B8D8-0792-4A51-8E8A-19A8DC5FC8EC}" destId="{1BC240F8-02D1-4AC1-AA63-6BFF82240E07}" srcOrd="3" destOrd="0" presId="urn:microsoft.com/office/officeart/2005/8/layout/hList3"/>
    <dgm:cxn modelId="{0B22BBF4-BBBC-4C16-B4B9-7A631051C6A6}" type="presParOf" srcId="{D2E1324C-FCE8-4D70-A705-5B3CC8084650}" destId="{3658F239-23BC-4C97-81EB-9372A24D4DD0}" srcOrd="2" destOrd="0" presId="urn:microsoft.com/office/officeart/2005/8/layout/hLis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6.xml><?xml version="1.0" encoding="utf-8"?>
<dgm:dataModel xmlns:dgm="http://schemas.openxmlformats.org/drawingml/2006/diagram" xmlns:a="http://schemas.openxmlformats.org/drawingml/2006/main">
  <dgm:ptLst>
    <dgm:pt modelId="{FC7E264C-A9E3-444E-9E6D-B1DD6E607F47}"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en-US"/>
        </a:p>
      </dgm:t>
    </dgm:pt>
    <dgm:pt modelId="{E192586D-9CBD-4535-B6ED-C2D39C37DB42}">
      <dgm:prSet custT="1"/>
      <dgm:spPr/>
      <dgm:t>
        <a:bodyPr/>
        <a:lstStyle/>
        <a:p>
          <a:r>
            <a:rPr lang="en-US" sz="2000" dirty="0"/>
            <a:t>If deemed fit, any person may be summoned by authorized CGST/ SGST Officers either to give evidence or to produce a document or any other thing in any inquiry as considered necessary. </a:t>
          </a:r>
          <a:endParaRPr lang="en-IN" sz="2000" dirty="0"/>
        </a:p>
      </dgm:t>
    </dgm:pt>
    <dgm:pt modelId="{614B428F-B488-4CFD-83E5-92836BC22FCC}" type="parTrans" cxnId="{905F735F-2729-4CD4-BF84-1507B88DB5B0}">
      <dgm:prSet/>
      <dgm:spPr/>
      <dgm:t>
        <a:bodyPr/>
        <a:lstStyle/>
        <a:p>
          <a:endParaRPr lang="en-US" sz="4400"/>
        </a:p>
      </dgm:t>
    </dgm:pt>
    <dgm:pt modelId="{2F06A264-C650-4CCC-881A-C575575154CF}" type="sibTrans" cxnId="{905F735F-2729-4CD4-BF84-1507B88DB5B0}">
      <dgm:prSet/>
      <dgm:spPr/>
      <dgm:t>
        <a:bodyPr/>
        <a:lstStyle/>
        <a:p>
          <a:endParaRPr lang="en-US" sz="4400"/>
        </a:p>
      </dgm:t>
    </dgm:pt>
    <dgm:pt modelId="{EF8EE5AF-A2AB-4B90-B6C1-BD791CD1A11F}">
      <dgm:prSet custT="1"/>
      <dgm:spPr/>
      <dgm:t>
        <a:bodyPr/>
        <a:lstStyle/>
        <a:p>
          <a:r>
            <a:rPr lang="en-IN" sz="2000" dirty="0"/>
            <a:t>For the purposes of carrying out any audit, scrutiny, verification and checks as may be necessary to safeguard the interest of revenue </a:t>
          </a:r>
          <a:r>
            <a:rPr lang="en-US" sz="2000" dirty="0"/>
            <a:t>authorized CGST/ SGST Officers may access any business premises to inspect: books of a/c documents, computers, computer programs, computer software etc. and such other things as he may require and which may be available at such premises</a:t>
          </a:r>
          <a:endParaRPr lang="en-IN" sz="2000" dirty="0"/>
        </a:p>
      </dgm:t>
    </dgm:pt>
    <dgm:pt modelId="{E8EB204E-F2A4-4941-826C-D54A11C72B8A}" type="parTrans" cxnId="{CC88726B-3AF3-4770-82AB-5433D2667374}">
      <dgm:prSet/>
      <dgm:spPr/>
      <dgm:t>
        <a:bodyPr/>
        <a:lstStyle/>
        <a:p>
          <a:endParaRPr lang="en-US" sz="4400"/>
        </a:p>
      </dgm:t>
    </dgm:pt>
    <dgm:pt modelId="{86F2A32A-7502-4D4B-82E3-26E452D67971}" type="sibTrans" cxnId="{CC88726B-3AF3-4770-82AB-5433D2667374}">
      <dgm:prSet/>
      <dgm:spPr/>
      <dgm:t>
        <a:bodyPr/>
        <a:lstStyle/>
        <a:p>
          <a:endParaRPr lang="en-US" sz="4400"/>
        </a:p>
      </dgm:t>
    </dgm:pt>
    <dgm:pt modelId="{B518A743-1C8D-4AD9-8653-112C3814A501}">
      <dgm:prSet custT="1"/>
      <dgm:spPr/>
      <dgm:t>
        <a:bodyPr/>
        <a:lstStyle/>
        <a:p>
          <a:endParaRPr lang="en-IN" sz="1600" dirty="0"/>
        </a:p>
      </dgm:t>
    </dgm:pt>
    <dgm:pt modelId="{D59EDF9A-2E55-4617-84EF-BC12B4011E8F}" type="parTrans" cxnId="{C7E6F275-099D-4895-8338-F4F5871B9CC4}">
      <dgm:prSet/>
      <dgm:spPr/>
      <dgm:t>
        <a:bodyPr/>
        <a:lstStyle/>
        <a:p>
          <a:endParaRPr lang="en-US" sz="4400"/>
        </a:p>
      </dgm:t>
    </dgm:pt>
    <dgm:pt modelId="{845302F0-909C-49EA-A92D-351939731370}" type="sibTrans" cxnId="{C7E6F275-099D-4895-8338-F4F5871B9CC4}">
      <dgm:prSet/>
      <dgm:spPr/>
      <dgm:t>
        <a:bodyPr/>
        <a:lstStyle/>
        <a:p>
          <a:endParaRPr lang="en-US" sz="4400"/>
        </a:p>
      </dgm:t>
    </dgm:pt>
    <dgm:pt modelId="{FB05CA89-EDEC-4057-96DD-142D8D6B1320}">
      <dgm:prSet custT="1"/>
      <dgm:spPr/>
      <dgm:t>
        <a:bodyPr/>
        <a:lstStyle/>
        <a:p>
          <a:endParaRPr lang="en-IN" sz="1600" dirty="0"/>
        </a:p>
      </dgm:t>
    </dgm:pt>
    <dgm:pt modelId="{D345C527-87FC-401A-A7C7-040D65A70428}" type="parTrans" cxnId="{76F3D09D-31B1-4117-919D-D6BF5D7FEE8F}">
      <dgm:prSet/>
      <dgm:spPr/>
      <dgm:t>
        <a:bodyPr/>
        <a:lstStyle/>
        <a:p>
          <a:endParaRPr lang="en-US" sz="4400"/>
        </a:p>
      </dgm:t>
    </dgm:pt>
    <dgm:pt modelId="{6FE0A6A0-7503-4DE9-B9D1-11D680A3A55D}" type="sibTrans" cxnId="{76F3D09D-31B1-4117-919D-D6BF5D7FEE8F}">
      <dgm:prSet/>
      <dgm:spPr/>
      <dgm:t>
        <a:bodyPr/>
        <a:lstStyle/>
        <a:p>
          <a:endParaRPr lang="en-US" sz="4400"/>
        </a:p>
      </dgm:t>
    </dgm:pt>
    <dgm:pt modelId="{7F9F8035-F137-431B-B4A5-AF47EC5B5C56}">
      <dgm:prSet custT="1"/>
      <dgm:spPr/>
      <dgm:t>
        <a:bodyPr/>
        <a:lstStyle/>
        <a:p>
          <a:r>
            <a:rPr lang="en-IN" sz="2000"/>
            <a:t>On demand by the audit officer/ CA/ CMA nominated by the Dept. for conducting the audit, the person needs to produce the records related to GST, trial-balance, audited financial reports, IT Reports etc. within 15 working days from the date of demand.</a:t>
          </a:r>
        </a:p>
      </dgm:t>
    </dgm:pt>
    <dgm:pt modelId="{233F71BF-FDBC-407D-8965-486EEB820D9B}" type="parTrans" cxnId="{73BEFE39-022D-4389-8F91-EE0D14EC146F}">
      <dgm:prSet/>
      <dgm:spPr/>
      <dgm:t>
        <a:bodyPr/>
        <a:lstStyle/>
        <a:p>
          <a:endParaRPr lang="en-US" sz="4400"/>
        </a:p>
      </dgm:t>
    </dgm:pt>
    <dgm:pt modelId="{584D0CBE-471F-4B99-87D0-A656156DEB4C}" type="sibTrans" cxnId="{73BEFE39-022D-4389-8F91-EE0D14EC146F}">
      <dgm:prSet/>
      <dgm:spPr/>
      <dgm:t>
        <a:bodyPr/>
        <a:lstStyle/>
        <a:p>
          <a:endParaRPr lang="en-US" sz="4400"/>
        </a:p>
      </dgm:t>
    </dgm:pt>
    <dgm:pt modelId="{3ABEDED6-F258-4B8A-AD57-55E457E7C981}">
      <dgm:prSet custT="1"/>
      <dgm:spPr/>
      <dgm:t>
        <a:bodyPr/>
        <a:lstStyle/>
        <a:p>
          <a:r>
            <a:rPr lang="en-US" sz="2000" kern="1200" dirty="0">
              <a:solidFill>
                <a:srgbClr val="0E5580">
                  <a:hueOff val="0"/>
                  <a:satOff val="0"/>
                  <a:lumOff val="0"/>
                  <a:alphaOff val="0"/>
                </a:srgbClr>
              </a:solidFill>
              <a:latin typeface="Times New Roman"/>
              <a:ea typeface="+mn-ea"/>
              <a:cs typeface="+mn-cs"/>
            </a:rPr>
            <a:t>All officers of other governmental dept. like Police, Revenue, Customs etc. are required to assist the CGST/SGST officers, if they are called upon to do so by Commissioner of CGST/SGST (sec 65).</a:t>
          </a:r>
          <a:endParaRPr lang="en-IN" sz="2000" kern="1200" dirty="0">
            <a:solidFill>
              <a:srgbClr val="0E5580">
                <a:hueOff val="0"/>
                <a:satOff val="0"/>
                <a:lumOff val="0"/>
                <a:alphaOff val="0"/>
              </a:srgbClr>
            </a:solidFill>
            <a:latin typeface="Times New Roman"/>
            <a:ea typeface="+mn-ea"/>
            <a:cs typeface="+mn-cs"/>
          </a:endParaRPr>
        </a:p>
      </dgm:t>
    </dgm:pt>
    <dgm:pt modelId="{0614B231-B5F8-4277-B607-8CF0F7A7F4EB}" type="parTrans" cxnId="{9D872375-3AB6-4593-B682-C65391E8CD8D}">
      <dgm:prSet/>
      <dgm:spPr/>
      <dgm:t>
        <a:bodyPr/>
        <a:lstStyle/>
        <a:p>
          <a:endParaRPr lang="en-US" sz="4400"/>
        </a:p>
      </dgm:t>
    </dgm:pt>
    <dgm:pt modelId="{A9004AAF-4444-470C-A0A4-718D19C5D8AA}" type="sibTrans" cxnId="{9D872375-3AB6-4593-B682-C65391E8CD8D}">
      <dgm:prSet/>
      <dgm:spPr/>
      <dgm:t>
        <a:bodyPr/>
        <a:lstStyle/>
        <a:p>
          <a:endParaRPr lang="en-US" sz="4400"/>
        </a:p>
      </dgm:t>
    </dgm:pt>
    <dgm:pt modelId="{AFC941A4-9D91-4A4B-907B-8C76666A9F37}" type="pres">
      <dgm:prSet presAssocID="{FC7E264C-A9E3-444E-9E6D-B1DD6E607F47}" presName="linear" presStyleCnt="0">
        <dgm:presLayoutVars>
          <dgm:animLvl val="lvl"/>
          <dgm:resizeHandles val="exact"/>
        </dgm:presLayoutVars>
      </dgm:prSet>
      <dgm:spPr/>
    </dgm:pt>
    <dgm:pt modelId="{EDEA7E3C-F527-4F91-890F-A34E0DAE6B4E}" type="pres">
      <dgm:prSet presAssocID="{E192586D-9CBD-4535-B6ED-C2D39C37DB42}" presName="parentText" presStyleLbl="node1" presStyleIdx="0" presStyleCnt="4" custLinFactY="15301" custLinFactNeighborY="100000">
        <dgm:presLayoutVars>
          <dgm:chMax val="0"/>
          <dgm:bulletEnabled val="1"/>
        </dgm:presLayoutVars>
      </dgm:prSet>
      <dgm:spPr/>
    </dgm:pt>
    <dgm:pt modelId="{D69A3181-3702-48E8-BEB7-51BDCD513E9D}" type="pres">
      <dgm:prSet presAssocID="{2F06A264-C650-4CCC-881A-C575575154CF}" presName="spacer" presStyleCnt="0"/>
      <dgm:spPr/>
    </dgm:pt>
    <dgm:pt modelId="{DF90F346-470A-4D9A-81CF-29DA7F223D90}" type="pres">
      <dgm:prSet presAssocID="{EF8EE5AF-A2AB-4B90-B6C1-BD791CD1A11F}" presName="parentText" presStyleLbl="node1" presStyleIdx="1" presStyleCnt="4" custLinFactNeighborY="62798">
        <dgm:presLayoutVars>
          <dgm:chMax val="0"/>
          <dgm:bulletEnabled val="1"/>
        </dgm:presLayoutVars>
      </dgm:prSet>
      <dgm:spPr/>
    </dgm:pt>
    <dgm:pt modelId="{43394674-4693-4C4B-9303-C41AAA14AED4}" type="pres">
      <dgm:prSet presAssocID="{EF8EE5AF-A2AB-4B90-B6C1-BD791CD1A11F}" presName="childText" presStyleLbl="revTx" presStyleIdx="0" presStyleCnt="1">
        <dgm:presLayoutVars>
          <dgm:bulletEnabled val="1"/>
        </dgm:presLayoutVars>
      </dgm:prSet>
      <dgm:spPr/>
    </dgm:pt>
    <dgm:pt modelId="{C3FC7DF8-F281-4620-8273-59A1FCDE5C98}" type="pres">
      <dgm:prSet presAssocID="{7F9F8035-F137-431B-B4A5-AF47EC5B5C56}" presName="parentText" presStyleLbl="node1" presStyleIdx="2" presStyleCnt="4" custLinFactY="-5065" custLinFactNeighborY="-100000">
        <dgm:presLayoutVars>
          <dgm:chMax val="0"/>
          <dgm:bulletEnabled val="1"/>
        </dgm:presLayoutVars>
      </dgm:prSet>
      <dgm:spPr/>
    </dgm:pt>
    <dgm:pt modelId="{908EF151-0100-4CEB-A93A-F2F804EAFA29}" type="pres">
      <dgm:prSet presAssocID="{584D0CBE-471F-4B99-87D0-A656156DEB4C}" presName="spacer" presStyleCnt="0"/>
      <dgm:spPr/>
    </dgm:pt>
    <dgm:pt modelId="{50D0EDC2-7994-4C45-9461-35EAEF396BE5}" type="pres">
      <dgm:prSet presAssocID="{3ABEDED6-F258-4B8A-AD57-55E457E7C981}" presName="parentText" presStyleLbl="node1" presStyleIdx="3" presStyleCnt="4">
        <dgm:presLayoutVars>
          <dgm:chMax val="0"/>
          <dgm:bulletEnabled val="1"/>
        </dgm:presLayoutVars>
      </dgm:prSet>
      <dgm:spPr/>
    </dgm:pt>
  </dgm:ptLst>
  <dgm:cxnLst>
    <dgm:cxn modelId="{32FDC960-C383-4552-9DE7-DBE1B52AF6F0}" type="presOf" srcId="{FC7E264C-A9E3-444E-9E6D-B1DD6E607F47}" destId="{AFC941A4-9D91-4A4B-907B-8C76666A9F37}" srcOrd="0" destOrd="0" presId="urn:microsoft.com/office/officeart/2005/8/layout/vList2"/>
    <dgm:cxn modelId="{D3F2B40A-06BA-4286-8C1C-A6F825E80C8B}" type="presOf" srcId="{B518A743-1C8D-4AD9-8653-112C3814A501}" destId="{43394674-4693-4C4B-9303-C41AAA14AED4}" srcOrd="0" destOrd="0" presId="urn:microsoft.com/office/officeart/2005/8/layout/vList2"/>
    <dgm:cxn modelId="{7B661B4F-DA53-4D63-A415-3A873207FA0E}" type="presOf" srcId="{FB05CA89-EDEC-4057-96DD-142D8D6B1320}" destId="{43394674-4693-4C4B-9303-C41AAA14AED4}" srcOrd="0" destOrd="1" presId="urn:microsoft.com/office/officeart/2005/8/layout/vList2"/>
    <dgm:cxn modelId="{310DAEEA-0A04-4CBA-ACB6-04A590F6CE74}" type="presOf" srcId="{3ABEDED6-F258-4B8A-AD57-55E457E7C981}" destId="{50D0EDC2-7994-4C45-9461-35EAEF396BE5}" srcOrd="0" destOrd="0" presId="urn:microsoft.com/office/officeart/2005/8/layout/vList2"/>
    <dgm:cxn modelId="{9D872375-3AB6-4593-B682-C65391E8CD8D}" srcId="{FC7E264C-A9E3-444E-9E6D-B1DD6E607F47}" destId="{3ABEDED6-F258-4B8A-AD57-55E457E7C981}" srcOrd="3" destOrd="0" parTransId="{0614B231-B5F8-4277-B607-8CF0F7A7F4EB}" sibTransId="{A9004AAF-4444-470C-A0A4-718D19C5D8AA}"/>
    <dgm:cxn modelId="{76F3D09D-31B1-4117-919D-D6BF5D7FEE8F}" srcId="{EF8EE5AF-A2AB-4B90-B6C1-BD791CD1A11F}" destId="{FB05CA89-EDEC-4057-96DD-142D8D6B1320}" srcOrd="1" destOrd="0" parTransId="{D345C527-87FC-401A-A7C7-040D65A70428}" sibTransId="{6FE0A6A0-7503-4DE9-B9D1-11D680A3A55D}"/>
    <dgm:cxn modelId="{3CB69627-37EC-49F8-9100-5F435518F34A}" type="presOf" srcId="{EF8EE5AF-A2AB-4B90-B6C1-BD791CD1A11F}" destId="{DF90F346-470A-4D9A-81CF-29DA7F223D90}" srcOrd="0" destOrd="0" presId="urn:microsoft.com/office/officeart/2005/8/layout/vList2"/>
    <dgm:cxn modelId="{7BE98153-DCB0-400B-8000-A9F2347B9B4D}" type="presOf" srcId="{E192586D-9CBD-4535-B6ED-C2D39C37DB42}" destId="{EDEA7E3C-F527-4F91-890F-A34E0DAE6B4E}" srcOrd="0" destOrd="0" presId="urn:microsoft.com/office/officeart/2005/8/layout/vList2"/>
    <dgm:cxn modelId="{73BEFE39-022D-4389-8F91-EE0D14EC146F}" srcId="{FC7E264C-A9E3-444E-9E6D-B1DD6E607F47}" destId="{7F9F8035-F137-431B-B4A5-AF47EC5B5C56}" srcOrd="2" destOrd="0" parTransId="{233F71BF-FDBC-407D-8965-486EEB820D9B}" sibTransId="{584D0CBE-471F-4B99-87D0-A656156DEB4C}"/>
    <dgm:cxn modelId="{D2B0C093-1BDF-445D-84E4-E2F51008CE52}" type="presOf" srcId="{7F9F8035-F137-431B-B4A5-AF47EC5B5C56}" destId="{C3FC7DF8-F281-4620-8273-59A1FCDE5C98}" srcOrd="0" destOrd="0" presId="urn:microsoft.com/office/officeart/2005/8/layout/vList2"/>
    <dgm:cxn modelId="{C7E6F275-099D-4895-8338-F4F5871B9CC4}" srcId="{EF8EE5AF-A2AB-4B90-B6C1-BD791CD1A11F}" destId="{B518A743-1C8D-4AD9-8653-112C3814A501}" srcOrd="0" destOrd="0" parTransId="{D59EDF9A-2E55-4617-84EF-BC12B4011E8F}" sibTransId="{845302F0-909C-49EA-A92D-351939731370}"/>
    <dgm:cxn modelId="{CC88726B-3AF3-4770-82AB-5433D2667374}" srcId="{FC7E264C-A9E3-444E-9E6D-B1DD6E607F47}" destId="{EF8EE5AF-A2AB-4B90-B6C1-BD791CD1A11F}" srcOrd="1" destOrd="0" parTransId="{E8EB204E-F2A4-4941-826C-D54A11C72B8A}" sibTransId="{86F2A32A-7502-4D4B-82E3-26E452D67971}"/>
    <dgm:cxn modelId="{905F735F-2729-4CD4-BF84-1507B88DB5B0}" srcId="{FC7E264C-A9E3-444E-9E6D-B1DD6E607F47}" destId="{E192586D-9CBD-4535-B6ED-C2D39C37DB42}" srcOrd="0" destOrd="0" parTransId="{614B428F-B488-4CFD-83E5-92836BC22FCC}" sibTransId="{2F06A264-C650-4CCC-881A-C575575154CF}"/>
    <dgm:cxn modelId="{4C1301B7-410D-4317-816E-5CE53085A001}" type="presParOf" srcId="{AFC941A4-9D91-4A4B-907B-8C76666A9F37}" destId="{EDEA7E3C-F527-4F91-890F-A34E0DAE6B4E}" srcOrd="0" destOrd="0" presId="urn:microsoft.com/office/officeart/2005/8/layout/vList2"/>
    <dgm:cxn modelId="{4FC88E1B-BC79-45C8-A2AE-1C11DCA71308}" type="presParOf" srcId="{AFC941A4-9D91-4A4B-907B-8C76666A9F37}" destId="{D69A3181-3702-48E8-BEB7-51BDCD513E9D}" srcOrd="1" destOrd="0" presId="urn:microsoft.com/office/officeart/2005/8/layout/vList2"/>
    <dgm:cxn modelId="{8A1E701B-9A55-4578-9C65-D317BD2D8949}" type="presParOf" srcId="{AFC941A4-9D91-4A4B-907B-8C76666A9F37}" destId="{DF90F346-470A-4D9A-81CF-29DA7F223D90}" srcOrd="2" destOrd="0" presId="urn:microsoft.com/office/officeart/2005/8/layout/vList2"/>
    <dgm:cxn modelId="{B7C6D565-DFF8-47A0-BE35-DFEFDF4F02CC}" type="presParOf" srcId="{AFC941A4-9D91-4A4B-907B-8C76666A9F37}" destId="{43394674-4693-4C4B-9303-C41AAA14AED4}" srcOrd="3" destOrd="0" presId="urn:microsoft.com/office/officeart/2005/8/layout/vList2"/>
    <dgm:cxn modelId="{F02D3986-F8B3-41A7-949F-27F5ED930617}" type="presParOf" srcId="{AFC941A4-9D91-4A4B-907B-8C76666A9F37}" destId="{C3FC7DF8-F281-4620-8273-59A1FCDE5C98}" srcOrd="4" destOrd="0" presId="urn:microsoft.com/office/officeart/2005/8/layout/vList2"/>
    <dgm:cxn modelId="{F0D01E0A-AFF7-4B81-8C83-BA19A53E7652}" type="presParOf" srcId="{AFC941A4-9D91-4A4B-907B-8C76666A9F37}" destId="{908EF151-0100-4CEB-A93A-F2F804EAFA29}" srcOrd="5" destOrd="0" presId="urn:microsoft.com/office/officeart/2005/8/layout/vList2"/>
    <dgm:cxn modelId="{6032E3DC-9A2A-45D0-9951-8A71C304C560}" type="presParOf" srcId="{AFC941A4-9D91-4A4B-907B-8C76666A9F37}" destId="{50D0EDC2-7994-4C45-9461-35EAEF396BE5}"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7.xml><?xml version="1.0" encoding="utf-8"?>
<dgm:dataModel xmlns:dgm="http://schemas.openxmlformats.org/drawingml/2006/diagram" xmlns:a="http://schemas.openxmlformats.org/drawingml/2006/main">
  <dgm:ptLst>
    <dgm:pt modelId="{2721834B-C759-442E-B43E-2CD5B98B627D}" type="doc">
      <dgm:prSet loTypeId="urn:microsoft.com/office/officeart/2005/8/layout/list1" loCatId="list" qsTypeId="urn:microsoft.com/office/officeart/2005/8/quickstyle/simple2" qsCatId="simple" csTypeId="urn:microsoft.com/office/officeart/2005/8/colors/accent0_2" csCatId="mainScheme" phldr="1"/>
      <dgm:spPr/>
      <dgm:t>
        <a:bodyPr/>
        <a:lstStyle/>
        <a:p>
          <a:endParaRPr lang="en-IN"/>
        </a:p>
      </dgm:t>
    </dgm:pt>
    <dgm:pt modelId="{69A3E762-C5E8-4BAC-88E5-36A544722595}">
      <dgm:prSet custT="1"/>
      <dgm:spPr/>
      <dgm:t>
        <a:bodyPr/>
        <a:lstStyle/>
        <a:p>
          <a:pPr rtl="0"/>
          <a:r>
            <a:rPr lang="en-IN" sz="2400" b="1" dirty="0">
              <a:effectLst>
                <a:outerShdw blurRad="38100" dist="38100" dir="2700000" algn="tl">
                  <a:srgbClr val="000000">
                    <a:alpha val="43137"/>
                  </a:srgbClr>
                </a:outerShdw>
              </a:effectLst>
            </a:rPr>
            <a:t>PROSECUTION – Sec 92</a:t>
          </a:r>
          <a:endParaRPr lang="en-IN" sz="2400" dirty="0">
            <a:effectLst>
              <a:outerShdw blurRad="38100" dist="38100" dir="2700000" algn="tl">
                <a:srgbClr val="000000">
                  <a:alpha val="43137"/>
                </a:srgbClr>
              </a:outerShdw>
            </a:effectLst>
          </a:endParaRPr>
        </a:p>
      </dgm:t>
    </dgm:pt>
    <dgm:pt modelId="{DAE34C1F-27AC-46A4-9BA1-AF5C70BA8ABF}" type="parTrans" cxnId="{56F7B53D-CC8B-474A-81E4-A63A4105863B}">
      <dgm:prSet/>
      <dgm:spPr/>
      <dgm:t>
        <a:bodyPr/>
        <a:lstStyle/>
        <a:p>
          <a:endParaRPr lang="en-IN"/>
        </a:p>
      </dgm:t>
    </dgm:pt>
    <dgm:pt modelId="{FEFDA846-08D6-4308-BE76-439FF0D61D22}" type="sibTrans" cxnId="{56F7B53D-CC8B-474A-81E4-A63A4105863B}">
      <dgm:prSet/>
      <dgm:spPr/>
      <dgm:t>
        <a:bodyPr/>
        <a:lstStyle/>
        <a:p>
          <a:endParaRPr lang="en-IN"/>
        </a:p>
      </dgm:t>
    </dgm:pt>
    <dgm:pt modelId="{95025A41-8654-4B4F-9C7B-4B05F28604E3}">
      <dgm:prSet custT="1"/>
      <dgm:spPr/>
      <dgm:t>
        <a:bodyPr/>
        <a:lstStyle/>
        <a:p>
          <a:pPr algn="just" rtl="0">
            <a:buFont typeface="Arial" panose="020B0604020202020204" pitchFamily="34" charset="0"/>
            <a:buChar char="•"/>
          </a:pPr>
          <a:r>
            <a:rPr lang="en-IN" sz="2000" dirty="0"/>
            <a:t>Provides for power to initiate legal proceedings against the offenders who commits any of the 13 enlisted offences</a:t>
          </a:r>
        </a:p>
      </dgm:t>
    </dgm:pt>
    <dgm:pt modelId="{69ACDB7E-28FC-40C9-8B45-5D8E73F5CD14}" type="parTrans" cxnId="{7B5954F5-5E46-4982-9018-826BAB066403}">
      <dgm:prSet/>
      <dgm:spPr/>
      <dgm:t>
        <a:bodyPr/>
        <a:lstStyle/>
        <a:p>
          <a:endParaRPr lang="en-IN"/>
        </a:p>
      </dgm:t>
    </dgm:pt>
    <dgm:pt modelId="{BD2FD705-9234-464D-B306-37837CE525C1}" type="sibTrans" cxnId="{7B5954F5-5E46-4982-9018-826BAB066403}">
      <dgm:prSet/>
      <dgm:spPr/>
      <dgm:t>
        <a:bodyPr/>
        <a:lstStyle/>
        <a:p>
          <a:endParaRPr lang="en-IN"/>
        </a:p>
      </dgm:t>
    </dgm:pt>
    <dgm:pt modelId="{37115BD9-D9B2-47ED-A064-096F6E5E4E6A}">
      <dgm:prSet/>
      <dgm:spPr/>
      <dgm:t>
        <a:bodyPr/>
        <a:lstStyle/>
        <a:p>
          <a:pPr rtl="0"/>
          <a:r>
            <a:rPr lang="en-IN" dirty="0"/>
            <a:t>Offences include clandestine removal of goods, retention of collected taxes beyond 3 months, irregular availment or utilization of input tax credit, obtaining fraudulent refund, fabrication of financial records, abetment etc.</a:t>
          </a:r>
        </a:p>
      </dgm:t>
    </dgm:pt>
    <dgm:pt modelId="{195086CD-BA69-4AE0-9FC8-6CD0A5DC3E74}" type="parTrans" cxnId="{E5E0C665-A895-4A7D-BC8D-AEDB3BC6CB7B}">
      <dgm:prSet/>
      <dgm:spPr/>
      <dgm:t>
        <a:bodyPr/>
        <a:lstStyle/>
        <a:p>
          <a:endParaRPr lang="en-IN"/>
        </a:p>
      </dgm:t>
    </dgm:pt>
    <dgm:pt modelId="{FF7A5201-850C-4ED1-9048-717B430FC718}" type="sibTrans" cxnId="{E5E0C665-A895-4A7D-BC8D-AEDB3BC6CB7B}">
      <dgm:prSet/>
      <dgm:spPr/>
      <dgm:t>
        <a:bodyPr/>
        <a:lstStyle/>
        <a:p>
          <a:endParaRPr lang="en-IN"/>
        </a:p>
      </dgm:t>
    </dgm:pt>
    <dgm:pt modelId="{9A0F9EE6-3384-41CD-862D-DB21C3F0AB2F}" type="pres">
      <dgm:prSet presAssocID="{2721834B-C759-442E-B43E-2CD5B98B627D}" presName="linear" presStyleCnt="0">
        <dgm:presLayoutVars>
          <dgm:dir val="rev"/>
          <dgm:animLvl val="lvl"/>
          <dgm:resizeHandles val="exact"/>
        </dgm:presLayoutVars>
      </dgm:prSet>
      <dgm:spPr/>
    </dgm:pt>
    <dgm:pt modelId="{C75BC0C6-7909-4561-88FF-3EC51A7DF5C1}" type="pres">
      <dgm:prSet presAssocID="{69A3E762-C5E8-4BAC-88E5-36A544722595}" presName="parentLin" presStyleCnt="0"/>
      <dgm:spPr/>
    </dgm:pt>
    <dgm:pt modelId="{6A86B94C-5FD8-48DE-B14B-A9900E1F2577}" type="pres">
      <dgm:prSet presAssocID="{69A3E762-C5E8-4BAC-88E5-36A544722595}" presName="parentLeftMargin" presStyleLbl="node1" presStyleIdx="0" presStyleCnt="1"/>
      <dgm:spPr/>
    </dgm:pt>
    <dgm:pt modelId="{64CCA7D3-7AC6-4ED2-A782-75A06E014AD1}" type="pres">
      <dgm:prSet presAssocID="{69A3E762-C5E8-4BAC-88E5-36A544722595}" presName="parentText" presStyleLbl="node1" presStyleIdx="0" presStyleCnt="1" custScaleX="75765" custScaleY="32352" custLinFactX="-16771" custLinFactNeighborX="-100000" custLinFactNeighborY="-5218">
        <dgm:presLayoutVars>
          <dgm:chMax val="0"/>
          <dgm:bulletEnabled val="1"/>
        </dgm:presLayoutVars>
      </dgm:prSet>
      <dgm:spPr>
        <a:prstGeom prst="flowChartDocument">
          <a:avLst/>
        </a:prstGeom>
      </dgm:spPr>
    </dgm:pt>
    <dgm:pt modelId="{69049415-5151-469E-A5BE-2571862BCEDF}" type="pres">
      <dgm:prSet presAssocID="{69A3E762-C5E8-4BAC-88E5-36A544722595}" presName="negativeSpace" presStyleCnt="0"/>
      <dgm:spPr/>
    </dgm:pt>
    <dgm:pt modelId="{14B48808-879F-495C-A1D0-534D05E16222}" type="pres">
      <dgm:prSet presAssocID="{69A3E762-C5E8-4BAC-88E5-36A544722595}" presName="childText" presStyleLbl="conFgAcc1" presStyleIdx="0" presStyleCnt="1" custScaleY="64751" custLinFactNeighborY="13885">
        <dgm:presLayoutVars>
          <dgm:bulletEnabled val="1"/>
        </dgm:presLayoutVars>
      </dgm:prSet>
      <dgm:spPr/>
    </dgm:pt>
  </dgm:ptLst>
  <dgm:cxnLst>
    <dgm:cxn modelId="{56F7B53D-CC8B-474A-81E4-A63A4105863B}" srcId="{2721834B-C759-442E-B43E-2CD5B98B627D}" destId="{69A3E762-C5E8-4BAC-88E5-36A544722595}" srcOrd="0" destOrd="0" parTransId="{DAE34C1F-27AC-46A4-9BA1-AF5C70BA8ABF}" sibTransId="{FEFDA846-08D6-4308-BE76-439FF0D61D22}"/>
    <dgm:cxn modelId="{899C54A4-4ED8-4835-B221-FC90F926CF89}" type="presOf" srcId="{95025A41-8654-4B4F-9C7B-4B05F28604E3}" destId="{14B48808-879F-495C-A1D0-534D05E16222}" srcOrd="0" destOrd="0" presId="urn:microsoft.com/office/officeart/2005/8/layout/list1"/>
    <dgm:cxn modelId="{2994766B-E983-43C0-88A2-1B2CA2CF5DC0}" type="presOf" srcId="{2721834B-C759-442E-B43E-2CD5B98B627D}" destId="{9A0F9EE6-3384-41CD-862D-DB21C3F0AB2F}" srcOrd="0" destOrd="0" presId="urn:microsoft.com/office/officeart/2005/8/layout/list1"/>
    <dgm:cxn modelId="{147F09F9-A827-45C9-B9DC-80F4954F11AE}" type="presOf" srcId="{69A3E762-C5E8-4BAC-88E5-36A544722595}" destId="{6A86B94C-5FD8-48DE-B14B-A9900E1F2577}" srcOrd="0" destOrd="0" presId="urn:microsoft.com/office/officeart/2005/8/layout/list1"/>
    <dgm:cxn modelId="{E5E0C665-A895-4A7D-BC8D-AEDB3BC6CB7B}" srcId="{69A3E762-C5E8-4BAC-88E5-36A544722595}" destId="{37115BD9-D9B2-47ED-A064-096F6E5E4E6A}" srcOrd="1" destOrd="0" parTransId="{195086CD-BA69-4AE0-9FC8-6CD0A5DC3E74}" sibTransId="{FF7A5201-850C-4ED1-9048-717B430FC718}"/>
    <dgm:cxn modelId="{259452DA-B2B0-4408-9110-6AD9547D743A}" type="presOf" srcId="{37115BD9-D9B2-47ED-A064-096F6E5E4E6A}" destId="{14B48808-879F-495C-A1D0-534D05E16222}" srcOrd="0" destOrd="1" presId="urn:microsoft.com/office/officeart/2005/8/layout/list1"/>
    <dgm:cxn modelId="{7B5954F5-5E46-4982-9018-826BAB066403}" srcId="{69A3E762-C5E8-4BAC-88E5-36A544722595}" destId="{95025A41-8654-4B4F-9C7B-4B05F28604E3}" srcOrd="0" destOrd="0" parTransId="{69ACDB7E-28FC-40C9-8B45-5D8E73F5CD14}" sibTransId="{BD2FD705-9234-464D-B306-37837CE525C1}"/>
    <dgm:cxn modelId="{4D6234ED-4E29-42EC-B085-1D8F5CC8F5BE}" type="presOf" srcId="{69A3E762-C5E8-4BAC-88E5-36A544722595}" destId="{64CCA7D3-7AC6-4ED2-A782-75A06E014AD1}" srcOrd="1" destOrd="0" presId="urn:microsoft.com/office/officeart/2005/8/layout/list1"/>
    <dgm:cxn modelId="{527CF1CA-7736-45F6-9606-C096549BB8A6}" type="presParOf" srcId="{9A0F9EE6-3384-41CD-862D-DB21C3F0AB2F}" destId="{C75BC0C6-7909-4561-88FF-3EC51A7DF5C1}" srcOrd="0" destOrd="0" presId="urn:microsoft.com/office/officeart/2005/8/layout/list1"/>
    <dgm:cxn modelId="{3E8F2B47-E5E4-4BDA-915C-2C02565C88EB}" type="presParOf" srcId="{C75BC0C6-7909-4561-88FF-3EC51A7DF5C1}" destId="{6A86B94C-5FD8-48DE-B14B-A9900E1F2577}" srcOrd="0" destOrd="0" presId="urn:microsoft.com/office/officeart/2005/8/layout/list1"/>
    <dgm:cxn modelId="{6BC67D66-143E-45D0-996F-4A57C8474B15}" type="presParOf" srcId="{C75BC0C6-7909-4561-88FF-3EC51A7DF5C1}" destId="{64CCA7D3-7AC6-4ED2-A782-75A06E014AD1}" srcOrd="1" destOrd="0" presId="urn:microsoft.com/office/officeart/2005/8/layout/list1"/>
    <dgm:cxn modelId="{B2469894-107D-4CF5-9B70-524F8BEE5D14}" type="presParOf" srcId="{9A0F9EE6-3384-41CD-862D-DB21C3F0AB2F}" destId="{69049415-5151-469E-A5BE-2571862BCEDF}" srcOrd="1" destOrd="0" presId="urn:microsoft.com/office/officeart/2005/8/layout/list1"/>
    <dgm:cxn modelId="{86199152-4DA1-485E-9EE4-14AF6277B31F}" type="presParOf" srcId="{9A0F9EE6-3384-41CD-862D-DB21C3F0AB2F}" destId="{14B48808-879F-495C-A1D0-534D05E16222}"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8.xml><?xml version="1.0" encoding="utf-8"?>
<dgm:dataModel xmlns:dgm="http://schemas.openxmlformats.org/drawingml/2006/diagram" xmlns:a="http://schemas.openxmlformats.org/drawingml/2006/main">
  <dgm:ptLst>
    <dgm:pt modelId="{8BF8312F-1CC4-4A31-BAA3-181EF1C9A829}" type="doc">
      <dgm:prSet loTypeId="urn:microsoft.com/office/officeart/2005/8/layout/vList2" loCatId="list" qsTypeId="urn:microsoft.com/office/officeart/2005/8/quickstyle/simple2" qsCatId="simple" csTypeId="urn:microsoft.com/office/officeart/2005/8/colors/accent0_2" csCatId="mainScheme" phldr="1"/>
      <dgm:spPr/>
      <dgm:t>
        <a:bodyPr/>
        <a:lstStyle/>
        <a:p>
          <a:endParaRPr lang="en-IN"/>
        </a:p>
      </dgm:t>
    </dgm:pt>
    <dgm:pt modelId="{4099C40E-4E6F-43B1-B146-EE697AC01836}">
      <dgm:prSet custT="1"/>
      <dgm:spPr/>
      <dgm:t>
        <a:bodyPr/>
        <a:lstStyle/>
        <a:p>
          <a:pPr algn="just" rtl="0"/>
          <a:r>
            <a:rPr lang="en-IN" sz="1800" dirty="0"/>
            <a:t>without any specific and special reason as recorded in the order by the court the term of the </a:t>
          </a:r>
          <a:r>
            <a:rPr lang="en-IN" sz="1800" b="1" u="sng" dirty="0"/>
            <a:t>imprisonment</a:t>
          </a:r>
          <a:r>
            <a:rPr lang="en-IN" sz="1800" dirty="0"/>
            <a:t> should </a:t>
          </a:r>
          <a:r>
            <a:rPr lang="en-IN" sz="1800" b="1" u="sng" dirty="0"/>
            <a:t>not</a:t>
          </a:r>
          <a:r>
            <a:rPr lang="en-IN" sz="1800" dirty="0"/>
            <a:t> be </a:t>
          </a:r>
          <a:r>
            <a:rPr lang="en-IN" sz="1800" b="1" u="sng" dirty="0"/>
            <a:t>less than 6 months</a:t>
          </a:r>
          <a:r>
            <a:rPr lang="en-IN" sz="1800" dirty="0"/>
            <a:t>.</a:t>
          </a:r>
        </a:p>
      </dgm:t>
    </dgm:pt>
    <dgm:pt modelId="{879102FB-2F3A-4068-B5BF-823ECF80FDF0}" type="parTrans" cxnId="{96CEFE02-80D0-4A5B-9108-21D00CFAD0B5}">
      <dgm:prSet/>
      <dgm:spPr/>
      <dgm:t>
        <a:bodyPr/>
        <a:lstStyle/>
        <a:p>
          <a:endParaRPr lang="en-IN"/>
        </a:p>
      </dgm:t>
    </dgm:pt>
    <dgm:pt modelId="{AB509508-93F5-400A-9907-0F7768064B67}" type="sibTrans" cxnId="{96CEFE02-80D0-4A5B-9108-21D00CFAD0B5}">
      <dgm:prSet/>
      <dgm:spPr/>
      <dgm:t>
        <a:bodyPr/>
        <a:lstStyle/>
        <a:p>
          <a:endParaRPr lang="en-IN"/>
        </a:p>
      </dgm:t>
    </dgm:pt>
    <dgm:pt modelId="{6A9B95C4-A00B-481F-8DD4-33DAE37CBDE6}">
      <dgm:prSet custT="1"/>
      <dgm:spPr/>
      <dgm:t>
        <a:bodyPr/>
        <a:lstStyle/>
        <a:p>
          <a:pPr algn="just"/>
          <a:r>
            <a:rPr lang="en-IN" sz="1800" b="1" u="sng" dirty="0"/>
            <a:t>All offences </a:t>
          </a:r>
          <a:r>
            <a:rPr lang="en-IN" sz="1800" dirty="0"/>
            <a:t>are </a:t>
          </a:r>
          <a:r>
            <a:rPr lang="en-IN" sz="1800" b="1" u="sng" dirty="0"/>
            <a:t>non-cognizable and bailable </a:t>
          </a:r>
          <a:r>
            <a:rPr lang="en-IN" sz="1800" b="1" dirty="0"/>
            <a:t>except</a:t>
          </a:r>
          <a:r>
            <a:rPr lang="en-IN" sz="1800" dirty="0"/>
            <a:t> the cases where tax evasion is more than Rs. 100 Lakhs</a:t>
          </a:r>
          <a:r>
            <a:rPr lang="en-IN" sz="1600" dirty="0"/>
            <a:t>.</a:t>
          </a:r>
        </a:p>
      </dgm:t>
    </dgm:pt>
    <dgm:pt modelId="{4E0B82EE-118B-4A35-9207-62EB0A42A05B}" type="parTrans" cxnId="{767FE7AF-1A71-41BC-8CCB-F61559A17004}">
      <dgm:prSet/>
      <dgm:spPr/>
      <dgm:t>
        <a:bodyPr/>
        <a:lstStyle/>
        <a:p>
          <a:endParaRPr lang="en-IN"/>
        </a:p>
      </dgm:t>
    </dgm:pt>
    <dgm:pt modelId="{CD380102-24A2-4C52-8747-0BAB922A510B}" type="sibTrans" cxnId="{767FE7AF-1A71-41BC-8CCB-F61559A17004}">
      <dgm:prSet/>
      <dgm:spPr/>
      <dgm:t>
        <a:bodyPr/>
        <a:lstStyle/>
        <a:p>
          <a:endParaRPr lang="en-IN"/>
        </a:p>
      </dgm:t>
    </dgm:pt>
    <dgm:pt modelId="{751F2C16-F5C6-45D4-9DA4-2226BD2DC22C}" type="pres">
      <dgm:prSet presAssocID="{8BF8312F-1CC4-4A31-BAA3-181EF1C9A829}" presName="linear" presStyleCnt="0">
        <dgm:presLayoutVars>
          <dgm:animLvl val="lvl"/>
          <dgm:resizeHandles val="exact"/>
        </dgm:presLayoutVars>
      </dgm:prSet>
      <dgm:spPr/>
    </dgm:pt>
    <dgm:pt modelId="{FE5C6AF8-AAEF-40F4-B860-5413A2116B0D}" type="pres">
      <dgm:prSet presAssocID="{4099C40E-4E6F-43B1-B146-EE697AC01836}" presName="parentText" presStyleLbl="node1" presStyleIdx="0" presStyleCnt="2" custScaleX="90026" custLinFactY="-13631" custLinFactNeighborY="-100000">
        <dgm:presLayoutVars>
          <dgm:chMax val="0"/>
          <dgm:bulletEnabled val="1"/>
        </dgm:presLayoutVars>
      </dgm:prSet>
      <dgm:spPr/>
    </dgm:pt>
    <dgm:pt modelId="{9F893BAB-3D29-4196-AC76-2F6ABFE7E694}" type="pres">
      <dgm:prSet presAssocID="{AB509508-93F5-400A-9907-0F7768064B67}" presName="spacer" presStyleCnt="0"/>
      <dgm:spPr/>
    </dgm:pt>
    <dgm:pt modelId="{7D761F92-F852-4756-A762-0450073E40AC}" type="pres">
      <dgm:prSet presAssocID="{6A9B95C4-A00B-481F-8DD4-33DAE37CBDE6}" presName="parentText" presStyleLbl="node1" presStyleIdx="1" presStyleCnt="2" custScaleX="89485">
        <dgm:presLayoutVars>
          <dgm:chMax val="0"/>
          <dgm:bulletEnabled val="1"/>
        </dgm:presLayoutVars>
      </dgm:prSet>
      <dgm:spPr/>
    </dgm:pt>
  </dgm:ptLst>
  <dgm:cxnLst>
    <dgm:cxn modelId="{AE865819-381C-47FB-8F4B-FA3C3E4ACAED}" type="presOf" srcId="{6A9B95C4-A00B-481F-8DD4-33DAE37CBDE6}" destId="{7D761F92-F852-4756-A762-0450073E40AC}" srcOrd="0" destOrd="0" presId="urn:microsoft.com/office/officeart/2005/8/layout/vList2"/>
    <dgm:cxn modelId="{767FE7AF-1A71-41BC-8CCB-F61559A17004}" srcId="{8BF8312F-1CC4-4A31-BAA3-181EF1C9A829}" destId="{6A9B95C4-A00B-481F-8DD4-33DAE37CBDE6}" srcOrd="1" destOrd="0" parTransId="{4E0B82EE-118B-4A35-9207-62EB0A42A05B}" sibTransId="{CD380102-24A2-4C52-8747-0BAB922A510B}"/>
    <dgm:cxn modelId="{869FB858-703A-4A29-981F-F3AC87954899}" type="presOf" srcId="{8BF8312F-1CC4-4A31-BAA3-181EF1C9A829}" destId="{751F2C16-F5C6-45D4-9DA4-2226BD2DC22C}" srcOrd="0" destOrd="0" presId="urn:microsoft.com/office/officeart/2005/8/layout/vList2"/>
    <dgm:cxn modelId="{96CEFE02-80D0-4A5B-9108-21D00CFAD0B5}" srcId="{8BF8312F-1CC4-4A31-BAA3-181EF1C9A829}" destId="{4099C40E-4E6F-43B1-B146-EE697AC01836}" srcOrd="0" destOrd="0" parTransId="{879102FB-2F3A-4068-B5BF-823ECF80FDF0}" sibTransId="{AB509508-93F5-400A-9907-0F7768064B67}"/>
    <dgm:cxn modelId="{B233325D-CF5B-4627-9B3C-04E3134F1D11}" type="presOf" srcId="{4099C40E-4E6F-43B1-B146-EE697AC01836}" destId="{FE5C6AF8-AAEF-40F4-B860-5413A2116B0D}" srcOrd="0" destOrd="0" presId="urn:microsoft.com/office/officeart/2005/8/layout/vList2"/>
    <dgm:cxn modelId="{16A3C20F-2DCC-4D05-B36D-431DE80B6481}" type="presParOf" srcId="{751F2C16-F5C6-45D4-9DA4-2226BD2DC22C}" destId="{FE5C6AF8-AAEF-40F4-B860-5413A2116B0D}" srcOrd="0" destOrd="0" presId="urn:microsoft.com/office/officeart/2005/8/layout/vList2"/>
    <dgm:cxn modelId="{4843F2FF-64B3-47B4-9D0B-43EE0CC32EFB}" type="presParOf" srcId="{751F2C16-F5C6-45D4-9DA4-2226BD2DC22C}" destId="{9F893BAB-3D29-4196-AC76-2F6ABFE7E694}" srcOrd="1" destOrd="0" presId="urn:microsoft.com/office/officeart/2005/8/layout/vList2"/>
    <dgm:cxn modelId="{2B605733-3364-4F3A-B0AF-E455AC4547AD}" type="presParOf" srcId="{751F2C16-F5C6-45D4-9DA4-2226BD2DC22C}" destId="{7D761F92-F852-4756-A762-0450073E40AC}" srcOrd="2"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9.xml><?xml version="1.0" encoding="utf-8"?>
<dgm:dataModel xmlns:dgm="http://schemas.openxmlformats.org/drawingml/2006/diagram" xmlns:a="http://schemas.openxmlformats.org/drawingml/2006/main">
  <dgm:ptLst>
    <dgm:pt modelId="{0811C6AB-BF60-408A-8FDF-096B99F5FA2F}" type="doc">
      <dgm:prSet loTypeId="urn:microsoft.com/office/officeart/2005/8/layout/hList3" loCatId="list" qsTypeId="urn:microsoft.com/office/officeart/2005/8/quickstyle/simple2" qsCatId="simple" csTypeId="urn:microsoft.com/office/officeart/2005/8/colors/accent0_2" csCatId="mainScheme" phldr="1"/>
      <dgm:spPr/>
      <dgm:t>
        <a:bodyPr/>
        <a:lstStyle/>
        <a:p>
          <a:endParaRPr lang="en-IN"/>
        </a:p>
      </dgm:t>
    </dgm:pt>
    <dgm:pt modelId="{58803828-2C03-46F8-8E2F-62593F0A6363}">
      <dgm:prSet custT="1"/>
      <dgm:spPr/>
      <dgm:t>
        <a:bodyPr/>
        <a:lstStyle/>
        <a:p>
          <a:pPr rtl="0"/>
          <a:r>
            <a:rPr lang="en-IN" sz="2000" dirty="0"/>
            <a:t>Documents produced by any person under the Act;</a:t>
          </a:r>
        </a:p>
      </dgm:t>
    </dgm:pt>
    <dgm:pt modelId="{0870F9BD-75B1-4BA5-A4B2-09F11CD28245}" type="parTrans" cxnId="{1E139D5C-AE67-4910-B9C0-A2E817B667D8}">
      <dgm:prSet/>
      <dgm:spPr/>
      <dgm:t>
        <a:bodyPr/>
        <a:lstStyle/>
        <a:p>
          <a:endParaRPr lang="en-IN" sz="2400"/>
        </a:p>
      </dgm:t>
    </dgm:pt>
    <dgm:pt modelId="{BE190DF6-1584-4A66-AC95-34720D18E9A4}" type="sibTrans" cxnId="{1E139D5C-AE67-4910-B9C0-A2E817B667D8}">
      <dgm:prSet/>
      <dgm:spPr/>
      <dgm:t>
        <a:bodyPr/>
        <a:lstStyle/>
        <a:p>
          <a:endParaRPr lang="en-IN" sz="2400"/>
        </a:p>
      </dgm:t>
    </dgm:pt>
    <dgm:pt modelId="{800E3F78-7B8A-43DB-B961-63B77C58AC0D}">
      <dgm:prSet custT="1"/>
      <dgm:spPr/>
      <dgm:t>
        <a:bodyPr/>
        <a:lstStyle/>
        <a:p>
          <a:pPr rtl="0"/>
          <a:r>
            <a:rPr lang="en-IN" sz="2000" dirty="0"/>
            <a:t>Documents seized from the custody or control of any person under the Act;</a:t>
          </a:r>
        </a:p>
      </dgm:t>
    </dgm:pt>
    <dgm:pt modelId="{A13C4EFB-ADF3-4D39-BD25-4D38A9C26669}" type="parTrans" cxnId="{C4809200-8BAF-441F-832B-363295D504E5}">
      <dgm:prSet/>
      <dgm:spPr/>
      <dgm:t>
        <a:bodyPr/>
        <a:lstStyle/>
        <a:p>
          <a:endParaRPr lang="en-IN" sz="2400"/>
        </a:p>
      </dgm:t>
    </dgm:pt>
    <dgm:pt modelId="{23DDDF0B-AFF5-4B43-BE15-44C5B1E447D8}" type="sibTrans" cxnId="{C4809200-8BAF-441F-832B-363295D504E5}">
      <dgm:prSet/>
      <dgm:spPr/>
      <dgm:t>
        <a:bodyPr/>
        <a:lstStyle/>
        <a:p>
          <a:endParaRPr lang="en-IN" sz="2400"/>
        </a:p>
      </dgm:t>
    </dgm:pt>
    <dgm:pt modelId="{8EC23E89-4251-4E12-A1EF-EB853EE9B805}">
      <dgm:prSet custT="1"/>
      <dgm:spPr/>
      <dgm:t>
        <a:bodyPr/>
        <a:lstStyle/>
        <a:p>
          <a:pPr rtl="0"/>
          <a:r>
            <a:rPr lang="en-IN" sz="2000" dirty="0"/>
            <a:t>Documents received from outside India during the course of proceedings.</a:t>
          </a:r>
        </a:p>
      </dgm:t>
    </dgm:pt>
    <dgm:pt modelId="{D7DA6891-672E-4BEE-8F05-64E06F1C2893}" type="parTrans" cxnId="{10C87196-E320-41F9-A324-C23B16D7B3E8}">
      <dgm:prSet/>
      <dgm:spPr/>
      <dgm:t>
        <a:bodyPr/>
        <a:lstStyle/>
        <a:p>
          <a:endParaRPr lang="en-IN" sz="2400"/>
        </a:p>
      </dgm:t>
    </dgm:pt>
    <dgm:pt modelId="{D136281C-ABC3-4EA8-814A-4652E3D437F9}" type="sibTrans" cxnId="{10C87196-E320-41F9-A324-C23B16D7B3E8}">
      <dgm:prSet/>
      <dgm:spPr/>
      <dgm:t>
        <a:bodyPr/>
        <a:lstStyle/>
        <a:p>
          <a:endParaRPr lang="en-IN" sz="2400"/>
        </a:p>
      </dgm:t>
    </dgm:pt>
    <dgm:pt modelId="{CB32C76A-9FED-495B-8CD0-77EE32619AC0}">
      <dgm:prSet custT="1"/>
      <dgm:spPr/>
      <dgm:t>
        <a:bodyPr/>
        <a:lstStyle/>
        <a:p>
          <a:pPr algn="just" rtl="0"/>
          <a:r>
            <a:rPr lang="en-IN" sz="2400" dirty="0"/>
            <a:t>If any of the following documents are tendered as evidence by prosecution, then the Court shall presume that contents of such document are truthful and is signed or handwritten by the particular person or is executed or attested by the person who is supposed to execute so.</a:t>
          </a:r>
        </a:p>
      </dgm:t>
    </dgm:pt>
    <dgm:pt modelId="{396B966A-4BBD-4B0C-8190-6D71FE3B8068}" type="sibTrans" cxnId="{67154BAF-7D42-4220-B5A7-24D643188FDF}">
      <dgm:prSet/>
      <dgm:spPr/>
      <dgm:t>
        <a:bodyPr/>
        <a:lstStyle/>
        <a:p>
          <a:endParaRPr lang="en-IN" sz="2400"/>
        </a:p>
      </dgm:t>
    </dgm:pt>
    <dgm:pt modelId="{45DD6996-5C54-4B1D-88C3-6F783281426F}" type="parTrans" cxnId="{67154BAF-7D42-4220-B5A7-24D643188FDF}">
      <dgm:prSet/>
      <dgm:spPr/>
      <dgm:t>
        <a:bodyPr/>
        <a:lstStyle/>
        <a:p>
          <a:endParaRPr lang="en-IN" sz="2400"/>
        </a:p>
      </dgm:t>
    </dgm:pt>
    <dgm:pt modelId="{A57F7EEA-5AA5-4520-8A58-2284A39D83E0}" type="pres">
      <dgm:prSet presAssocID="{0811C6AB-BF60-408A-8FDF-096B99F5FA2F}" presName="composite" presStyleCnt="0">
        <dgm:presLayoutVars>
          <dgm:chMax val="1"/>
          <dgm:dir/>
          <dgm:resizeHandles val="exact"/>
        </dgm:presLayoutVars>
      </dgm:prSet>
      <dgm:spPr/>
    </dgm:pt>
    <dgm:pt modelId="{700B5069-261B-4752-AD04-87CA8B3722F9}" type="pres">
      <dgm:prSet presAssocID="{CB32C76A-9FED-495B-8CD0-77EE32619AC0}" presName="roof" presStyleLbl="dkBgShp" presStyleIdx="0" presStyleCnt="2" custScaleY="180004" custLinFactNeighborY="20305"/>
      <dgm:spPr/>
    </dgm:pt>
    <dgm:pt modelId="{B4931821-62A0-4F76-8C3B-CC11D330F976}" type="pres">
      <dgm:prSet presAssocID="{CB32C76A-9FED-495B-8CD0-77EE32619AC0}" presName="pillars" presStyleCnt="0"/>
      <dgm:spPr/>
    </dgm:pt>
    <dgm:pt modelId="{F1907DF1-0AAF-4BD5-BFC0-7B40B4452BDA}" type="pres">
      <dgm:prSet presAssocID="{CB32C76A-9FED-495B-8CD0-77EE32619AC0}" presName="pillar1" presStyleLbl="node1" presStyleIdx="0" presStyleCnt="3" custScaleY="61903" custLinFactNeighborY="11642">
        <dgm:presLayoutVars>
          <dgm:bulletEnabled val="1"/>
        </dgm:presLayoutVars>
      </dgm:prSet>
      <dgm:spPr/>
    </dgm:pt>
    <dgm:pt modelId="{57FE1333-B6BB-4CE8-B14D-F41C2DF18023}" type="pres">
      <dgm:prSet presAssocID="{800E3F78-7B8A-43DB-B961-63B77C58AC0D}" presName="pillarX" presStyleLbl="node1" presStyleIdx="1" presStyleCnt="3" custScaleY="61903" custLinFactNeighborY="11642">
        <dgm:presLayoutVars>
          <dgm:bulletEnabled val="1"/>
        </dgm:presLayoutVars>
      </dgm:prSet>
      <dgm:spPr/>
    </dgm:pt>
    <dgm:pt modelId="{276632D0-F679-4A0C-9474-C2409AACF78F}" type="pres">
      <dgm:prSet presAssocID="{8EC23E89-4251-4E12-A1EF-EB853EE9B805}" presName="pillarX" presStyleLbl="node1" presStyleIdx="2" presStyleCnt="3" custScaleY="61903" custLinFactNeighborY="11642">
        <dgm:presLayoutVars>
          <dgm:bulletEnabled val="1"/>
        </dgm:presLayoutVars>
      </dgm:prSet>
      <dgm:spPr/>
    </dgm:pt>
    <dgm:pt modelId="{D98E9DDA-CC88-4093-8090-FD7AA3B7017A}" type="pres">
      <dgm:prSet presAssocID="{CB32C76A-9FED-495B-8CD0-77EE32619AC0}" presName="base" presStyleLbl="dkBgShp" presStyleIdx="1" presStyleCnt="2" custScaleY="54422" custLinFactNeighborY="-76271"/>
      <dgm:spPr/>
    </dgm:pt>
  </dgm:ptLst>
  <dgm:cxnLst>
    <dgm:cxn modelId="{173F2DC2-4B05-4BD4-BC11-39D38FFC2201}" type="presOf" srcId="{800E3F78-7B8A-43DB-B961-63B77C58AC0D}" destId="{57FE1333-B6BB-4CE8-B14D-F41C2DF18023}" srcOrd="0" destOrd="0" presId="urn:microsoft.com/office/officeart/2005/8/layout/hList3"/>
    <dgm:cxn modelId="{1E139D5C-AE67-4910-B9C0-A2E817B667D8}" srcId="{CB32C76A-9FED-495B-8CD0-77EE32619AC0}" destId="{58803828-2C03-46F8-8E2F-62593F0A6363}" srcOrd="0" destOrd="0" parTransId="{0870F9BD-75B1-4BA5-A4B2-09F11CD28245}" sibTransId="{BE190DF6-1584-4A66-AC95-34720D18E9A4}"/>
    <dgm:cxn modelId="{DE3B1376-2667-49C0-A85D-151C419A796C}" type="presOf" srcId="{CB32C76A-9FED-495B-8CD0-77EE32619AC0}" destId="{700B5069-261B-4752-AD04-87CA8B3722F9}" srcOrd="0" destOrd="0" presId="urn:microsoft.com/office/officeart/2005/8/layout/hList3"/>
    <dgm:cxn modelId="{67154BAF-7D42-4220-B5A7-24D643188FDF}" srcId="{0811C6AB-BF60-408A-8FDF-096B99F5FA2F}" destId="{CB32C76A-9FED-495B-8CD0-77EE32619AC0}" srcOrd="0" destOrd="0" parTransId="{45DD6996-5C54-4B1D-88C3-6F783281426F}" sibTransId="{396B966A-4BBD-4B0C-8190-6D71FE3B8068}"/>
    <dgm:cxn modelId="{7EAD2776-0F04-4DD5-8634-D1B2F673B335}" type="presOf" srcId="{58803828-2C03-46F8-8E2F-62593F0A6363}" destId="{F1907DF1-0AAF-4BD5-BFC0-7B40B4452BDA}" srcOrd="0" destOrd="0" presId="urn:microsoft.com/office/officeart/2005/8/layout/hList3"/>
    <dgm:cxn modelId="{C4809200-8BAF-441F-832B-363295D504E5}" srcId="{CB32C76A-9FED-495B-8CD0-77EE32619AC0}" destId="{800E3F78-7B8A-43DB-B961-63B77C58AC0D}" srcOrd="1" destOrd="0" parTransId="{A13C4EFB-ADF3-4D39-BD25-4D38A9C26669}" sibTransId="{23DDDF0B-AFF5-4B43-BE15-44C5B1E447D8}"/>
    <dgm:cxn modelId="{3FDFEEF7-2088-42B2-A5AD-378C73E86DD5}" type="presOf" srcId="{8EC23E89-4251-4E12-A1EF-EB853EE9B805}" destId="{276632D0-F679-4A0C-9474-C2409AACF78F}" srcOrd="0" destOrd="0" presId="urn:microsoft.com/office/officeart/2005/8/layout/hList3"/>
    <dgm:cxn modelId="{667CE01A-E759-4DAB-85BC-D1977AF6C677}" type="presOf" srcId="{0811C6AB-BF60-408A-8FDF-096B99F5FA2F}" destId="{A57F7EEA-5AA5-4520-8A58-2284A39D83E0}" srcOrd="0" destOrd="0" presId="urn:microsoft.com/office/officeart/2005/8/layout/hList3"/>
    <dgm:cxn modelId="{10C87196-E320-41F9-A324-C23B16D7B3E8}" srcId="{CB32C76A-9FED-495B-8CD0-77EE32619AC0}" destId="{8EC23E89-4251-4E12-A1EF-EB853EE9B805}" srcOrd="2" destOrd="0" parTransId="{D7DA6891-672E-4BEE-8F05-64E06F1C2893}" sibTransId="{D136281C-ABC3-4EA8-814A-4652E3D437F9}"/>
    <dgm:cxn modelId="{DB822B52-031D-4FBC-8CDE-BB96402C95C9}" type="presParOf" srcId="{A57F7EEA-5AA5-4520-8A58-2284A39D83E0}" destId="{700B5069-261B-4752-AD04-87CA8B3722F9}" srcOrd="0" destOrd="0" presId="urn:microsoft.com/office/officeart/2005/8/layout/hList3"/>
    <dgm:cxn modelId="{6954F073-18A4-408E-B420-ED54EE4D0B1E}" type="presParOf" srcId="{A57F7EEA-5AA5-4520-8A58-2284A39D83E0}" destId="{B4931821-62A0-4F76-8C3B-CC11D330F976}" srcOrd="1" destOrd="0" presId="urn:microsoft.com/office/officeart/2005/8/layout/hList3"/>
    <dgm:cxn modelId="{8C24560E-A1C6-4235-BBAE-A2197F08B7AA}" type="presParOf" srcId="{B4931821-62A0-4F76-8C3B-CC11D330F976}" destId="{F1907DF1-0AAF-4BD5-BFC0-7B40B4452BDA}" srcOrd="0" destOrd="0" presId="urn:microsoft.com/office/officeart/2005/8/layout/hList3"/>
    <dgm:cxn modelId="{13BCA4B1-E0A8-49B6-BDAB-B67ECDC2404A}" type="presParOf" srcId="{B4931821-62A0-4F76-8C3B-CC11D330F976}" destId="{57FE1333-B6BB-4CE8-B14D-F41C2DF18023}" srcOrd="1" destOrd="0" presId="urn:microsoft.com/office/officeart/2005/8/layout/hList3"/>
    <dgm:cxn modelId="{BBE07581-D3D4-4959-B48D-F8BCDF283E33}" type="presParOf" srcId="{B4931821-62A0-4F76-8C3B-CC11D330F976}" destId="{276632D0-F679-4A0C-9474-C2409AACF78F}" srcOrd="2" destOrd="0" presId="urn:microsoft.com/office/officeart/2005/8/layout/hList3"/>
    <dgm:cxn modelId="{CE350698-5C79-485A-93D3-98FF16EB98DA}" type="presParOf" srcId="{A57F7EEA-5AA5-4520-8A58-2284A39D83E0}" destId="{D98E9DDA-CC88-4093-8090-FD7AA3B7017A}"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0.xml><?xml version="1.0" encoding="utf-8"?>
<dgm:dataModel xmlns:dgm="http://schemas.openxmlformats.org/drawingml/2006/diagram" xmlns:a="http://schemas.openxmlformats.org/drawingml/2006/main">
  <dgm:ptLst>
    <dgm:pt modelId="{7444B513-575A-4D99-AEBB-3876EADE1713}" type="doc">
      <dgm:prSet loTypeId="urn:microsoft.com/office/officeart/2005/8/layout/vList2" loCatId="list" qsTypeId="urn:microsoft.com/office/officeart/2005/8/quickstyle/simple1" qsCatId="simple" csTypeId="urn:microsoft.com/office/officeart/2005/8/colors/accent0_2" csCatId="mainScheme" phldr="1"/>
      <dgm:spPr/>
    </dgm:pt>
    <dgm:pt modelId="{73A92745-96D1-4C71-B964-F2020E05FD71}">
      <dgm:prSet phldrT="[Text]" custT="1"/>
      <dgm:spPr/>
      <dgm:t>
        <a:bodyPr/>
        <a:lstStyle/>
        <a:p>
          <a:pPr algn="l"/>
          <a:r>
            <a:rPr lang="en-US" sz="2000" dirty="0">
              <a:latin typeface="+mn-lt"/>
              <a:ea typeface="Cambria Math" panose="02040503050406030204" pitchFamily="18" charset="0"/>
            </a:rPr>
            <a:t>Officers under the existing laws to be subsumed into GST</a:t>
          </a:r>
          <a:endParaRPr lang="en-IN" sz="2000" dirty="0">
            <a:latin typeface="+mn-lt"/>
          </a:endParaRPr>
        </a:p>
      </dgm:t>
    </dgm:pt>
    <dgm:pt modelId="{1894C6CA-1088-4E1F-AD9F-C7E2FFE5E185}" type="parTrans" cxnId="{DAC417EC-ED72-4494-BD5D-F4FB2D00E64C}">
      <dgm:prSet/>
      <dgm:spPr/>
      <dgm:t>
        <a:bodyPr/>
        <a:lstStyle/>
        <a:p>
          <a:pPr algn="l"/>
          <a:endParaRPr lang="en-IN" sz="2000">
            <a:latin typeface="+mn-lt"/>
          </a:endParaRPr>
        </a:p>
      </dgm:t>
    </dgm:pt>
    <dgm:pt modelId="{3B7C27A3-FE59-4DCC-B713-14FB39145C19}" type="sibTrans" cxnId="{DAC417EC-ED72-4494-BD5D-F4FB2D00E64C}">
      <dgm:prSet custT="1"/>
      <dgm:spPr/>
      <dgm:t>
        <a:bodyPr/>
        <a:lstStyle/>
        <a:p>
          <a:pPr algn="l"/>
          <a:endParaRPr lang="en-IN" sz="2000">
            <a:latin typeface="+mn-lt"/>
          </a:endParaRPr>
        </a:p>
      </dgm:t>
    </dgm:pt>
    <dgm:pt modelId="{CF91113B-F291-4F33-8495-B7E492B5D089}">
      <dgm:prSet phldrT="[Text]" custT="1"/>
      <dgm:spPr/>
      <dgm:t>
        <a:bodyPr/>
        <a:lstStyle/>
        <a:p>
          <a:pPr algn="l"/>
          <a:r>
            <a:rPr lang="en-US" sz="2000" dirty="0">
              <a:latin typeface="+mn-lt"/>
              <a:ea typeface="Cambria Math" panose="02040503050406030204" pitchFamily="18" charset="0"/>
            </a:rPr>
            <a:t>To be appointed as GST Officer / Competent Authority under the respective Act  </a:t>
          </a:r>
          <a:endParaRPr lang="en-IN" sz="2000" dirty="0">
            <a:latin typeface="+mn-lt"/>
          </a:endParaRPr>
        </a:p>
      </dgm:t>
    </dgm:pt>
    <dgm:pt modelId="{5F48DB86-3B97-4156-96A1-0F35AB20597A}" type="parTrans" cxnId="{54421BC7-2A5E-4C5F-9E75-A074BD9056D5}">
      <dgm:prSet/>
      <dgm:spPr/>
      <dgm:t>
        <a:bodyPr/>
        <a:lstStyle/>
        <a:p>
          <a:pPr algn="l"/>
          <a:endParaRPr lang="en-IN" sz="2000">
            <a:latin typeface="+mn-lt"/>
          </a:endParaRPr>
        </a:p>
      </dgm:t>
    </dgm:pt>
    <dgm:pt modelId="{F5EAEE5B-F5A6-416C-90B3-4D6B48164012}" type="sibTrans" cxnId="{54421BC7-2A5E-4C5F-9E75-A074BD9056D5}">
      <dgm:prSet custT="1"/>
      <dgm:spPr/>
      <dgm:t>
        <a:bodyPr/>
        <a:lstStyle/>
        <a:p>
          <a:pPr algn="l"/>
          <a:endParaRPr lang="en-IN" sz="2000">
            <a:latin typeface="+mn-lt"/>
          </a:endParaRPr>
        </a:p>
      </dgm:t>
    </dgm:pt>
    <dgm:pt modelId="{1CBDD9EE-7394-4E0E-B1A5-7FC2033AD990}">
      <dgm:prSet phldrT="[Text]" custT="1"/>
      <dgm:spPr/>
      <dgm:t>
        <a:bodyPr/>
        <a:lstStyle/>
        <a:p>
          <a:pPr algn="l"/>
          <a:r>
            <a:rPr lang="en-US" sz="2000" dirty="0">
              <a:latin typeface="+mn-lt"/>
              <a:ea typeface="Cambria Math" panose="02040503050406030204" pitchFamily="18" charset="0"/>
            </a:rPr>
            <a:t>Provided they are continuing in office as on appointed day</a:t>
          </a:r>
          <a:endParaRPr lang="en-IN" sz="2000" dirty="0">
            <a:latin typeface="+mn-lt"/>
          </a:endParaRPr>
        </a:p>
      </dgm:t>
    </dgm:pt>
    <dgm:pt modelId="{92EAE47E-9A14-427C-BB85-79CDB194D006}" type="parTrans" cxnId="{BB70B8FC-706F-426B-B61F-7BE7FC0308C9}">
      <dgm:prSet/>
      <dgm:spPr/>
      <dgm:t>
        <a:bodyPr/>
        <a:lstStyle/>
        <a:p>
          <a:pPr algn="l"/>
          <a:endParaRPr lang="en-IN" sz="2000">
            <a:latin typeface="+mn-lt"/>
          </a:endParaRPr>
        </a:p>
      </dgm:t>
    </dgm:pt>
    <dgm:pt modelId="{1C9751A1-AC0C-495D-AC56-58E857713A87}" type="sibTrans" cxnId="{BB70B8FC-706F-426B-B61F-7BE7FC0308C9}">
      <dgm:prSet/>
      <dgm:spPr/>
      <dgm:t>
        <a:bodyPr/>
        <a:lstStyle/>
        <a:p>
          <a:pPr algn="l"/>
          <a:endParaRPr lang="en-IN" sz="2000">
            <a:latin typeface="+mn-lt"/>
          </a:endParaRPr>
        </a:p>
      </dgm:t>
    </dgm:pt>
    <dgm:pt modelId="{992E838D-5674-481A-A269-C5CE8630753D}">
      <dgm:prSet custT="1"/>
      <dgm:spPr/>
      <dgm:t>
        <a:bodyPr/>
        <a:lstStyle/>
        <a:p>
          <a:pPr algn="l"/>
          <a:r>
            <a:rPr lang="en-US" sz="2000" dirty="0">
              <a:latin typeface="+mn-lt"/>
              <a:ea typeface="Cambria Math" panose="02040503050406030204" pitchFamily="18" charset="0"/>
            </a:rPr>
            <a:t>Central / State Government may issue order / make rules for smooth transition into GST</a:t>
          </a:r>
        </a:p>
      </dgm:t>
    </dgm:pt>
    <dgm:pt modelId="{B111DC7C-B66D-4DA7-A7D4-E1BDFC16F8A0}" type="parTrans" cxnId="{0BA333F7-5217-41F6-8281-D3F716418417}">
      <dgm:prSet/>
      <dgm:spPr/>
      <dgm:t>
        <a:bodyPr/>
        <a:lstStyle/>
        <a:p>
          <a:pPr algn="l"/>
          <a:endParaRPr lang="en-IN" sz="2000">
            <a:latin typeface="+mn-lt"/>
          </a:endParaRPr>
        </a:p>
      </dgm:t>
    </dgm:pt>
    <dgm:pt modelId="{1A0A2965-8092-4A02-90FD-940794A07920}" type="sibTrans" cxnId="{0BA333F7-5217-41F6-8281-D3F716418417}">
      <dgm:prSet/>
      <dgm:spPr/>
      <dgm:t>
        <a:bodyPr/>
        <a:lstStyle/>
        <a:p>
          <a:pPr algn="l"/>
          <a:endParaRPr lang="en-IN" sz="2000">
            <a:latin typeface="+mn-lt"/>
          </a:endParaRPr>
        </a:p>
      </dgm:t>
    </dgm:pt>
    <dgm:pt modelId="{CCB7B549-89D8-4186-BA70-14B453CE1314}" type="pres">
      <dgm:prSet presAssocID="{7444B513-575A-4D99-AEBB-3876EADE1713}" presName="linear" presStyleCnt="0">
        <dgm:presLayoutVars>
          <dgm:animLvl val="lvl"/>
          <dgm:resizeHandles val="exact"/>
        </dgm:presLayoutVars>
      </dgm:prSet>
      <dgm:spPr/>
    </dgm:pt>
    <dgm:pt modelId="{55C88C72-C447-4399-9929-6093A52EDB30}" type="pres">
      <dgm:prSet presAssocID="{73A92745-96D1-4C71-B964-F2020E05FD71}" presName="parentText" presStyleLbl="node1" presStyleIdx="0" presStyleCnt="4">
        <dgm:presLayoutVars>
          <dgm:chMax val="0"/>
          <dgm:bulletEnabled val="1"/>
        </dgm:presLayoutVars>
      </dgm:prSet>
      <dgm:spPr/>
    </dgm:pt>
    <dgm:pt modelId="{C39316E9-1038-420A-8730-74C1A47C8C1A}" type="pres">
      <dgm:prSet presAssocID="{3B7C27A3-FE59-4DCC-B713-14FB39145C19}" presName="spacer" presStyleCnt="0"/>
      <dgm:spPr/>
    </dgm:pt>
    <dgm:pt modelId="{DBE47954-A511-4F69-B6F2-686253255FE2}" type="pres">
      <dgm:prSet presAssocID="{CF91113B-F291-4F33-8495-B7E492B5D089}" presName="parentText" presStyleLbl="node1" presStyleIdx="1" presStyleCnt="4">
        <dgm:presLayoutVars>
          <dgm:chMax val="0"/>
          <dgm:bulletEnabled val="1"/>
        </dgm:presLayoutVars>
      </dgm:prSet>
      <dgm:spPr/>
    </dgm:pt>
    <dgm:pt modelId="{0CC939AE-5CCE-4DDB-9304-6D3DBBA7DA70}" type="pres">
      <dgm:prSet presAssocID="{F5EAEE5B-F5A6-416C-90B3-4D6B48164012}" presName="spacer" presStyleCnt="0"/>
      <dgm:spPr/>
    </dgm:pt>
    <dgm:pt modelId="{1A74838A-DF36-4666-B32F-8F47007EDFDC}" type="pres">
      <dgm:prSet presAssocID="{1CBDD9EE-7394-4E0E-B1A5-7FC2033AD990}" presName="parentText" presStyleLbl="node1" presStyleIdx="2" presStyleCnt="4">
        <dgm:presLayoutVars>
          <dgm:chMax val="0"/>
          <dgm:bulletEnabled val="1"/>
        </dgm:presLayoutVars>
      </dgm:prSet>
      <dgm:spPr/>
    </dgm:pt>
    <dgm:pt modelId="{236091CA-2911-4FDB-A25D-6860A88D0E55}" type="pres">
      <dgm:prSet presAssocID="{1C9751A1-AC0C-495D-AC56-58E857713A87}" presName="spacer" presStyleCnt="0"/>
      <dgm:spPr/>
    </dgm:pt>
    <dgm:pt modelId="{3CB2797C-BBD4-4E5A-BEFD-A4695A89E5F9}" type="pres">
      <dgm:prSet presAssocID="{992E838D-5674-481A-A269-C5CE8630753D}" presName="parentText" presStyleLbl="node1" presStyleIdx="3" presStyleCnt="4" custLinFactNeighborX="144">
        <dgm:presLayoutVars>
          <dgm:chMax val="0"/>
          <dgm:bulletEnabled val="1"/>
        </dgm:presLayoutVars>
      </dgm:prSet>
      <dgm:spPr/>
    </dgm:pt>
  </dgm:ptLst>
  <dgm:cxnLst>
    <dgm:cxn modelId="{DAC417EC-ED72-4494-BD5D-F4FB2D00E64C}" srcId="{7444B513-575A-4D99-AEBB-3876EADE1713}" destId="{73A92745-96D1-4C71-B964-F2020E05FD71}" srcOrd="0" destOrd="0" parTransId="{1894C6CA-1088-4E1F-AD9F-C7E2FFE5E185}" sibTransId="{3B7C27A3-FE59-4DCC-B713-14FB39145C19}"/>
    <dgm:cxn modelId="{8DB9AC8E-4267-4F03-B863-DBF9AA8F3070}" type="presOf" srcId="{7444B513-575A-4D99-AEBB-3876EADE1713}" destId="{CCB7B549-89D8-4186-BA70-14B453CE1314}" srcOrd="0" destOrd="0" presId="urn:microsoft.com/office/officeart/2005/8/layout/vList2"/>
    <dgm:cxn modelId="{3FD4560D-9E6C-4853-B815-CF4CF0404B52}" type="presOf" srcId="{1CBDD9EE-7394-4E0E-B1A5-7FC2033AD990}" destId="{1A74838A-DF36-4666-B32F-8F47007EDFDC}" srcOrd="0" destOrd="0" presId="urn:microsoft.com/office/officeart/2005/8/layout/vList2"/>
    <dgm:cxn modelId="{0BA333F7-5217-41F6-8281-D3F716418417}" srcId="{7444B513-575A-4D99-AEBB-3876EADE1713}" destId="{992E838D-5674-481A-A269-C5CE8630753D}" srcOrd="3" destOrd="0" parTransId="{B111DC7C-B66D-4DA7-A7D4-E1BDFC16F8A0}" sibTransId="{1A0A2965-8092-4A02-90FD-940794A07920}"/>
    <dgm:cxn modelId="{C0BE3C16-3638-4966-BEE9-8D86616BBE15}" type="presOf" srcId="{73A92745-96D1-4C71-B964-F2020E05FD71}" destId="{55C88C72-C447-4399-9929-6093A52EDB30}" srcOrd="0" destOrd="0" presId="urn:microsoft.com/office/officeart/2005/8/layout/vList2"/>
    <dgm:cxn modelId="{2FD0FCCF-A9FD-4F2F-AC26-C154C2B99164}" type="presOf" srcId="{992E838D-5674-481A-A269-C5CE8630753D}" destId="{3CB2797C-BBD4-4E5A-BEFD-A4695A89E5F9}" srcOrd="0" destOrd="0" presId="urn:microsoft.com/office/officeart/2005/8/layout/vList2"/>
    <dgm:cxn modelId="{62547749-19F6-4EE0-BCFF-1030B2E4F0B5}" type="presOf" srcId="{CF91113B-F291-4F33-8495-B7E492B5D089}" destId="{DBE47954-A511-4F69-B6F2-686253255FE2}" srcOrd="0" destOrd="0" presId="urn:microsoft.com/office/officeart/2005/8/layout/vList2"/>
    <dgm:cxn modelId="{54421BC7-2A5E-4C5F-9E75-A074BD9056D5}" srcId="{7444B513-575A-4D99-AEBB-3876EADE1713}" destId="{CF91113B-F291-4F33-8495-B7E492B5D089}" srcOrd="1" destOrd="0" parTransId="{5F48DB86-3B97-4156-96A1-0F35AB20597A}" sibTransId="{F5EAEE5B-F5A6-416C-90B3-4D6B48164012}"/>
    <dgm:cxn modelId="{BB70B8FC-706F-426B-B61F-7BE7FC0308C9}" srcId="{7444B513-575A-4D99-AEBB-3876EADE1713}" destId="{1CBDD9EE-7394-4E0E-B1A5-7FC2033AD990}" srcOrd="2" destOrd="0" parTransId="{92EAE47E-9A14-427C-BB85-79CDB194D006}" sibTransId="{1C9751A1-AC0C-495D-AC56-58E857713A87}"/>
    <dgm:cxn modelId="{36981630-7AFC-441F-8A14-69F3A67CF6DA}" type="presParOf" srcId="{CCB7B549-89D8-4186-BA70-14B453CE1314}" destId="{55C88C72-C447-4399-9929-6093A52EDB30}" srcOrd="0" destOrd="0" presId="urn:microsoft.com/office/officeart/2005/8/layout/vList2"/>
    <dgm:cxn modelId="{54712077-CF84-4533-93B2-0E7ACD265D5C}" type="presParOf" srcId="{CCB7B549-89D8-4186-BA70-14B453CE1314}" destId="{C39316E9-1038-420A-8730-74C1A47C8C1A}" srcOrd="1" destOrd="0" presId="urn:microsoft.com/office/officeart/2005/8/layout/vList2"/>
    <dgm:cxn modelId="{58CFD430-A8D1-4160-9E9E-4D4C3F174797}" type="presParOf" srcId="{CCB7B549-89D8-4186-BA70-14B453CE1314}" destId="{DBE47954-A511-4F69-B6F2-686253255FE2}" srcOrd="2" destOrd="0" presId="urn:microsoft.com/office/officeart/2005/8/layout/vList2"/>
    <dgm:cxn modelId="{D4D2B03C-3FC1-495D-ADF7-DDE177A2BD13}" type="presParOf" srcId="{CCB7B549-89D8-4186-BA70-14B453CE1314}" destId="{0CC939AE-5CCE-4DDB-9304-6D3DBBA7DA70}" srcOrd="3" destOrd="0" presId="urn:microsoft.com/office/officeart/2005/8/layout/vList2"/>
    <dgm:cxn modelId="{469A3317-65D7-4D59-B11B-9909A2C597B1}" type="presParOf" srcId="{CCB7B549-89D8-4186-BA70-14B453CE1314}" destId="{1A74838A-DF36-4666-B32F-8F47007EDFDC}" srcOrd="4" destOrd="0" presId="urn:microsoft.com/office/officeart/2005/8/layout/vList2"/>
    <dgm:cxn modelId="{86DADDE1-CC86-4B17-ADD9-744C7EB80ECB}" type="presParOf" srcId="{CCB7B549-89D8-4186-BA70-14B453CE1314}" destId="{236091CA-2911-4FDB-A25D-6860A88D0E55}" srcOrd="5" destOrd="0" presId="urn:microsoft.com/office/officeart/2005/8/layout/vList2"/>
    <dgm:cxn modelId="{B57D9C2F-40A9-4EF7-B4DF-3CA49893297A}" type="presParOf" srcId="{CCB7B549-89D8-4186-BA70-14B453CE1314}" destId="{3CB2797C-BBD4-4E5A-BEFD-A4695A89E5F9}"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1.xml><?xml version="1.0" encoding="utf-8"?>
<dgm:dataModel xmlns:dgm="http://schemas.openxmlformats.org/drawingml/2006/diagram" xmlns:a="http://schemas.openxmlformats.org/drawingml/2006/main">
  <dgm:ptLst>
    <dgm:pt modelId="{7444B513-575A-4D99-AEBB-3876EADE1713}" type="doc">
      <dgm:prSet loTypeId="urn:microsoft.com/office/officeart/2005/8/layout/vList2" loCatId="list" qsTypeId="urn:microsoft.com/office/officeart/2005/8/quickstyle/simple1" qsCatId="simple" csTypeId="urn:microsoft.com/office/officeart/2005/8/colors/accent0_2" csCatId="mainScheme" phldr="1"/>
      <dgm:spPr/>
    </dgm:pt>
    <dgm:pt modelId="{73A92745-96D1-4C71-B964-F2020E05FD71}">
      <dgm:prSet phldrT="[Text]" custT="1"/>
      <dgm:spPr/>
      <dgm:t>
        <a:bodyPr/>
        <a:lstStyle/>
        <a:p>
          <a:pPr algn="l"/>
          <a:r>
            <a:rPr lang="en-US" sz="2000" dirty="0">
              <a:latin typeface="+mn-lt"/>
              <a:ea typeface="Cambria Math" panose="02040503050406030204" pitchFamily="18" charset="0"/>
            </a:rPr>
            <a:t>Every registered person under the earlier law having valid PAN will be issued a provisional registration certificate (PRC)</a:t>
          </a:r>
          <a:endParaRPr lang="en-IN" sz="2000" dirty="0">
            <a:latin typeface="+mn-lt"/>
          </a:endParaRPr>
        </a:p>
      </dgm:t>
    </dgm:pt>
    <dgm:pt modelId="{1894C6CA-1088-4E1F-AD9F-C7E2FFE5E185}" type="parTrans" cxnId="{DAC417EC-ED72-4494-BD5D-F4FB2D00E64C}">
      <dgm:prSet/>
      <dgm:spPr/>
      <dgm:t>
        <a:bodyPr/>
        <a:lstStyle/>
        <a:p>
          <a:pPr algn="l"/>
          <a:endParaRPr lang="en-IN" sz="2000">
            <a:latin typeface="+mn-lt"/>
          </a:endParaRPr>
        </a:p>
      </dgm:t>
    </dgm:pt>
    <dgm:pt modelId="{3B7C27A3-FE59-4DCC-B713-14FB39145C19}" type="sibTrans" cxnId="{DAC417EC-ED72-4494-BD5D-F4FB2D00E64C}">
      <dgm:prSet custT="1"/>
      <dgm:spPr/>
      <dgm:t>
        <a:bodyPr/>
        <a:lstStyle/>
        <a:p>
          <a:pPr algn="l"/>
          <a:endParaRPr lang="en-IN" sz="2000">
            <a:latin typeface="+mn-lt"/>
          </a:endParaRPr>
        </a:p>
      </dgm:t>
    </dgm:pt>
    <dgm:pt modelId="{CF91113B-F291-4F33-8495-B7E492B5D089}">
      <dgm:prSet phldrT="[Text]" custT="1"/>
      <dgm:spPr/>
      <dgm:t>
        <a:bodyPr/>
        <a:lstStyle/>
        <a:p>
          <a:pPr algn="l"/>
          <a:r>
            <a:rPr lang="en-US" sz="2000" dirty="0">
              <a:latin typeface="+mn-lt"/>
              <a:ea typeface="Cambria Math" panose="02040503050406030204" pitchFamily="18" charset="0"/>
            </a:rPr>
            <a:t>Such PRC will be valid for six months or for such extended period  </a:t>
          </a:r>
          <a:endParaRPr lang="en-IN" sz="2000" dirty="0">
            <a:latin typeface="+mn-lt"/>
          </a:endParaRPr>
        </a:p>
      </dgm:t>
    </dgm:pt>
    <dgm:pt modelId="{5F48DB86-3B97-4156-96A1-0F35AB20597A}" type="parTrans" cxnId="{54421BC7-2A5E-4C5F-9E75-A074BD9056D5}">
      <dgm:prSet/>
      <dgm:spPr/>
      <dgm:t>
        <a:bodyPr/>
        <a:lstStyle/>
        <a:p>
          <a:pPr algn="l"/>
          <a:endParaRPr lang="en-IN" sz="2000">
            <a:latin typeface="+mn-lt"/>
          </a:endParaRPr>
        </a:p>
      </dgm:t>
    </dgm:pt>
    <dgm:pt modelId="{F5EAEE5B-F5A6-416C-90B3-4D6B48164012}" type="sibTrans" cxnId="{54421BC7-2A5E-4C5F-9E75-A074BD9056D5}">
      <dgm:prSet custT="1"/>
      <dgm:spPr/>
      <dgm:t>
        <a:bodyPr/>
        <a:lstStyle/>
        <a:p>
          <a:pPr algn="l"/>
          <a:endParaRPr lang="en-IN" sz="2000">
            <a:latin typeface="+mn-lt"/>
          </a:endParaRPr>
        </a:p>
      </dgm:t>
    </dgm:pt>
    <dgm:pt modelId="{1CBDD9EE-7394-4E0E-B1A5-7FC2033AD990}">
      <dgm:prSet phldrT="[Text]" custT="1"/>
      <dgm:spPr/>
      <dgm:t>
        <a:bodyPr/>
        <a:lstStyle/>
        <a:p>
          <a:pPr algn="l"/>
          <a:r>
            <a:rPr lang="en-US" sz="2000" dirty="0">
              <a:latin typeface="+mn-lt"/>
              <a:ea typeface="Cambria Math" panose="02040503050406030204" pitchFamily="18" charset="0"/>
            </a:rPr>
            <a:t>Final RC will be issued by Central  / State Government on furnishing of the prescribed information</a:t>
          </a:r>
          <a:endParaRPr lang="en-IN" sz="2000" dirty="0">
            <a:latin typeface="+mn-lt"/>
          </a:endParaRPr>
        </a:p>
      </dgm:t>
    </dgm:pt>
    <dgm:pt modelId="{92EAE47E-9A14-427C-BB85-79CDB194D006}" type="parTrans" cxnId="{BB70B8FC-706F-426B-B61F-7BE7FC0308C9}">
      <dgm:prSet/>
      <dgm:spPr/>
      <dgm:t>
        <a:bodyPr/>
        <a:lstStyle/>
        <a:p>
          <a:pPr algn="l"/>
          <a:endParaRPr lang="en-IN" sz="2000">
            <a:latin typeface="+mn-lt"/>
          </a:endParaRPr>
        </a:p>
      </dgm:t>
    </dgm:pt>
    <dgm:pt modelId="{1C9751A1-AC0C-495D-AC56-58E857713A87}" type="sibTrans" cxnId="{BB70B8FC-706F-426B-B61F-7BE7FC0308C9}">
      <dgm:prSet/>
      <dgm:spPr/>
      <dgm:t>
        <a:bodyPr/>
        <a:lstStyle/>
        <a:p>
          <a:pPr algn="l"/>
          <a:endParaRPr lang="en-IN" sz="2000">
            <a:latin typeface="+mn-lt"/>
          </a:endParaRPr>
        </a:p>
      </dgm:t>
    </dgm:pt>
    <dgm:pt modelId="{992E838D-5674-481A-A269-C5CE8630753D}">
      <dgm:prSet custT="1"/>
      <dgm:spPr/>
      <dgm:t>
        <a:bodyPr/>
        <a:lstStyle/>
        <a:p>
          <a:pPr algn="l"/>
          <a:r>
            <a:rPr lang="en-US" sz="2000" dirty="0">
              <a:latin typeface="+mn-lt"/>
              <a:ea typeface="Cambria Math" panose="02040503050406030204" pitchFamily="18" charset="0"/>
            </a:rPr>
            <a:t>The PRC issued to a person not liable for registration under GST shall be deemed to have been cancelled upon filing application</a:t>
          </a:r>
        </a:p>
      </dgm:t>
    </dgm:pt>
    <dgm:pt modelId="{B111DC7C-B66D-4DA7-A7D4-E1BDFC16F8A0}" type="parTrans" cxnId="{0BA333F7-5217-41F6-8281-D3F716418417}">
      <dgm:prSet/>
      <dgm:spPr/>
      <dgm:t>
        <a:bodyPr/>
        <a:lstStyle/>
        <a:p>
          <a:pPr algn="l"/>
          <a:endParaRPr lang="en-IN" sz="2000">
            <a:latin typeface="+mn-lt"/>
          </a:endParaRPr>
        </a:p>
      </dgm:t>
    </dgm:pt>
    <dgm:pt modelId="{1A0A2965-8092-4A02-90FD-940794A07920}" type="sibTrans" cxnId="{0BA333F7-5217-41F6-8281-D3F716418417}">
      <dgm:prSet/>
      <dgm:spPr/>
      <dgm:t>
        <a:bodyPr/>
        <a:lstStyle/>
        <a:p>
          <a:pPr algn="l"/>
          <a:endParaRPr lang="en-IN" sz="2000">
            <a:latin typeface="+mn-lt"/>
          </a:endParaRPr>
        </a:p>
      </dgm:t>
    </dgm:pt>
    <dgm:pt modelId="{D97B17C1-2954-472B-A02A-809E7C58C3EA}">
      <dgm:prSet custT="1"/>
      <dgm:spPr/>
      <dgm:t>
        <a:bodyPr/>
        <a:lstStyle/>
        <a:p>
          <a:r>
            <a:rPr lang="en-US" sz="2000" dirty="0">
              <a:latin typeface="+mn-lt"/>
              <a:ea typeface="Cambria Math" panose="02040503050406030204" pitchFamily="18" charset="0"/>
            </a:rPr>
            <a:t>Person</a:t>
          </a:r>
          <a:r>
            <a:rPr lang="en-US" sz="2000" baseline="0" dirty="0">
              <a:latin typeface="+mn-lt"/>
              <a:ea typeface="Cambria Math" panose="02040503050406030204" pitchFamily="18" charset="0"/>
            </a:rPr>
            <a:t> who is eligible to pay tax under composition scheme and who has been issued a PRC, may opt to pay composition tax in the time and manner prescribed. In case he does not pay tax under composition, he shall be liable to pay tax at usual rates</a:t>
          </a:r>
          <a:endParaRPr lang="en-US" sz="2000" dirty="0">
            <a:latin typeface="+mn-lt"/>
            <a:ea typeface="Cambria Math" panose="02040503050406030204" pitchFamily="18" charset="0"/>
          </a:endParaRPr>
        </a:p>
      </dgm:t>
    </dgm:pt>
    <dgm:pt modelId="{2055696C-0C3C-48B6-9626-DA247E258E01}" type="parTrans" cxnId="{AC15FF9B-7FFA-406A-848B-1D8E19D90A04}">
      <dgm:prSet/>
      <dgm:spPr/>
      <dgm:t>
        <a:bodyPr/>
        <a:lstStyle/>
        <a:p>
          <a:endParaRPr lang="en-IN"/>
        </a:p>
      </dgm:t>
    </dgm:pt>
    <dgm:pt modelId="{6EBE10F1-22F2-450C-87B6-A50745568D5C}" type="sibTrans" cxnId="{AC15FF9B-7FFA-406A-848B-1D8E19D90A04}">
      <dgm:prSet/>
      <dgm:spPr/>
      <dgm:t>
        <a:bodyPr/>
        <a:lstStyle/>
        <a:p>
          <a:endParaRPr lang="en-IN"/>
        </a:p>
      </dgm:t>
    </dgm:pt>
    <dgm:pt modelId="{CCB7B549-89D8-4186-BA70-14B453CE1314}" type="pres">
      <dgm:prSet presAssocID="{7444B513-575A-4D99-AEBB-3876EADE1713}" presName="linear" presStyleCnt="0">
        <dgm:presLayoutVars>
          <dgm:animLvl val="lvl"/>
          <dgm:resizeHandles val="exact"/>
        </dgm:presLayoutVars>
      </dgm:prSet>
      <dgm:spPr/>
    </dgm:pt>
    <dgm:pt modelId="{55C88C72-C447-4399-9929-6093A52EDB30}" type="pres">
      <dgm:prSet presAssocID="{73A92745-96D1-4C71-B964-F2020E05FD71}" presName="parentText" presStyleLbl="node1" presStyleIdx="0" presStyleCnt="5" custScaleY="81086">
        <dgm:presLayoutVars>
          <dgm:chMax val="0"/>
          <dgm:bulletEnabled val="1"/>
        </dgm:presLayoutVars>
      </dgm:prSet>
      <dgm:spPr/>
    </dgm:pt>
    <dgm:pt modelId="{C39316E9-1038-420A-8730-74C1A47C8C1A}" type="pres">
      <dgm:prSet presAssocID="{3B7C27A3-FE59-4DCC-B713-14FB39145C19}" presName="spacer" presStyleCnt="0"/>
      <dgm:spPr/>
    </dgm:pt>
    <dgm:pt modelId="{DBE47954-A511-4F69-B6F2-686253255FE2}" type="pres">
      <dgm:prSet presAssocID="{CF91113B-F291-4F33-8495-B7E492B5D089}" presName="parentText" presStyleLbl="node1" presStyleIdx="1" presStyleCnt="5" custScaleY="64095">
        <dgm:presLayoutVars>
          <dgm:chMax val="0"/>
          <dgm:bulletEnabled val="1"/>
        </dgm:presLayoutVars>
      </dgm:prSet>
      <dgm:spPr/>
    </dgm:pt>
    <dgm:pt modelId="{0CC939AE-5CCE-4DDB-9304-6D3DBBA7DA70}" type="pres">
      <dgm:prSet presAssocID="{F5EAEE5B-F5A6-416C-90B3-4D6B48164012}" presName="spacer" presStyleCnt="0"/>
      <dgm:spPr/>
    </dgm:pt>
    <dgm:pt modelId="{1A74838A-DF36-4666-B32F-8F47007EDFDC}" type="pres">
      <dgm:prSet presAssocID="{1CBDD9EE-7394-4E0E-B1A5-7FC2033AD990}" presName="parentText" presStyleLbl="node1" presStyleIdx="2" presStyleCnt="5" custScaleY="64877">
        <dgm:presLayoutVars>
          <dgm:chMax val="0"/>
          <dgm:bulletEnabled val="1"/>
        </dgm:presLayoutVars>
      </dgm:prSet>
      <dgm:spPr/>
    </dgm:pt>
    <dgm:pt modelId="{236091CA-2911-4FDB-A25D-6860A88D0E55}" type="pres">
      <dgm:prSet presAssocID="{1C9751A1-AC0C-495D-AC56-58E857713A87}" presName="spacer" presStyleCnt="0"/>
      <dgm:spPr/>
    </dgm:pt>
    <dgm:pt modelId="{3CB2797C-BBD4-4E5A-BEFD-A4695A89E5F9}" type="pres">
      <dgm:prSet presAssocID="{992E838D-5674-481A-A269-C5CE8630753D}" presName="parentText" presStyleLbl="node1" presStyleIdx="3" presStyleCnt="5" custScaleY="81996" custLinFactNeighborX="144">
        <dgm:presLayoutVars>
          <dgm:chMax val="0"/>
          <dgm:bulletEnabled val="1"/>
        </dgm:presLayoutVars>
      </dgm:prSet>
      <dgm:spPr/>
    </dgm:pt>
    <dgm:pt modelId="{99475092-BF0F-45CB-9270-B9E9F05952BE}" type="pres">
      <dgm:prSet presAssocID="{1A0A2965-8092-4A02-90FD-940794A07920}" presName="spacer" presStyleCnt="0"/>
      <dgm:spPr/>
    </dgm:pt>
    <dgm:pt modelId="{E169E207-F593-4EDC-9B99-7D0577E406EB}" type="pres">
      <dgm:prSet presAssocID="{D97B17C1-2954-472B-A02A-809E7C58C3EA}" presName="parentText" presStyleLbl="node1" presStyleIdx="4" presStyleCnt="5" custLinFactNeighborX="144">
        <dgm:presLayoutVars>
          <dgm:chMax val="0"/>
          <dgm:bulletEnabled val="1"/>
        </dgm:presLayoutVars>
      </dgm:prSet>
      <dgm:spPr/>
    </dgm:pt>
  </dgm:ptLst>
  <dgm:cxnLst>
    <dgm:cxn modelId="{54421BC7-2A5E-4C5F-9E75-A074BD9056D5}" srcId="{7444B513-575A-4D99-AEBB-3876EADE1713}" destId="{CF91113B-F291-4F33-8495-B7E492B5D089}" srcOrd="1" destOrd="0" parTransId="{5F48DB86-3B97-4156-96A1-0F35AB20597A}" sibTransId="{F5EAEE5B-F5A6-416C-90B3-4D6B48164012}"/>
    <dgm:cxn modelId="{F1BACE92-990C-41FE-8A2D-455AA82889D3}" type="presOf" srcId="{992E838D-5674-481A-A269-C5CE8630753D}" destId="{3CB2797C-BBD4-4E5A-BEFD-A4695A89E5F9}" srcOrd="0" destOrd="0" presId="urn:microsoft.com/office/officeart/2005/8/layout/vList2"/>
    <dgm:cxn modelId="{F96C498C-1ECE-4D23-9E6A-93F1F9C2574B}" type="presOf" srcId="{7444B513-575A-4D99-AEBB-3876EADE1713}" destId="{CCB7B549-89D8-4186-BA70-14B453CE1314}" srcOrd="0" destOrd="0" presId="urn:microsoft.com/office/officeart/2005/8/layout/vList2"/>
    <dgm:cxn modelId="{AC15FF9B-7FFA-406A-848B-1D8E19D90A04}" srcId="{7444B513-575A-4D99-AEBB-3876EADE1713}" destId="{D97B17C1-2954-472B-A02A-809E7C58C3EA}" srcOrd="4" destOrd="0" parTransId="{2055696C-0C3C-48B6-9626-DA247E258E01}" sibTransId="{6EBE10F1-22F2-450C-87B6-A50745568D5C}"/>
    <dgm:cxn modelId="{3FFC9146-3EED-41C2-B8F5-6C50F30AF52E}" type="presOf" srcId="{1CBDD9EE-7394-4E0E-B1A5-7FC2033AD990}" destId="{1A74838A-DF36-4666-B32F-8F47007EDFDC}" srcOrd="0" destOrd="0" presId="urn:microsoft.com/office/officeart/2005/8/layout/vList2"/>
    <dgm:cxn modelId="{DAC417EC-ED72-4494-BD5D-F4FB2D00E64C}" srcId="{7444B513-575A-4D99-AEBB-3876EADE1713}" destId="{73A92745-96D1-4C71-B964-F2020E05FD71}" srcOrd="0" destOrd="0" parTransId="{1894C6CA-1088-4E1F-AD9F-C7E2FFE5E185}" sibTransId="{3B7C27A3-FE59-4DCC-B713-14FB39145C19}"/>
    <dgm:cxn modelId="{BB70B8FC-706F-426B-B61F-7BE7FC0308C9}" srcId="{7444B513-575A-4D99-AEBB-3876EADE1713}" destId="{1CBDD9EE-7394-4E0E-B1A5-7FC2033AD990}" srcOrd="2" destOrd="0" parTransId="{92EAE47E-9A14-427C-BB85-79CDB194D006}" sibTransId="{1C9751A1-AC0C-495D-AC56-58E857713A87}"/>
    <dgm:cxn modelId="{F72C86D6-73BD-441D-9E47-53B222B81353}" type="presOf" srcId="{D97B17C1-2954-472B-A02A-809E7C58C3EA}" destId="{E169E207-F593-4EDC-9B99-7D0577E406EB}" srcOrd="0" destOrd="0" presId="urn:microsoft.com/office/officeart/2005/8/layout/vList2"/>
    <dgm:cxn modelId="{B24E2026-BAA4-4C32-8DD5-4572E087D06F}" type="presOf" srcId="{73A92745-96D1-4C71-B964-F2020E05FD71}" destId="{55C88C72-C447-4399-9929-6093A52EDB30}" srcOrd="0" destOrd="0" presId="urn:microsoft.com/office/officeart/2005/8/layout/vList2"/>
    <dgm:cxn modelId="{0BA333F7-5217-41F6-8281-D3F716418417}" srcId="{7444B513-575A-4D99-AEBB-3876EADE1713}" destId="{992E838D-5674-481A-A269-C5CE8630753D}" srcOrd="3" destOrd="0" parTransId="{B111DC7C-B66D-4DA7-A7D4-E1BDFC16F8A0}" sibTransId="{1A0A2965-8092-4A02-90FD-940794A07920}"/>
    <dgm:cxn modelId="{34ABCA9D-E227-4D27-A279-B9091C0F8DD4}" type="presOf" srcId="{CF91113B-F291-4F33-8495-B7E492B5D089}" destId="{DBE47954-A511-4F69-B6F2-686253255FE2}" srcOrd="0" destOrd="0" presId="urn:microsoft.com/office/officeart/2005/8/layout/vList2"/>
    <dgm:cxn modelId="{38B300DA-E8A8-4768-9D9B-DB4141CB63E7}" type="presParOf" srcId="{CCB7B549-89D8-4186-BA70-14B453CE1314}" destId="{55C88C72-C447-4399-9929-6093A52EDB30}" srcOrd="0" destOrd="0" presId="urn:microsoft.com/office/officeart/2005/8/layout/vList2"/>
    <dgm:cxn modelId="{3D2E1995-ECD5-4A71-95C3-4A4C24B64FA3}" type="presParOf" srcId="{CCB7B549-89D8-4186-BA70-14B453CE1314}" destId="{C39316E9-1038-420A-8730-74C1A47C8C1A}" srcOrd="1" destOrd="0" presId="urn:microsoft.com/office/officeart/2005/8/layout/vList2"/>
    <dgm:cxn modelId="{6C1B420E-B673-4CF8-8865-F8AA3EE1DD04}" type="presParOf" srcId="{CCB7B549-89D8-4186-BA70-14B453CE1314}" destId="{DBE47954-A511-4F69-B6F2-686253255FE2}" srcOrd="2" destOrd="0" presId="urn:microsoft.com/office/officeart/2005/8/layout/vList2"/>
    <dgm:cxn modelId="{C14DEE4E-53FC-4149-8D70-48B4CA81B809}" type="presParOf" srcId="{CCB7B549-89D8-4186-BA70-14B453CE1314}" destId="{0CC939AE-5CCE-4DDB-9304-6D3DBBA7DA70}" srcOrd="3" destOrd="0" presId="urn:microsoft.com/office/officeart/2005/8/layout/vList2"/>
    <dgm:cxn modelId="{3DD7CEBD-414E-4553-9F25-BD295612A8D9}" type="presParOf" srcId="{CCB7B549-89D8-4186-BA70-14B453CE1314}" destId="{1A74838A-DF36-4666-B32F-8F47007EDFDC}" srcOrd="4" destOrd="0" presId="urn:microsoft.com/office/officeart/2005/8/layout/vList2"/>
    <dgm:cxn modelId="{2DCD54F8-A3FF-47EC-AB06-2F91E0F40C7E}" type="presParOf" srcId="{CCB7B549-89D8-4186-BA70-14B453CE1314}" destId="{236091CA-2911-4FDB-A25D-6860A88D0E55}" srcOrd="5" destOrd="0" presId="urn:microsoft.com/office/officeart/2005/8/layout/vList2"/>
    <dgm:cxn modelId="{9B2BDC03-6AEB-4588-A5C2-9C2740ABB583}" type="presParOf" srcId="{CCB7B549-89D8-4186-BA70-14B453CE1314}" destId="{3CB2797C-BBD4-4E5A-BEFD-A4695A89E5F9}" srcOrd="6" destOrd="0" presId="urn:microsoft.com/office/officeart/2005/8/layout/vList2"/>
    <dgm:cxn modelId="{E0BFEB43-0B81-4E43-8E82-FBE8B93D66F5}" type="presParOf" srcId="{CCB7B549-89D8-4186-BA70-14B453CE1314}" destId="{99475092-BF0F-45CB-9270-B9E9F05952BE}" srcOrd="7" destOrd="0" presId="urn:microsoft.com/office/officeart/2005/8/layout/vList2"/>
    <dgm:cxn modelId="{26696375-C843-4CC0-BD25-95CD94492945}" type="presParOf" srcId="{CCB7B549-89D8-4186-BA70-14B453CE1314}" destId="{E169E207-F593-4EDC-9B99-7D0577E406E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2.xml><?xml version="1.0" encoding="utf-8"?>
<dgm:dataModel xmlns:dgm="http://schemas.openxmlformats.org/drawingml/2006/diagram" xmlns:a="http://schemas.openxmlformats.org/drawingml/2006/main">
  <dgm:ptLst>
    <dgm:pt modelId="{10027BFB-0E44-4CF2-AF49-D5045AE7742A}" type="doc">
      <dgm:prSet loTypeId="urn:microsoft.com/office/officeart/2005/8/layout/hProcess9" loCatId="process" qsTypeId="urn:microsoft.com/office/officeart/2005/8/quickstyle/simple1" qsCatId="simple" csTypeId="urn:microsoft.com/office/officeart/2005/8/colors/accent0_2" csCatId="mainScheme" phldr="1"/>
      <dgm:spPr/>
    </dgm:pt>
    <dgm:pt modelId="{269D358C-4D58-4A12-BBD7-945FE61DC856}">
      <dgm:prSet phldrT="[Text]" custT="1"/>
      <dgm:spPr/>
      <dgm:t>
        <a:bodyPr/>
        <a:lstStyle/>
        <a:p>
          <a:pPr algn="ctr"/>
          <a:r>
            <a:rPr lang="en-IN" sz="2000" dirty="0">
              <a:latin typeface="+mn-lt"/>
              <a:ea typeface="Cambria Math" panose="02040503050406030204" pitchFamily="18" charset="0"/>
            </a:rPr>
            <a:t>Registered taxable person other than composition dealer</a:t>
          </a:r>
          <a:endParaRPr lang="en-US" sz="2000" dirty="0">
            <a:latin typeface="+mn-lt"/>
            <a:ea typeface="Cambria Math" panose="02040503050406030204" pitchFamily="18" charset="0"/>
          </a:endParaRPr>
        </a:p>
      </dgm:t>
    </dgm:pt>
    <dgm:pt modelId="{E1E57711-26F4-40E9-B7E7-3FB5670B7849}" type="parTrans" cxnId="{08ACBDE5-4652-42BC-8233-CEA94F3D6A75}">
      <dgm:prSet/>
      <dgm:spPr/>
      <dgm:t>
        <a:bodyPr/>
        <a:lstStyle/>
        <a:p>
          <a:endParaRPr lang="en-US">
            <a:latin typeface="+mn-lt"/>
          </a:endParaRPr>
        </a:p>
      </dgm:t>
    </dgm:pt>
    <dgm:pt modelId="{13AF9248-F7BC-4ABE-AC7C-BC6AB20E9B5C}" type="sibTrans" cxnId="{08ACBDE5-4652-42BC-8233-CEA94F3D6A75}">
      <dgm:prSet/>
      <dgm:spPr/>
      <dgm:t>
        <a:bodyPr/>
        <a:lstStyle/>
        <a:p>
          <a:endParaRPr lang="en-US">
            <a:latin typeface="+mn-lt"/>
          </a:endParaRPr>
        </a:p>
      </dgm:t>
    </dgm:pt>
    <dgm:pt modelId="{7B9F60AC-0975-4BF3-88E1-A70C38413090}">
      <dgm:prSet phldrT="[Text]" custT="1"/>
      <dgm:spPr/>
      <dgm:t>
        <a:bodyPr/>
        <a:lstStyle/>
        <a:p>
          <a:pPr algn="ctr"/>
          <a:r>
            <a:rPr lang="en-IN" sz="2000" dirty="0">
              <a:latin typeface="+mn-lt"/>
              <a:ea typeface="Cambria Math" panose="02040503050406030204" pitchFamily="18" charset="0"/>
            </a:rPr>
            <a:t>Such credit must be eligible under earlier law and GST law </a:t>
          </a:r>
          <a:endParaRPr lang="en-US" sz="2000" dirty="0">
            <a:latin typeface="+mn-lt"/>
            <a:ea typeface="Cambria Math" panose="02040503050406030204" pitchFamily="18" charset="0"/>
          </a:endParaRPr>
        </a:p>
      </dgm:t>
    </dgm:pt>
    <dgm:pt modelId="{A2D2404C-FA81-4A7C-8209-C04E97113B7A}" type="parTrans" cxnId="{5405999A-A8D0-458A-9A17-07E1C761E6EA}">
      <dgm:prSet/>
      <dgm:spPr/>
      <dgm:t>
        <a:bodyPr/>
        <a:lstStyle/>
        <a:p>
          <a:endParaRPr lang="en-US">
            <a:latin typeface="+mn-lt"/>
          </a:endParaRPr>
        </a:p>
      </dgm:t>
    </dgm:pt>
    <dgm:pt modelId="{6F972EBD-D2E7-4289-9528-CC299B161E89}" type="sibTrans" cxnId="{5405999A-A8D0-458A-9A17-07E1C761E6EA}">
      <dgm:prSet/>
      <dgm:spPr/>
      <dgm:t>
        <a:bodyPr/>
        <a:lstStyle/>
        <a:p>
          <a:endParaRPr lang="en-US">
            <a:latin typeface="+mn-lt"/>
          </a:endParaRPr>
        </a:p>
      </dgm:t>
    </dgm:pt>
    <dgm:pt modelId="{A7F7972A-67D7-4EE3-97CB-29F35C726BB0}">
      <dgm:prSet phldrT="[Text]" custT="1"/>
      <dgm:spPr/>
      <dgm:t>
        <a:bodyPr/>
        <a:lstStyle/>
        <a:p>
          <a:pPr algn="ctr"/>
          <a:r>
            <a:rPr lang="en-IN" sz="2000" dirty="0">
              <a:latin typeface="+mn-lt"/>
              <a:ea typeface="Cambria Math" panose="02040503050406030204" pitchFamily="18" charset="0"/>
            </a:rPr>
            <a:t>Excess credit taken will be recovered as arrears of tax under  GST law</a:t>
          </a:r>
          <a:endParaRPr lang="en-US" sz="2000" dirty="0">
            <a:latin typeface="+mn-lt"/>
            <a:ea typeface="Cambria Math" panose="02040503050406030204" pitchFamily="18" charset="0"/>
          </a:endParaRPr>
        </a:p>
      </dgm:t>
    </dgm:pt>
    <dgm:pt modelId="{8DC907A8-0F13-4EC7-BC55-BEE96027E4C6}" type="parTrans" cxnId="{5F4A9DD6-4BE0-4E8C-8D38-F2616B676F85}">
      <dgm:prSet/>
      <dgm:spPr/>
      <dgm:t>
        <a:bodyPr/>
        <a:lstStyle/>
        <a:p>
          <a:endParaRPr lang="en-US">
            <a:latin typeface="+mn-lt"/>
          </a:endParaRPr>
        </a:p>
      </dgm:t>
    </dgm:pt>
    <dgm:pt modelId="{677376DE-73AB-47C0-94C1-33FB1705DA61}" type="sibTrans" cxnId="{5F4A9DD6-4BE0-4E8C-8D38-F2616B676F85}">
      <dgm:prSet/>
      <dgm:spPr/>
      <dgm:t>
        <a:bodyPr/>
        <a:lstStyle/>
        <a:p>
          <a:endParaRPr lang="en-US">
            <a:latin typeface="+mn-lt"/>
          </a:endParaRPr>
        </a:p>
      </dgm:t>
    </dgm:pt>
    <dgm:pt modelId="{17E3F21E-D77B-44B6-9E53-FB253EFB89BE}">
      <dgm:prSet phldrT="[Text]" custT="1"/>
      <dgm:spPr/>
      <dgm:t>
        <a:bodyPr/>
        <a:lstStyle/>
        <a:p>
          <a:pPr algn="ctr"/>
          <a:r>
            <a:rPr lang="en-IN" sz="2000" dirty="0">
              <a:latin typeface="+mn-lt"/>
              <a:ea typeface="Cambria Math" panose="02040503050406030204" pitchFamily="18" charset="0"/>
            </a:rPr>
            <a:t>Credit can be taken in the electronic credit ledger</a:t>
          </a:r>
        </a:p>
        <a:p>
          <a:pPr algn="ctr"/>
          <a:r>
            <a:rPr lang="en-IN" sz="2000" dirty="0">
              <a:latin typeface="+mn-lt"/>
              <a:ea typeface="Cambria Math" panose="02040503050406030204" pitchFamily="18" charset="0"/>
            </a:rPr>
            <a:t>(CGST) </a:t>
          </a:r>
          <a:endParaRPr lang="en-US" sz="2000" dirty="0">
            <a:latin typeface="+mn-lt"/>
            <a:ea typeface="Cambria Math" panose="02040503050406030204" pitchFamily="18" charset="0"/>
          </a:endParaRPr>
        </a:p>
      </dgm:t>
    </dgm:pt>
    <dgm:pt modelId="{F0654710-B4F8-4004-B5ED-A70A021865AF}" type="parTrans" cxnId="{80708B7C-A1B0-493A-BE8D-D4172E8D9275}">
      <dgm:prSet/>
      <dgm:spPr/>
      <dgm:t>
        <a:bodyPr/>
        <a:lstStyle/>
        <a:p>
          <a:endParaRPr lang="en-US">
            <a:latin typeface="+mn-lt"/>
          </a:endParaRPr>
        </a:p>
      </dgm:t>
    </dgm:pt>
    <dgm:pt modelId="{F6A00C01-2A7E-498C-8045-6EFE7CBFA9AD}" type="sibTrans" cxnId="{80708B7C-A1B0-493A-BE8D-D4172E8D9275}">
      <dgm:prSet/>
      <dgm:spPr/>
      <dgm:t>
        <a:bodyPr/>
        <a:lstStyle/>
        <a:p>
          <a:endParaRPr lang="en-US">
            <a:latin typeface="+mn-lt"/>
          </a:endParaRPr>
        </a:p>
      </dgm:t>
    </dgm:pt>
    <dgm:pt modelId="{0282E1DB-6F80-4BC0-BA6E-F1361CD82171}">
      <dgm:prSet phldrT="[Text]" custT="1"/>
      <dgm:spPr/>
      <dgm:t>
        <a:bodyPr/>
        <a:lstStyle/>
        <a:p>
          <a:r>
            <a:rPr lang="en-IN" sz="2000" dirty="0">
              <a:latin typeface="+mn-lt"/>
              <a:ea typeface="Cambria Math" panose="02040503050406030204" pitchFamily="18" charset="0"/>
            </a:rPr>
            <a:t>Allowed carry forward of Input tax/ CENVAT credit – through a return</a:t>
          </a:r>
          <a:endParaRPr lang="en-US" sz="2000" dirty="0">
            <a:latin typeface="+mn-lt"/>
            <a:ea typeface="Cambria Math" panose="02040503050406030204" pitchFamily="18" charset="0"/>
          </a:endParaRPr>
        </a:p>
      </dgm:t>
    </dgm:pt>
    <dgm:pt modelId="{C8D7E460-E7EB-4B0D-BEDB-AB2B12EB019E}" type="parTrans" cxnId="{C769C323-5BF3-4DD6-A7D2-1AFEDD21A389}">
      <dgm:prSet/>
      <dgm:spPr/>
      <dgm:t>
        <a:bodyPr/>
        <a:lstStyle/>
        <a:p>
          <a:endParaRPr lang="en-IN"/>
        </a:p>
      </dgm:t>
    </dgm:pt>
    <dgm:pt modelId="{D1D185BA-D789-4E7B-B82D-F330D41BCFAB}" type="sibTrans" cxnId="{C769C323-5BF3-4DD6-A7D2-1AFEDD21A389}">
      <dgm:prSet/>
      <dgm:spPr/>
      <dgm:t>
        <a:bodyPr/>
        <a:lstStyle/>
        <a:p>
          <a:endParaRPr lang="en-IN"/>
        </a:p>
      </dgm:t>
    </dgm:pt>
    <dgm:pt modelId="{5E548A21-FFEE-4AA7-A4FF-45050B087337}" type="pres">
      <dgm:prSet presAssocID="{10027BFB-0E44-4CF2-AF49-D5045AE7742A}" presName="CompostProcess" presStyleCnt="0">
        <dgm:presLayoutVars>
          <dgm:dir/>
          <dgm:resizeHandles val="exact"/>
        </dgm:presLayoutVars>
      </dgm:prSet>
      <dgm:spPr/>
    </dgm:pt>
    <dgm:pt modelId="{4F8D2FEE-D56E-4BF6-8A72-3642830EA76D}" type="pres">
      <dgm:prSet presAssocID="{10027BFB-0E44-4CF2-AF49-D5045AE7742A}" presName="arrow" presStyleLbl="bgShp" presStyleIdx="0" presStyleCnt="1" custScaleX="117466" custLinFactNeighborY="1031"/>
      <dgm:spPr/>
    </dgm:pt>
    <dgm:pt modelId="{2FFF406C-5815-479F-823A-67ECA98DA6E5}" type="pres">
      <dgm:prSet presAssocID="{10027BFB-0E44-4CF2-AF49-D5045AE7742A}" presName="linearProcess" presStyleCnt="0"/>
      <dgm:spPr/>
    </dgm:pt>
    <dgm:pt modelId="{553CDE94-C041-48E3-915D-920BEA2D1004}" type="pres">
      <dgm:prSet presAssocID="{269D358C-4D58-4A12-BBD7-945FE61DC856}" presName="textNode" presStyleLbl="node1" presStyleIdx="0" presStyleCnt="5" custLinFactNeighborY="-893">
        <dgm:presLayoutVars>
          <dgm:bulletEnabled val="1"/>
        </dgm:presLayoutVars>
      </dgm:prSet>
      <dgm:spPr/>
    </dgm:pt>
    <dgm:pt modelId="{2E8C5FA6-304A-4239-A9A2-ED210AC512BF}" type="pres">
      <dgm:prSet presAssocID="{13AF9248-F7BC-4ABE-AC7C-BC6AB20E9B5C}" presName="sibTrans" presStyleCnt="0"/>
      <dgm:spPr/>
    </dgm:pt>
    <dgm:pt modelId="{2C7B2519-892D-4D99-B731-205C45E1A40A}" type="pres">
      <dgm:prSet presAssocID="{0282E1DB-6F80-4BC0-BA6E-F1361CD82171}" presName="textNode" presStyleLbl="node1" presStyleIdx="1" presStyleCnt="5" custScaleX="119062" custLinFactNeighborY="-893">
        <dgm:presLayoutVars>
          <dgm:bulletEnabled val="1"/>
        </dgm:presLayoutVars>
      </dgm:prSet>
      <dgm:spPr/>
    </dgm:pt>
    <dgm:pt modelId="{78FEE316-BC48-4CAB-8A4E-38338A5FFD82}" type="pres">
      <dgm:prSet presAssocID="{D1D185BA-D789-4E7B-B82D-F330D41BCFAB}" presName="sibTrans" presStyleCnt="0"/>
      <dgm:spPr/>
    </dgm:pt>
    <dgm:pt modelId="{58E93A6D-7F08-42EE-919A-222CFEA9B948}" type="pres">
      <dgm:prSet presAssocID="{7B9F60AC-0975-4BF3-88E1-A70C38413090}" presName="textNode" presStyleLbl="node1" presStyleIdx="2" presStyleCnt="5" custLinFactNeighborY="-893">
        <dgm:presLayoutVars>
          <dgm:bulletEnabled val="1"/>
        </dgm:presLayoutVars>
      </dgm:prSet>
      <dgm:spPr/>
    </dgm:pt>
    <dgm:pt modelId="{F4BC2263-1741-4EFE-A442-E351525A5FF5}" type="pres">
      <dgm:prSet presAssocID="{6F972EBD-D2E7-4289-9528-CC299B161E89}" presName="sibTrans" presStyleCnt="0"/>
      <dgm:spPr/>
    </dgm:pt>
    <dgm:pt modelId="{BED20EE5-7FC1-4DFB-8C0A-4300F86624A6}" type="pres">
      <dgm:prSet presAssocID="{17E3F21E-D77B-44B6-9E53-FB253EFB89BE}" presName="textNode" presStyleLbl="node1" presStyleIdx="3" presStyleCnt="5" custLinFactNeighborY="-893">
        <dgm:presLayoutVars>
          <dgm:bulletEnabled val="1"/>
        </dgm:presLayoutVars>
      </dgm:prSet>
      <dgm:spPr/>
    </dgm:pt>
    <dgm:pt modelId="{817ECEE5-50D5-49A8-B4E0-1F89CF4D4F6C}" type="pres">
      <dgm:prSet presAssocID="{F6A00C01-2A7E-498C-8045-6EFE7CBFA9AD}" presName="sibTrans" presStyleCnt="0"/>
      <dgm:spPr/>
    </dgm:pt>
    <dgm:pt modelId="{2F70C751-4C7E-4B98-9C26-18CCFDD4DA26}" type="pres">
      <dgm:prSet presAssocID="{A7F7972A-67D7-4EE3-97CB-29F35C726BB0}" presName="textNode" presStyleLbl="node1" presStyleIdx="4" presStyleCnt="5" custLinFactNeighborY="-893">
        <dgm:presLayoutVars>
          <dgm:bulletEnabled val="1"/>
        </dgm:presLayoutVars>
      </dgm:prSet>
      <dgm:spPr/>
    </dgm:pt>
  </dgm:ptLst>
  <dgm:cxnLst>
    <dgm:cxn modelId="{80708B7C-A1B0-493A-BE8D-D4172E8D9275}" srcId="{10027BFB-0E44-4CF2-AF49-D5045AE7742A}" destId="{17E3F21E-D77B-44B6-9E53-FB253EFB89BE}" srcOrd="3" destOrd="0" parTransId="{F0654710-B4F8-4004-B5ED-A70A021865AF}" sibTransId="{F6A00C01-2A7E-498C-8045-6EFE7CBFA9AD}"/>
    <dgm:cxn modelId="{08ACBDE5-4652-42BC-8233-CEA94F3D6A75}" srcId="{10027BFB-0E44-4CF2-AF49-D5045AE7742A}" destId="{269D358C-4D58-4A12-BBD7-945FE61DC856}" srcOrd="0" destOrd="0" parTransId="{E1E57711-26F4-40E9-B7E7-3FB5670B7849}" sibTransId="{13AF9248-F7BC-4ABE-AC7C-BC6AB20E9B5C}"/>
    <dgm:cxn modelId="{F369268E-304D-47B7-8869-A828109B88E7}" type="presOf" srcId="{10027BFB-0E44-4CF2-AF49-D5045AE7742A}" destId="{5E548A21-FFEE-4AA7-A4FF-45050B087337}" srcOrd="0" destOrd="0" presId="urn:microsoft.com/office/officeart/2005/8/layout/hProcess9"/>
    <dgm:cxn modelId="{5405999A-A8D0-458A-9A17-07E1C761E6EA}" srcId="{10027BFB-0E44-4CF2-AF49-D5045AE7742A}" destId="{7B9F60AC-0975-4BF3-88E1-A70C38413090}" srcOrd="2" destOrd="0" parTransId="{A2D2404C-FA81-4A7C-8209-C04E97113B7A}" sibTransId="{6F972EBD-D2E7-4289-9528-CC299B161E89}"/>
    <dgm:cxn modelId="{683013B4-8FEF-4764-A073-8F051D025486}" type="presOf" srcId="{17E3F21E-D77B-44B6-9E53-FB253EFB89BE}" destId="{BED20EE5-7FC1-4DFB-8C0A-4300F86624A6}" srcOrd="0" destOrd="0" presId="urn:microsoft.com/office/officeart/2005/8/layout/hProcess9"/>
    <dgm:cxn modelId="{C769C323-5BF3-4DD6-A7D2-1AFEDD21A389}" srcId="{10027BFB-0E44-4CF2-AF49-D5045AE7742A}" destId="{0282E1DB-6F80-4BC0-BA6E-F1361CD82171}" srcOrd="1" destOrd="0" parTransId="{C8D7E460-E7EB-4B0D-BEDB-AB2B12EB019E}" sibTransId="{D1D185BA-D789-4E7B-B82D-F330D41BCFAB}"/>
    <dgm:cxn modelId="{11739654-42A0-4EBA-8B3B-8F673537CB59}" type="presOf" srcId="{0282E1DB-6F80-4BC0-BA6E-F1361CD82171}" destId="{2C7B2519-892D-4D99-B731-205C45E1A40A}" srcOrd="0" destOrd="0" presId="urn:microsoft.com/office/officeart/2005/8/layout/hProcess9"/>
    <dgm:cxn modelId="{13DEE024-CA7A-420F-8FEE-6ED4CF529988}" type="presOf" srcId="{269D358C-4D58-4A12-BBD7-945FE61DC856}" destId="{553CDE94-C041-48E3-915D-920BEA2D1004}" srcOrd="0" destOrd="0" presId="urn:microsoft.com/office/officeart/2005/8/layout/hProcess9"/>
    <dgm:cxn modelId="{0FA19943-7546-4CBB-8F0D-6A0612D8D939}" type="presOf" srcId="{7B9F60AC-0975-4BF3-88E1-A70C38413090}" destId="{58E93A6D-7F08-42EE-919A-222CFEA9B948}" srcOrd="0" destOrd="0" presId="urn:microsoft.com/office/officeart/2005/8/layout/hProcess9"/>
    <dgm:cxn modelId="{D72C2AF4-618B-4665-A5C2-E6B0A87C0526}" type="presOf" srcId="{A7F7972A-67D7-4EE3-97CB-29F35C726BB0}" destId="{2F70C751-4C7E-4B98-9C26-18CCFDD4DA26}" srcOrd="0" destOrd="0" presId="urn:microsoft.com/office/officeart/2005/8/layout/hProcess9"/>
    <dgm:cxn modelId="{5F4A9DD6-4BE0-4E8C-8D38-F2616B676F85}" srcId="{10027BFB-0E44-4CF2-AF49-D5045AE7742A}" destId="{A7F7972A-67D7-4EE3-97CB-29F35C726BB0}" srcOrd="4" destOrd="0" parTransId="{8DC907A8-0F13-4EC7-BC55-BEE96027E4C6}" sibTransId="{677376DE-73AB-47C0-94C1-33FB1705DA61}"/>
    <dgm:cxn modelId="{7A3DADDA-9140-492F-9E4A-B45869683212}" type="presParOf" srcId="{5E548A21-FFEE-4AA7-A4FF-45050B087337}" destId="{4F8D2FEE-D56E-4BF6-8A72-3642830EA76D}" srcOrd="0" destOrd="0" presId="urn:microsoft.com/office/officeart/2005/8/layout/hProcess9"/>
    <dgm:cxn modelId="{ABE47BAA-6C25-431B-86A2-B824AFBC3970}" type="presParOf" srcId="{5E548A21-FFEE-4AA7-A4FF-45050B087337}" destId="{2FFF406C-5815-479F-823A-67ECA98DA6E5}" srcOrd="1" destOrd="0" presId="urn:microsoft.com/office/officeart/2005/8/layout/hProcess9"/>
    <dgm:cxn modelId="{AFA65D5C-8881-4C91-804F-61E94099E3E0}" type="presParOf" srcId="{2FFF406C-5815-479F-823A-67ECA98DA6E5}" destId="{553CDE94-C041-48E3-915D-920BEA2D1004}" srcOrd="0" destOrd="0" presId="urn:microsoft.com/office/officeart/2005/8/layout/hProcess9"/>
    <dgm:cxn modelId="{4B4C398C-F5E8-424A-9CAC-8CDD2F626B10}" type="presParOf" srcId="{2FFF406C-5815-479F-823A-67ECA98DA6E5}" destId="{2E8C5FA6-304A-4239-A9A2-ED210AC512BF}" srcOrd="1" destOrd="0" presId="urn:microsoft.com/office/officeart/2005/8/layout/hProcess9"/>
    <dgm:cxn modelId="{DF5D88AA-A02E-4EA2-BA44-3BCF6FE9D6FB}" type="presParOf" srcId="{2FFF406C-5815-479F-823A-67ECA98DA6E5}" destId="{2C7B2519-892D-4D99-B731-205C45E1A40A}" srcOrd="2" destOrd="0" presId="urn:microsoft.com/office/officeart/2005/8/layout/hProcess9"/>
    <dgm:cxn modelId="{46A6B5FB-ECE1-4E3A-9647-BEF2D6F8267B}" type="presParOf" srcId="{2FFF406C-5815-479F-823A-67ECA98DA6E5}" destId="{78FEE316-BC48-4CAB-8A4E-38338A5FFD82}" srcOrd="3" destOrd="0" presId="urn:microsoft.com/office/officeart/2005/8/layout/hProcess9"/>
    <dgm:cxn modelId="{BC0FE44B-7B70-427D-89E3-41BD8F8C353E}" type="presParOf" srcId="{2FFF406C-5815-479F-823A-67ECA98DA6E5}" destId="{58E93A6D-7F08-42EE-919A-222CFEA9B948}" srcOrd="4" destOrd="0" presId="urn:microsoft.com/office/officeart/2005/8/layout/hProcess9"/>
    <dgm:cxn modelId="{4B2588AE-BA2E-4F84-A148-C07B38AF185D}" type="presParOf" srcId="{2FFF406C-5815-479F-823A-67ECA98DA6E5}" destId="{F4BC2263-1741-4EFE-A442-E351525A5FF5}" srcOrd="5" destOrd="0" presId="urn:microsoft.com/office/officeart/2005/8/layout/hProcess9"/>
    <dgm:cxn modelId="{6E37BB78-FCF0-4FE6-AD86-FC310CEAA381}" type="presParOf" srcId="{2FFF406C-5815-479F-823A-67ECA98DA6E5}" destId="{BED20EE5-7FC1-4DFB-8C0A-4300F86624A6}" srcOrd="6" destOrd="0" presId="urn:microsoft.com/office/officeart/2005/8/layout/hProcess9"/>
    <dgm:cxn modelId="{C3B470C0-6BEB-4431-9DDD-21F0FD54ED12}" type="presParOf" srcId="{2FFF406C-5815-479F-823A-67ECA98DA6E5}" destId="{817ECEE5-50D5-49A8-B4E0-1F89CF4D4F6C}" srcOrd="7" destOrd="0" presId="urn:microsoft.com/office/officeart/2005/8/layout/hProcess9"/>
    <dgm:cxn modelId="{DB282587-D316-4F82-BE4A-D726A3E306B1}" type="presParOf" srcId="{2FFF406C-5815-479F-823A-67ECA98DA6E5}" destId="{2F70C751-4C7E-4B98-9C26-18CCFDD4DA26}" srcOrd="8"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3.xml><?xml version="1.0" encoding="utf-8"?>
<dgm:dataModel xmlns:dgm="http://schemas.openxmlformats.org/drawingml/2006/diagram" xmlns:a="http://schemas.openxmlformats.org/drawingml/2006/main">
  <dgm:ptLst>
    <dgm:pt modelId="{4893BED1-7B6C-457F-9AEC-C4C4FF4578A3}" type="doc">
      <dgm:prSet loTypeId="urn:microsoft.com/office/officeart/2005/8/layout/bProcess3" loCatId="process" qsTypeId="urn:microsoft.com/office/officeart/2005/8/quickstyle/simple1" qsCatId="simple" csTypeId="urn:microsoft.com/office/officeart/2005/8/colors/accent0_2" csCatId="mainScheme" phldr="1"/>
      <dgm:spPr/>
      <dgm:t>
        <a:bodyPr/>
        <a:lstStyle/>
        <a:p>
          <a:endParaRPr lang="en-US"/>
        </a:p>
      </dgm:t>
    </dgm:pt>
    <dgm:pt modelId="{E0DB1B20-964C-4971-8457-FFC39EF69D1C}">
      <dgm:prSet phldrT="[Text]" custT="1"/>
      <dgm:spPr/>
      <dgm:t>
        <a:bodyPr/>
        <a:lstStyle/>
        <a:p>
          <a:pPr algn="ctr"/>
          <a:r>
            <a:rPr lang="en-US" sz="2000" dirty="0">
              <a:latin typeface="+mn-lt"/>
              <a:ea typeface="Cambria Math" panose="02040503050406030204" pitchFamily="18" charset="0"/>
            </a:rPr>
            <a:t>A registered taxable person, other than composition dealer, shall be eligible to take the credit </a:t>
          </a:r>
        </a:p>
      </dgm:t>
    </dgm:pt>
    <dgm:pt modelId="{A218D8BE-A9F7-4AF2-990A-18ADDFBBAA71}" type="parTrans" cxnId="{24D43342-846C-4857-98D5-EA6E87BDF0F5}">
      <dgm:prSet/>
      <dgm:spPr/>
      <dgm:t>
        <a:bodyPr/>
        <a:lstStyle/>
        <a:p>
          <a:pPr algn="ctr"/>
          <a:endParaRPr lang="en-US">
            <a:latin typeface="+mn-lt"/>
          </a:endParaRPr>
        </a:p>
      </dgm:t>
    </dgm:pt>
    <dgm:pt modelId="{106C0A77-6D8C-4317-A2F6-111E13DDCA9D}" type="sibTrans" cxnId="{24D43342-846C-4857-98D5-EA6E87BDF0F5}">
      <dgm:prSet/>
      <dgm:spPr/>
      <dgm:t>
        <a:bodyPr/>
        <a:lstStyle/>
        <a:p>
          <a:pPr algn="ctr"/>
          <a:endParaRPr lang="en-US">
            <a:latin typeface="+mn-lt"/>
          </a:endParaRPr>
        </a:p>
      </dgm:t>
    </dgm:pt>
    <dgm:pt modelId="{77D33AEB-7C28-424A-BB28-CF5359DC9AA8}">
      <dgm:prSet phldrT="[Text]" custT="1"/>
      <dgm:spPr/>
      <dgm:t>
        <a:bodyPr/>
        <a:lstStyle/>
        <a:p>
          <a:pPr algn="ctr"/>
          <a:r>
            <a:rPr lang="en-US" sz="2000" dirty="0">
              <a:latin typeface="+mn-lt"/>
              <a:ea typeface="Cambria Math" panose="02040503050406030204" pitchFamily="18" charset="0"/>
            </a:rPr>
            <a:t>In the electronic credit ledger</a:t>
          </a:r>
        </a:p>
      </dgm:t>
    </dgm:pt>
    <dgm:pt modelId="{5CCAA8B0-F58C-421C-92F8-BF13A3DF1E99}" type="parTrans" cxnId="{B49C8A8B-2EB6-4B8D-9A81-E9DFE7CD7F85}">
      <dgm:prSet/>
      <dgm:spPr/>
      <dgm:t>
        <a:bodyPr/>
        <a:lstStyle/>
        <a:p>
          <a:pPr algn="ctr"/>
          <a:endParaRPr lang="en-US">
            <a:latin typeface="+mn-lt"/>
          </a:endParaRPr>
        </a:p>
      </dgm:t>
    </dgm:pt>
    <dgm:pt modelId="{7C963D6B-7FD3-4BEB-9C34-1318E70F2A19}" type="sibTrans" cxnId="{B49C8A8B-2EB6-4B8D-9A81-E9DFE7CD7F85}">
      <dgm:prSet/>
      <dgm:spPr/>
      <dgm:t>
        <a:bodyPr/>
        <a:lstStyle/>
        <a:p>
          <a:pPr algn="ctr"/>
          <a:endParaRPr lang="en-US">
            <a:latin typeface="+mn-lt"/>
          </a:endParaRPr>
        </a:p>
      </dgm:t>
    </dgm:pt>
    <dgm:pt modelId="{55FCAD07-7812-4F1E-80E7-CC0222A909E9}">
      <dgm:prSet phldrT="[Text]" custT="1"/>
      <dgm:spPr/>
      <dgm:t>
        <a:bodyPr/>
        <a:lstStyle/>
        <a:p>
          <a:pPr algn="ctr"/>
          <a:r>
            <a:rPr lang="en-US" sz="2000" dirty="0" err="1">
              <a:latin typeface="+mn-lt"/>
              <a:ea typeface="Cambria Math" panose="02040503050406030204" pitchFamily="18" charset="0"/>
            </a:rPr>
            <a:t>Unavailed</a:t>
          </a:r>
          <a:r>
            <a:rPr lang="en-US" sz="2000" dirty="0">
              <a:latin typeface="+mn-lt"/>
              <a:ea typeface="Cambria Math" panose="02040503050406030204" pitchFamily="18" charset="0"/>
            </a:rPr>
            <a:t> Credit on Capital Goods (as per Rule 2(a) CENVAT Credit Rule,2004) not carried forward in a return</a:t>
          </a:r>
        </a:p>
      </dgm:t>
    </dgm:pt>
    <dgm:pt modelId="{497BD959-B070-47AE-B0F2-9E7D5231BEC2}" type="parTrans" cxnId="{FE6E8926-A664-4D9E-80AA-9CCB7987BCBC}">
      <dgm:prSet/>
      <dgm:spPr/>
      <dgm:t>
        <a:bodyPr/>
        <a:lstStyle/>
        <a:p>
          <a:pPr algn="ctr"/>
          <a:endParaRPr lang="en-US">
            <a:latin typeface="+mn-lt"/>
          </a:endParaRPr>
        </a:p>
      </dgm:t>
    </dgm:pt>
    <dgm:pt modelId="{5F61576D-F525-4B8E-9B83-8DD1E06714D0}" type="sibTrans" cxnId="{FE6E8926-A664-4D9E-80AA-9CCB7987BCBC}">
      <dgm:prSet/>
      <dgm:spPr/>
      <dgm:t>
        <a:bodyPr/>
        <a:lstStyle/>
        <a:p>
          <a:pPr algn="ctr"/>
          <a:endParaRPr lang="en-US">
            <a:latin typeface="+mn-lt"/>
          </a:endParaRPr>
        </a:p>
      </dgm:t>
    </dgm:pt>
    <dgm:pt modelId="{4AEFC59D-F669-487B-ACD2-C2437C110F61}">
      <dgm:prSet phldrT="[Text]" custT="1"/>
      <dgm:spPr/>
      <dgm:t>
        <a:bodyPr/>
        <a:lstStyle/>
        <a:p>
          <a:pPr algn="ctr"/>
          <a:r>
            <a:rPr lang="en-US" sz="2000" dirty="0" err="1">
              <a:latin typeface="+mn-lt"/>
              <a:ea typeface="Cambria Math" panose="02040503050406030204" pitchFamily="18" charset="0"/>
            </a:rPr>
            <a:t>Unavailed</a:t>
          </a:r>
          <a:r>
            <a:rPr lang="en-US" sz="2000" dirty="0">
              <a:latin typeface="+mn-lt"/>
              <a:ea typeface="Cambria Math" panose="02040503050406030204" pitchFamily="18" charset="0"/>
            </a:rPr>
            <a:t> Credit = (Total eligible credit – credit availed) under the earlier law</a:t>
          </a:r>
        </a:p>
      </dgm:t>
    </dgm:pt>
    <dgm:pt modelId="{3755ED3C-6724-4322-8D56-41CCC540A977}" type="parTrans" cxnId="{5E7BAA10-A8C0-43B2-81B2-8A55A7DEAA9D}">
      <dgm:prSet/>
      <dgm:spPr/>
      <dgm:t>
        <a:bodyPr/>
        <a:lstStyle/>
        <a:p>
          <a:pPr algn="ctr"/>
          <a:endParaRPr lang="en-US">
            <a:latin typeface="+mn-lt"/>
          </a:endParaRPr>
        </a:p>
      </dgm:t>
    </dgm:pt>
    <dgm:pt modelId="{80F629DF-A07F-4180-9476-4FF16EF977D6}" type="sibTrans" cxnId="{5E7BAA10-A8C0-43B2-81B2-8A55A7DEAA9D}">
      <dgm:prSet/>
      <dgm:spPr/>
      <dgm:t>
        <a:bodyPr/>
        <a:lstStyle/>
        <a:p>
          <a:pPr algn="ctr"/>
          <a:endParaRPr lang="en-US">
            <a:latin typeface="+mn-lt"/>
          </a:endParaRPr>
        </a:p>
      </dgm:t>
    </dgm:pt>
    <dgm:pt modelId="{133F9D3E-D0D9-45FD-A266-3193D8B5267A}">
      <dgm:prSet phldrT="[Text]" custT="1"/>
      <dgm:spPr/>
      <dgm:t>
        <a:bodyPr/>
        <a:lstStyle/>
        <a:p>
          <a:pPr algn="ctr"/>
          <a:r>
            <a:rPr lang="en-US" sz="2000" dirty="0">
              <a:latin typeface="+mn-lt"/>
              <a:ea typeface="Cambria Math" panose="02040503050406030204" pitchFamily="18" charset="0"/>
            </a:rPr>
            <a:t>Such credits must be eligible under the earlier law </a:t>
          </a:r>
          <a:r>
            <a:rPr lang="en-US" sz="2000" b="1" dirty="0">
              <a:latin typeface="+mn-lt"/>
              <a:ea typeface="Cambria Math" panose="02040503050406030204" pitchFamily="18" charset="0"/>
            </a:rPr>
            <a:t>AND</a:t>
          </a:r>
          <a:r>
            <a:rPr lang="en-US" sz="2000" dirty="0">
              <a:latin typeface="+mn-lt"/>
              <a:ea typeface="Cambria Math" panose="02040503050406030204" pitchFamily="18" charset="0"/>
            </a:rPr>
            <a:t> under GST law</a:t>
          </a:r>
        </a:p>
      </dgm:t>
    </dgm:pt>
    <dgm:pt modelId="{05805FC9-31E1-4AC6-AAA1-84A8E0DC50FD}" type="parTrans" cxnId="{487BBB0D-D149-4C88-9E7C-12ED8BA6BAA8}">
      <dgm:prSet/>
      <dgm:spPr/>
      <dgm:t>
        <a:bodyPr/>
        <a:lstStyle/>
        <a:p>
          <a:pPr algn="ctr"/>
          <a:endParaRPr lang="en-US">
            <a:latin typeface="+mn-lt"/>
          </a:endParaRPr>
        </a:p>
      </dgm:t>
    </dgm:pt>
    <dgm:pt modelId="{82A72729-5503-40B9-AA6A-4AFB8901F328}" type="sibTrans" cxnId="{487BBB0D-D149-4C88-9E7C-12ED8BA6BAA8}">
      <dgm:prSet/>
      <dgm:spPr/>
      <dgm:t>
        <a:bodyPr/>
        <a:lstStyle/>
        <a:p>
          <a:pPr algn="ctr"/>
          <a:endParaRPr lang="en-US">
            <a:latin typeface="+mn-lt"/>
          </a:endParaRPr>
        </a:p>
      </dgm:t>
    </dgm:pt>
    <dgm:pt modelId="{85EEAC88-53A6-4D38-A35B-DC91867E08E1}">
      <dgm:prSet phldrT="[Text]" custT="1"/>
      <dgm:spPr/>
      <dgm:t>
        <a:bodyPr/>
        <a:lstStyle/>
        <a:p>
          <a:pPr algn="ctr"/>
          <a:r>
            <a:rPr lang="en-IN" sz="2000" dirty="0">
              <a:latin typeface="+mn-lt"/>
              <a:ea typeface="Cambria Math" panose="02040503050406030204" pitchFamily="18" charset="0"/>
            </a:rPr>
            <a:t>Excess claim shall be recovered as arrears of tax under GST law</a:t>
          </a:r>
          <a:endParaRPr lang="en-US" sz="2000" dirty="0">
            <a:latin typeface="+mn-lt"/>
            <a:ea typeface="Cambria Math" panose="02040503050406030204" pitchFamily="18" charset="0"/>
          </a:endParaRPr>
        </a:p>
      </dgm:t>
    </dgm:pt>
    <dgm:pt modelId="{FD813BEB-BFC4-426E-A173-ED16AFE50332}" type="parTrans" cxnId="{D1AE1AA2-2A68-4402-8D5B-CE1EBC3BC18A}">
      <dgm:prSet/>
      <dgm:spPr/>
      <dgm:t>
        <a:bodyPr/>
        <a:lstStyle/>
        <a:p>
          <a:pPr algn="ctr"/>
          <a:endParaRPr lang="en-US">
            <a:latin typeface="+mn-lt"/>
          </a:endParaRPr>
        </a:p>
      </dgm:t>
    </dgm:pt>
    <dgm:pt modelId="{FAA64199-86B0-4AA1-A291-B785690C4D44}" type="sibTrans" cxnId="{D1AE1AA2-2A68-4402-8D5B-CE1EBC3BC18A}">
      <dgm:prSet/>
      <dgm:spPr/>
      <dgm:t>
        <a:bodyPr/>
        <a:lstStyle/>
        <a:p>
          <a:pPr algn="ctr"/>
          <a:endParaRPr lang="en-US">
            <a:latin typeface="+mn-lt"/>
          </a:endParaRPr>
        </a:p>
      </dgm:t>
    </dgm:pt>
    <dgm:pt modelId="{5B0B8EC7-BB1E-4506-9B07-C8831A118DE8}" type="pres">
      <dgm:prSet presAssocID="{4893BED1-7B6C-457F-9AEC-C4C4FF4578A3}" presName="Name0" presStyleCnt="0">
        <dgm:presLayoutVars>
          <dgm:dir/>
          <dgm:resizeHandles val="exact"/>
        </dgm:presLayoutVars>
      </dgm:prSet>
      <dgm:spPr/>
    </dgm:pt>
    <dgm:pt modelId="{1D678DBF-4E0F-4EC1-9559-81A4867B390C}" type="pres">
      <dgm:prSet presAssocID="{E0DB1B20-964C-4971-8457-FFC39EF69D1C}" presName="node" presStyleLbl="node1" presStyleIdx="0" presStyleCnt="6">
        <dgm:presLayoutVars>
          <dgm:bulletEnabled val="1"/>
        </dgm:presLayoutVars>
      </dgm:prSet>
      <dgm:spPr/>
    </dgm:pt>
    <dgm:pt modelId="{D431AD41-96E9-4504-B86A-EBF4D4794AF6}" type="pres">
      <dgm:prSet presAssocID="{106C0A77-6D8C-4317-A2F6-111E13DDCA9D}" presName="sibTrans" presStyleLbl="sibTrans1D1" presStyleIdx="0" presStyleCnt="5"/>
      <dgm:spPr/>
    </dgm:pt>
    <dgm:pt modelId="{D9FCE292-041F-4F97-A0D1-5C7DDF038186}" type="pres">
      <dgm:prSet presAssocID="{106C0A77-6D8C-4317-A2F6-111E13DDCA9D}" presName="connectorText" presStyleLbl="sibTrans1D1" presStyleIdx="0" presStyleCnt="5"/>
      <dgm:spPr/>
    </dgm:pt>
    <dgm:pt modelId="{DA553C6F-B3E2-41EB-AB03-10164B83FADA}" type="pres">
      <dgm:prSet presAssocID="{77D33AEB-7C28-424A-BB28-CF5359DC9AA8}" presName="node" presStyleLbl="node1" presStyleIdx="1" presStyleCnt="6">
        <dgm:presLayoutVars>
          <dgm:bulletEnabled val="1"/>
        </dgm:presLayoutVars>
      </dgm:prSet>
      <dgm:spPr/>
    </dgm:pt>
    <dgm:pt modelId="{25EE267A-6550-437D-87BD-F442DC418791}" type="pres">
      <dgm:prSet presAssocID="{7C963D6B-7FD3-4BEB-9C34-1318E70F2A19}" presName="sibTrans" presStyleLbl="sibTrans1D1" presStyleIdx="1" presStyleCnt="5"/>
      <dgm:spPr/>
    </dgm:pt>
    <dgm:pt modelId="{E8757E6C-461B-48F9-812F-477DF175D874}" type="pres">
      <dgm:prSet presAssocID="{7C963D6B-7FD3-4BEB-9C34-1318E70F2A19}" presName="connectorText" presStyleLbl="sibTrans1D1" presStyleIdx="1" presStyleCnt="5"/>
      <dgm:spPr/>
    </dgm:pt>
    <dgm:pt modelId="{93DCEA00-125E-4AD7-8AC4-276B65E57585}" type="pres">
      <dgm:prSet presAssocID="{55FCAD07-7812-4F1E-80E7-CC0222A909E9}" presName="node" presStyleLbl="node1" presStyleIdx="2" presStyleCnt="6">
        <dgm:presLayoutVars>
          <dgm:bulletEnabled val="1"/>
        </dgm:presLayoutVars>
      </dgm:prSet>
      <dgm:spPr/>
    </dgm:pt>
    <dgm:pt modelId="{F8842F71-1BE6-4D1B-B61A-61192CFBE77F}" type="pres">
      <dgm:prSet presAssocID="{5F61576D-F525-4B8E-9B83-8DD1E06714D0}" presName="sibTrans" presStyleLbl="sibTrans1D1" presStyleIdx="2" presStyleCnt="5"/>
      <dgm:spPr/>
    </dgm:pt>
    <dgm:pt modelId="{76BAE66C-7E09-458A-AF41-DC7C849F7A6C}" type="pres">
      <dgm:prSet presAssocID="{5F61576D-F525-4B8E-9B83-8DD1E06714D0}" presName="connectorText" presStyleLbl="sibTrans1D1" presStyleIdx="2" presStyleCnt="5"/>
      <dgm:spPr/>
    </dgm:pt>
    <dgm:pt modelId="{7F76D076-2E14-4BC0-B5B6-842F4F82CF14}" type="pres">
      <dgm:prSet presAssocID="{4AEFC59D-F669-487B-ACD2-C2437C110F61}" presName="node" presStyleLbl="node1" presStyleIdx="3" presStyleCnt="6">
        <dgm:presLayoutVars>
          <dgm:bulletEnabled val="1"/>
        </dgm:presLayoutVars>
      </dgm:prSet>
      <dgm:spPr/>
    </dgm:pt>
    <dgm:pt modelId="{AEFD0881-9D13-416B-A778-830B16A4125B}" type="pres">
      <dgm:prSet presAssocID="{80F629DF-A07F-4180-9476-4FF16EF977D6}" presName="sibTrans" presStyleLbl="sibTrans1D1" presStyleIdx="3" presStyleCnt="5"/>
      <dgm:spPr/>
    </dgm:pt>
    <dgm:pt modelId="{1CA6A739-5232-4FFE-8A3F-8A0B11799D74}" type="pres">
      <dgm:prSet presAssocID="{80F629DF-A07F-4180-9476-4FF16EF977D6}" presName="connectorText" presStyleLbl="sibTrans1D1" presStyleIdx="3" presStyleCnt="5"/>
      <dgm:spPr/>
    </dgm:pt>
    <dgm:pt modelId="{0D048419-2969-45FE-992A-61DC67AC263C}" type="pres">
      <dgm:prSet presAssocID="{133F9D3E-D0D9-45FD-A266-3193D8B5267A}" presName="node" presStyleLbl="node1" presStyleIdx="4" presStyleCnt="6">
        <dgm:presLayoutVars>
          <dgm:bulletEnabled val="1"/>
        </dgm:presLayoutVars>
      </dgm:prSet>
      <dgm:spPr/>
    </dgm:pt>
    <dgm:pt modelId="{C48FC14C-3B6C-423A-9D0D-9A5F0E1EB006}" type="pres">
      <dgm:prSet presAssocID="{82A72729-5503-40B9-AA6A-4AFB8901F328}" presName="sibTrans" presStyleLbl="sibTrans1D1" presStyleIdx="4" presStyleCnt="5"/>
      <dgm:spPr/>
    </dgm:pt>
    <dgm:pt modelId="{946E7AAA-20C7-475F-AF24-2396A8C0C575}" type="pres">
      <dgm:prSet presAssocID="{82A72729-5503-40B9-AA6A-4AFB8901F328}" presName="connectorText" presStyleLbl="sibTrans1D1" presStyleIdx="4" presStyleCnt="5"/>
      <dgm:spPr/>
    </dgm:pt>
    <dgm:pt modelId="{560FD28E-2089-4F4D-9D29-E5F6BE8A63E0}" type="pres">
      <dgm:prSet presAssocID="{85EEAC88-53A6-4D38-A35B-DC91867E08E1}" presName="node" presStyleLbl="node1" presStyleIdx="5" presStyleCnt="6">
        <dgm:presLayoutVars>
          <dgm:bulletEnabled val="1"/>
        </dgm:presLayoutVars>
      </dgm:prSet>
      <dgm:spPr/>
    </dgm:pt>
  </dgm:ptLst>
  <dgm:cxnLst>
    <dgm:cxn modelId="{02ADE2CE-7EAA-46FB-906D-F27B6A05CA29}" type="presOf" srcId="{7C963D6B-7FD3-4BEB-9C34-1318E70F2A19}" destId="{E8757E6C-461B-48F9-812F-477DF175D874}" srcOrd="1" destOrd="0" presId="urn:microsoft.com/office/officeart/2005/8/layout/bProcess3"/>
    <dgm:cxn modelId="{E17D65B0-9C0D-4570-A3EE-2D9238DA0525}" type="presOf" srcId="{85EEAC88-53A6-4D38-A35B-DC91867E08E1}" destId="{560FD28E-2089-4F4D-9D29-E5F6BE8A63E0}" srcOrd="0" destOrd="0" presId="urn:microsoft.com/office/officeart/2005/8/layout/bProcess3"/>
    <dgm:cxn modelId="{24D43342-846C-4857-98D5-EA6E87BDF0F5}" srcId="{4893BED1-7B6C-457F-9AEC-C4C4FF4578A3}" destId="{E0DB1B20-964C-4971-8457-FFC39EF69D1C}" srcOrd="0" destOrd="0" parTransId="{A218D8BE-A9F7-4AF2-990A-18ADDFBBAA71}" sibTransId="{106C0A77-6D8C-4317-A2F6-111E13DDCA9D}"/>
    <dgm:cxn modelId="{F1EC1402-5ACB-4C5E-BE9C-F3035F1F6BE0}" type="presOf" srcId="{80F629DF-A07F-4180-9476-4FF16EF977D6}" destId="{1CA6A739-5232-4FFE-8A3F-8A0B11799D74}" srcOrd="1" destOrd="0" presId="urn:microsoft.com/office/officeart/2005/8/layout/bProcess3"/>
    <dgm:cxn modelId="{190609CD-AB80-4119-B75E-D77968943BE7}" type="presOf" srcId="{E0DB1B20-964C-4971-8457-FFC39EF69D1C}" destId="{1D678DBF-4E0F-4EC1-9559-81A4867B390C}" srcOrd="0" destOrd="0" presId="urn:microsoft.com/office/officeart/2005/8/layout/bProcess3"/>
    <dgm:cxn modelId="{A964D768-24A1-407B-919F-5B2C2F427B68}" type="presOf" srcId="{106C0A77-6D8C-4317-A2F6-111E13DDCA9D}" destId="{D431AD41-96E9-4504-B86A-EBF4D4794AF6}" srcOrd="0" destOrd="0" presId="urn:microsoft.com/office/officeart/2005/8/layout/bProcess3"/>
    <dgm:cxn modelId="{6728E797-C715-41CF-A365-EFBCB27E75C6}" type="presOf" srcId="{106C0A77-6D8C-4317-A2F6-111E13DDCA9D}" destId="{D9FCE292-041F-4F97-A0D1-5C7DDF038186}" srcOrd="1" destOrd="0" presId="urn:microsoft.com/office/officeart/2005/8/layout/bProcess3"/>
    <dgm:cxn modelId="{63C82BE0-FA47-4C9A-BF25-263E68A232E9}" type="presOf" srcId="{55FCAD07-7812-4F1E-80E7-CC0222A909E9}" destId="{93DCEA00-125E-4AD7-8AC4-276B65E57585}" srcOrd="0" destOrd="0" presId="urn:microsoft.com/office/officeart/2005/8/layout/bProcess3"/>
    <dgm:cxn modelId="{AD441F1E-3F5D-42A5-93B6-6E494899A5E0}" type="presOf" srcId="{77D33AEB-7C28-424A-BB28-CF5359DC9AA8}" destId="{DA553C6F-B3E2-41EB-AB03-10164B83FADA}" srcOrd="0" destOrd="0" presId="urn:microsoft.com/office/officeart/2005/8/layout/bProcess3"/>
    <dgm:cxn modelId="{8A0EB78D-D2D3-489A-9BB7-82D89ED30E5C}" type="presOf" srcId="{5F61576D-F525-4B8E-9B83-8DD1E06714D0}" destId="{F8842F71-1BE6-4D1B-B61A-61192CFBE77F}" srcOrd="0" destOrd="0" presId="urn:microsoft.com/office/officeart/2005/8/layout/bProcess3"/>
    <dgm:cxn modelId="{5E7BAA10-A8C0-43B2-81B2-8A55A7DEAA9D}" srcId="{4893BED1-7B6C-457F-9AEC-C4C4FF4578A3}" destId="{4AEFC59D-F669-487B-ACD2-C2437C110F61}" srcOrd="3" destOrd="0" parTransId="{3755ED3C-6724-4322-8D56-41CCC540A977}" sibTransId="{80F629DF-A07F-4180-9476-4FF16EF977D6}"/>
    <dgm:cxn modelId="{FE6E8926-A664-4D9E-80AA-9CCB7987BCBC}" srcId="{4893BED1-7B6C-457F-9AEC-C4C4FF4578A3}" destId="{55FCAD07-7812-4F1E-80E7-CC0222A909E9}" srcOrd="2" destOrd="0" parTransId="{497BD959-B070-47AE-B0F2-9E7D5231BEC2}" sibTransId="{5F61576D-F525-4B8E-9B83-8DD1E06714D0}"/>
    <dgm:cxn modelId="{E34F43ED-69EF-40B9-B849-E039B9351D6A}" type="presOf" srcId="{82A72729-5503-40B9-AA6A-4AFB8901F328}" destId="{946E7AAA-20C7-475F-AF24-2396A8C0C575}" srcOrd="1" destOrd="0" presId="urn:microsoft.com/office/officeart/2005/8/layout/bProcess3"/>
    <dgm:cxn modelId="{58861F00-9156-4521-AEBA-87E268397D7C}" type="presOf" srcId="{82A72729-5503-40B9-AA6A-4AFB8901F328}" destId="{C48FC14C-3B6C-423A-9D0D-9A5F0E1EB006}" srcOrd="0" destOrd="0" presId="urn:microsoft.com/office/officeart/2005/8/layout/bProcess3"/>
    <dgm:cxn modelId="{487BBB0D-D149-4C88-9E7C-12ED8BA6BAA8}" srcId="{4893BED1-7B6C-457F-9AEC-C4C4FF4578A3}" destId="{133F9D3E-D0D9-45FD-A266-3193D8B5267A}" srcOrd="4" destOrd="0" parTransId="{05805FC9-31E1-4AC6-AAA1-84A8E0DC50FD}" sibTransId="{82A72729-5503-40B9-AA6A-4AFB8901F328}"/>
    <dgm:cxn modelId="{0DE58D65-F38A-4B75-9FE4-23C153FDC2F8}" type="presOf" srcId="{80F629DF-A07F-4180-9476-4FF16EF977D6}" destId="{AEFD0881-9D13-416B-A778-830B16A4125B}" srcOrd="0" destOrd="0" presId="urn:microsoft.com/office/officeart/2005/8/layout/bProcess3"/>
    <dgm:cxn modelId="{BB538C0B-05C1-4B9C-8C6F-4AB6CE645C17}" type="presOf" srcId="{4893BED1-7B6C-457F-9AEC-C4C4FF4578A3}" destId="{5B0B8EC7-BB1E-4506-9B07-C8831A118DE8}" srcOrd="0" destOrd="0" presId="urn:microsoft.com/office/officeart/2005/8/layout/bProcess3"/>
    <dgm:cxn modelId="{5BAFD765-E901-411A-AC17-A03302E77F27}" type="presOf" srcId="{133F9D3E-D0D9-45FD-A266-3193D8B5267A}" destId="{0D048419-2969-45FE-992A-61DC67AC263C}" srcOrd="0" destOrd="0" presId="urn:microsoft.com/office/officeart/2005/8/layout/bProcess3"/>
    <dgm:cxn modelId="{E8637B6B-EDBD-47E6-89FC-9C3DE4B81418}" type="presOf" srcId="{7C963D6B-7FD3-4BEB-9C34-1318E70F2A19}" destId="{25EE267A-6550-437D-87BD-F442DC418791}" srcOrd="0" destOrd="0" presId="urn:microsoft.com/office/officeart/2005/8/layout/bProcess3"/>
    <dgm:cxn modelId="{B49C8A8B-2EB6-4B8D-9A81-E9DFE7CD7F85}" srcId="{4893BED1-7B6C-457F-9AEC-C4C4FF4578A3}" destId="{77D33AEB-7C28-424A-BB28-CF5359DC9AA8}" srcOrd="1" destOrd="0" parTransId="{5CCAA8B0-F58C-421C-92F8-BF13A3DF1E99}" sibTransId="{7C963D6B-7FD3-4BEB-9C34-1318E70F2A19}"/>
    <dgm:cxn modelId="{D1AE1AA2-2A68-4402-8D5B-CE1EBC3BC18A}" srcId="{4893BED1-7B6C-457F-9AEC-C4C4FF4578A3}" destId="{85EEAC88-53A6-4D38-A35B-DC91867E08E1}" srcOrd="5" destOrd="0" parTransId="{FD813BEB-BFC4-426E-A173-ED16AFE50332}" sibTransId="{FAA64199-86B0-4AA1-A291-B785690C4D44}"/>
    <dgm:cxn modelId="{E2316F19-95CA-4BA7-845A-1D6FAAB454DA}" type="presOf" srcId="{5F61576D-F525-4B8E-9B83-8DD1E06714D0}" destId="{76BAE66C-7E09-458A-AF41-DC7C849F7A6C}" srcOrd="1" destOrd="0" presId="urn:microsoft.com/office/officeart/2005/8/layout/bProcess3"/>
    <dgm:cxn modelId="{16FCBBE3-5516-4CCF-807E-523D8BC3A87D}" type="presOf" srcId="{4AEFC59D-F669-487B-ACD2-C2437C110F61}" destId="{7F76D076-2E14-4BC0-B5B6-842F4F82CF14}" srcOrd="0" destOrd="0" presId="urn:microsoft.com/office/officeart/2005/8/layout/bProcess3"/>
    <dgm:cxn modelId="{9D960ACC-ADC5-4270-9545-479C8DB526EB}" type="presParOf" srcId="{5B0B8EC7-BB1E-4506-9B07-C8831A118DE8}" destId="{1D678DBF-4E0F-4EC1-9559-81A4867B390C}" srcOrd="0" destOrd="0" presId="urn:microsoft.com/office/officeart/2005/8/layout/bProcess3"/>
    <dgm:cxn modelId="{4F4E045F-FFE9-495D-B9ED-30319106763C}" type="presParOf" srcId="{5B0B8EC7-BB1E-4506-9B07-C8831A118DE8}" destId="{D431AD41-96E9-4504-B86A-EBF4D4794AF6}" srcOrd="1" destOrd="0" presId="urn:microsoft.com/office/officeart/2005/8/layout/bProcess3"/>
    <dgm:cxn modelId="{2A956E7B-5EB7-4256-BA84-3C9304BEFA11}" type="presParOf" srcId="{D431AD41-96E9-4504-B86A-EBF4D4794AF6}" destId="{D9FCE292-041F-4F97-A0D1-5C7DDF038186}" srcOrd="0" destOrd="0" presId="urn:microsoft.com/office/officeart/2005/8/layout/bProcess3"/>
    <dgm:cxn modelId="{3B24BFC4-9B40-43C6-A7CB-C231F825A3F1}" type="presParOf" srcId="{5B0B8EC7-BB1E-4506-9B07-C8831A118DE8}" destId="{DA553C6F-B3E2-41EB-AB03-10164B83FADA}" srcOrd="2" destOrd="0" presId="urn:microsoft.com/office/officeart/2005/8/layout/bProcess3"/>
    <dgm:cxn modelId="{963E41D4-AA2F-4650-BB70-A99DFB5AD92F}" type="presParOf" srcId="{5B0B8EC7-BB1E-4506-9B07-C8831A118DE8}" destId="{25EE267A-6550-437D-87BD-F442DC418791}" srcOrd="3" destOrd="0" presId="urn:microsoft.com/office/officeart/2005/8/layout/bProcess3"/>
    <dgm:cxn modelId="{64089526-4344-427F-B5E3-6382D9C8ADD7}" type="presParOf" srcId="{25EE267A-6550-437D-87BD-F442DC418791}" destId="{E8757E6C-461B-48F9-812F-477DF175D874}" srcOrd="0" destOrd="0" presId="urn:microsoft.com/office/officeart/2005/8/layout/bProcess3"/>
    <dgm:cxn modelId="{14F63A2A-CA76-43DF-81E2-5F3F420466CF}" type="presParOf" srcId="{5B0B8EC7-BB1E-4506-9B07-C8831A118DE8}" destId="{93DCEA00-125E-4AD7-8AC4-276B65E57585}" srcOrd="4" destOrd="0" presId="urn:microsoft.com/office/officeart/2005/8/layout/bProcess3"/>
    <dgm:cxn modelId="{89AD73C1-188A-4FE8-ABCF-1B8BC66D29EA}" type="presParOf" srcId="{5B0B8EC7-BB1E-4506-9B07-C8831A118DE8}" destId="{F8842F71-1BE6-4D1B-B61A-61192CFBE77F}" srcOrd="5" destOrd="0" presId="urn:microsoft.com/office/officeart/2005/8/layout/bProcess3"/>
    <dgm:cxn modelId="{4DAA1F58-B3E2-4721-9F1E-BF8E1CBEDA65}" type="presParOf" srcId="{F8842F71-1BE6-4D1B-B61A-61192CFBE77F}" destId="{76BAE66C-7E09-458A-AF41-DC7C849F7A6C}" srcOrd="0" destOrd="0" presId="urn:microsoft.com/office/officeart/2005/8/layout/bProcess3"/>
    <dgm:cxn modelId="{A7CBB42A-0811-4F36-A141-A2FF8CA48E07}" type="presParOf" srcId="{5B0B8EC7-BB1E-4506-9B07-C8831A118DE8}" destId="{7F76D076-2E14-4BC0-B5B6-842F4F82CF14}" srcOrd="6" destOrd="0" presId="urn:microsoft.com/office/officeart/2005/8/layout/bProcess3"/>
    <dgm:cxn modelId="{0B073865-15B1-4A3E-A898-B3775B024A87}" type="presParOf" srcId="{5B0B8EC7-BB1E-4506-9B07-C8831A118DE8}" destId="{AEFD0881-9D13-416B-A778-830B16A4125B}" srcOrd="7" destOrd="0" presId="urn:microsoft.com/office/officeart/2005/8/layout/bProcess3"/>
    <dgm:cxn modelId="{CB7C8E5C-5CEF-4F41-AB99-5CA047899061}" type="presParOf" srcId="{AEFD0881-9D13-416B-A778-830B16A4125B}" destId="{1CA6A739-5232-4FFE-8A3F-8A0B11799D74}" srcOrd="0" destOrd="0" presId="urn:microsoft.com/office/officeart/2005/8/layout/bProcess3"/>
    <dgm:cxn modelId="{E75B5F73-B7B4-4445-A12C-99B36BD91236}" type="presParOf" srcId="{5B0B8EC7-BB1E-4506-9B07-C8831A118DE8}" destId="{0D048419-2969-45FE-992A-61DC67AC263C}" srcOrd="8" destOrd="0" presId="urn:microsoft.com/office/officeart/2005/8/layout/bProcess3"/>
    <dgm:cxn modelId="{176275CC-C42D-427F-A86C-12D495E63ACC}" type="presParOf" srcId="{5B0B8EC7-BB1E-4506-9B07-C8831A118DE8}" destId="{C48FC14C-3B6C-423A-9D0D-9A5F0E1EB006}" srcOrd="9" destOrd="0" presId="urn:microsoft.com/office/officeart/2005/8/layout/bProcess3"/>
    <dgm:cxn modelId="{6D61FCD2-C3CA-47ED-B00D-0E327E9DDF93}" type="presParOf" srcId="{C48FC14C-3B6C-423A-9D0D-9A5F0E1EB006}" destId="{946E7AAA-20C7-475F-AF24-2396A8C0C575}" srcOrd="0" destOrd="0" presId="urn:microsoft.com/office/officeart/2005/8/layout/bProcess3"/>
    <dgm:cxn modelId="{A4EBFEB7-8DB0-4044-B07C-CC0D95AEBB0F}" type="presParOf" srcId="{5B0B8EC7-BB1E-4506-9B07-C8831A118DE8}" destId="{560FD28E-2089-4F4D-9D29-E5F6BE8A63E0}" srcOrd="10"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4.xml><?xml version="1.0" encoding="utf-8"?>
<dgm:dataModel xmlns:dgm="http://schemas.openxmlformats.org/drawingml/2006/diagram" xmlns:a="http://schemas.openxmlformats.org/drawingml/2006/main">
  <dgm:ptLst>
    <dgm:pt modelId="{FDA919B3-1085-4676-8705-15F7643F1ED1}" type="doc">
      <dgm:prSet loTypeId="urn:microsoft.com/office/officeart/2005/8/layout/chevron2" loCatId="process" qsTypeId="urn:microsoft.com/office/officeart/2005/8/quickstyle/simple1" qsCatId="simple" csTypeId="urn:microsoft.com/office/officeart/2005/8/colors/accent0_3" csCatId="mainScheme" phldr="1"/>
      <dgm:spPr/>
      <dgm:t>
        <a:bodyPr/>
        <a:lstStyle/>
        <a:p>
          <a:endParaRPr lang="en-IN"/>
        </a:p>
      </dgm:t>
    </dgm:pt>
    <dgm:pt modelId="{85193F27-05A2-40E4-B5F2-23E40DDBBEB5}">
      <dgm:prSet custT="1"/>
      <dgm:spPr/>
      <dgm:t>
        <a:bodyPr/>
        <a:lstStyle/>
        <a:p>
          <a:r>
            <a:rPr lang="en-US" sz="2000" b="0" dirty="0">
              <a:latin typeface="Cambria Math" panose="02040503050406030204" pitchFamily="18" charset="0"/>
              <a:ea typeface="Cambria Math" panose="02040503050406030204" pitchFamily="18" charset="0"/>
            </a:rPr>
            <a:t>Tax not payable when</a:t>
          </a:r>
        </a:p>
      </dgm:t>
    </dgm:pt>
    <dgm:pt modelId="{AC8A068B-E235-4684-875B-CE7BA53E5D03}" type="parTrans" cxnId="{62083F0D-5DFF-44C7-AE80-50C13C9D3BDE}">
      <dgm:prSet/>
      <dgm:spPr/>
      <dgm:t>
        <a:bodyPr/>
        <a:lstStyle/>
        <a:p>
          <a:endParaRPr lang="en-IN"/>
        </a:p>
      </dgm:t>
    </dgm:pt>
    <dgm:pt modelId="{B5F108B7-2F10-4A31-A670-BD3926F7E38A}" type="sibTrans" cxnId="{62083F0D-5DFF-44C7-AE80-50C13C9D3BDE}">
      <dgm:prSet/>
      <dgm:spPr/>
      <dgm:t>
        <a:bodyPr/>
        <a:lstStyle/>
        <a:p>
          <a:endParaRPr lang="en-IN"/>
        </a:p>
      </dgm:t>
    </dgm:pt>
    <dgm:pt modelId="{20DF3E35-83DC-4CE6-9823-167985269347}">
      <dgm:prSet/>
      <dgm:spPr/>
      <dgm:t>
        <a:bodyPr/>
        <a:lstStyle/>
        <a:p>
          <a:r>
            <a:rPr lang="en-IN" dirty="0">
              <a:latin typeface="+mn-lt"/>
              <a:ea typeface="Cambria Math" panose="02040503050406030204" pitchFamily="18" charset="0"/>
            </a:rPr>
            <a:t>Exempted goods were removed/ sold under the earlier law (not prior to six months from appointed day);</a:t>
          </a:r>
          <a:endParaRPr lang="en-IN" dirty="0">
            <a:latin typeface="+mn-lt"/>
          </a:endParaRPr>
        </a:p>
      </dgm:t>
    </dgm:pt>
    <dgm:pt modelId="{908E5677-A8D6-404F-9DA9-36FD24EF547C}" type="parTrans" cxnId="{6BAEBB6A-2E14-4B35-ADEF-7BD785664ECC}">
      <dgm:prSet/>
      <dgm:spPr/>
      <dgm:t>
        <a:bodyPr/>
        <a:lstStyle/>
        <a:p>
          <a:endParaRPr lang="en-IN"/>
        </a:p>
      </dgm:t>
    </dgm:pt>
    <dgm:pt modelId="{9516D9B8-AEB5-4154-8E88-B7AFFC3D3251}" type="sibTrans" cxnId="{6BAEBB6A-2E14-4B35-ADEF-7BD785664ECC}">
      <dgm:prSet/>
      <dgm:spPr/>
      <dgm:t>
        <a:bodyPr/>
        <a:lstStyle/>
        <a:p>
          <a:endParaRPr lang="en-IN"/>
        </a:p>
      </dgm:t>
    </dgm:pt>
    <dgm:pt modelId="{B6858728-5E64-476B-8979-C40DA27ADFB1}">
      <dgm:prSet/>
      <dgm:spPr/>
      <dgm:t>
        <a:bodyPr/>
        <a:lstStyle/>
        <a:p>
          <a:r>
            <a:rPr lang="en-IN" b="1" dirty="0">
              <a:latin typeface="+mn-lt"/>
              <a:ea typeface="Cambria Math" panose="02040503050406030204" pitchFamily="18" charset="0"/>
            </a:rPr>
            <a:t>Such goods </a:t>
          </a:r>
          <a:r>
            <a:rPr lang="en-IN" dirty="0">
              <a:latin typeface="+mn-lt"/>
              <a:ea typeface="Cambria Math" panose="02040503050406030204" pitchFamily="18" charset="0"/>
            </a:rPr>
            <a:t>are returned to the said place of business within six months from the appointed day; and </a:t>
          </a:r>
          <a:endParaRPr lang="en-US" dirty="0">
            <a:latin typeface="+mn-lt"/>
            <a:ea typeface="Cambria Math" panose="02040503050406030204" pitchFamily="18" charset="0"/>
          </a:endParaRPr>
        </a:p>
      </dgm:t>
    </dgm:pt>
    <dgm:pt modelId="{80819E16-B143-4425-9C2C-EC6111BD7720}" type="parTrans" cxnId="{B374D703-A4E4-44E9-97FA-AFBC71E61FBE}">
      <dgm:prSet/>
      <dgm:spPr/>
      <dgm:t>
        <a:bodyPr/>
        <a:lstStyle/>
        <a:p>
          <a:endParaRPr lang="en-IN"/>
        </a:p>
      </dgm:t>
    </dgm:pt>
    <dgm:pt modelId="{C8F99A9B-1BAA-4249-BEF6-B73CACDD15E8}" type="sibTrans" cxnId="{B374D703-A4E4-44E9-97FA-AFBC71E61FBE}">
      <dgm:prSet/>
      <dgm:spPr/>
      <dgm:t>
        <a:bodyPr/>
        <a:lstStyle/>
        <a:p>
          <a:endParaRPr lang="en-IN"/>
        </a:p>
      </dgm:t>
    </dgm:pt>
    <dgm:pt modelId="{F0710C68-8143-49EF-9277-7268CE4AB03D}">
      <dgm:prSet/>
      <dgm:spPr/>
      <dgm:t>
        <a:bodyPr/>
        <a:lstStyle/>
        <a:p>
          <a:r>
            <a:rPr lang="en-IN" b="1" dirty="0">
              <a:latin typeface="+mn-lt"/>
              <a:ea typeface="Cambria Math" panose="02040503050406030204" pitchFamily="18" charset="0"/>
            </a:rPr>
            <a:t>Such goods </a:t>
          </a:r>
          <a:r>
            <a:rPr lang="en-IN" dirty="0">
              <a:latin typeface="+mn-lt"/>
              <a:ea typeface="Cambria Math" panose="02040503050406030204" pitchFamily="18" charset="0"/>
            </a:rPr>
            <a:t>are identifiable to the satisfaction of proper officer</a:t>
          </a:r>
          <a:endParaRPr lang="en-US" dirty="0">
            <a:latin typeface="+mn-lt"/>
            <a:ea typeface="Cambria Math" panose="02040503050406030204" pitchFamily="18" charset="0"/>
          </a:endParaRPr>
        </a:p>
      </dgm:t>
    </dgm:pt>
    <dgm:pt modelId="{BBCDC571-8EF8-4828-AF42-78E665975E41}" type="parTrans" cxnId="{AD77FEEC-0B4B-4A20-9515-A60AF252D124}">
      <dgm:prSet/>
      <dgm:spPr/>
      <dgm:t>
        <a:bodyPr/>
        <a:lstStyle/>
        <a:p>
          <a:endParaRPr lang="en-IN"/>
        </a:p>
      </dgm:t>
    </dgm:pt>
    <dgm:pt modelId="{D4CA7D81-5A79-49B3-A184-16AD244BB51E}" type="sibTrans" cxnId="{AD77FEEC-0B4B-4A20-9515-A60AF252D124}">
      <dgm:prSet/>
      <dgm:spPr/>
      <dgm:t>
        <a:bodyPr/>
        <a:lstStyle/>
        <a:p>
          <a:endParaRPr lang="en-IN"/>
        </a:p>
      </dgm:t>
    </dgm:pt>
    <dgm:pt modelId="{5562F273-0F70-4551-82FC-43F2846EFA97}">
      <dgm:prSet custT="1"/>
      <dgm:spPr/>
      <dgm:t>
        <a:bodyPr/>
        <a:lstStyle/>
        <a:p>
          <a:r>
            <a:rPr lang="en-US" sz="2000" b="0" dirty="0">
              <a:latin typeface="Cambria Math" panose="02040503050406030204" pitchFamily="18" charset="0"/>
              <a:ea typeface="Cambria Math" panose="02040503050406030204" pitchFamily="18" charset="0"/>
            </a:rPr>
            <a:t>Tax payable </a:t>
          </a:r>
          <a:r>
            <a:rPr lang="en-US" sz="2000" dirty="0">
              <a:latin typeface="Cambria Math" panose="02040503050406030204" pitchFamily="18" charset="0"/>
              <a:ea typeface="Cambria Math" panose="02040503050406030204" pitchFamily="18" charset="0"/>
            </a:rPr>
            <a:t>when and by whom</a:t>
          </a:r>
        </a:p>
      </dgm:t>
    </dgm:pt>
    <dgm:pt modelId="{4389E1E5-A094-4AE0-81BD-7ECAD196C247}" type="parTrans" cxnId="{D317CFEF-080B-464D-A4E2-C125082F5F76}">
      <dgm:prSet/>
      <dgm:spPr/>
      <dgm:t>
        <a:bodyPr/>
        <a:lstStyle/>
        <a:p>
          <a:endParaRPr lang="en-IN"/>
        </a:p>
      </dgm:t>
    </dgm:pt>
    <dgm:pt modelId="{7D70B1CB-02C2-4FDE-B8A9-91FD20772E88}" type="sibTrans" cxnId="{D317CFEF-080B-464D-A4E2-C125082F5F76}">
      <dgm:prSet/>
      <dgm:spPr/>
      <dgm:t>
        <a:bodyPr/>
        <a:lstStyle/>
        <a:p>
          <a:endParaRPr lang="en-IN"/>
        </a:p>
      </dgm:t>
    </dgm:pt>
    <dgm:pt modelId="{0F6BC010-EE17-41EE-9947-C60E381A926C}">
      <dgm:prSet/>
      <dgm:spPr/>
      <dgm:t>
        <a:bodyPr/>
        <a:lstStyle/>
        <a:p>
          <a:r>
            <a:rPr lang="en-US">
              <a:latin typeface="+mn-lt"/>
              <a:ea typeface="Cambria Math" panose="02040503050406030204" pitchFamily="18" charset="0"/>
            </a:rPr>
            <a:t>Goods are liable for payment of taxes under GST; and </a:t>
          </a:r>
          <a:endParaRPr lang="en-IN">
            <a:latin typeface="+mn-lt"/>
          </a:endParaRPr>
        </a:p>
      </dgm:t>
    </dgm:pt>
    <dgm:pt modelId="{A9D38A89-0501-4DD0-8FA8-71907D1E2570}" type="parTrans" cxnId="{654D9EC4-076A-42AE-8141-316884BDF430}">
      <dgm:prSet/>
      <dgm:spPr/>
      <dgm:t>
        <a:bodyPr/>
        <a:lstStyle/>
        <a:p>
          <a:endParaRPr lang="en-IN"/>
        </a:p>
      </dgm:t>
    </dgm:pt>
    <dgm:pt modelId="{656C082C-D0B2-42A4-96BC-BB9FD1716DEC}" type="sibTrans" cxnId="{654D9EC4-076A-42AE-8141-316884BDF430}">
      <dgm:prSet/>
      <dgm:spPr/>
      <dgm:t>
        <a:bodyPr/>
        <a:lstStyle/>
        <a:p>
          <a:endParaRPr lang="en-IN"/>
        </a:p>
      </dgm:t>
    </dgm:pt>
    <dgm:pt modelId="{01986F74-D0EB-4BF9-8439-A1865B888E28}">
      <dgm:prSet/>
      <dgm:spPr/>
      <dgm:t>
        <a:bodyPr/>
        <a:lstStyle/>
        <a:p>
          <a:r>
            <a:rPr lang="en-US" b="1">
              <a:latin typeface="+mn-lt"/>
              <a:ea typeface="Cambria Math" panose="02040503050406030204" pitchFamily="18" charset="0"/>
            </a:rPr>
            <a:t>Such goods </a:t>
          </a:r>
          <a:r>
            <a:rPr lang="en-US">
              <a:latin typeface="+mn-lt"/>
              <a:ea typeface="Cambria Math" panose="02040503050406030204" pitchFamily="18" charset="0"/>
            </a:rPr>
            <a:t>are returned after six month from the appointed day </a:t>
          </a:r>
          <a:endParaRPr lang="en-US" dirty="0">
            <a:latin typeface="+mn-lt"/>
            <a:ea typeface="Cambria Math" panose="02040503050406030204" pitchFamily="18" charset="0"/>
          </a:endParaRPr>
        </a:p>
      </dgm:t>
    </dgm:pt>
    <dgm:pt modelId="{4DFCFC16-F602-4815-B4B9-ED090D8D8013}" type="parTrans" cxnId="{4369540E-6A8E-4222-80C4-CA1EDDED43B1}">
      <dgm:prSet/>
      <dgm:spPr/>
      <dgm:t>
        <a:bodyPr/>
        <a:lstStyle/>
        <a:p>
          <a:endParaRPr lang="en-IN"/>
        </a:p>
      </dgm:t>
    </dgm:pt>
    <dgm:pt modelId="{2F132EE0-0A06-496E-A946-9E23F02A4D12}" type="sibTrans" cxnId="{4369540E-6A8E-4222-80C4-CA1EDDED43B1}">
      <dgm:prSet/>
      <dgm:spPr/>
      <dgm:t>
        <a:bodyPr/>
        <a:lstStyle/>
        <a:p>
          <a:endParaRPr lang="en-IN"/>
        </a:p>
      </dgm:t>
    </dgm:pt>
    <dgm:pt modelId="{BAA6F048-C2D0-4528-9878-D915E1394C4A}">
      <dgm:prSet/>
      <dgm:spPr/>
      <dgm:t>
        <a:bodyPr/>
        <a:lstStyle/>
        <a:p>
          <a:r>
            <a:rPr lang="en-US" dirty="0">
              <a:latin typeface="+mn-lt"/>
              <a:ea typeface="Cambria Math" panose="02040503050406030204" pitchFamily="18" charset="0"/>
            </a:rPr>
            <a:t>Tax shall be payable by the person returning the goods</a:t>
          </a:r>
        </a:p>
      </dgm:t>
    </dgm:pt>
    <dgm:pt modelId="{8F1DF9EB-FCC7-4FF7-BD67-353AB83A4EF4}" type="parTrans" cxnId="{CD90ED6C-BC83-4C31-A2E6-C6E3AA8E1B99}">
      <dgm:prSet/>
      <dgm:spPr/>
      <dgm:t>
        <a:bodyPr/>
        <a:lstStyle/>
        <a:p>
          <a:endParaRPr lang="en-IN"/>
        </a:p>
      </dgm:t>
    </dgm:pt>
    <dgm:pt modelId="{D4BD1F0B-6F94-458A-BC8D-A2F7268AA575}" type="sibTrans" cxnId="{CD90ED6C-BC83-4C31-A2E6-C6E3AA8E1B99}">
      <dgm:prSet/>
      <dgm:spPr/>
      <dgm:t>
        <a:bodyPr/>
        <a:lstStyle/>
        <a:p>
          <a:endParaRPr lang="en-IN"/>
        </a:p>
      </dgm:t>
    </dgm:pt>
    <dgm:pt modelId="{6EA58B81-03FD-44E6-9B48-2EC99E009A2A}" type="pres">
      <dgm:prSet presAssocID="{FDA919B3-1085-4676-8705-15F7643F1ED1}" presName="linearFlow" presStyleCnt="0">
        <dgm:presLayoutVars>
          <dgm:dir/>
          <dgm:animLvl val="lvl"/>
          <dgm:resizeHandles val="exact"/>
        </dgm:presLayoutVars>
      </dgm:prSet>
      <dgm:spPr/>
    </dgm:pt>
    <dgm:pt modelId="{A724DFA5-DEE1-4DF5-8C96-5FC3B4A61BF9}" type="pres">
      <dgm:prSet presAssocID="{85193F27-05A2-40E4-B5F2-23E40DDBBEB5}" presName="composite" presStyleCnt="0"/>
      <dgm:spPr/>
    </dgm:pt>
    <dgm:pt modelId="{F4400128-FA84-4E60-8946-DA18985242CA}" type="pres">
      <dgm:prSet presAssocID="{85193F27-05A2-40E4-B5F2-23E40DDBBEB5}" presName="parentText" presStyleLbl="alignNode1" presStyleIdx="0" presStyleCnt="2">
        <dgm:presLayoutVars>
          <dgm:chMax val="1"/>
          <dgm:bulletEnabled val="1"/>
        </dgm:presLayoutVars>
      </dgm:prSet>
      <dgm:spPr/>
    </dgm:pt>
    <dgm:pt modelId="{F2AFF228-33BE-4EF4-A652-8293D7B46625}" type="pres">
      <dgm:prSet presAssocID="{85193F27-05A2-40E4-B5F2-23E40DDBBEB5}" presName="descendantText" presStyleLbl="alignAcc1" presStyleIdx="0" presStyleCnt="2">
        <dgm:presLayoutVars>
          <dgm:bulletEnabled val="1"/>
        </dgm:presLayoutVars>
      </dgm:prSet>
      <dgm:spPr/>
    </dgm:pt>
    <dgm:pt modelId="{ABD6D7B0-2392-42D2-878B-D6AEA8E5D754}" type="pres">
      <dgm:prSet presAssocID="{B5F108B7-2F10-4A31-A670-BD3926F7E38A}" presName="sp" presStyleCnt="0"/>
      <dgm:spPr/>
    </dgm:pt>
    <dgm:pt modelId="{BE2ADC72-C169-4EBB-99E8-B9E872C68FC9}" type="pres">
      <dgm:prSet presAssocID="{5562F273-0F70-4551-82FC-43F2846EFA97}" presName="composite" presStyleCnt="0"/>
      <dgm:spPr/>
    </dgm:pt>
    <dgm:pt modelId="{0853FCE4-F8F8-431C-ABE6-198128FB2ECA}" type="pres">
      <dgm:prSet presAssocID="{5562F273-0F70-4551-82FC-43F2846EFA97}" presName="parentText" presStyleLbl="alignNode1" presStyleIdx="1" presStyleCnt="2">
        <dgm:presLayoutVars>
          <dgm:chMax val="1"/>
          <dgm:bulletEnabled val="1"/>
        </dgm:presLayoutVars>
      </dgm:prSet>
      <dgm:spPr/>
    </dgm:pt>
    <dgm:pt modelId="{59236561-59B2-4B99-AF7A-2A0E0316F142}" type="pres">
      <dgm:prSet presAssocID="{5562F273-0F70-4551-82FC-43F2846EFA97}" presName="descendantText" presStyleLbl="alignAcc1" presStyleIdx="1" presStyleCnt="2">
        <dgm:presLayoutVars>
          <dgm:bulletEnabled val="1"/>
        </dgm:presLayoutVars>
      </dgm:prSet>
      <dgm:spPr/>
    </dgm:pt>
  </dgm:ptLst>
  <dgm:cxnLst>
    <dgm:cxn modelId="{6BAEBB6A-2E14-4B35-ADEF-7BD785664ECC}" srcId="{85193F27-05A2-40E4-B5F2-23E40DDBBEB5}" destId="{20DF3E35-83DC-4CE6-9823-167985269347}" srcOrd="0" destOrd="0" parTransId="{908E5677-A8D6-404F-9DA9-36FD24EF547C}" sibTransId="{9516D9B8-AEB5-4154-8E88-B7AFFC3D3251}"/>
    <dgm:cxn modelId="{DFF9E152-BC0E-45CD-B98C-E18AF83018C8}" type="presOf" srcId="{BAA6F048-C2D0-4528-9878-D915E1394C4A}" destId="{59236561-59B2-4B99-AF7A-2A0E0316F142}" srcOrd="0" destOrd="2" presId="urn:microsoft.com/office/officeart/2005/8/layout/chevron2"/>
    <dgm:cxn modelId="{36683916-E503-44FC-A2B2-A667C7CF0C99}" type="presOf" srcId="{B6858728-5E64-476B-8979-C40DA27ADFB1}" destId="{F2AFF228-33BE-4EF4-A652-8293D7B46625}" srcOrd="0" destOrd="1" presId="urn:microsoft.com/office/officeart/2005/8/layout/chevron2"/>
    <dgm:cxn modelId="{96626658-8A6F-45D4-BA3C-F38AB609907E}" type="presOf" srcId="{0F6BC010-EE17-41EE-9947-C60E381A926C}" destId="{59236561-59B2-4B99-AF7A-2A0E0316F142}" srcOrd="0" destOrd="0" presId="urn:microsoft.com/office/officeart/2005/8/layout/chevron2"/>
    <dgm:cxn modelId="{A86262B5-267D-4BCD-9050-5A371C0201E6}" type="presOf" srcId="{F0710C68-8143-49EF-9277-7268CE4AB03D}" destId="{F2AFF228-33BE-4EF4-A652-8293D7B46625}" srcOrd="0" destOrd="2" presId="urn:microsoft.com/office/officeart/2005/8/layout/chevron2"/>
    <dgm:cxn modelId="{AD77FEEC-0B4B-4A20-9515-A60AF252D124}" srcId="{85193F27-05A2-40E4-B5F2-23E40DDBBEB5}" destId="{F0710C68-8143-49EF-9277-7268CE4AB03D}" srcOrd="2" destOrd="0" parTransId="{BBCDC571-8EF8-4828-AF42-78E665975E41}" sibTransId="{D4CA7D81-5A79-49B3-A184-16AD244BB51E}"/>
    <dgm:cxn modelId="{B374D703-A4E4-44E9-97FA-AFBC71E61FBE}" srcId="{85193F27-05A2-40E4-B5F2-23E40DDBBEB5}" destId="{B6858728-5E64-476B-8979-C40DA27ADFB1}" srcOrd="1" destOrd="0" parTransId="{80819E16-B143-4425-9C2C-EC6111BD7720}" sibTransId="{C8F99A9B-1BAA-4249-BEF6-B73CACDD15E8}"/>
    <dgm:cxn modelId="{654D9EC4-076A-42AE-8141-316884BDF430}" srcId="{5562F273-0F70-4551-82FC-43F2846EFA97}" destId="{0F6BC010-EE17-41EE-9947-C60E381A926C}" srcOrd="0" destOrd="0" parTransId="{A9D38A89-0501-4DD0-8FA8-71907D1E2570}" sibTransId="{656C082C-D0B2-42A4-96BC-BB9FD1716DEC}"/>
    <dgm:cxn modelId="{100B6C45-11B9-4677-823E-23A835DF40F1}" type="presOf" srcId="{FDA919B3-1085-4676-8705-15F7643F1ED1}" destId="{6EA58B81-03FD-44E6-9B48-2EC99E009A2A}" srcOrd="0" destOrd="0" presId="urn:microsoft.com/office/officeart/2005/8/layout/chevron2"/>
    <dgm:cxn modelId="{95B9CC74-F780-4503-8837-D9616BC6DECD}" type="presOf" srcId="{01986F74-D0EB-4BF9-8439-A1865B888E28}" destId="{59236561-59B2-4B99-AF7A-2A0E0316F142}" srcOrd="0" destOrd="1" presId="urn:microsoft.com/office/officeart/2005/8/layout/chevron2"/>
    <dgm:cxn modelId="{A45A3A98-9B08-4CCE-879D-52B6E407AE4A}" type="presOf" srcId="{20DF3E35-83DC-4CE6-9823-167985269347}" destId="{F2AFF228-33BE-4EF4-A652-8293D7B46625}" srcOrd="0" destOrd="0" presId="urn:microsoft.com/office/officeart/2005/8/layout/chevron2"/>
    <dgm:cxn modelId="{4369540E-6A8E-4222-80C4-CA1EDDED43B1}" srcId="{5562F273-0F70-4551-82FC-43F2846EFA97}" destId="{01986F74-D0EB-4BF9-8439-A1865B888E28}" srcOrd="1" destOrd="0" parTransId="{4DFCFC16-F602-4815-B4B9-ED090D8D8013}" sibTransId="{2F132EE0-0A06-496E-A946-9E23F02A4D12}"/>
    <dgm:cxn modelId="{BA2DDA8E-892F-4316-9134-335921BE8083}" type="presOf" srcId="{5562F273-0F70-4551-82FC-43F2846EFA97}" destId="{0853FCE4-F8F8-431C-ABE6-198128FB2ECA}" srcOrd="0" destOrd="0" presId="urn:microsoft.com/office/officeart/2005/8/layout/chevron2"/>
    <dgm:cxn modelId="{CD90ED6C-BC83-4C31-A2E6-C6E3AA8E1B99}" srcId="{5562F273-0F70-4551-82FC-43F2846EFA97}" destId="{BAA6F048-C2D0-4528-9878-D915E1394C4A}" srcOrd="2" destOrd="0" parTransId="{8F1DF9EB-FCC7-4FF7-BD67-353AB83A4EF4}" sibTransId="{D4BD1F0B-6F94-458A-BC8D-A2F7268AA575}"/>
    <dgm:cxn modelId="{D317CFEF-080B-464D-A4E2-C125082F5F76}" srcId="{FDA919B3-1085-4676-8705-15F7643F1ED1}" destId="{5562F273-0F70-4551-82FC-43F2846EFA97}" srcOrd="1" destOrd="0" parTransId="{4389E1E5-A094-4AE0-81BD-7ECAD196C247}" sibTransId="{7D70B1CB-02C2-4FDE-B8A9-91FD20772E88}"/>
    <dgm:cxn modelId="{62083F0D-5DFF-44C7-AE80-50C13C9D3BDE}" srcId="{FDA919B3-1085-4676-8705-15F7643F1ED1}" destId="{85193F27-05A2-40E4-B5F2-23E40DDBBEB5}" srcOrd="0" destOrd="0" parTransId="{AC8A068B-E235-4684-875B-CE7BA53E5D03}" sibTransId="{B5F108B7-2F10-4A31-A670-BD3926F7E38A}"/>
    <dgm:cxn modelId="{C1F25916-AC49-4F97-8A8F-DE57E025C578}" type="presOf" srcId="{85193F27-05A2-40E4-B5F2-23E40DDBBEB5}" destId="{F4400128-FA84-4E60-8946-DA18985242CA}" srcOrd="0" destOrd="0" presId="urn:microsoft.com/office/officeart/2005/8/layout/chevron2"/>
    <dgm:cxn modelId="{E59EA122-8051-4D8B-B027-150C079AC90A}" type="presParOf" srcId="{6EA58B81-03FD-44E6-9B48-2EC99E009A2A}" destId="{A724DFA5-DEE1-4DF5-8C96-5FC3B4A61BF9}" srcOrd="0" destOrd="0" presId="urn:microsoft.com/office/officeart/2005/8/layout/chevron2"/>
    <dgm:cxn modelId="{B4613354-6091-4539-9605-1AC274F7523D}" type="presParOf" srcId="{A724DFA5-DEE1-4DF5-8C96-5FC3B4A61BF9}" destId="{F4400128-FA84-4E60-8946-DA18985242CA}" srcOrd="0" destOrd="0" presId="urn:microsoft.com/office/officeart/2005/8/layout/chevron2"/>
    <dgm:cxn modelId="{3AA062A3-E3D2-4247-87DC-BA0DD1A94D34}" type="presParOf" srcId="{A724DFA5-DEE1-4DF5-8C96-5FC3B4A61BF9}" destId="{F2AFF228-33BE-4EF4-A652-8293D7B46625}" srcOrd="1" destOrd="0" presId="urn:microsoft.com/office/officeart/2005/8/layout/chevron2"/>
    <dgm:cxn modelId="{CCCAB8F3-84C1-4428-9A90-9C9DEFB0FA27}" type="presParOf" srcId="{6EA58B81-03FD-44E6-9B48-2EC99E009A2A}" destId="{ABD6D7B0-2392-42D2-878B-D6AEA8E5D754}" srcOrd="1" destOrd="0" presId="urn:microsoft.com/office/officeart/2005/8/layout/chevron2"/>
    <dgm:cxn modelId="{73135332-5FB2-4A78-BB8C-71798B994A68}" type="presParOf" srcId="{6EA58B81-03FD-44E6-9B48-2EC99E009A2A}" destId="{BE2ADC72-C169-4EBB-99E8-B9E872C68FC9}" srcOrd="2" destOrd="0" presId="urn:microsoft.com/office/officeart/2005/8/layout/chevron2"/>
    <dgm:cxn modelId="{F66FDBB1-EA0D-4101-AD9A-E47D01A67C48}" type="presParOf" srcId="{BE2ADC72-C169-4EBB-99E8-B9E872C68FC9}" destId="{0853FCE4-F8F8-431C-ABE6-198128FB2ECA}" srcOrd="0" destOrd="0" presId="urn:microsoft.com/office/officeart/2005/8/layout/chevron2"/>
    <dgm:cxn modelId="{FEED0F91-D2BC-48A0-BE6B-6F38EC50BE0B}" type="presParOf" srcId="{BE2ADC72-C169-4EBB-99E8-B9E872C68FC9}" destId="{59236561-59B2-4B99-AF7A-2A0E0316F142}"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5.xml><?xml version="1.0" encoding="utf-8"?>
<dgm:dataModel xmlns:dgm="http://schemas.openxmlformats.org/drawingml/2006/diagram" xmlns:a="http://schemas.openxmlformats.org/drawingml/2006/main">
  <dgm:ptLst>
    <dgm:pt modelId="{FDA919B3-1085-4676-8705-15F7643F1ED1}" type="doc">
      <dgm:prSet loTypeId="urn:microsoft.com/office/officeart/2005/8/layout/chevron2" loCatId="process" qsTypeId="urn:microsoft.com/office/officeart/2005/8/quickstyle/simple1" qsCatId="simple" csTypeId="urn:microsoft.com/office/officeart/2005/8/colors/accent0_3" csCatId="mainScheme" phldr="1"/>
      <dgm:spPr/>
      <dgm:t>
        <a:bodyPr/>
        <a:lstStyle/>
        <a:p>
          <a:endParaRPr lang="en-IN"/>
        </a:p>
      </dgm:t>
    </dgm:pt>
    <dgm:pt modelId="{85193F27-05A2-40E4-B5F2-23E40DDBBEB5}">
      <dgm:prSet custT="1"/>
      <dgm:spPr/>
      <dgm:t>
        <a:bodyPr/>
        <a:lstStyle/>
        <a:p>
          <a:r>
            <a:rPr lang="en-US" sz="2000" b="0" dirty="0">
              <a:latin typeface="Cambria Math" panose="02040503050406030204" pitchFamily="18" charset="0"/>
              <a:ea typeface="Cambria Math" panose="02040503050406030204" pitchFamily="18" charset="0"/>
            </a:rPr>
            <a:t>Tax not payable when</a:t>
          </a:r>
        </a:p>
      </dgm:t>
    </dgm:pt>
    <dgm:pt modelId="{AC8A068B-E235-4684-875B-CE7BA53E5D03}" type="parTrans" cxnId="{62083F0D-5DFF-44C7-AE80-50C13C9D3BDE}">
      <dgm:prSet/>
      <dgm:spPr/>
      <dgm:t>
        <a:bodyPr/>
        <a:lstStyle/>
        <a:p>
          <a:endParaRPr lang="en-IN"/>
        </a:p>
      </dgm:t>
    </dgm:pt>
    <dgm:pt modelId="{B5F108B7-2F10-4A31-A670-BD3926F7E38A}" type="sibTrans" cxnId="{62083F0D-5DFF-44C7-AE80-50C13C9D3BDE}">
      <dgm:prSet/>
      <dgm:spPr/>
      <dgm:t>
        <a:bodyPr/>
        <a:lstStyle/>
        <a:p>
          <a:endParaRPr lang="en-IN"/>
        </a:p>
      </dgm:t>
    </dgm:pt>
    <dgm:pt modelId="{20DF3E35-83DC-4CE6-9823-167985269347}">
      <dgm:prSet custT="1"/>
      <dgm:spPr/>
      <dgm:t>
        <a:bodyPr/>
        <a:lstStyle/>
        <a:p>
          <a:r>
            <a:rPr lang="en-IN" sz="2000" dirty="0">
              <a:solidFill>
                <a:schemeClr val="tx1"/>
              </a:solidFill>
              <a:latin typeface="+mn-lt"/>
              <a:ea typeface="Cambria Math" panose="02040503050406030204" pitchFamily="18" charset="0"/>
            </a:rPr>
            <a:t>Duty/ tax - paid goods were removed/ sold under the earlier law not being prior to six month from appointed day;</a:t>
          </a:r>
          <a:endParaRPr lang="en-IN" sz="2000" dirty="0">
            <a:latin typeface="+mn-lt"/>
          </a:endParaRPr>
        </a:p>
      </dgm:t>
    </dgm:pt>
    <dgm:pt modelId="{908E5677-A8D6-404F-9DA9-36FD24EF547C}" type="parTrans" cxnId="{6BAEBB6A-2E14-4B35-ADEF-7BD785664ECC}">
      <dgm:prSet/>
      <dgm:spPr/>
      <dgm:t>
        <a:bodyPr/>
        <a:lstStyle/>
        <a:p>
          <a:endParaRPr lang="en-IN"/>
        </a:p>
      </dgm:t>
    </dgm:pt>
    <dgm:pt modelId="{9516D9B8-AEB5-4154-8E88-B7AFFC3D3251}" type="sibTrans" cxnId="{6BAEBB6A-2E14-4B35-ADEF-7BD785664ECC}">
      <dgm:prSet/>
      <dgm:spPr/>
      <dgm:t>
        <a:bodyPr/>
        <a:lstStyle/>
        <a:p>
          <a:endParaRPr lang="en-IN"/>
        </a:p>
      </dgm:t>
    </dgm:pt>
    <dgm:pt modelId="{5562F273-0F70-4551-82FC-43F2846EFA97}">
      <dgm:prSet custT="1"/>
      <dgm:spPr/>
      <dgm:t>
        <a:bodyPr/>
        <a:lstStyle/>
        <a:p>
          <a:r>
            <a:rPr lang="en-US" sz="2000" b="0" dirty="0">
              <a:latin typeface="Cambria Math" panose="02040503050406030204" pitchFamily="18" charset="0"/>
              <a:ea typeface="Cambria Math" panose="02040503050406030204" pitchFamily="18" charset="0"/>
            </a:rPr>
            <a:t>Tax payable </a:t>
          </a:r>
          <a:r>
            <a:rPr lang="en-US" sz="2000" dirty="0">
              <a:latin typeface="Cambria Math" panose="02040503050406030204" pitchFamily="18" charset="0"/>
              <a:ea typeface="Cambria Math" panose="02040503050406030204" pitchFamily="18" charset="0"/>
            </a:rPr>
            <a:t>when and by whom</a:t>
          </a:r>
        </a:p>
      </dgm:t>
    </dgm:pt>
    <dgm:pt modelId="{4389E1E5-A094-4AE0-81BD-7ECAD196C247}" type="parTrans" cxnId="{D317CFEF-080B-464D-A4E2-C125082F5F76}">
      <dgm:prSet/>
      <dgm:spPr/>
      <dgm:t>
        <a:bodyPr/>
        <a:lstStyle/>
        <a:p>
          <a:endParaRPr lang="en-IN"/>
        </a:p>
      </dgm:t>
    </dgm:pt>
    <dgm:pt modelId="{7D70B1CB-02C2-4FDE-B8A9-91FD20772E88}" type="sibTrans" cxnId="{D317CFEF-080B-464D-A4E2-C125082F5F76}">
      <dgm:prSet/>
      <dgm:spPr/>
      <dgm:t>
        <a:bodyPr/>
        <a:lstStyle/>
        <a:p>
          <a:endParaRPr lang="en-IN"/>
        </a:p>
      </dgm:t>
    </dgm:pt>
    <dgm:pt modelId="{0F6BC010-EE17-41EE-9947-C60E381A926C}">
      <dgm:prSet custT="1"/>
      <dgm:spPr/>
      <dgm:t>
        <a:bodyPr/>
        <a:lstStyle/>
        <a:p>
          <a:r>
            <a:rPr lang="en-US" sz="2000" dirty="0">
              <a:latin typeface="+mn-lt"/>
              <a:ea typeface="Cambria Math" panose="02040503050406030204" pitchFamily="18" charset="0"/>
            </a:rPr>
            <a:t>Goods are liable for payment of taxes under GST; and </a:t>
          </a:r>
          <a:endParaRPr lang="en-IN" sz="2000" dirty="0">
            <a:latin typeface="+mn-lt"/>
          </a:endParaRPr>
        </a:p>
      </dgm:t>
    </dgm:pt>
    <dgm:pt modelId="{A9D38A89-0501-4DD0-8FA8-71907D1E2570}" type="parTrans" cxnId="{654D9EC4-076A-42AE-8141-316884BDF430}">
      <dgm:prSet/>
      <dgm:spPr/>
      <dgm:t>
        <a:bodyPr/>
        <a:lstStyle/>
        <a:p>
          <a:endParaRPr lang="en-IN"/>
        </a:p>
      </dgm:t>
    </dgm:pt>
    <dgm:pt modelId="{656C082C-D0B2-42A4-96BC-BB9FD1716DEC}" type="sibTrans" cxnId="{654D9EC4-076A-42AE-8141-316884BDF430}">
      <dgm:prSet/>
      <dgm:spPr/>
      <dgm:t>
        <a:bodyPr/>
        <a:lstStyle/>
        <a:p>
          <a:endParaRPr lang="en-IN"/>
        </a:p>
      </dgm:t>
    </dgm:pt>
    <dgm:pt modelId="{C9A036D4-30E2-49E1-BE5D-1AF2EA1BE226}">
      <dgm:prSet custT="1"/>
      <dgm:spPr/>
      <dgm:t>
        <a:bodyPr/>
        <a:lstStyle/>
        <a:p>
          <a:r>
            <a:rPr lang="en-IN" sz="2000" b="1" dirty="0">
              <a:latin typeface="+mn-lt"/>
              <a:ea typeface="Cambria Math" panose="02040503050406030204" pitchFamily="18" charset="0"/>
            </a:rPr>
            <a:t>Such goods </a:t>
          </a:r>
          <a:r>
            <a:rPr lang="en-IN" sz="2000" dirty="0">
              <a:latin typeface="+mn-lt"/>
              <a:ea typeface="Cambria Math" panose="02040503050406030204" pitchFamily="18" charset="0"/>
            </a:rPr>
            <a:t>are returned to the said place of business within six months from the appointed day; and </a:t>
          </a:r>
          <a:endParaRPr lang="en-US" sz="2000" dirty="0">
            <a:latin typeface="+mn-lt"/>
            <a:ea typeface="Cambria Math" panose="02040503050406030204" pitchFamily="18" charset="0"/>
          </a:endParaRPr>
        </a:p>
      </dgm:t>
    </dgm:pt>
    <dgm:pt modelId="{F606DD89-3339-4D2D-B4AE-F83E1438376F}" type="parTrans" cxnId="{A8BF0939-FE2F-414D-A8DE-71AE80B667AA}">
      <dgm:prSet/>
      <dgm:spPr/>
      <dgm:t>
        <a:bodyPr/>
        <a:lstStyle/>
        <a:p>
          <a:endParaRPr lang="en-IN"/>
        </a:p>
      </dgm:t>
    </dgm:pt>
    <dgm:pt modelId="{770977F6-6F68-4F64-A64F-C7AB37CCD8DB}" type="sibTrans" cxnId="{A8BF0939-FE2F-414D-A8DE-71AE80B667AA}">
      <dgm:prSet/>
      <dgm:spPr/>
      <dgm:t>
        <a:bodyPr/>
        <a:lstStyle/>
        <a:p>
          <a:endParaRPr lang="en-IN"/>
        </a:p>
      </dgm:t>
    </dgm:pt>
    <dgm:pt modelId="{2BC20750-DBB4-4764-82C8-B973C3420691}">
      <dgm:prSet custT="1"/>
      <dgm:spPr/>
      <dgm:t>
        <a:bodyPr/>
        <a:lstStyle/>
        <a:p>
          <a:r>
            <a:rPr lang="en-IN" sz="2000" b="1" dirty="0">
              <a:latin typeface="+mn-lt"/>
              <a:ea typeface="Cambria Math" panose="02040503050406030204" pitchFamily="18" charset="0"/>
            </a:rPr>
            <a:t>Such goods </a:t>
          </a:r>
          <a:r>
            <a:rPr lang="en-IN" sz="2000" dirty="0">
              <a:latin typeface="+mn-lt"/>
              <a:ea typeface="Cambria Math" panose="02040503050406030204" pitchFamily="18" charset="0"/>
            </a:rPr>
            <a:t>are identifiable to the satisfaction of proper officer</a:t>
          </a:r>
          <a:endParaRPr lang="en-US" sz="2000" dirty="0">
            <a:latin typeface="+mn-lt"/>
            <a:ea typeface="Cambria Math" panose="02040503050406030204" pitchFamily="18" charset="0"/>
          </a:endParaRPr>
        </a:p>
      </dgm:t>
    </dgm:pt>
    <dgm:pt modelId="{ACEA922F-B08C-4903-8722-C0C5505B8F52}" type="parTrans" cxnId="{44124622-0A87-4D5E-AB33-E37A68B4ED3C}">
      <dgm:prSet/>
      <dgm:spPr/>
      <dgm:t>
        <a:bodyPr/>
        <a:lstStyle/>
        <a:p>
          <a:endParaRPr lang="en-IN"/>
        </a:p>
      </dgm:t>
    </dgm:pt>
    <dgm:pt modelId="{799BC885-2CB5-43C7-887B-C38BC11E3981}" type="sibTrans" cxnId="{44124622-0A87-4D5E-AB33-E37A68B4ED3C}">
      <dgm:prSet/>
      <dgm:spPr/>
      <dgm:t>
        <a:bodyPr/>
        <a:lstStyle/>
        <a:p>
          <a:endParaRPr lang="en-IN"/>
        </a:p>
      </dgm:t>
    </dgm:pt>
    <dgm:pt modelId="{BAA6F048-C2D0-4528-9878-D915E1394C4A}">
      <dgm:prSet custT="1"/>
      <dgm:spPr/>
      <dgm:t>
        <a:bodyPr/>
        <a:lstStyle/>
        <a:p>
          <a:r>
            <a:rPr lang="en-US" sz="2000" dirty="0">
              <a:latin typeface="+mn-lt"/>
              <a:ea typeface="Cambria Math" panose="02040503050406030204" pitchFamily="18" charset="0"/>
            </a:rPr>
            <a:t>Tax shall be payable by the person returning the goods</a:t>
          </a:r>
        </a:p>
      </dgm:t>
    </dgm:pt>
    <dgm:pt modelId="{D4BD1F0B-6F94-458A-BC8D-A2F7268AA575}" type="sibTrans" cxnId="{CD90ED6C-BC83-4C31-A2E6-C6E3AA8E1B99}">
      <dgm:prSet/>
      <dgm:spPr/>
      <dgm:t>
        <a:bodyPr/>
        <a:lstStyle/>
        <a:p>
          <a:endParaRPr lang="en-IN"/>
        </a:p>
      </dgm:t>
    </dgm:pt>
    <dgm:pt modelId="{8F1DF9EB-FCC7-4FF7-BD67-353AB83A4EF4}" type="parTrans" cxnId="{CD90ED6C-BC83-4C31-A2E6-C6E3AA8E1B99}">
      <dgm:prSet/>
      <dgm:spPr/>
      <dgm:t>
        <a:bodyPr/>
        <a:lstStyle/>
        <a:p>
          <a:endParaRPr lang="en-IN"/>
        </a:p>
      </dgm:t>
    </dgm:pt>
    <dgm:pt modelId="{01986F74-D0EB-4BF9-8439-A1865B888E28}">
      <dgm:prSet custT="1"/>
      <dgm:spPr/>
      <dgm:t>
        <a:bodyPr/>
        <a:lstStyle/>
        <a:p>
          <a:r>
            <a:rPr lang="en-US" sz="2000" b="1" dirty="0">
              <a:latin typeface="+mn-lt"/>
              <a:ea typeface="Cambria Math" panose="02040503050406030204" pitchFamily="18" charset="0"/>
            </a:rPr>
            <a:t>Such goods </a:t>
          </a:r>
          <a:r>
            <a:rPr lang="en-US" sz="2000" dirty="0">
              <a:latin typeface="+mn-lt"/>
              <a:ea typeface="Cambria Math" panose="02040503050406030204" pitchFamily="18" charset="0"/>
            </a:rPr>
            <a:t>are returned after six month from the appointed day </a:t>
          </a:r>
        </a:p>
      </dgm:t>
    </dgm:pt>
    <dgm:pt modelId="{2F132EE0-0A06-496E-A946-9E23F02A4D12}" type="sibTrans" cxnId="{4369540E-6A8E-4222-80C4-CA1EDDED43B1}">
      <dgm:prSet/>
      <dgm:spPr/>
      <dgm:t>
        <a:bodyPr/>
        <a:lstStyle/>
        <a:p>
          <a:endParaRPr lang="en-IN"/>
        </a:p>
      </dgm:t>
    </dgm:pt>
    <dgm:pt modelId="{4DFCFC16-F602-4815-B4B9-ED090D8D8013}" type="parTrans" cxnId="{4369540E-6A8E-4222-80C4-CA1EDDED43B1}">
      <dgm:prSet/>
      <dgm:spPr/>
      <dgm:t>
        <a:bodyPr/>
        <a:lstStyle/>
        <a:p>
          <a:endParaRPr lang="en-IN"/>
        </a:p>
      </dgm:t>
    </dgm:pt>
    <dgm:pt modelId="{6EA58B81-03FD-44E6-9B48-2EC99E009A2A}" type="pres">
      <dgm:prSet presAssocID="{FDA919B3-1085-4676-8705-15F7643F1ED1}" presName="linearFlow" presStyleCnt="0">
        <dgm:presLayoutVars>
          <dgm:dir/>
          <dgm:animLvl val="lvl"/>
          <dgm:resizeHandles val="exact"/>
        </dgm:presLayoutVars>
      </dgm:prSet>
      <dgm:spPr/>
    </dgm:pt>
    <dgm:pt modelId="{A724DFA5-DEE1-4DF5-8C96-5FC3B4A61BF9}" type="pres">
      <dgm:prSet presAssocID="{85193F27-05A2-40E4-B5F2-23E40DDBBEB5}" presName="composite" presStyleCnt="0"/>
      <dgm:spPr/>
    </dgm:pt>
    <dgm:pt modelId="{F4400128-FA84-4E60-8946-DA18985242CA}" type="pres">
      <dgm:prSet presAssocID="{85193F27-05A2-40E4-B5F2-23E40DDBBEB5}" presName="parentText" presStyleLbl="alignNode1" presStyleIdx="0" presStyleCnt="2">
        <dgm:presLayoutVars>
          <dgm:chMax val="1"/>
          <dgm:bulletEnabled val="1"/>
        </dgm:presLayoutVars>
      </dgm:prSet>
      <dgm:spPr/>
    </dgm:pt>
    <dgm:pt modelId="{F2AFF228-33BE-4EF4-A652-8293D7B46625}" type="pres">
      <dgm:prSet presAssocID="{85193F27-05A2-40E4-B5F2-23E40DDBBEB5}" presName="descendantText" presStyleLbl="alignAcc1" presStyleIdx="0" presStyleCnt="2">
        <dgm:presLayoutVars>
          <dgm:bulletEnabled val="1"/>
        </dgm:presLayoutVars>
      </dgm:prSet>
      <dgm:spPr/>
    </dgm:pt>
    <dgm:pt modelId="{ABD6D7B0-2392-42D2-878B-D6AEA8E5D754}" type="pres">
      <dgm:prSet presAssocID="{B5F108B7-2F10-4A31-A670-BD3926F7E38A}" presName="sp" presStyleCnt="0"/>
      <dgm:spPr/>
    </dgm:pt>
    <dgm:pt modelId="{BE2ADC72-C169-4EBB-99E8-B9E872C68FC9}" type="pres">
      <dgm:prSet presAssocID="{5562F273-0F70-4551-82FC-43F2846EFA97}" presName="composite" presStyleCnt="0"/>
      <dgm:spPr/>
    </dgm:pt>
    <dgm:pt modelId="{0853FCE4-F8F8-431C-ABE6-198128FB2ECA}" type="pres">
      <dgm:prSet presAssocID="{5562F273-0F70-4551-82FC-43F2846EFA97}" presName="parentText" presStyleLbl="alignNode1" presStyleIdx="1" presStyleCnt="2">
        <dgm:presLayoutVars>
          <dgm:chMax val="1"/>
          <dgm:bulletEnabled val="1"/>
        </dgm:presLayoutVars>
      </dgm:prSet>
      <dgm:spPr/>
    </dgm:pt>
    <dgm:pt modelId="{59236561-59B2-4B99-AF7A-2A0E0316F142}" type="pres">
      <dgm:prSet presAssocID="{5562F273-0F70-4551-82FC-43F2846EFA97}" presName="descendantText" presStyleLbl="alignAcc1" presStyleIdx="1" presStyleCnt="2">
        <dgm:presLayoutVars>
          <dgm:bulletEnabled val="1"/>
        </dgm:presLayoutVars>
      </dgm:prSet>
      <dgm:spPr/>
    </dgm:pt>
  </dgm:ptLst>
  <dgm:cxnLst>
    <dgm:cxn modelId="{6BAEBB6A-2E14-4B35-ADEF-7BD785664ECC}" srcId="{85193F27-05A2-40E4-B5F2-23E40DDBBEB5}" destId="{20DF3E35-83DC-4CE6-9823-167985269347}" srcOrd="0" destOrd="0" parTransId="{908E5677-A8D6-404F-9DA9-36FD24EF547C}" sibTransId="{9516D9B8-AEB5-4154-8E88-B7AFFC3D3251}"/>
    <dgm:cxn modelId="{F175BA4A-5F20-4CCF-B285-7324C6582265}" type="presOf" srcId="{20DF3E35-83DC-4CE6-9823-167985269347}" destId="{F2AFF228-33BE-4EF4-A652-8293D7B46625}" srcOrd="0" destOrd="0" presId="urn:microsoft.com/office/officeart/2005/8/layout/chevron2"/>
    <dgm:cxn modelId="{EEAE21CD-95DA-4A6F-96ED-EEA3D8FF7AE0}" type="presOf" srcId="{BAA6F048-C2D0-4528-9878-D915E1394C4A}" destId="{59236561-59B2-4B99-AF7A-2A0E0316F142}" srcOrd="0" destOrd="2" presId="urn:microsoft.com/office/officeart/2005/8/layout/chevron2"/>
    <dgm:cxn modelId="{8D144BD7-C3B5-4710-95F1-40B66E48DA5B}" type="presOf" srcId="{C9A036D4-30E2-49E1-BE5D-1AF2EA1BE226}" destId="{F2AFF228-33BE-4EF4-A652-8293D7B46625}" srcOrd="0" destOrd="1" presId="urn:microsoft.com/office/officeart/2005/8/layout/chevron2"/>
    <dgm:cxn modelId="{C0E60CD9-D733-4756-A8B0-070FB4F85926}" type="presOf" srcId="{FDA919B3-1085-4676-8705-15F7643F1ED1}" destId="{6EA58B81-03FD-44E6-9B48-2EC99E009A2A}" srcOrd="0" destOrd="0" presId="urn:microsoft.com/office/officeart/2005/8/layout/chevron2"/>
    <dgm:cxn modelId="{AB4FEA1F-D00B-4355-9605-E3AE30D9F15E}" type="presOf" srcId="{85193F27-05A2-40E4-B5F2-23E40DDBBEB5}" destId="{F4400128-FA84-4E60-8946-DA18985242CA}" srcOrd="0" destOrd="0" presId="urn:microsoft.com/office/officeart/2005/8/layout/chevron2"/>
    <dgm:cxn modelId="{80082E1A-D6AB-4460-88EA-EF590F6753D1}" type="presOf" srcId="{01986F74-D0EB-4BF9-8439-A1865B888E28}" destId="{59236561-59B2-4B99-AF7A-2A0E0316F142}" srcOrd="0" destOrd="1" presId="urn:microsoft.com/office/officeart/2005/8/layout/chevron2"/>
    <dgm:cxn modelId="{A8BF0939-FE2F-414D-A8DE-71AE80B667AA}" srcId="{85193F27-05A2-40E4-B5F2-23E40DDBBEB5}" destId="{C9A036D4-30E2-49E1-BE5D-1AF2EA1BE226}" srcOrd="1" destOrd="0" parTransId="{F606DD89-3339-4D2D-B4AE-F83E1438376F}" sibTransId="{770977F6-6F68-4F64-A64F-C7AB37CCD8DB}"/>
    <dgm:cxn modelId="{44124622-0A87-4D5E-AB33-E37A68B4ED3C}" srcId="{85193F27-05A2-40E4-B5F2-23E40DDBBEB5}" destId="{2BC20750-DBB4-4764-82C8-B973C3420691}" srcOrd="2" destOrd="0" parTransId="{ACEA922F-B08C-4903-8722-C0C5505B8F52}" sibTransId="{799BC885-2CB5-43C7-887B-C38BC11E3981}"/>
    <dgm:cxn modelId="{654D9EC4-076A-42AE-8141-316884BDF430}" srcId="{5562F273-0F70-4551-82FC-43F2846EFA97}" destId="{0F6BC010-EE17-41EE-9947-C60E381A926C}" srcOrd="0" destOrd="0" parTransId="{A9D38A89-0501-4DD0-8FA8-71907D1E2570}" sibTransId="{656C082C-D0B2-42A4-96BC-BB9FD1716DEC}"/>
    <dgm:cxn modelId="{FD860A4A-E70C-480E-9E7A-BE319F988870}" type="presOf" srcId="{0F6BC010-EE17-41EE-9947-C60E381A926C}" destId="{59236561-59B2-4B99-AF7A-2A0E0316F142}" srcOrd="0" destOrd="0" presId="urn:microsoft.com/office/officeart/2005/8/layout/chevron2"/>
    <dgm:cxn modelId="{39BB888A-CB70-4A29-86A9-D22337507E9F}" type="presOf" srcId="{5562F273-0F70-4551-82FC-43F2846EFA97}" destId="{0853FCE4-F8F8-431C-ABE6-198128FB2ECA}" srcOrd="0" destOrd="0" presId="urn:microsoft.com/office/officeart/2005/8/layout/chevron2"/>
    <dgm:cxn modelId="{6A496FF9-E17E-44BE-AB34-678C290085A2}" type="presOf" srcId="{2BC20750-DBB4-4764-82C8-B973C3420691}" destId="{F2AFF228-33BE-4EF4-A652-8293D7B46625}" srcOrd="0" destOrd="2" presId="urn:microsoft.com/office/officeart/2005/8/layout/chevron2"/>
    <dgm:cxn modelId="{4369540E-6A8E-4222-80C4-CA1EDDED43B1}" srcId="{5562F273-0F70-4551-82FC-43F2846EFA97}" destId="{01986F74-D0EB-4BF9-8439-A1865B888E28}" srcOrd="1" destOrd="0" parTransId="{4DFCFC16-F602-4815-B4B9-ED090D8D8013}" sibTransId="{2F132EE0-0A06-496E-A946-9E23F02A4D12}"/>
    <dgm:cxn modelId="{CD90ED6C-BC83-4C31-A2E6-C6E3AA8E1B99}" srcId="{5562F273-0F70-4551-82FC-43F2846EFA97}" destId="{BAA6F048-C2D0-4528-9878-D915E1394C4A}" srcOrd="2" destOrd="0" parTransId="{8F1DF9EB-FCC7-4FF7-BD67-353AB83A4EF4}" sibTransId="{D4BD1F0B-6F94-458A-BC8D-A2F7268AA575}"/>
    <dgm:cxn modelId="{D317CFEF-080B-464D-A4E2-C125082F5F76}" srcId="{FDA919B3-1085-4676-8705-15F7643F1ED1}" destId="{5562F273-0F70-4551-82FC-43F2846EFA97}" srcOrd="1" destOrd="0" parTransId="{4389E1E5-A094-4AE0-81BD-7ECAD196C247}" sibTransId="{7D70B1CB-02C2-4FDE-B8A9-91FD20772E88}"/>
    <dgm:cxn modelId="{62083F0D-5DFF-44C7-AE80-50C13C9D3BDE}" srcId="{FDA919B3-1085-4676-8705-15F7643F1ED1}" destId="{85193F27-05A2-40E4-B5F2-23E40DDBBEB5}" srcOrd="0" destOrd="0" parTransId="{AC8A068B-E235-4684-875B-CE7BA53E5D03}" sibTransId="{B5F108B7-2F10-4A31-A670-BD3926F7E38A}"/>
    <dgm:cxn modelId="{6820288D-332E-46F4-A0EE-FD48D0052EF6}" type="presParOf" srcId="{6EA58B81-03FD-44E6-9B48-2EC99E009A2A}" destId="{A724DFA5-DEE1-4DF5-8C96-5FC3B4A61BF9}" srcOrd="0" destOrd="0" presId="urn:microsoft.com/office/officeart/2005/8/layout/chevron2"/>
    <dgm:cxn modelId="{3DF78A31-E96A-483F-BF22-219D0D5B8E5A}" type="presParOf" srcId="{A724DFA5-DEE1-4DF5-8C96-5FC3B4A61BF9}" destId="{F4400128-FA84-4E60-8946-DA18985242CA}" srcOrd="0" destOrd="0" presId="urn:microsoft.com/office/officeart/2005/8/layout/chevron2"/>
    <dgm:cxn modelId="{007DD022-0C4C-4822-8F95-044FF7366CCE}" type="presParOf" srcId="{A724DFA5-DEE1-4DF5-8C96-5FC3B4A61BF9}" destId="{F2AFF228-33BE-4EF4-A652-8293D7B46625}" srcOrd="1" destOrd="0" presId="urn:microsoft.com/office/officeart/2005/8/layout/chevron2"/>
    <dgm:cxn modelId="{4D511898-4185-4EAF-BA53-DCC2D7A4E0B6}" type="presParOf" srcId="{6EA58B81-03FD-44E6-9B48-2EC99E009A2A}" destId="{ABD6D7B0-2392-42D2-878B-D6AEA8E5D754}" srcOrd="1" destOrd="0" presId="urn:microsoft.com/office/officeart/2005/8/layout/chevron2"/>
    <dgm:cxn modelId="{EBA5C9A4-88F7-4D38-B855-06A5766529EA}" type="presParOf" srcId="{6EA58B81-03FD-44E6-9B48-2EC99E009A2A}" destId="{BE2ADC72-C169-4EBB-99E8-B9E872C68FC9}" srcOrd="2" destOrd="0" presId="urn:microsoft.com/office/officeart/2005/8/layout/chevron2"/>
    <dgm:cxn modelId="{E842F3ED-A9D7-43A6-9FF0-7D476689CFC3}" type="presParOf" srcId="{BE2ADC72-C169-4EBB-99E8-B9E872C68FC9}" destId="{0853FCE4-F8F8-431C-ABE6-198128FB2ECA}" srcOrd="0" destOrd="0" presId="urn:microsoft.com/office/officeart/2005/8/layout/chevron2"/>
    <dgm:cxn modelId="{A7D4B7B0-9C17-41EB-8DB5-CD6C9E75B0D4}" type="presParOf" srcId="{BE2ADC72-C169-4EBB-99E8-B9E872C68FC9}" destId="{59236561-59B2-4B99-AF7A-2A0E0316F142}"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6.xml><?xml version="1.0" encoding="utf-8"?>
<dgm:dataModel xmlns:dgm="http://schemas.openxmlformats.org/drawingml/2006/diagram" xmlns:a="http://schemas.openxmlformats.org/drawingml/2006/main">
  <dgm:ptLst>
    <dgm:pt modelId="{FDA919B3-1085-4676-8705-15F7643F1ED1}" type="doc">
      <dgm:prSet loTypeId="urn:microsoft.com/office/officeart/2005/8/layout/lProcess2" loCatId="list" qsTypeId="urn:microsoft.com/office/officeart/2005/8/quickstyle/simple1" qsCatId="simple" csTypeId="urn:microsoft.com/office/officeart/2005/8/colors/accent0_3" csCatId="mainScheme" phldr="1"/>
      <dgm:spPr/>
      <dgm:t>
        <a:bodyPr/>
        <a:lstStyle/>
        <a:p>
          <a:endParaRPr lang="en-IN"/>
        </a:p>
      </dgm:t>
    </dgm:pt>
    <dgm:pt modelId="{85193F27-05A2-40E4-B5F2-23E40DDBBEB5}">
      <dgm:prSet/>
      <dgm:spPr/>
      <dgm:t>
        <a:bodyPr/>
        <a:lstStyle/>
        <a:p>
          <a:r>
            <a:rPr lang="en-US" b="0" dirty="0">
              <a:latin typeface="+mn-lt"/>
              <a:ea typeface="Cambria Math" panose="02040503050406030204" pitchFamily="18" charset="0"/>
            </a:rPr>
            <a:t>Tax not payable when</a:t>
          </a:r>
        </a:p>
      </dgm:t>
    </dgm:pt>
    <dgm:pt modelId="{AC8A068B-E235-4684-875B-CE7BA53E5D03}" type="parTrans" cxnId="{62083F0D-5DFF-44C7-AE80-50C13C9D3BDE}">
      <dgm:prSet/>
      <dgm:spPr/>
      <dgm:t>
        <a:bodyPr/>
        <a:lstStyle/>
        <a:p>
          <a:endParaRPr lang="en-IN">
            <a:latin typeface="+mn-lt"/>
          </a:endParaRPr>
        </a:p>
      </dgm:t>
    </dgm:pt>
    <dgm:pt modelId="{B5F108B7-2F10-4A31-A670-BD3926F7E38A}" type="sibTrans" cxnId="{62083F0D-5DFF-44C7-AE80-50C13C9D3BDE}">
      <dgm:prSet/>
      <dgm:spPr/>
      <dgm:t>
        <a:bodyPr/>
        <a:lstStyle/>
        <a:p>
          <a:endParaRPr lang="en-IN">
            <a:latin typeface="+mn-lt"/>
          </a:endParaRPr>
        </a:p>
      </dgm:t>
    </dgm:pt>
    <dgm:pt modelId="{20DF3E35-83DC-4CE6-9823-167985269347}">
      <dgm:prSet custT="1"/>
      <dgm:spPr>
        <a:solidFill>
          <a:schemeClr val="bg1"/>
        </a:solidFill>
      </dgm:spPr>
      <dgm:t>
        <a:bodyPr/>
        <a:lstStyle/>
        <a:p>
          <a:pPr algn="just"/>
          <a:r>
            <a:rPr lang="en-US" sz="1800" dirty="0">
              <a:solidFill>
                <a:schemeClr val="tx1"/>
              </a:solidFill>
              <a:latin typeface="+mn-lt"/>
              <a:ea typeface="Cambria Math" panose="02040503050406030204" pitchFamily="18" charset="0"/>
            </a:rPr>
            <a:t>Goods were removed/ dispatched  as such or  after partial processing for job work under the earlier law prior to appointed day;</a:t>
          </a:r>
          <a:endParaRPr lang="en-IN" sz="1800" dirty="0">
            <a:solidFill>
              <a:schemeClr val="tx1"/>
            </a:solidFill>
            <a:latin typeface="+mn-lt"/>
          </a:endParaRPr>
        </a:p>
      </dgm:t>
    </dgm:pt>
    <dgm:pt modelId="{908E5677-A8D6-404F-9DA9-36FD24EF547C}" type="parTrans" cxnId="{6BAEBB6A-2E14-4B35-ADEF-7BD785664ECC}">
      <dgm:prSet/>
      <dgm:spPr/>
      <dgm:t>
        <a:bodyPr/>
        <a:lstStyle/>
        <a:p>
          <a:endParaRPr lang="en-IN">
            <a:latin typeface="+mn-lt"/>
          </a:endParaRPr>
        </a:p>
      </dgm:t>
    </dgm:pt>
    <dgm:pt modelId="{9516D9B8-AEB5-4154-8E88-B7AFFC3D3251}" type="sibTrans" cxnId="{6BAEBB6A-2E14-4B35-ADEF-7BD785664ECC}">
      <dgm:prSet/>
      <dgm:spPr/>
      <dgm:t>
        <a:bodyPr/>
        <a:lstStyle/>
        <a:p>
          <a:endParaRPr lang="en-IN">
            <a:latin typeface="+mn-lt"/>
          </a:endParaRPr>
        </a:p>
      </dgm:t>
    </dgm:pt>
    <dgm:pt modelId="{5562F273-0F70-4551-82FC-43F2846EFA97}">
      <dgm:prSet/>
      <dgm:spPr/>
      <dgm:t>
        <a:bodyPr/>
        <a:lstStyle/>
        <a:p>
          <a:r>
            <a:rPr lang="en-US" b="0" dirty="0">
              <a:latin typeface="+mn-lt"/>
              <a:ea typeface="Cambria Math" panose="02040503050406030204" pitchFamily="18" charset="0"/>
            </a:rPr>
            <a:t>Applicability of the exemption </a:t>
          </a:r>
        </a:p>
      </dgm:t>
    </dgm:pt>
    <dgm:pt modelId="{4389E1E5-A094-4AE0-81BD-7ECAD196C247}" type="parTrans" cxnId="{D317CFEF-080B-464D-A4E2-C125082F5F76}">
      <dgm:prSet/>
      <dgm:spPr/>
      <dgm:t>
        <a:bodyPr/>
        <a:lstStyle/>
        <a:p>
          <a:endParaRPr lang="en-IN">
            <a:latin typeface="+mn-lt"/>
          </a:endParaRPr>
        </a:p>
      </dgm:t>
    </dgm:pt>
    <dgm:pt modelId="{7D70B1CB-02C2-4FDE-B8A9-91FD20772E88}" type="sibTrans" cxnId="{D317CFEF-080B-464D-A4E2-C125082F5F76}">
      <dgm:prSet/>
      <dgm:spPr/>
      <dgm:t>
        <a:bodyPr/>
        <a:lstStyle/>
        <a:p>
          <a:endParaRPr lang="en-IN">
            <a:latin typeface="+mn-lt"/>
          </a:endParaRPr>
        </a:p>
      </dgm:t>
    </dgm:pt>
    <dgm:pt modelId="{0F6BC010-EE17-41EE-9947-C60E381A926C}">
      <dgm:prSet custT="1"/>
      <dgm:spPr>
        <a:solidFill>
          <a:schemeClr val="bg1"/>
        </a:solidFill>
      </dgm:spPr>
      <dgm:t>
        <a:bodyPr/>
        <a:lstStyle/>
        <a:p>
          <a:pPr algn="just"/>
          <a:r>
            <a:rPr lang="en-IN" sz="1800" dirty="0">
              <a:solidFill>
                <a:schemeClr val="tx1"/>
              </a:solidFill>
              <a:latin typeface="+mn-lt"/>
              <a:ea typeface="Cambria Math" panose="02040503050406030204" pitchFamily="18" charset="0"/>
            </a:rPr>
            <a:t>Manufacturer and Job worker should declare details of inputs held in stock by the job worker on behalf of the manufacturer on the appointed day </a:t>
          </a:r>
          <a:endParaRPr lang="en-IN" sz="1800" dirty="0">
            <a:solidFill>
              <a:schemeClr val="tx1"/>
            </a:solidFill>
            <a:latin typeface="+mn-lt"/>
          </a:endParaRPr>
        </a:p>
      </dgm:t>
    </dgm:pt>
    <dgm:pt modelId="{A9D38A89-0501-4DD0-8FA8-71907D1E2570}" type="parTrans" cxnId="{654D9EC4-076A-42AE-8141-316884BDF430}">
      <dgm:prSet/>
      <dgm:spPr/>
      <dgm:t>
        <a:bodyPr/>
        <a:lstStyle/>
        <a:p>
          <a:endParaRPr lang="en-IN">
            <a:latin typeface="+mn-lt"/>
          </a:endParaRPr>
        </a:p>
      </dgm:t>
    </dgm:pt>
    <dgm:pt modelId="{656C082C-D0B2-42A4-96BC-BB9FD1716DEC}" type="sibTrans" cxnId="{654D9EC4-076A-42AE-8141-316884BDF430}">
      <dgm:prSet/>
      <dgm:spPr/>
      <dgm:t>
        <a:bodyPr/>
        <a:lstStyle/>
        <a:p>
          <a:endParaRPr lang="en-IN">
            <a:latin typeface="+mn-lt"/>
          </a:endParaRPr>
        </a:p>
      </dgm:t>
    </dgm:pt>
    <dgm:pt modelId="{6C6E06B7-FFF2-4E37-9FC6-9474583184BC}">
      <dgm:prSet custT="1"/>
      <dgm:spPr>
        <a:solidFill>
          <a:schemeClr val="bg1"/>
        </a:solidFill>
      </dgm:spPr>
      <dgm:t>
        <a:bodyPr/>
        <a:lstStyle/>
        <a:p>
          <a:pPr algn="just"/>
          <a:r>
            <a:rPr lang="en-US" sz="1800" b="1" dirty="0">
              <a:solidFill>
                <a:schemeClr val="tx1"/>
              </a:solidFill>
              <a:latin typeface="+mn-lt"/>
              <a:ea typeface="Cambria Math" panose="02040503050406030204" pitchFamily="18" charset="0"/>
            </a:rPr>
            <a:t>Such goods are returned within six months </a:t>
          </a:r>
          <a:r>
            <a:rPr lang="en-US" sz="1800" dirty="0">
              <a:solidFill>
                <a:schemeClr val="tx1"/>
              </a:solidFill>
              <a:latin typeface="+mn-lt"/>
              <a:ea typeface="Cambria Math" panose="02040503050406030204" pitchFamily="18" charset="0"/>
            </a:rPr>
            <a:t>or within the extended period (2 months) from the appointed day to the said factory/to the said place of business</a:t>
          </a:r>
        </a:p>
      </dgm:t>
    </dgm:pt>
    <dgm:pt modelId="{B6DDE6E8-E18E-4A54-BE73-13515570514D}" type="parTrans" cxnId="{C70939A4-889A-41FB-81CA-98CEE9495E7F}">
      <dgm:prSet/>
      <dgm:spPr/>
      <dgm:t>
        <a:bodyPr/>
        <a:lstStyle/>
        <a:p>
          <a:endParaRPr lang="en-IN">
            <a:latin typeface="+mn-lt"/>
          </a:endParaRPr>
        </a:p>
      </dgm:t>
    </dgm:pt>
    <dgm:pt modelId="{9AF07667-6F54-4ABD-9805-9328DFEB705A}" type="sibTrans" cxnId="{C70939A4-889A-41FB-81CA-98CEE9495E7F}">
      <dgm:prSet/>
      <dgm:spPr/>
      <dgm:t>
        <a:bodyPr/>
        <a:lstStyle/>
        <a:p>
          <a:endParaRPr lang="en-IN">
            <a:latin typeface="+mn-lt"/>
          </a:endParaRPr>
        </a:p>
      </dgm:t>
    </dgm:pt>
    <dgm:pt modelId="{3F7F8ADD-A7D3-4E9E-B742-15544FDDCE8B}">
      <dgm:prSet/>
      <dgm:spPr/>
      <dgm:t>
        <a:bodyPr/>
        <a:lstStyle/>
        <a:p>
          <a:pPr algn="ctr"/>
          <a:r>
            <a:rPr lang="en-US" b="0" dirty="0">
              <a:latin typeface="+mn-lt"/>
              <a:ea typeface="Cambria Math" panose="02040503050406030204" pitchFamily="18" charset="0"/>
            </a:rPr>
            <a:t>Tax payable when and by whom</a:t>
          </a:r>
        </a:p>
      </dgm:t>
    </dgm:pt>
    <dgm:pt modelId="{FE436E8A-64F1-4525-81AE-671EC7C63CFE}" type="parTrans" cxnId="{F5D65A58-77BD-4C4C-8B1F-CF3A2E907626}">
      <dgm:prSet/>
      <dgm:spPr/>
      <dgm:t>
        <a:bodyPr/>
        <a:lstStyle/>
        <a:p>
          <a:endParaRPr lang="en-IN">
            <a:latin typeface="+mn-lt"/>
          </a:endParaRPr>
        </a:p>
      </dgm:t>
    </dgm:pt>
    <dgm:pt modelId="{C5E81617-41C0-4E3C-AA11-57C645DA4B8D}" type="sibTrans" cxnId="{F5D65A58-77BD-4C4C-8B1F-CF3A2E907626}">
      <dgm:prSet/>
      <dgm:spPr/>
      <dgm:t>
        <a:bodyPr/>
        <a:lstStyle/>
        <a:p>
          <a:endParaRPr lang="en-IN">
            <a:latin typeface="+mn-lt"/>
          </a:endParaRPr>
        </a:p>
      </dgm:t>
    </dgm:pt>
    <dgm:pt modelId="{A4D6BDF0-0F2D-4526-8B4B-04704EE7460F}">
      <dgm:prSet custT="1"/>
      <dgm:spPr>
        <a:solidFill>
          <a:schemeClr val="bg1"/>
        </a:solidFill>
      </dgm:spPr>
      <dgm:t>
        <a:bodyPr/>
        <a:lstStyle/>
        <a:p>
          <a:pPr algn="just"/>
          <a:r>
            <a:rPr lang="en-IN" sz="1800" dirty="0">
              <a:solidFill>
                <a:schemeClr val="tx1"/>
              </a:solidFill>
              <a:latin typeface="+mn-lt"/>
              <a:ea typeface="Cambria Math" panose="02040503050406030204" pitchFamily="18" charset="0"/>
            </a:rPr>
            <a:t>Goods are liable for payment of taxes under GST; and</a:t>
          </a:r>
          <a:endParaRPr lang="en-IN" sz="1800" dirty="0">
            <a:solidFill>
              <a:schemeClr val="tx1"/>
            </a:solidFill>
            <a:latin typeface="+mn-lt"/>
          </a:endParaRPr>
        </a:p>
      </dgm:t>
    </dgm:pt>
    <dgm:pt modelId="{130550D5-F489-4F8F-B248-E81AE08D67F3}" type="parTrans" cxnId="{4393EF8B-9095-43CA-B59D-AF24BECB9DB4}">
      <dgm:prSet/>
      <dgm:spPr/>
      <dgm:t>
        <a:bodyPr/>
        <a:lstStyle/>
        <a:p>
          <a:endParaRPr lang="en-IN">
            <a:latin typeface="+mn-lt"/>
          </a:endParaRPr>
        </a:p>
      </dgm:t>
    </dgm:pt>
    <dgm:pt modelId="{22CE6F80-EE8C-4827-A3B8-6704362F8C7C}" type="sibTrans" cxnId="{4393EF8B-9095-43CA-B59D-AF24BECB9DB4}">
      <dgm:prSet/>
      <dgm:spPr/>
      <dgm:t>
        <a:bodyPr/>
        <a:lstStyle/>
        <a:p>
          <a:endParaRPr lang="en-IN">
            <a:latin typeface="+mn-lt"/>
          </a:endParaRPr>
        </a:p>
      </dgm:t>
    </dgm:pt>
    <dgm:pt modelId="{E07C9FFA-2F71-447D-AEC0-4B396F803CDB}">
      <dgm:prSet custT="1"/>
      <dgm:spPr>
        <a:solidFill>
          <a:schemeClr val="bg1"/>
        </a:solidFill>
      </dgm:spPr>
      <dgm:t>
        <a:bodyPr/>
        <a:lstStyle/>
        <a:p>
          <a:pPr algn="just"/>
          <a:r>
            <a:rPr lang="en-IN" sz="1800" dirty="0">
              <a:solidFill>
                <a:schemeClr val="tx1"/>
              </a:solidFill>
              <a:latin typeface="+mn-lt"/>
              <a:ea typeface="Cambria Math" panose="02040503050406030204" pitchFamily="18" charset="0"/>
            </a:rPr>
            <a:t>Such goods are returned after six month from the appointed day;</a:t>
          </a:r>
          <a:endParaRPr lang="en-US" sz="1800" dirty="0">
            <a:solidFill>
              <a:schemeClr val="tx1"/>
            </a:solidFill>
            <a:latin typeface="+mn-lt"/>
            <a:ea typeface="Cambria Math" panose="02040503050406030204" pitchFamily="18" charset="0"/>
          </a:endParaRPr>
        </a:p>
      </dgm:t>
    </dgm:pt>
    <dgm:pt modelId="{A21346EB-EB50-49A8-8BBE-209367B889B1}" type="parTrans" cxnId="{EB8B2561-07DD-460C-9963-A12AABB5C60E}">
      <dgm:prSet/>
      <dgm:spPr/>
      <dgm:t>
        <a:bodyPr/>
        <a:lstStyle/>
        <a:p>
          <a:endParaRPr lang="en-IN">
            <a:latin typeface="+mn-lt"/>
          </a:endParaRPr>
        </a:p>
      </dgm:t>
    </dgm:pt>
    <dgm:pt modelId="{1908FFCD-F63E-4076-9F59-43F25A44C5B0}" type="sibTrans" cxnId="{EB8B2561-07DD-460C-9963-A12AABB5C60E}">
      <dgm:prSet/>
      <dgm:spPr/>
      <dgm:t>
        <a:bodyPr/>
        <a:lstStyle/>
        <a:p>
          <a:endParaRPr lang="en-IN">
            <a:latin typeface="+mn-lt"/>
          </a:endParaRPr>
        </a:p>
      </dgm:t>
    </dgm:pt>
    <dgm:pt modelId="{E09FF1FD-B5A3-42AF-94DA-556C80C4A3AA}">
      <dgm:prSet custT="1"/>
      <dgm:spPr>
        <a:solidFill>
          <a:schemeClr val="bg1"/>
        </a:solidFill>
      </dgm:spPr>
      <dgm:t>
        <a:bodyPr/>
        <a:lstStyle/>
        <a:p>
          <a:pPr algn="just"/>
          <a:r>
            <a:rPr lang="en-US" sz="1800" b="1" dirty="0">
              <a:solidFill>
                <a:schemeClr val="tx1"/>
              </a:solidFill>
              <a:latin typeface="+mn-lt"/>
              <a:ea typeface="Cambria Math" panose="02040503050406030204" pitchFamily="18" charset="0"/>
            </a:rPr>
            <a:t>Tax</a:t>
          </a:r>
          <a:r>
            <a:rPr lang="en-US" sz="1800" dirty="0">
              <a:solidFill>
                <a:schemeClr val="tx1"/>
              </a:solidFill>
              <a:latin typeface="+mn-lt"/>
              <a:ea typeface="Cambria Math" panose="02040503050406030204" pitchFamily="18" charset="0"/>
            </a:rPr>
            <a:t> shall be </a:t>
          </a:r>
          <a:r>
            <a:rPr lang="en-US" sz="1800" b="1" dirty="0">
              <a:solidFill>
                <a:schemeClr val="tx1"/>
              </a:solidFill>
              <a:latin typeface="+mn-lt"/>
              <a:ea typeface="Cambria Math" panose="02040503050406030204" pitchFamily="18" charset="0"/>
            </a:rPr>
            <a:t>payable by job worker</a:t>
          </a:r>
          <a:r>
            <a:rPr lang="en-US" sz="1800" dirty="0">
              <a:solidFill>
                <a:schemeClr val="tx1"/>
              </a:solidFill>
              <a:latin typeface="+mn-lt"/>
              <a:ea typeface="Cambria Math" panose="02040503050406030204" pitchFamily="18" charset="0"/>
            </a:rPr>
            <a:t>, if goods are </a:t>
          </a:r>
          <a:r>
            <a:rPr lang="en-US" sz="1800" b="1" dirty="0">
              <a:solidFill>
                <a:schemeClr val="tx1"/>
              </a:solidFill>
              <a:latin typeface="+mn-lt"/>
              <a:ea typeface="Cambria Math" panose="02040503050406030204" pitchFamily="18" charset="0"/>
            </a:rPr>
            <a:t>returned after six months</a:t>
          </a:r>
          <a:r>
            <a:rPr lang="en-US" sz="1800" dirty="0">
              <a:solidFill>
                <a:schemeClr val="tx1"/>
              </a:solidFill>
              <a:latin typeface="+mn-lt"/>
              <a:ea typeface="Cambria Math" panose="02040503050406030204" pitchFamily="18" charset="0"/>
            </a:rPr>
            <a:t> or after the extended period;</a:t>
          </a:r>
        </a:p>
      </dgm:t>
    </dgm:pt>
    <dgm:pt modelId="{7A22A5E7-9CD7-4E64-9C1A-63CE22F15AE0}" type="parTrans" cxnId="{49638B69-8A6D-4227-9D93-2CD37E947795}">
      <dgm:prSet/>
      <dgm:spPr/>
      <dgm:t>
        <a:bodyPr/>
        <a:lstStyle/>
        <a:p>
          <a:endParaRPr lang="en-IN">
            <a:latin typeface="+mn-lt"/>
          </a:endParaRPr>
        </a:p>
      </dgm:t>
    </dgm:pt>
    <dgm:pt modelId="{5B1EFCD3-5C71-4CE6-BA91-C35896DAB727}" type="sibTrans" cxnId="{49638B69-8A6D-4227-9D93-2CD37E947795}">
      <dgm:prSet/>
      <dgm:spPr/>
      <dgm:t>
        <a:bodyPr/>
        <a:lstStyle/>
        <a:p>
          <a:endParaRPr lang="en-IN">
            <a:latin typeface="+mn-lt"/>
          </a:endParaRPr>
        </a:p>
      </dgm:t>
    </dgm:pt>
    <dgm:pt modelId="{E32113C4-51BE-4A64-A3EC-B81B43905CE0}">
      <dgm:prSet custT="1"/>
      <dgm:spPr>
        <a:solidFill>
          <a:schemeClr val="bg1"/>
        </a:solidFill>
      </dgm:spPr>
      <dgm:t>
        <a:bodyPr/>
        <a:lstStyle/>
        <a:p>
          <a:pPr algn="just"/>
          <a:r>
            <a:rPr lang="en-US" sz="1800" b="1" dirty="0">
              <a:solidFill>
                <a:schemeClr val="tx1"/>
              </a:solidFill>
              <a:latin typeface="+mn-lt"/>
              <a:ea typeface="Cambria Math" panose="02040503050406030204" pitchFamily="18" charset="0"/>
            </a:rPr>
            <a:t>Tax</a:t>
          </a:r>
          <a:r>
            <a:rPr lang="en-US" sz="1800" dirty="0">
              <a:solidFill>
                <a:schemeClr val="tx1"/>
              </a:solidFill>
              <a:latin typeface="+mn-lt"/>
              <a:ea typeface="Cambria Math" panose="02040503050406030204" pitchFamily="18" charset="0"/>
            </a:rPr>
            <a:t> shall be </a:t>
          </a:r>
          <a:r>
            <a:rPr lang="en-US" sz="1800" b="1" dirty="0">
              <a:solidFill>
                <a:schemeClr val="tx1"/>
              </a:solidFill>
              <a:latin typeface="+mn-lt"/>
              <a:ea typeface="Cambria Math" panose="02040503050406030204" pitchFamily="18" charset="0"/>
            </a:rPr>
            <a:t>payable by</a:t>
          </a:r>
          <a:r>
            <a:rPr lang="en-US" sz="1800" dirty="0">
              <a:solidFill>
                <a:schemeClr val="tx1"/>
              </a:solidFill>
              <a:latin typeface="+mn-lt"/>
              <a:ea typeface="Cambria Math" panose="02040503050406030204" pitchFamily="18" charset="0"/>
            </a:rPr>
            <a:t> </a:t>
          </a:r>
          <a:r>
            <a:rPr lang="en-US" sz="1800" b="1" dirty="0">
              <a:solidFill>
                <a:schemeClr val="tx1"/>
              </a:solidFill>
              <a:latin typeface="+mn-lt"/>
              <a:ea typeface="Cambria Math" panose="02040503050406030204" pitchFamily="18" charset="0"/>
            </a:rPr>
            <a:t>manufacturer</a:t>
          </a:r>
          <a:r>
            <a:rPr lang="en-US" sz="1800" dirty="0">
              <a:solidFill>
                <a:schemeClr val="tx1"/>
              </a:solidFill>
              <a:latin typeface="+mn-lt"/>
              <a:ea typeface="Cambria Math" panose="02040503050406030204" pitchFamily="18" charset="0"/>
            </a:rPr>
            <a:t> , if goods are </a:t>
          </a:r>
          <a:r>
            <a:rPr lang="en-US" sz="1800" b="1" dirty="0">
              <a:solidFill>
                <a:schemeClr val="tx1"/>
              </a:solidFill>
              <a:latin typeface="+mn-lt"/>
              <a:ea typeface="Cambria Math" panose="02040503050406030204" pitchFamily="18" charset="0"/>
            </a:rPr>
            <a:t>not returned within six months</a:t>
          </a:r>
          <a:r>
            <a:rPr lang="en-US" sz="1800" dirty="0">
              <a:solidFill>
                <a:schemeClr val="tx1"/>
              </a:solidFill>
              <a:latin typeface="+mn-lt"/>
              <a:ea typeface="Cambria Math" panose="02040503050406030204" pitchFamily="18" charset="0"/>
            </a:rPr>
            <a:t> or within the extended period   </a:t>
          </a:r>
        </a:p>
      </dgm:t>
    </dgm:pt>
    <dgm:pt modelId="{A837129A-C815-42B9-A039-861386743F4D}" type="parTrans" cxnId="{9E36F7C8-CE79-4714-A8C4-E0C483468B25}">
      <dgm:prSet/>
      <dgm:spPr/>
      <dgm:t>
        <a:bodyPr/>
        <a:lstStyle/>
        <a:p>
          <a:endParaRPr lang="en-IN">
            <a:latin typeface="+mn-lt"/>
          </a:endParaRPr>
        </a:p>
      </dgm:t>
    </dgm:pt>
    <dgm:pt modelId="{E4E5426A-9406-4158-A00F-68C2BE6EB8A0}" type="sibTrans" cxnId="{9E36F7C8-CE79-4714-A8C4-E0C483468B25}">
      <dgm:prSet/>
      <dgm:spPr/>
      <dgm:t>
        <a:bodyPr/>
        <a:lstStyle/>
        <a:p>
          <a:endParaRPr lang="en-IN">
            <a:latin typeface="+mn-lt"/>
          </a:endParaRPr>
        </a:p>
      </dgm:t>
    </dgm:pt>
    <dgm:pt modelId="{19E16A2A-BC5D-4EBF-8659-EB71DF17537D}" type="pres">
      <dgm:prSet presAssocID="{FDA919B3-1085-4676-8705-15F7643F1ED1}" presName="theList" presStyleCnt="0">
        <dgm:presLayoutVars>
          <dgm:dir/>
          <dgm:animLvl val="lvl"/>
          <dgm:resizeHandles val="exact"/>
        </dgm:presLayoutVars>
      </dgm:prSet>
      <dgm:spPr/>
    </dgm:pt>
    <dgm:pt modelId="{AAA13E99-BE1A-4CD2-9D02-0D43C76D41BA}" type="pres">
      <dgm:prSet presAssocID="{85193F27-05A2-40E4-B5F2-23E40DDBBEB5}" presName="compNode" presStyleCnt="0"/>
      <dgm:spPr/>
    </dgm:pt>
    <dgm:pt modelId="{21A86534-C2CD-409E-9CB9-13500D001613}" type="pres">
      <dgm:prSet presAssocID="{85193F27-05A2-40E4-B5F2-23E40DDBBEB5}" presName="aNode" presStyleLbl="bgShp" presStyleIdx="0" presStyleCnt="3" custScaleX="92164"/>
      <dgm:spPr/>
    </dgm:pt>
    <dgm:pt modelId="{64BAD3C2-463F-40AC-B429-F403000A7743}" type="pres">
      <dgm:prSet presAssocID="{85193F27-05A2-40E4-B5F2-23E40DDBBEB5}" presName="textNode" presStyleLbl="bgShp" presStyleIdx="0" presStyleCnt="3"/>
      <dgm:spPr/>
    </dgm:pt>
    <dgm:pt modelId="{CEF0EA7A-D324-416B-A600-FBB812689ED8}" type="pres">
      <dgm:prSet presAssocID="{85193F27-05A2-40E4-B5F2-23E40DDBBEB5}" presName="compChildNode" presStyleCnt="0"/>
      <dgm:spPr/>
    </dgm:pt>
    <dgm:pt modelId="{67F5B5DA-1FEA-461F-BF4C-B0720902F30A}" type="pres">
      <dgm:prSet presAssocID="{85193F27-05A2-40E4-B5F2-23E40DDBBEB5}" presName="theInnerList" presStyleCnt="0"/>
      <dgm:spPr/>
    </dgm:pt>
    <dgm:pt modelId="{26CBA396-2A7A-4D73-A41D-85038D7A0F6F}" type="pres">
      <dgm:prSet presAssocID="{20DF3E35-83DC-4CE6-9823-167985269347}" presName="childNode" presStyleLbl="node1" presStyleIdx="0" presStyleCnt="7">
        <dgm:presLayoutVars>
          <dgm:bulletEnabled val="1"/>
        </dgm:presLayoutVars>
      </dgm:prSet>
      <dgm:spPr/>
    </dgm:pt>
    <dgm:pt modelId="{EFA2F901-C898-448B-A4F3-DAB841D3B698}" type="pres">
      <dgm:prSet presAssocID="{20DF3E35-83DC-4CE6-9823-167985269347}" presName="aSpace2" presStyleCnt="0"/>
      <dgm:spPr/>
    </dgm:pt>
    <dgm:pt modelId="{F5CBFC94-C830-41C2-9CED-6B0BCD862D3C}" type="pres">
      <dgm:prSet presAssocID="{6C6E06B7-FFF2-4E37-9FC6-9474583184BC}" presName="childNode" presStyleLbl="node1" presStyleIdx="1" presStyleCnt="7" custScaleY="144825">
        <dgm:presLayoutVars>
          <dgm:bulletEnabled val="1"/>
        </dgm:presLayoutVars>
      </dgm:prSet>
      <dgm:spPr/>
    </dgm:pt>
    <dgm:pt modelId="{12517076-DF43-4EE1-981C-6A48BF0DA314}" type="pres">
      <dgm:prSet presAssocID="{85193F27-05A2-40E4-B5F2-23E40DDBBEB5}" presName="aSpace" presStyleCnt="0"/>
      <dgm:spPr/>
    </dgm:pt>
    <dgm:pt modelId="{5272C8C2-C5AA-4E6D-86A4-15C4B54C7601}" type="pres">
      <dgm:prSet presAssocID="{3F7F8ADD-A7D3-4E9E-B742-15544FDDCE8B}" presName="compNode" presStyleCnt="0"/>
      <dgm:spPr/>
    </dgm:pt>
    <dgm:pt modelId="{D1B78DAF-0E65-4876-B029-CB8A760B8BD1}" type="pres">
      <dgm:prSet presAssocID="{3F7F8ADD-A7D3-4E9E-B742-15544FDDCE8B}" presName="aNode" presStyleLbl="bgShp" presStyleIdx="1" presStyleCnt="3"/>
      <dgm:spPr/>
    </dgm:pt>
    <dgm:pt modelId="{75E2233A-440F-4E23-814B-5E621A0A7FCA}" type="pres">
      <dgm:prSet presAssocID="{3F7F8ADD-A7D3-4E9E-B742-15544FDDCE8B}" presName="textNode" presStyleLbl="bgShp" presStyleIdx="1" presStyleCnt="3"/>
      <dgm:spPr/>
    </dgm:pt>
    <dgm:pt modelId="{9E828EBE-49E1-402D-A76D-61C3CCDDC30A}" type="pres">
      <dgm:prSet presAssocID="{3F7F8ADD-A7D3-4E9E-B742-15544FDDCE8B}" presName="compChildNode" presStyleCnt="0"/>
      <dgm:spPr/>
    </dgm:pt>
    <dgm:pt modelId="{CF20B235-A355-4A53-89D3-CD3A007F4F97}" type="pres">
      <dgm:prSet presAssocID="{3F7F8ADD-A7D3-4E9E-B742-15544FDDCE8B}" presName="theInnerList" presStyleCnt="0"/>
      <dgm:spPr/>
    </dgm:pt>
    <dgm:pt modelId="{A0FB9A94-6C39-4B4D-93E7-5BB272D70809}" type="pres">
      <dgm:prSet presAssocID="{A4D6BDF0-0F2D-4526-8B4B-04704EE7460F}" presName="childNode" presStyleLbl="node1" presStyleIdx="2" presStyleCnt="7" custScaleX="107845">
        <dgm:presLayoutVars>
          <dgm:bulletEnabled val="1"/>
        </dgm:presLayoutVars>
      </dgm:prSet>
      <dgm:spPr/>
    </dgm:pt>
    <dgm:pt modelId="{FC909292-6930-4F2B-8530-C00C565A456C}" type="pres">
      <dgm:prSet presAssocID="{A4D6BDF0-0F2D-4526-8B4B-04704EE7460F}" presName="aSpace2" presStyleCnt="0"/>
      <dgm:spPr/>
    </dgm:pt>
    <dgm:pt modelId="{B1DB2970-BD74-4AB2-AF61-173002CA0CA6}" type="pres">
      <dgm:prSet presAssocID="{E07C9FFA-2F71-447D-AEC0-4B396F803CDB}" presName="childNode" presStyleLbl="node1" presStyleIdx="3" presStyleCnt="7" custScaleX="107845" custScaleY="104303">
        <dgm:presLayoutVars>
          <dgm:bulletEnabled val="1"/>
        </dgm:presLayoutVars>
      </dgm:prSet>
      <dgm:spPr/>
    </dgm:pt>
    <dgm:pt modelId="{B8209669-8794-4C78-AF19-1362A9079B90}" type="pres">
      <dgm:prSet presAssocID="{E07C9FFA-2F71-447D-AEC0-4B396F803CDB}" presName="aSpace2" presStyleCnt="0"/>
      <dgm:spPr/>
    </dgm:pt>
    <dgm:pt modelId="{B11199CF-0664-47E5-93DE-D7945192F60E}" type="pres">
      <dgm:prSet presAssocID="{E09FF1FD-B5A3-42AF-94DA-556C80C4A3AA}" presName="childNode" presStyleLbl="node1" presStyleIdx="4" presStyleCnt="7" custScaleX="107845" custScaleY="178829">
        <dgm:presLayoutVars>
          <dgm:bulletEnabled val="1"/>
        </dgm:presLayoutVars>
      </dgm:prSet>
      <dgm:spPr/>
    </dgm:pt>
    <dgm:pt modelId="{94F46561-FA76-4578-9948-43EF77E25637}" type="pres">
      <dgm:prSet presAssocID="{E09FF1FD-B5A3-42AF-94DA-556C80C4A3AA}" presName="aSpace2" presStyleCnt="0"/>
      <dgm:spPr/>
    </dgm:pt>
    <dgm:pt modelId="{CB52802D-D74F-4A24-94D3-D0324EE9E730}" type="pres">
      <dgm:prSet presAssocID="{E32113C4-51BE-4A64-A3EC-B81B43905CE0}" presName="childNode" presStyleLbl="node1" presStyleIdx="5" presStyleCnt="7" custScaleX="107845" custScaleY="198387">
        <dgm:presLayoutVars>
          <dgm:bulletEnabled val="1"/>
        </dgm:presLayoutVars>
      </dgm:prSet>
      <dgm:spPr/>
    </dgm:pt>
    <dgm:pt modelId="{DE1372E9-41D9-40BF-A6A1-DEB848CEE1C4}" type="pres">
      <dgm:prSet presAssocID="{3F7F8ADD-A7D3-4E9E-B742-15544FDDCE8B}" presName="aSpace" presStyleCnt="0"/>
      <dgm:spPr/>
    </dgm:pt>
    <dgm:pt modelId="{4AEBAF72-EFDD-4BD1-9C80-5FA7F74CCF79}" type="pres">
      <dgm:prSet presAssocID="{5562F273-0F70-4551-82FC-43F2846EFA97}" presName="compNode" presStyleCnt="0"/>
      <dgm:spPr/>
    </dgm:pt>
    <dgm:pt modelId="{64D726CD-F681-4C97-ADB0-E6D487178113}" type="pres">
      <dgm:prSet presAssocID="{5562F273-0F70-4551-82FC-43F2846EFA97}" presName="aNode" presStyleLbl="bgShp" presStyleIdx="2" presStyleCnt="3" custScaleX="59744"/>
      <dgm:spPr/>
    </dgm:pt>
    <dgm:pt modelId="{EB223D6F-059C-4CA4-B6C1-7A9BB5B62A05}" type="pres">
      <dgm:prSet presAssocID="{5562F273-0F70-4551-82FC-43F2846EFA97}" presName="textNode" presStyleLbl="bgShp" presStyleIdx="2" presStyleCnt="3"/>
      <dgm:spPr/>
    </dgm:pt>
    <dgm:pt modelId="{F4316A99-1535-4348-8E79-2BAD005328F0}" type="pres">
      <dgm:prSet presAssocID="{5562F273-0F70-4551-82FC-43F2846EFA97}" presName="compChildNode" presStyleCnt="0"/>
      <dgm:spPr/>
    </dgm:pt>
    <dgm:pt modelId="{715B3F5F-128C-4DA6-A66D-4ECC15A22CC9}" type="pres">
      <dgm:prSet presAssocID="{5562F273-0F70-4551-82FC-43F2846EFA97}" presName="theInnerList" presStyleCnt="0"/>
      <dgm:spPr/>
    </dgm:pt>
    <dgm:pt modelId="{34C5B930-7855-492B-82DC-31E2ECBDB692}" type="pres">
      <dgm:prSet presAssocID="{0F6BC010-EE17-41EE-9947-C60E381A926C}" presName="childNode" presStyleLbl="node1" presStyleIdx="6" presStyleCnt="7" custScaleX="63695">
        <dgm:presLayoutVars>
          <dgm:bulletEnabled val="1"/>
        </dgm:presLayoutVars>
      </dgm:prSet>
      <dgm:spPr/>
    </dgm:pt>
  </dgm:ptLst>
  <dgm:cxnLst>
    <dgm:cxn modelId="{36D6B748-1A69-400A-9A70-09F617D74B40}" type="presOf" srcId="{85193F27-05A2-40E4-B5F2-23E40DDBBEB5}" destId="{21A86534-C2CD-409E-9CB9-13500D001613}" srcOrd="0" destOrd="0" presId="urn:microsoft.com/office/officeart/2005/8/layout/lProcess2"/>
    <dgm:cxn modelId="{1690B32A-2B99-4F9C-893D-80CB7B64F0E7}" type="presOf" srcId="{FDA919B3-1085-4676-8705-15F7643F1ED1}" destId="{19E16A2A-BC5D-4EBF-8659-EB71DF17537D}" srcOrd="0" destOrd="0" presId="urn:microsoft.com/office/officeart/2005/8/layout/lProcess2"/>
    <dgm:cxn modelId="{D317CFEF-080B-464D-A4E2-C125082F5F76}" srcId="{FDA919B3-1085-4676-8705-15F7643F1ED1}" destId="{5562F273-0F70-4551-82FC-43F2846EFA97}" srcOrd="2" destOrd="0" parTransId="{4389E1E5-A094-4AE0-81BD-7ECAD196C247}" sibTransId="{7D70B1CB-02C2-4FDE-B8A9-91FD20772E88}"/>
    <dgm:cxn modelId="{EB9D4C21-113D-44C6-A4FC-B0C135E3087B}" type="presOf" srcId="{5562F273-0F70-4551-82FC-43F2846EFA97}" destId="{EB223D6F-059C-4CA4-B6C1-7A9BB5B62A05}" srcOrd="1" destOrd="0" presId="urn:microsoft.com/office/officeart/2005/8/layout/lProcess2"/>
    <dgm:cxn modelId="{89D19A09-09E7-45BC-97D8-D5399D1A021B}" type="presOf" srcId="{E09FF1FD-B5A3-42AF-94DA-556C80C4A3AA}" destId="{B11199CF-0664-47E5-93DE-D7945192F60E}" srcOrd="0" destOrd="0" presId="urn:microsoft.com/office/officeart/2005/8/layout/lProcess2"/>
    <dgm:cxn modelId="{E6B4127E-FD01-4B88-B708-2C0273768833}" type="presOf" srcId="{0F6BC010-EE17-41EE-9947-C60E381A926C}" destId="{34C5B930-7855-492B-82DC-31E2ECBDB692}" srcOrd="0" destOrd="0" presId="urn:microsoft.com/office/officeart/2005/8/layout/lProcess2"/>
    <dgm:cxn modelId="{321319AA-556C-44C4-AA0B-B34D9129330B}" type="presOf" srcId="{20DF3E35-83DC-4CE6-9823-167985269347}" destId="{26CBA396-2A7A-4D73-A41D-85038D7A0F6F}" srcOrd="0" destOrd="0" presId="urn:microsoft.com/office/officeart/2005/8/layout/lProcess2"/>
    <dgm:cxn modelId="{654D9EC4-076A-42AE-8141-316884BDF430}" srcId="{5562F273-0F70-4551-82FC-43F2846EFA97}" destId="{0F6BC010-EE17-41EE-9947-C60E381A926C}" srcOrd="0" destOrd="0" parTransId="{A9D38A89-0501-4DD0-8FA8-71907D1E2570}" sibTransId="{656C082C-D0B2-42A4-96BC-BB9FD1716DEC}"/>
    <dgm:cxn modelId="{9B3F042E-7C5D-4FAB-ACB6-1F97499B1417}" type="presOf" srcId="{6C6E06B7-FFF2-4E37-9FC6-9474583184BC}" destId="{F5CBFC94-C830-41C2-9CED-6B0BCD862D3C}" srcOrd="0" destOrd="0" presId="urn:microsoft.com/office/officeart/2005/8/layout/lProcess2"/>
    <dgm:cxn modelId="{EC449AAE-FB2A-4E47-93DE-AC9D7FDD0659}" type="presOf" srcId="{5562F273-0F70-4551-82FC-43F2846EFA97}" destId="{64D726CD-F681-4C97-ADB0-E6D487178113}" srcOrd="0" destOrd="0" presId="urn:microsoft.com/office/officeart/2005/8/layout/lProcess2"/>
    <dgm:cxn modelId="{1EC9AED7-50F7-44AF-97C6-43F820004CFF}" type="presOf" srcId="{A4D6BDF0-0F2D-4526-8B4B-04704EE7460F}" destId="{A0FB9A94-6C39-4B4D-93E7-5BB272D70809}" srcOrd="0" destOrd="0" presId="urn:microsoft.com/office/officeart/2005/8/layout/lProcess2"/>
    <dgm:cxn modelId="{20E06911-3A44-4C4C-B689-9E38EDD56BDA}" type="presOf" srcId="{3F7F8ADD-A7D3-4E9E-B742-15544FDDCE8B}" destId="{75E2233A-440F-4E23-814B-5E621A0A7FCA}" srcOrd="1" destOrd="0" presId="urn:microsoft.com/office/officeart/2005/8/layout/lProcess2"/>
    <dgm:cxn modelId="{49638B69-8A6D-4227-9D93-2CD37E947795}" srcId="{3F7F8ADD-A7D3-4E9E-B742-15544FDDCE8B}" destId="{E09FF1FD-B5A3-42AF-94DA-556C80C4A3AA}" srcOrd="2" destOrd="0" parTransId="{7A22A5E7-9CD7-4E64-9C1A-63CE22F15AE0}" sibTransId="{5B1EFCD3-5C71-4CE6-BA91-C35896DAB727}"/>
    <dgm:cxn modelId="{6BAEBB6A-2E14-4B35-ADEF-7BD785664ECC}" srcId="{85193F27-05A2-40E4-B5F2-23E40DDBBEB5}" destId="{20DF3E35-83DC-4CE6-9823-167985269347}" srcOrd="0" destOrd="0" parTransId="{908E5677-A8D6-404F-9DA9-36FD24EF547C}" sibTransId="{9516D9B8-AEB5-4154-8E88-B7AFFC3D3251}"/>
    <dgm:cxn modelId="{EB8B2561-07DD-460C-9963-A12AABB5C60E}" srcId="{3F7F8ADD-A7D3-4E9E-B742-15544FDDCE8B}" destId="{E07C9FFA-2F71-447D-AEC0-4B396F803CDB}" srcOrd="1" destOrd="0" parTransId="{A21346EB-EB50-49A8-8BBE-209367B889B1}" sibTransId="{1908FFCD-F63E-4076-9F59-43F25A44C5B0}"/>
    <dgm:cxn modelId="{4393EF8B-9095-43CA-B59D-AF24BECB9DB4}" srcId="{3F7F8ADD-A7D3-4E9E-B742-15544FDDCE8B}" destId="{A4D6BDF0-0F2D-4526-8B4B-04704EE7460F}" srcOrd="0" destOrd="0" parTransId="{130550D5-F489-4F8F-B248-E81AE08D67F3}" sibTransId="{22CE6F80-EE8C-4827-A3B8-6704362F8C7C}"/>
    <dgm:cxn modelId="{1157BFF5-8503-4CF5-8887-F8EE0BAAD4C0}" type="presOf" srcId="{85193F27-05A2-40E4-B5F2-23E40DDBBEB5}" destId="{64BAD3C2-463F-40AC-B429-F403000A7743}" srcOrd="1" destOrd="0" presId="urn:microsoft.com/office/officeart/2005/8/layout/lProcess2"/>
    <dgm:cxn modelId="{62083F0D-5DFF-44C7-AE80-50C13C9D3BDE}" srcId="{FDA919B3-1085-4676-8705-15F7643F1ED1}" destId="{85193F27-05A2-40E4-B5F2-23E40DDBBEB5}" srcOrd="0" destOrd="0" parTransId="{AC8A068B-E235-4684-875B-CE7BA53E5D03}" sibTransId="{B5F108B7-2F10-4A31-A670-BD3926F7E38A}"/>
    <dgm:cxn modelId="{9E36F7C8-CE79-4714-A8C4-E0C483468B25}" srcId="{3F7F8ADD-A7D3-4E9E-B742-15544FDDCE8B}" destId="{E32113C4-51BE-4A64-A3EC-B81B43905CE0}" srcOrd="3" destOrd="0" parTransId="{A837129A-C815-42B9-A039-861386743F4D}" sibTransId="{E4E5426A-9406-4158-A00F-68C2BE6EB8A0}"/>
    <dgm:cxn modelId="{C70939A4-889A-41FB-81CA-98CEE9495E7F}" srcId="{85193F27-05A2-40E4-B5F2-23E40DDBBEB5}" destId="{6C6E06B7-FFF2-4E37-9FC6-9474583184BC}" srcOrd="1" destOrd="0" parTransId="{B6DDE6E8-E18E-4A54-BE73-13515570514D}" sibTransId="{9AF07667-6F54-4ABD-9805-9328DFEB705A}"/>
    <dgm:cxn modelId="{130D64E1-02FA-49A2-AB88-56C04D0913EB}" type="presOf" srcId="{E32113C4-51BE-4A64-A3EC-B81B43905CE0}" destId="{CB52802D-D74F-4A24-94D3-D0324EE9E730}" srcOrd="0" destOrd="0" presId="urn:microsoft.com/office/officeart/2005/8/layout/lProcess2"/>
    <dgm:cxn modelId="{284C466C-D502-45AB-A62F-DE119F893181}" type="presOf" srcId="{E07C9FFA-2F71-447D-AEC0-4B396F803CDB}" destId="{B1DB2970-BD74-4AB2-AF61-173002CA0CA6}" srcOrd="0" destOrd="0" presId="urn:microsoft.com/office/officeart/2005/8/layout/lProcess2"/>
    <dgm:cxn modelId="{4F003177-F4F3-4CD9-95A2-81102F4C40A1}" type="presOf" srcId="{3F7F8ADD-A7D3-4E9E-B742-15544FDDCE8B}" destId="{D1B78DAF-0E65-4876-B029-CB8A760B8BD1}" srcOrd="0" destOrd="0" presId="urn:microsoft.com/office/officeart/2005/8/layout/lProcess2"/>
    <dgm:cxn modelId="{F5D65A58-77BD-4C4C-8B1F-CF3A2E907626}" srcId="{FDA919B3-1085-4676-8705-15F7643F1ED1}" destId="{3F7F8ADD-A7D3-4E9E-B742-15544FDDCE8B}" srcOrd="1" destOrd="0" parTransId="{FE436E8A-64F1-4525-81AE-671EC7C63CFE}" sibTransId="{C5E81617-41C0-4E3C-AA11-57C645DA4B8D}"/>
    <dgm:cxn modelId="{49F9F6F4-8BB1-45FC-9851-79E1C0C7A687}" type="presParOf" srcId="{19E16A2A-BC5D-4EBF-8659-EB71DF17537D}" destId="{AAA13E99-BE1A-4CD2-9D02-0D43C76D41BA}" srcOrd="0" destOrd="0" presId="urn:microsoft.com/office/officeart/2005/8/layout/lProcess2"/>
    <dgm:cxn modelId="{81C25AFF-C7E1-4641-BF8C-4B6590386139}" type="presParOf" srcId="{AAA13E99-BE1A-4CD2-9D02-0D43C76D41BA}" destId="{21A86534-C2CD-409E-9CB9-13500D001613}" srcOrd="0" destOrd="0" presId="urn:microsoft.com/office/officeart/2005/8/layout/lProcess2"/>
    <dgm:cxn modelId="{5B73D452-5009-4594-95FF-4E47932D68A5}" type="presParOf" srcId="{AAA13E99-BE1A-4CD2-9D02-0D43C76D41BA}" destId="{64BAD3C2-463F-40AC-B429-F403000A7743}" srcOrd="1" destOrd="0" presId="urn:microsoft.com/office/officeart/2005/8/layout/lProcess2"/>
    <dgm:cxn modelId="{B0F6E75D-F706-409C-A8A5-77889E1A9CE5}" type="presParOf" srcId="{AAA13E99-BE1A-4CD2-9D02-0D43C76D41BA}" destId="{CEF0EA7A-D324-416B-A600-FBB812689ED8}" srcOrd="2" destOrd="0" presId="urn:microsoft.com/office/officeart/2005/8/layout/lProcess2"/>
    <dgm:cxn modelId="{E672D40B-7D48-4C88-A748-FF99EFAAE2E3}" type="presParOf" srcId="{CEF0EA7A-D324-416B-A600-FBB812689ED8}" destId="{67F5B5DA-1FEA-461F-BF4C-B0720902F30A}" srcOrd="0" destOrd="0" presId="urn:microsoft.com/office/officeart/2005/8/layout/lProcess2"/>
    <dgm:cxn modelId="{F4E5418D-D0EC-41AB-B130-4FDD87E15658}" type="presParOf" srcId="{67F5B5DA-1FEA-461F-BF4C-B0720902F30A}" destId="{26CBA396-2A7A-4D73-A41D-85038D7A0F6F}" srcOrd="0" destOrd="0" presId="urn:microsoft.com/office/officeart/2005/8/layout/lProcess2"/>
    <dgm:cxn modelId="{7B35A415-0E22-4010-8F81-16C1257975D5}" type="presParOf" srcId="{67F5B5DA-1FEA-461F-BF4C-B0720902F30A}" destId="{EFA2F901-C898-448B-A4F3-DAB841D3B698}" srcOrd="1" destOrd="0" presId="urn:microsoft.com/office/officeart/2005/8/layout/lProcess2"/>
    <dgm:cxn modelId="{7FDAC7D3-FABC-412E-970B-F6351897D6E8}" type="presParOf" srcId="{67F5B5DA-1FEA-461F-BF4C-B0720902F30A}" destId="{F5CBFC94-C830-41C2-9CED-6B0BCD862D3C}" srcOrd="2" destOrd="0" presId="urn:microsoft.com/office/officeart/2005/8/layout/lProcess2"/>
    <dgm:cxn modelId="{56D65ACD-C88E-4D65-9E3E-3E4FB9CBA5EC}" type="presParOf" srcId="{19E16A2A-BC5D-4EBF-8659-EB71DF17537D}" destId="{12517076-DF43-4EE1-981C-6A48BF0DA314}" srcOrd="1" destOrd="0" presId="urn:microsoft.com/office/officeart/2005/8/layout/lProcess2"/>
    <dgm:cxn modelId="{CFA0245E-8AC6-41D3-B0D3-77C58E5C33DF}" type="presParOf" srcId="{19E16A2A-BC5D-4EBF-8659-EB71DF17537D}" destId="{5272C8C2-C5AA-4E6D-86A4-15C4B54C7601}" srcOrd="2" destOrd="0" presId="urn:microsoft.com/office/officeart/2005/8/layout/lProcess2"/>
    <dgm:cxn modelId="{E5853B5A-8F24-427F-899A-F871017D25B0}" type="presParOf" srcId="{5272C8C2-C5AA-4E6D-86A4-15C4B54C7601}" destId="{D1B78DAF-0E65-4876-B029-CB8A760B8BD1}" srcOrd="0" destOrd="0" presId="urn:microsoft.com/office/officeart/2005/8/layout/lProcess2"/>
    <dgm:cxn modelId="{E89A798A-BD5C-4645-9F5B-7627E0B8ADC4}" type="presParOf" srcId="{5272C8C2-C5AA-4E6D-86A4-15C4B54C7601}" destId="{75E2233A-440F-4E23-814B-5E621A0A7FCA}" srcOrd="1" destOrd="0" presId="urn:microsoft.com/office/officeart/2005/8/layout/lProcess2"/>
    <dgm:cxn modelId="{228BDB3C-DE49-4509-A745-368355ADE419}" type="presParOf" srcId="{5272C8C2-C5AA-4E6D-86A4-15C4B54C7601}" destId="{9E828EBE-49E1-402D-A76D-61C3CCDDC30A}" srcOrd="2" destOrd="0" presId="urn:microsoft.com/office/officeart/2005/8/layout/lProcess2"/>
    <dgm:cxn modelId="{BE772C39-FE7F-4E2F-B388-EC3340510A8D}" type="presParOf" srcId="{9E828EBE-49E1-402D-A76D-61C3CCDDC30A}" destId="{CF20B235-A355-4A53-89D3-CD3A007F4F97}" srcOrd="0" destOrd="0" presId="urn:microsoft.com/office/officeart/2005/8/layout/lProcess2"/>
    <dgm:cxn modelId="{B2D59830-46CC-40FE-993A-804D066B690D}" type="presParOf" srcId="{CF20B235-A355-4A53-89D3-CD3A007F4F97}" destId="{A0FB9A94-6C39-4B4D-93E7-5BB272D70809}" srcOrd="0" destOrd="0" presId="urn:microsoft.com/office/officeart/2005/8/layout/lProcess2"/>
    <dgm:cxn modelId="{763F7595-CDB1-42B1-A00B-24EE42BCFF99}" type="presParOf" srcId="{CF20B235-A355-4A53-89D3-CD3A007F4F97}" destId="{FC909292-6930-4F2B-8530-C00C565A456C}" srcOrd="1" destOrd="0" presId="urn:microsoft.com/office/officeart/2005/8/layout/lProcess2"/>
    <dgm:cxn modelId="{7D7F46EF-1711-4D7B-AE71-00191E4D4486}" type="presParOf" srcId="{CF20B235-A355-4A53-89D3-CD3A007F4F97}" destId="{B1DB2970-BD74-4AB2-AF61-173002CA0CA6}" srcOrd="2" destOrd="0" presId="urn:microsoft.com/office/officeart/2005/8/layout/lProcess2"/>
    <dgm:cxn modelId="{A915CEC4-A89B-4DEC-974D-9463C65A0B71}" type="presParOf" srcId="{CF20B235-A355-4A53-89D3-CD3A007F4F97}" destId="{B8209669-8794-4C78-AF19-1362A9079B90}" srcOrd="3" destOrd="0" presId="urn:microsoft.com/office/officeart/2005/8/layout/lProcess2"/>
    <dgm:cxn modelId="{C0E0D9B5-2F82-45EA-9DDE-F170BD473333}" type="presParOf" srcId="{CF20B235-A355-4A53-89D3-CD3A007F4F97}" destId="{B11199CF-0664-47E5-93DE-D7945192F60E}" srcOrd="4" destOrd="0" presId="urn:microsoft.com/office/officeart/2005/8/layout/lProcess2"/>
    <dgm:cxn modelId="{48B523B9-5E2B-430F-A26D-696AD190F676}" type="presParOf" srcId="{CF20B235-A355-4A53-89D3-CD3A007F4F97}" destId="{94F46561-FA76-4578-9948-43EF77E25637}" srcOrd="5" destOrd="0" presId="urn:microsoft.com/office/officeart/2005/8/layout/lProcess2"/>
    <dgm:cxn modelId="{D4A6641C-42B2-44EE-AF34-BC76E5372131}" type="presParOf" srcId="{CF20B235-A355-4A53-89D3-CD3A007F4F97}" destId="{CB52802D-D74F-4A24-94D3-D0324EE9E730}" srcOrd="6" destOrd="0" presId="urn:microsoft.com/office/officeart/2005/8/layout/lProcess2"/>
    <dgm:cxn modelId="{59C76ABC-3AB2-466D-9021-0147E35A4A06}" type="presParOf" srcId="{19E16A2A-BC5D-4EBF-8659-EB71DF17537D}" destId="{DE1372E9-41D9-40BF-A6A1-DEB848CEE1C4}" srcOrd="3" destOrd="0" presId="urn:microsoft.com/office/officeart/2005/8/layout/lProcess2"/>
    <dgm:cxn modelId="{A2BC6FB1-036C-45E7-98C1-CFE5C445A518}" type="presParOf" srcId="{19E16A2A-BC5D-4EBF-8659-EB71DF17537D}" destId="{4AEBAF72-EFDD-4BD1-9C80-5FA7F74CCF79}" srcOrd="4" destOrd="0" presId="urn:microsoft.com/office/officeart/2005/8/layout/lProcess2"/>
    <dgm:cxn modelId="{F89309CD-D698-4281-A3D4-F0D75FDA120C}" type="presParOf" srcId="{4AEBAF72-EFDD-4BD1-9C80-5FA7F74CCF79}" destId="{64D726CD-F681-4C97-ADB0-E6D487178113}" srcOrd="0" destOrd="0" presId="urn:microsoft.com/office/officeart/2005/8/layout/lProcess2"/>
    <dgm:cxn modelId="{7F7133F0-3443-4E49-8841-97FEDB001998}" type="presParOf" srcId="{4AEBAF72-EFDD-4BD1-9C80-5FA7F74CCF79}" destId="{EB223D6F-059C-4CA4-B6C1-7A9BB5B62A05}" srcOrd="1" destOrd="0" presId="urn:microsoft.com/office/officeart/2005/8/layout/lProcess2"/>
    <dgm:cxn modelId="{31B45D67-6AA8-4F22-A227-D33F0B8892DE}" type="presParOf" srcId="{4AEBAF72-EFDD-4BD1-9C80-5FA7F74CCF79}" destId="{F4316A99-1535-4348-8E79-2BAD005328F0}" srcOrd="2" destOrd="0" presId="urn:microsoft.com/office/officeart/2005/8/layout/lProcess2"/>
    <dgm:cxn modelId="{D9D61247-E124-4FE2-84D0-637218123574}" type="presParOf" srcId="{F4316A99-1535-4348-8E79-2BAD005328F0}" destId="{715B3F5F-128C-4DA6-A66D-4ECC15A22CC9}" srcOrd="0" destOrd="0" presId="urn:microsoft.com/office/officeart/2005/8/layout/lProcess2"/>
    <dgm:cxn modelId="{26C74171-0E5D-40F9-9646-829AC9388E56}" type="presParOf" srcId="{715B3F5F-128C-4DA6-A66D-4ECC15A22CC9}" destId="{34C5B930-7855-492B-82DC-31E2ECBDB692}"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7.xml><?xml version="1.0" encoding="utf-8"?>
<dgm:dataModel xmlns:dgm="http://schemas.openxmlformats.org/drawingml/2006/diagram" xmlns:a="http://schemas.openxmlformats.org/drawingml/2006/main">
  <dgm:ptLst>
    <dgm:pt modelId="{FDA919B3-1085-4676-8705-15F7643F1ED1}" type="doc">
      <dgm:prSet loTypeId="urn:microsoft.com/office/officeart/2005/8/layout/lProcess2" loCatId="list" qsTypeId="urn:microsoft.com/office/officeart/2005/8/quickstyle/simple1" qsCatId="simple" csTypeId="urn:microsoft.com/office/officeart/2005/8/colors/accent0_3" csCatId="mainScheme" phldr="1"/>
      <dgm:spPr/>
      <dgm:t>
        <a:bodyPr/>
        <a:lstStyle/>
        <a:p>
          <a:endParaRPr lang="en-IN"/>
        </a:p>
      </dgm:t>
    </dgm:pt>
    <dgm:pt modelId="{85193F27-05A2-40E4-B5F2-23E40DDBBEB5}">
      <dgm:prSet custT="1"/>
      <dgm:spPr/>
      <dgm:t>
        <a:bodyPr/>
        <a:lstStyle/>
        <a:p>
          <a:r>
            <a:rPr lang="en-US" sz="3000" b="0" dirty="0">
              <a:latin typeface="+mn-lt"/>
              <a:ea typeface="Cambria Math" panose="02040503050406030204" pitchFamily="18" charset="0"/>
            </a:rPr>
            <a:t>Tax not payable when</a:t>
          </a:r>
        </a:p>
      </dgm:t>
    </dgm:pt>
    <dgm:pt modelId="{AC8A068B-E235-4684-875B-CE7BA53E5D03}" type="parTrans" cxnId="{62083F0D-5DFF-44C7-AE80-50C13C9D3BDE}">
      <dgm:prSet/>
      <dgm:spPr/>
      <dgm:t>
        <a:bodyPr/>
        <a:lstStyle/>
        <a:p>
          <a:endParaRPr lang="en-IN">
            <a:latin typeface="+mn-lt"/>
          </a:endParaRPr>
        </a:p>
      </dgm:t>
    </dgm:pt>
    <dgm:pt modelId="{B5F108B7-2F10-4A31-A670-BD3926F7E38A}" type="sibTrans" cxnId="{62083F0D-5DFF-44C7-AE80-50C13C9D3BDE}">
      <dgm:prSet/>
      <dgm:spPr/>
      <dgm:t>
        <a:bodyPr/>
        <a:lstStyle/>
        <a:p>
          <a:endParaRPr lang="en-IN">
            <a:latin typeface="+mn-lt"/>
          </a:endParaRPr>
        </a:p>
      </dgm:t>
    </dgm:pt>
    <dgm:pt modelId="{20DF3E35-83DC-4CE6-9823-167985269347}">
      <dgm:prSet custT="1"/>
      <dgm:spPr>
        <a:solidFill>
          <a:schemeClr val="bg1"/>
        </a:solidFill>
      </dgm:spPr>
      <dgm:t>
        <a:bodyPr/>
        <a:lstStyle/>
        <a:p>
          <a:pPr algn="just"/>
          <a:r>
            <a:rPr lang="en-US" sz="1800" dirty="0">
              <a:solidFill>
                <a:schemeClr val="tx1"/>
              </a:solidFill>
              <a:latin typeface="+mn-lt"/>
              <a:ea typeface="Cambria Math" panose="02040503050406030204" pitchFamily="18" charset="0"/>
            </a:rPr>
            <a:t>Semi-finished goods were removed/dispatched for processing under the earlier law prior to appointed day; and;</a:t>
          </a:r>
          <a:endParaRPr lang="en-IN" sz="1800" dirty="0">
            <a:solidFill>
              <a:schemeClr val="tx1"/>
            </a:solidFill>
            <a:latin typeface="+mn-lt"/>
          </a:endParaRPr>
        </a:p>
      </dgm:t>
    </dgm:pt>
    <dgm:pt modelId="{908E5677-A8D6-404F-9DA9-36FD24EF547C}" type="parTrans" cxnId="{6BAEBB6A-2E14-4B35-ADEF-7BD785664ECC}">
      <dgm:prSet/>
      <dgm:spPr/>
      <dgm:t>
        <a:bodyPr/>
        <a:lstStyle/>
        <a:p>
          <a:endParaRPr lang="en-IN">
            <a:latin typeface="+mn-lt"/>
          </a:endParaRPr>
        </a:p>
      </dgm:t>
    </dgm:pt>
    <dgm:pt modelId="{9516D9B8-AEB5-4154-8E88-B7AFFC3D3251}" type="sibTrans" cxnId="{6BAEBB6A-2E14-4B35-ADEF-7BD785664ECC}">
      <dgm:prSet/>
      <dgm:spPr/>
      <dgm:t>
        <a:bodyPr/>
        <a:lstStyle/>
        <a:p>
          <a:endParaRPr lang="en-IN">
            <a:latin typeface="+mn-lt"/>
          </a:endParaRPr>
        </a:p>
      </dgm:t>
    </dgm:pt>
    <dgm:pt modelId="{5562F273-0F70-4551-82FC-43F2846EFA97}">
      <dgm:prSet custT="1"/>
      <dgm:spPr/>
      <dgm:t>
        <a:bodyPr/>
        <a:lstStyle/>
        <a:p>
          <a:r>
            <a:rPr lang="en-US" sz="3000" b="0" dirty="0">
              <a:latin typeface="+mn-lt"/>
              <a:ea typeface="Cambria Math" panose="02040503050406030204" pitchFamily="18" charset="0"/>
            </a:rPr>
            <a:t>Applicability of the exemption </a:t>
          </a:r>
        </a:p>
      </dgm:t>
    </dgm:pt>
    <dgm:pt modelId="{4389E1E5-A094-4AE0-81BD-7ECAD196C247}" type="parTrans" cxnId="{D317CFEF-080B-464D-A4E2-C125082F5F76}">
      <dgm:prSet/>
      <dgm:spPr/>
      <dgm:t>
        <a:bodyPr/>
        <a:lstStyle/>
        <a:p>
          <a:endParaRPr lang="en-IN">
            <a:latin typeface="+mn-lt"/>
          </a:endParaRPr>
        </a:p>
      </dgm:t>
    </dgm:pt>
    <dgm:pt modelId="{7D70B1CB-02C2-4FDE-B8A9-91FD20772E88}" type="sibTrans" cxnId="{D317CFEF-080B-464D-A4E2-C125082F5F76}">
      <dgm:prSet/>
      <dgm:spPr/>
      <dgm:t>
        <a:bodyPr/>
        <a:lstStyle/>
        <a:p>
          <a:endParaRPr lang="en-IN">
            <a:latin typeface="+mn-lt"/>
          </a:endParaRPr>
        </a:p>
      </dgm:t>
    </dgm:pt>
    <dgm:pt modelId="{0F6BC010-EE17-41EE-9947-C60E381A926C}">
      <dgm:prSet custT="1"/>
      <dgm:spPr>
        <a:solidFill>
          <a:schemeClr val="bg1"/>
        </a:solidFill>
      </dgm:spPr>
      <dgm:t>
        <a:bodyPr/>
        <a:lstStyle/>
        <a:p>
          <a:pPr algn="just"/>
          <a:r>
            <a:rPr lang="en-IN" sz="1800" dirty="0">
              <a:solidFill>
                <a:schemeClr val="tx1"/>
              </a:solidFill>
              <a:latin typeface="+mn-lt"/>
              <a:ea typeface="Cambria Math" panose="02040503050406030204" pitchFamily="18" charset="0"/>
            </a:rPr>
            <a:t>Manufacturer and Job worker should declare details of inputs held in stock by the job worker on behalf of the manufacturer on the appointed day</a:t>
          </a:r>
          <a:endParaRPr lang="en-IN" sz="1800" dirty="0">
            <a:solidFill>
              <a:schemeClr val="tx1"/>
            </a:solidFill>
            <a:latin typeface="+mn-lt"/>
          </a:endParaRPr>
        </a:p>
      </dgm:t>
    </dgm:pt>
    <dgm:pt modelId="{A9D38A89-0501-4DD0-8FA8-71907D1E2570}" type="parTrans" cxnId="{654D9EC4-076A-42AE-8141-316884BDF430}">
      <dgm:prSet/>
      <dgm:spPr/>
      <dgm:t>
        <a:bodyPr/>
        <a:lstStyle/>
        <a:p>
          <a:endParaRPr lang="en-IN">
            <a:latin typeface="+mn-lt"/>
          </a:endParaRPr>
        </a:p>
      </dgm:t>
    </dgm:pt>
    <dgm:pt modelId="{656C082C-D0B2-42A4-96BC-BB9FD1716DEC}" type="sibTrans" cxnId="{654D9EC4-076A-42AE-8141-316884BDF430}">
      <dgm:prSet/>
      <dgm:spPr/>
      <dgm:t>
        <a:bodyPr/>
        <a:lstStyle/>
        <a:p>
          <a:endParaRPr lang="en-IN">
            <a:latin typeface="+mn-lt"/>
          </a:endParaRPr>
        </a:p>
      </dgm:t>
    </dgm:pt>
    <dgm:pt modelId="{6C6E06B7-FFF2-4E37-9FC6-9474583184BC}">
      <dgm:prSet custT="1"/>
      <dgm:spPr>
        <a:solidFill>
          <a:schemeClr val="bg1"/>
        </a:solidFill>
      </dgm:spPr>
      <dgm:t>
        <a:bodyPr/>
        <a:lstStyle/>
        <a:p>
          <a:pPr algn="just"/>
          <a:r>
            <a:rPr lang="en-US" sz="1800" b="0" dirty="0">
              <a:solidFill>
                <a:schemeClr val="tx1"/>
              </a:solidFill>
              <a:latin typeface="+mn-lt"/>
              <a:ea typeface="Cambria Math" panose="02040503050406030204" pitchFamily="18" charset="0"/>
            </a:rPr>
            <a:t>Such goods are returned within six months or within the extended period (2 month) from the appointed day to the said factory/to the said place of business</a:t>
          </a:r>
        </a:p>
      </dgm:t>
    </dgm:pt>
    <dgm:pt modelId="{B6DDE6E8-E18E-4A54-BE73-13515570514D}" type="parTrans" cxnId="{C70939A4-889A-41FB-81CA-98CEE9495E7F}">
      <dgm:prSet/>
      <dgm:spPr/>
      <dgm:t>
        <a:bodyPr/>
        <a:lstStyle/>
        <a:p>
          <a:endParaRPr lang="en-IN">
            <a:latin typeface="+mn-lt"/>
          </a:endParaRPr>
        </a:p>
      </dgm:t>
    </dgm:pt>
    <dgm:pt modelId="{9AF07667-6F54-4ABD-9805-9328DFEB705A}" type="sibTrans" cxnId="{C70939A4-889A-41FB-81CA-98CEE9495E7F}">
      <dgm:prSet/>
      <dgm:spPr/>
      <dgm:t>
        <a:bodyPr/>
        <a:lstStyle/>
        <a:p>
          <a:endParaRPr lang="en-IN">
            <a:latin typeface="+mn-lt"/>
          </a:endParaRPr>
        </a:p>
      </dgm:t>
    </dgm:pt>
    <dgm:pt modelId="{3F7F8ADD-A7D3-4E9E-B742-15544FDDCE8B}">
      <dgm:prSet custT="1"/>
      <dgm:spPr/>
      <dgm:t>
        <a:bodyPr/>
        <a:lstStyle/>
        <a:p>
          <a:r>
            <a:rPr lang="en-US" sz="3000" b="0" dirty="0">
              <a:latin typeface="+mn-lt"/>
              <a:ea typeface="Cambria Math" panose="02040503050406030204" pitchFamily="18" charset="0"/>
            </a:rPr>
            <a:t>Tax payable when and by whom</a:t>
          </a:r>
        </a:p>
      </dgm:t>
    </dgm:pt>
    <dgm:pt modelId="{FE436E8A-64F1-4525-81AE-671EC7C63CFE}" type="parTrans" cxnId="{F5D65A58-77BD-4C4C-8B1F-CF3A2E907626}">
      <dgm:prSet/>
      <dgm:spPr/>
      <dgm:t>
        <a:bodyPr/>
        <a:lstStyle/>
        <a:p>
          <a:endParaRPr lang="en-IN">
            <a:latin typeface="+mn-lt"/>
          </a:endParaRPr>
        </a:p>
      </dgm:t>
    </dgm:pt>
    <dgm:pt modelId="{C5E81617-41C0-4E3C-AA11-57C645DA4B8D}" type="sibTrans" cxnId="{F5D65A58-77BD-4C4C-8B1F-CF3A2E907626}">
      <dgm:prSet/>
      <dgm:spPr/>
      <dgm:t>
        <a:bodyPr/>
        <a:lstStyle/>
        <a:p>
          <a:endParaRPr lang="en-IN">
            <a:latin typeface="+mn-lt"/>
          </a:endParaRPr>
        </a:p>
      </dgm:t>
    </dgm:pt>
    <dgm:pt modelId="{A4D6BDF0-0F2D-4526-8B4B-04704EE7460F}">
      <dgm:prSet custT="1"/>
      <dgm:spPr>
        <a:solidFill>
          <a:schemeClr val="bg1"/>
        </a:solidFill>
      </dgm:spPr>
      <dgm:t>
        <a:bodyPr/>
        <a:lstStyle/>
        <a:p>
          <a:pPr algn="just"/>
          <a:r>
            <a:rPr lang="en-IN" sz="1800" dirty="0">
              <a:solidFill>
                <a:schemeClr val="tx1"/>
              </a:solidFill>
              <a:latin typeface="+mn-lt"/>
              <a:ea typeface="Cambria Math" panose="02040503050406030204" pitchFamily="18" charset="0"/>
            </a:rPr>
            <a:t>Goods are liable for payment of taxes under GST</a:t>
          </a:r>
          <a:endParaRPr lang="en-IN" sz="1800" dirty="0">
            <a:solidFill>
              <a:schemeClr val="tx1"/>
            </a:solidFill>
            <a:latin typeface="+mn-lt"/>
          </a:endParaRPr>
        </a:p>
      </dgm:t>
    </dgm:pt>
    <dgm:pt modelId="{130550D5-F489-4F8F-B248-E81AE08D67F3}" type="parTrans" cxnId="{4393EF8B-9095-43CA-B59D-AF24BECB9DB4}">
      <dgm:prSet/>
      <dgm:spPr/>
      <dgm:t>
        <a:bodyPr/>
        <a:lstStyle/>
        <a:p>
          <a:endParaRPr lang="en-IN">
            <a:latin typeface="+mn-lt"/>
          </a:endParaRPr>
        </a:p>
      </dgm:t>
    </dgm:pt>
    <dgm:pt modelId="{22CE6F80-EE8C-4827-A3B8-6704362F8C7C}" type="sibTrans" cxnId="{4393EF8B-9095-43CA-B59D-AF24BECB9DB4}">
      <dgm:prSet/>
      <dgm:spPr/>
      <dgm:t>
        <a:bodyPr/>
        <a:lstStyle/>
        <a:p>
          <a:endParaRPr lang="en-IN">
            <a:latin typeface="+mn-lt"/>
          </a:endParaRPr>
        </a:p>
      </dgm:t>
    </dgm:pt>
    <dgm:pt modelId="{E07C9FFA-2F71-447D-AEC0-4B396F803CDB}">
      <dgm:prSet custT="1"/>
      <dgm:spPr>
        <a:solidFill>
          <a:schemeClr val="bg1"/>
        </a:solidFill>
      </dgm:spPr>
      <dgm:t>
        <a:bodyPr/>
        <a:lstStyle/>
        <a:p>
          <a:pPr algn="just"/>
          <a:r>
            <a:rPr lang="en-IN" sz="1800" b="0" dirty="0">
              <a:solidFill>
                <a:schemeClr val="tx1"/>
              </a:solidFill>
              <a:latin typeface="+mn-lt"/>
              <a:ea typeface="Cambria Math" panose="02040503050406030204" pitchFamily="18" charset="0"/>
            </a:rPr>
            <a:t>Such goods are returned after six month or </a:t>
          </a:r>
          <a:r>
            <a:rPr lang="en-US" sz="1800" b="0" dirty="0">
              <a:solidFill>
                <a:schemeClr val="tx1"/>
              </a:solidFill>
              <a:latin typeface="+mn-lt"/>
              <a:ea typeface="Cambria Math" panose="02040503050406030204" pitchFamily="18" charset="0"/>
            </a:rPr>
            <a:t>extended period </a:t>
          </a:r>
          <a:r>
            <a:rPr lang="en-IN" sz="1800" b="0" dirty="0">
              <a:solidFill>
                <a:schemeClr val="tx1"/>
              </a:solidFill>
              <a:latin typeface="+mn-lt"/>
              <a:ea typeface="Cambria Math" panose="02040503050406030204" pitchFamily="18" charset="0"/>
            </a:rPr>
            <a:t>from the appointed day</a:t>
          </a:r>
          <a:endParaRPr lang="en-US" sz="1800" b="0" dirty="0">
            <a:solidFill>
              <a:schemeClr val="tx1"/>
            </a:solidFill>
            <a:latin typeface="+mn-lt"/>
            <a:ea typeface="Cambria Math" panose="02040503050406030204" pitchFamily="18" charset="0"/>
          </a:endParaRPr>
        </a:p>
      </dgm:t>
    </dgm:pt>
    <dgm:pt modelId="{A21346EB-EB50-49A8-8BBE-209367B889B1}" type="parTrans" cxnId="{EB8B2561-07DD-460C-9963-A12AABB5C60E}">
      <dgm:prSet/>
      <dgm:spPr/>
      <dgm:t>
        <a:bodyPr/>
        <a:lstStyle/>
        <a:p>
          <a:endParaRPr lang="en-IN">
            <a:latin typeface="+mn-lt"/>
          </a:endParaRPr>
        </a:p>
      </dgm:t>
    </dgm:pt>
    <dgm:pt modelId="{1908FFCD-F63E-4076-9F59-43F25A44C5B0}" type="sibTrans" cxnId="{EB8B2561-07DD-460C-9963-A12AABB5C60E}">
      <dgm:prSet/>
      <dgm:spPr/>
      <dgm:t>
        <a:bodyPr/>
        <a:lstStyle/>
        <a:p>
          <a:endParaRPr lang="en-IN">
            <a:latin typeface="+mn-lt"/>
          </a:endParaRPr>
        </a:p>
      </dgm:t>
    </dgm:pt>
    <dgm:pt modelId="{E09FF1FD-B5A3-42AF-94DA-556C80C4A3AA}">
      <dgm:prSet custT="1"/>
      <dgm:spPr>
        <a:solidFill>
          <a:schemeClr val="bg1"/>
        </a:solidFill>
      </dgm:spPr>
      <dgm:t>
        <a:bodyPr/>
        <a:lstStyle/>
        <a:p>
          <a:pPr algn="just"/>
          <a:r>
            <a:rPr lang="en-IN" sz="1800" b="0" dirty="0">
              <a:solidFill>
                <a:schemeClr val="tx1"/>
              </a:solidFill>
              <a:latin typeface="+mn-lt"/>
              <a:ea typeface="Cambria Math" panose="02040503050406030204" pitchFamily="18" charset="0"/>
            </a:rPr>
            <a:t>Tax shall be payable by person returning the goods, if the goods are returned after a period of six months or extend period</a:t>
          </a:r>
          <a:endParaRPr lang="en-US" sz="1800" b="0" dirty="0">
            <a:solidFill>
              <a:schemeClr val="tx1"/>
            </a:solidFill>
            <a:latin typeface="+mn-lt"/>
            <a:ea typeface="Cambria Math" panose="02040503050406030204" pitchFamily="18" charset="0"/>
          </a:endParaRPr>
        </a:p>
      </dgm:t>
    </dgm:pt>
    <dgm:pt modelId="{7A22A5E7-9CD7-4E64-9C1A-63CE22F15AE0}" type="parTrans" cxnId="{49638B69-8A6D-4227-9D93-2CD37E947795}">
      <dgm:prSet/>
      <dgm:spPr/>
      <dgm:t>
        <a:bodyPr/>
        <a:lstStyle/>
        <a:p>
          <a:endParaRPr lang="en-IN">
            <a:latin typeface="+mn-lt"/>
          </a:endParaRPr>
        </a:p>
      </dgm:t>
    </dgm:pt>
    <dgm:pt modelId="{5B1EFCD3-5C71-4CE6-BA91-C35896DAB727}" type="sibTrans" cxnId="{49638B69-8A6D-4227-9D93-2CD37E947795}">
      <dgm:prSet/>
      <dgm:spPr/>
      <dgm:t>
        <a:bodyPr/>
        <a:lstStyle/>
        <a:p>
          <a:endParaRPr lang="en-IN">
            <a:latin typeface="+mn-lt"/>
          </a:endParaRPr>
        </a:p>
      </dgm:t>
    </dgm:pt>
    <dgm:pt modelId="{E32113C4-51BE-4A64-A3EC-B81B43905CE0}">
      <dgm:prSet custT="1"/>
      <dgm:spPr>
        <a:solidFill>
          <a:schemeClr val="bg1"/>
        </a:solidFill>
      </dgm:spPr>
      <dgm:t>
        <a:bodyPr/>
        <a:lstStyle/>
        <a:p>
          <a:pPr algn="just"/>
          <a:r>
            <a:rPr lang="en-IN" sz="1800" b="0" dirty="0">
              <a:solidFill>
                <a:schemeClr val="tx1"/>
              </a:solidFill>
              <a:latin typeface="+mn-lt"/>
              <a:ea typeface="Cambria Math" panose="02040503050406030204" pitchFamily="18" charset="0"/>
            </a:rPr>
            <a:t>Tax shall be payable by manufacture / person dispatching the goods, if the goods are not returned within six month or extended period</a:t>
          </a:r>
          <a:endParaRPr lang="en-US" sz="1800" b="0" dirty="0">
            <a:solidFill>
              <a:schemeClr val="tx1"/>
            </a:solidFill>
            <a:latin typeface="+mn-lt"/>
            <a:ea typeface="Cambria Math" panose="02040503050406030204" pitchFamily="18" charset="0"/>
          </a:endParaRPr>
        </a:p>
      </dgm:t>
    </dgm:pt>
    <dgm:pt modelId="{A837129A-C815-42B9-A039-861386743F4D}" type="parTrans" cxnId="{9E36F7C8-CE79-4714-A8C4-E0C483468B25}">
      <dgm:prSet/>
      <dgm:spPr/>
      <dgm:t>
        <a:bodyPr/>
        <a:lstStyle/>
        <a:p>
          <a:endParaRPr lang="en-IN">
            <a:latin typeface="+mn-lt"/>
          </a:endParaRPr>
        </a:p>
      </dgm:t>
    </dgm:pt>
    <dgm:pt modelId="{E4E5426A-9406-4158-A00F-68C2BE6EB8A0}" type="sibTrans" cxnId="{9E36F7C8-CE79-4714-A8C4-E0C483468B25}">
      <dgm:prSet/>
      <dgm:spPr/>
      <dgm:t>
        <a:bodyPr/>
        <a:lstStyle/>
        <a:p>
          <a:endParaRPr lang="en-IN">
            <a:latin typeface="+mn-lt"/>
          </a:endParaRPr>
        </a:p>
      </dgm:t>
    </dgm:pt>
    <dgm:pt modelId="{19E16A2A-BC5D-4EBF-8659-EB71DF17537D}" type="pres">
      <dgm:prSet presAssocID="{FDA919B3-1085-4676-8705-15F7643F1ED1}" presName="theList" presStyleCnt="0">
        <dgm:presLayoutVars>
          <dgm:dir/>
          <dgm:animLvl val="lvl"/>
          <dgm:resizeHandles val="exact"/>
        </dgm:presLayoutVars>
      </dgm:prSet>
      <dgm:spPr/>
    </dgm:pt>
    <dgm:pt modelId="{AAA13E99-BE1A-4CD2-9D02-0D43C76D41BA}" type="pres">
      <dgm:prSet presAssocID="{85193F27-05A2-40E4-B5F2-23E40DDBBEB5}" presName="compNode" presStyleCnt="0"/>
      <dgm:spPr/>
    </dgm:pt>
    <dgm:pt modelId="{21A86534-C2CD-409E-9CB9-13500D001613}" type="pres">
      <dgm:prSet presAssocID="{85193F27-05A2-40E4-B5F2-23E40DDBBEB5}" presName="aNode" presStyleLbl="bgShp" presStyleIdx="0" presStyleCnt="3" custScaleX="78714"/>
      <dgm:spPr/>
    </dgm:pt>
    <dgm:pt modelId="{64BAD3C2-463F-40AC-B429-F403000A7743}" type="pres">
      <dgm:prSet presAssocID="{85193F27-05A2-40E4-B5F2-23E40DDBBEB5}" presName="textNode" presStyleLbl="bgShp" presStyleIdx="0" presStyleCnt="3"/>
      <dgm:spPr/>
    </dgm:pt>
    <dgm:pt modelId="{CEF0EA7A-D324-416B-A600-FBB812689ED8}" type="pres">
      <dgm:prSet presAssocID="{85193F27-05A2-40E4-B5F2-23E40DDBBEB5}" presName="compChildNode" presStyleCnt="0"/>
      <dgm:spPr/>
    </dgm:pt>
    <dgm:pt modelId="{67F5B5DA-1FEA-461F-BF4C-B0720902F30A}" type="pres">
      <dgm:prSet presAssocID="{85193F27-05A2-40E4-B5F2-23E40DDBBEB5}" presName="theInnerList" presStyleCnt="0"/>
      <dgm:spPr/>
    </dgm:pt>
    <dgm:pt modelId="{26CBA396-2A7A-4D73-A41D-85038D7A0F6F}" type="pres">
      <dgm:prSet presAssocID="{20DF3E35-83DC-4CE6-9823-167985269347}" presName="childNode" presStyleLbl="node1" presStyleIdx="0" presStyleCnt="7" custScaleX="90905">
        <dgm:presLayoutVars>
          <dgm:bulletEnabled val="1"/>
        </dgm:presLayoutVars>
      </dgm:prSet>
      <dgm:spPr/>
    </dgm:pt>
    <dgm:pt modelId="{EFA2F901-C898-448B-A4F3-DAB841D3B698}" type="pres">
      <dgm:prSet presAssocID="{20DF3E35-83DC-4CE6-9823-167985269347}" presName="aSpace2" presStyleCnt="0"/>
      <dgm:spPr/>
    </dgm:pt>
    <dgm:pt modelId="{F5CBFC94-C830-41C2-9CED-6B0BCD862D3C}" type="pres">
      <dgm:prSet presAssocID="{6C6E06B7-FFF2-4E37-9FC6-9474583184BC}" presName="childNode" presStyleLbl="node1" presStyleIdx="1" presStyleCnt="7" custScaleX="90905" custScaleY="144825">
        <dgm:presLayoutVars>
          <dgm:bulletEnabled val="1"/>
        </dgm:presLayoutVars>
      </dgm:prSet>
      <dgm:spPr/>
    </dgm:pt>
    <dgm:pt modelId="{12517076-DF43-4EE1-981C-6A48BF0DA314}" type="pres">
      <dgm:prSet presAssocID="{85193F27-05A2-40E4-B5F2-23E40DDBBEB5}" presName="aSpace" presStyleCnt="0"/>
      <dgm:spPr/>
    </dgm:pt>
    <dgm:pt modelId="{5272C8C2-C5AA-4E6D-86A4-15C4B54C7601}" type="pres">
      <dgm:prSet presAssocID="{3F7F8ADD-A7D3-4E9E-B742-15544FDDCE8B}" presName="compNode" presStyleCnt="0"/>
      <dgm:spPr/>
    </dgm:pt>
    <dgm:pt modelId="{D1B78DAF-0E65-4876-B029-CB8A760B8BD1}" type="pres">
      <dgm:prSet presAssocID="{3F7F8ADD-A7D3-4E9E-B742-15544FDDCE8B}" presName="aNode" presStyleLbl="bgShp" presStyleIdx="1" presStyleCnt="3" custScaleX="105676"/>
      <dgm:spPr/>
    </dgm:pt>
    <dgm:pt modelId="{75E2233A-440F-4E23-814B-5E621A0A7FCA}" type="pres">
      <dgm:prSet presAssocID="{3F7F8ADD-A7D3-4E9E-B742-15544FDDCE8B}" presName="textNode" presStyleLbl="bgShp" presStyleIdx="1" presStyleCnt="3"/>
      <dgm:spPr/>
    </dgm:pt>
    <dgm:pt modelId="{9E828EBE-49E1-402D-A76D-61C3CCDDC30A}" type="pres">
      <dgm:prSet presAssocID="{3F7F8ADD-A7D3-4E9E-B742-15544FDDCE8B}" presName="compChildNode" presStyleCnt="0"/>
      <dgm:spPr/>
    </dgm:pt>
    <dgm:pt modelId="{CF20B235-A355-4A53-89D3-CD3A007F4F97}" type="pres">
      <dgm:prSet presAssocID="{3F7F8ADD-A7D3-4E9E-B742-15544FDDCE8B}" presName="theInnerList" presStyleCnt="0"/>
      <dgm:spPr/>
    </dgm:pt>
    <dgm:pt modelId="{A0FB9A94-6C39-4B4D-93E7-5BB272D70809}" type="pres">
      <dgm:prSet presAssocID="{A4D6BDF0-0F2D-4526-8B4B-04704EE7460F}" presName="childNode" presStyleLbl="node1" presStyleIdx="2" presStyleCnt="7" custScaleX="113064" custLinFactY="-82960" custLinFactNeighborX="-732" custLinFactNeighborY="-100000">
        <dgm:presLayoutVars>
          <dgm:bulletEnabled val="1"/>
        </dgm:presLayoutVars>
      </dgm:prSet>
      <dgm:spPr/>
    </dgm:pt>
    <dgm:pt modelId="{FC909292-6930-4F2B-8530-C00C565A456C}" type="pres">
      <dgm:prSet presAssocID="{A4D6BDF0-0F2D-4526-8B4B-04704EE7460F}" presName="aSpace2" presStyleCnt="0"/>
      <dgm:spPr/>
    </dgm:pt>
    <dgm:pt modelId="{B1DB2970-BD74-4AB2-AF61-173002CA0CA6}" type="pres">
      <dgm:prSet presAssocID="{E07C9FFA-2F71-447D-AEC0-4B396F803CDB}" presName="childNode" presStyleLbl="node1" presStyleIdx="3" presStyleCnt="7" custScaleX="113064" custScaleY="177185" custLinFactY="-74990" custLinFactNeighborX="-366" custLinFactNeighborY="-100000">
        <dgm:presLayoutVars>
          <dgm:bulletEnabled val="1"/>
        </dgm:presLayoutVars>
      </dgm:prSet>
      <dgm:spPr/>
    </dgm:pt>
    <dgm:pt modelId="{B8209669-8794-4C78-AF19-1362A9079B90}" type="pres">
      <dgm:prSet presAssocID="{E07C9FFA-2F71-447D-AEC0-4B396F803CDB}" presName="aSpace2" presStyleCnt="0"/>
      <dgm:spPr/>
    </dgm:pt>
    <dgm:pt modelId="{B11199CF-0664-47E5-93DE-D7945192F60E}" type="pres">
      <dgm:prSet presAssocID="{E09FF1FD-B5A3-42AF-94DA-556C80C4A3AA}" presName="childNode" presStyleLbl="node1" presStyleIdx="4" presStyleCnt="7" custScaleX="113064" custScaleY="206237" custLinFactY="-48486" custLinFactNeighborX="366" custLinFactNeighborY="-100000">
        <dgm:presLayoutVars>
          <dgm:bulletEnabled val="1"/>
        </dgm:presLayoutVars>
      </dgm:prSet>
      <dgm:spPr/>
    </dgm:pt>
    <dgm:pt modelId="{94F46561-FA76-4578-9948-43EF77E25637}" type="pres">
      <dgm:prSet presAssocID="{E09FF1FD-B5A3-42AF-94DA-556C80C4A3AA}" presName="aSpace2" presStyleCnt="0"/>
      <dgm:spPr/>
    </dgm:pt>
    <dgm:pt modelId="{CB52802D-D74F-4A24-94D3-D0324EE9E730}" type="pres">
      <dgm:prSet presAssocID="{E32113C4-51BE-4A64-A3EC-B81B43905CE0}" presName="childNode" presStyleLbl="node1" presStyleIdx="5" presStyleCnt="7" custScaleX="113064" custScaleY="226994" custLinFactY="-40000" custLinFactNeighborX="-465" custLinFactNeighborY="-100000">
        <dgm:presLayoutVars>
          <dgm:bulletEnabled val="1"/>
        </dgm:presLayoutVars>
      </dgm:prSet>
      <dgm:spPr/>
    </dgm:pt>
    <dgm:pt modelId="{DE1372E9-41D9-40BF-A6A1-DEB848CEE1C4}" type="pres">
      <dgm:prSet presAssocID="{3F7F8ADD-A7D3-4E9E-B742-15544FDDCE8B}" presName="aSpace" presStyleCnt="0"/>
      <dgm:spPr/>
    </dgm:pt>
    <dgm:pt modelId="{4AEBAF72-EFDD-4BD1-9C80-5FA7F74CCF79}" type="pres">
      <dgm:prSet presAssocID="{5562F273-0F70-4551-82FC-43F2846EFA97}" presName="compNode" presStyleCnt="0"/>
      <dgm:spPr/>
    </dgm:pt>
    <dgm:pt modelId="{64D726CD-F681-4C97-ADB0-E6D487178113}" type="pres">
      <dgm:prSet presAssocID="{5562F273-0F70-4551-82FC-43F2846EFA97}" presName="aNode" presStyleLbl="bgShp" presStyleIdx="2" presStyleCnt="3" custScaleX="66834"/>
      <dgm:spPr/>
    </dgm:pt>
    <dgm:pt modelId="{EB223D6F-059C-4CA4-B6C1-7A9BB5B62A05}" type="pres">
      <dgm:prSet presAssocID="{5562F273-0F70-4551-82FC-43F2846EFA97}" presName="textNode" presStyleLbl="bgShp" presStyleIdx="2" presStyleCnt="3"/>
      <dgm:spPr/>
    </dgm:pt>
    <dgm:pt modelId="{F4316A99-1535-4348-8E79-2BAD005328F0}" type="pres">
      <dgm:prSet presAssocID="{5562F273-0F70-4551-82FC-43F2846EFA97}" presName="compChildNode" presStyleCnt="0"/>
      <dgm:spPr/>
    </dgm:pt>
    <dgm:pt modelId="{715B3F5F-128C-4DA6-A66D-4ECC15A22CC9}" type="pres">
      <dgm:prSet presAssocID="{5562F273-0F70-4551-82FC-43F2846EFA97}" presName="theInnerList" presStyleCnt="0"/>
      <dgm:spPr/>
    </dgm:pt>
    <dgm:pt modelId="{34C5B930-7855-492B-82DC-31E2ECBDB692}" type="pres">
      <dgm:prSet presAssocID="{0F6BC010-EE17-41EE-9947-C60E381A926C}" presName="childNode" presStyleLbl="node1" presStyleIdx="6" presStyleCnt="7" custScaleX="74606" custLinFactNeighborY="-4760">
        <dgm:presLayoutVars>
          <dgm:bulletEnabled val="1"/>
        </dgm:presLayoutVars>
      </dgm:prSet>
      <dgm:spPr/>
    </dgm:pt>
  </dgm:ptLst>
  <dgm:cxnLst>
    <dgm:cxn modelId="{D317CFEF-080B-464D-A4E2-C125082F5F76}" srcId="{FDA919B3-1085-4676-8705-15F7643F1ED1}" destId="{5562F273-0F70-4551-82FC-43F2846EFA97}" srcOrd="2" destOrd="0" parTransId="{4389E1E5-A094-4AE0-81BD-7ECAD196C247}" sibTransId="{7D70B1CB-02C2-4FDE-B8A9-91FD20772E88}"/>
    <dgm:cxn modelId="{940C2C95-A1CA-477E-8A17-6C813B1E1090}" type="presOf" srcId="{E09FF1FD-B5A3-42AF-94DA-556C80C4A3AA}" destId="{B11199CF-0664-47E5-93DE-D7945192F60E}" srcOrd="0" destOrd="0" presId="urn:microsoft.com/office/officeart/2005/8/layout/lProcess2"/>
    <dgm:cxn modelId="{5A5DD228-C481-469B-BEBB-81C07959ADB3}" type="presOf" srcId="{E07C9FFA-2F71-447D-AEC0-4B396F803CDB}" destId="{B1DB2970-BD74-4AB2-AF61-173002CA0CA6}" srcOrd="0" destOrd="0" presId="urn:microsoft.com/office/officeart/2005/8/layout/lProcess2"/>
    <dgm:cxn modelId="{654D9EC4-076A-42AE-8141-316884BDF430}" srcId="{5562F273-0F70-4551-82FC-43F2846EFA97}" destId="{0F6BC010-EE17-41EE-9947-C60E381A926C}" srcOrd="0" destOrd="0" parTransId="{A9D38A89-0501-4DD0-8FA8-71907D1E2570}" sibTransId="{656C082C-D0B2-42A4-96BC-BB9FD1716DEC}"/>
    <dgm:cxn modelId="{0F693949-04E9-46EA-B2D5-658DF19B48E4}" type="presOf" srcId="{A4D6BDF0-0F2D-4526-8B4B-04704EE7460F}" destId="{A0FB9A94-6C39-4B4D-93E7-5BB272D70809}" srcOrd="0" destOrd="0" presId="urn:microsoft.com/office/officeart/2005/8/layout/lProcess2"/>
    <dgm:cxn modelId="{A3FD1EA4-CF63-40CD-808C-A765927E6FDD}" type="presOf" srcId="{6C6E06B7-FFF2-4E37-9FC6-9474583184BC}" destId="{F5CBFC94-C830-41C2-9CED-6B0BCD862D3C}" srcOrd="0" destOrd="0" presId="urn:microsoft.com/office/officeart/2005/8/layout/lProcess2"/>
    <dgm:cxn modelId="{BECAE660-F68A-41CB-9451-2BC20C46C21B}" type="presOf" srcId="{20DF3E35-83DC-4CE6-9823-167985269347}" destId="{26CBA396-2A7A-4D73-A41D-85038D7A0F6F}" srcOrd="0" destOrd="0" presId="urn:microsoft.com/office/officeart/2005/8/layout/lProcess2"/>
    <dgm:cxn modelId="{49638B69-8A6D-4227-9D93-2CD37E947795}" srcId="{3F7F8ADD-A7D3-4E9E-B742-15544FDDCE8B}" destId="{E09FF1FD-B5A3-42AF-94DA-556C80C4A3AA}" srcOrd="2" destOrd="0" parTransId="{7A22A5E7-9CD7-4E64-9C1A-63CE22F15AE0}" sibTransId="{5B1EFCD3-5C71-4CE6-BA91-C35896DAB727}"/>
    <dgm:cxn modelId="{6BAEBB6A-2E14-4B35-ADEF-7BD785664ECC}" srcId="{85193F27-05A2-40E4-B5F2-23E40DDBBEB5}" destId="{20DF3E35-83DC-4CE6-9823-167985269347}" srcOrd="0" destOrd="0" parTransId="{908E5677-A8D6-404F-9DA9-36FD24EF547C}" sibTransId="{9516D9B8-AEB5-4154-8E88-B7AFFC3D3251}"/>
    <dgm:cxn modelId="{2C36872D-AF5F-4337-BBBE-F1A52293DFAD}" type="presOf" srcId="{0F6BC010-EE17-41EE-9947-C60E381A926C}" destId="{34C5B930-7855-492B-82DC-31E2ECBDB692}" srcOrd="0" destOrd="0" presId="urn:microsoft.com/office/officeart/2005/8/layout/lProcess2"/>
    <dgm:cxn modelId="{EB8B2561-07DD-460C-9963-A12AABB5C60E}" srcId="{3F7F8ADD-A7D3-4E9E-B742-15544FDDCE8B}" destId="{E07C9FFA-2F71-447D-AEC0-4B396F803CDB}" srcOrd="1" destOrd="0" parTransId="{A21346EB-EB50-49A8-8BBE-209367B889B1}" sibTransId="{1908FFCD-F63E-4076-9F59-43F25A44C5B0}"/>
    <dgm:cxn modelId="{4393EF8B-9095-43CA-B59D-AF24BECB9DB4}" srcId="{3F7F8ADD-A7D3-4E9E-B742-15544FDDCE8B}" destId="{A4D6BDF0-0F2D-4526-8B4B-04704EE7460F}" srcOrd="0" destOrd="0" parTransId="{130550D5-F489-4F8F-B248-E81AE08D67F3}" sibTransId="{22CE6F80-EE8C-4827-A3B8-6704362F8C7C}"/>
    <dgm:cxn modelId="{E93F1BA6-3D92-4DD4-AB42-FE58584647FB}" type="presOf" srcId="{5562F273-0F70-4551-82FC-43F2846EFA97}" destId="{EB223D6F-059C-4CA4-B6C1-7A9BB5B62A05}" srcOrd="1" destOrd="0" presId="urn:microsoft.com/office/officeart/2005/8/layout/lProcess2"/>
    <dgm:cxn modelId="{D199DE91-8D99-4BD1-B44A-67F83E0A80A5}" type="presOf" srcId="{5562F273-0F70-4551-82FC-43F2846EFA97}" destId="{64D726CD-F681-4C97-ADB0-E6D487178113}" srcOrd="0" destOrd="0" presId="urn:microsoft.com/office/officeart/2005/8/layout/lProcess2"/>
    <dgm:cxn modelId="{4F2CA86F-A30F-4006-A61F-FC07F1CB6AC7}" type="presOf" srcId="{E32113C4-51BE-4A64-A3EC-B81B43905CE0}" destId="{CB52802D-D74F-4A24-94D3-D0324EE9E730}" srcOrd="0" destOrd="0" presId="urn:microsoft.com/office/officeart/2005/8/layout/lProcess2"/>
    <dgm:cxn modelId="{80FBE72D-3B3E-4DE8-AB6E-289E956833C1}" type="presOf" srcId="{85193F27-05A2-40E4-B5F2-23E40DDBBEB5}" destId="{21A86534-C2CD-409E-9CB9-13500D001613}" srcOrd="0" destOrd="0" presId="urn:microsoft.com/office/officeart/2005/8/layout/lProcess2"/>
    <dgm:cxn modelId="{62083F0D-5DFF-44C7-AE80-50C13C9D3BDE}" srcId="{FDA919B3-1085-4676-8705-15F7643F1ED1}" destId="{85193F27-05A2-40E4-B5F2-23E40DDBBEB5}" srcOrd="0" destOrd="0" parTransId="{AC8A068B-E235-4684-875B-CE7BA53E5D03}" sibTransId="{B5F108B7-2F10-4A31-A670-BD3926F7E38A}"/>
    <dgm:cxn modelId="{9E36F7C8-CE79-4714-A8C4-E0C483468B25}" srcId="{3F7F8ADD-A7D3-4E9E-B742-15544FDDCE8B}" destId="{E32113C4-51BE-4A64-A3EC-B81B43905CE0}" srcOrd="3" destOrd="0" parTransId="{A837129A-C815-42B9-A039-861386743F4D}" sibTransId="{E4E5426A-9406-4158-A00F-68C2BE6EB8A0}"/>
    <dgm:cxn modelId="{8B5696C3-50ED-459B-BD57-444FFFFFCA7B}" type="presOf" srcId="{3F7F8ADD-A7D3-4E9E-B742-15544FDDCE8B}" destId="{D1B78DAF-0E65-4876-B029-CB8A760B8BD1}" srcOrd="0" destOrd="0" presId="urn:microsoft.com/office/officeart/2005/8/layout/lProcess2"/>
    <dgm:cxn modelId="{C70939A4-889A-41FB-81CA-98CEE9495E7F}" srcId="{85193F27-05A2-40E4-B5F2-23E40DDBBEB5}" destId="{6C6E06B7-FFF2-4E37-9FC6-9474583184BC}" srcOrd="1" destOrd="0" parTransId="{B6DDE6E8-E18E-4A54-BE73-13515570514D}" sibTransId="{9AF07667-6F54-4ABD-9805-9328DFEB705A}"/>
    <dgm:cxn modelId="{5B1E01B8-DCB0-43F4-B7F3-C6679F6559C6}" type="presOf" srcId="{3F7F8ADD-A7D3-4E9E-B742-15544FDDCE8B}" destId="{75E2233A-440F-4E23-814B-5E621A0A7FCA}" srcOrd="1" destOrd="0" presId="urn:microsoft.com/office/officeart/2005/8/layout/lProcess2"/>
    <dgm:cxn modelId="{D2B76754-640E-41C0-B1D0-BC19E5FD14A4}" type="presOf" srcId="{85193F27-05A2-40E4-B5F2-23E40DDBBEB5}" destId="{64BAD3C2-463F-40AC-B429-F403000A7743}" srcOrd="1" destOrd="0" presId="urn:microsoft.com/office/officeart/2005/8/layout/lProcess2"/>
    <dgm:cxn modelId="{F5D65A58-77BD-4C4C-8B1F-CF3A2E907626}" srcId="{FDA919B3-1085-4676-8705-15F7643F1ED1}" destId="{3F7F8ADD-A7D3-4E9E-B742-15544FDDCE8B}" srcOrd="1" destOrd="0" parTransId="{FE436E8A-64F1-4525-81AE-671EC7C63CFE}" sibTransId="{C5E81617-41C0-4E3C-AA11-57C645DA4B8D}"/>
    <dgm:cxn modelId="{5668AE8A-AA51-43D0-8FDC-F82AA2BD3277}" type="presOf" srcId="{FDA919B3-1085-4676-8705-15F7643F1ED1}" destId="{19E16A2A-BC5D-4EBF-8659-EB71DF17537D}" srcOrd="0" destOrd="0" presId="urn:microsoft.com/office/officeart/2005/8/layout/lProcess2"/>
    <dgm:cxn modelId="{00C70D00-77D3-4E2F-9888-0E071F22A825}" type="presParOf" srcId="{19E16A2A-BC5D-4EBF-8659-EB71DF17537D}" destId="{AAA13E99-BE1A-4CD2-9D02-0D43C76D41BA}" srcOrd="0" destOrd="0" presId="urn:microsoft.com/office/officeart/2005/8/layout/lProcess2"/>
    <dgm:cxn modelId="{4D81C64E-F626-4011-B43A-EC32C4B095E4}" type="presParOf" srcId="{AAA13E99-BE1A-4CD2-9D02-0D43C76D41BA}" destId="{21A86534-C2CD-409E-9CB9-13500D001613}" srcOrd="0" destOrd="0" presId="urn:microsoft.com/office/officeart/2005/8/layout/lProcess2"/>
    <dgm:cxn modelId="{7408B0F5-0C33-4801-9EDA-F30C1CD97E56}" type="presParOf" srcId="{AAA13E99-BE1A-4CD2-9D02-0D43C76D41BA}" destId="{64BAD3C2-463F-40AC-B429-F403000A7743}" srcOrd="1" destOrd="0" presId="urn:microsoft.com/office/officeart/2005/8/layout/lProcess2"/>
    <dgm:cxn modelId="{14ED18FF-A2D4-4540-BA19-BDC5D8F277A2}" type="presParOf" srcId="{AAA13E99-BE1A-4CD2-9D02-0D43C76D41BA}" destId="{CEF0EA7A-D324-416B-A600-FBB812689ED8}" srcOrd="2" destOrd="0" presId="urn:microsoft.com/office/officeart/2005/8/layout/lProcess2"/>
    <dgm:cxn modelId="{91BC86AB-536A-45FA-A43D-7D00BCBA6CDC}" type="presParOf" srcId="{CEF0EA7A-D324-416B-A600-FBB812689ED8}" destId="{67F5B5DA-1FEA-461F-BF4C-B0720902F30A}" srcOrd="0" destOrd="0" presId="urn:microsoft.com/office/officeart/2005/8/layout/lProcess2"/>
    <dgm:cxn modelId="{3F2EA503-CCB1-4FC2-8894-B6C90A4743F3}" type="presParOf" srcId="{67F5B5DA-1FEA-461F-BF4C-B0720902F30A}" destId="{26CBA396-2A7A-4D73-A41D-85038D7A0F6F}" srcOrd="0" destOrd="0" presId="urn:microsoft.com/office/officeart/2005/8/layout/lProcess2"/>
    <dgm:cxn modelId="{539A3A16-5346-44A6-9020-A3A2CC894B3A}" type="presParOf" srcId="{67F5B5DA-1FEA-461F-BF4C-B0720902F30A}" destId="{EFA2F901-C898-448B-A4F3-DAB841D3B698}" srcOrd="1" destOrd="0" presId="urn:microsoft.com/office/officeart/2005/8/layout/lProcess2"/>
    <dgm:cxn modelId="{AD7A0E5A-BA70-4A07-9F42-7A82587E68A4}" type="presParOf" srcId="{67F5B5DA-1FEA-461F-BF4C-B0720902F30A}" destId="{F5CBFC94-C830-41C2-9CED-6B0BCD862D3C}" srcOrd="2" destOrd="0" presId="urn:microsoft.com/office/officeart/2005/8/layout/lProcess2"/>
    <dgm:cxn modelId="{BBA749C8-5D7F-4382-9CBF-B8DD66FD80A4}" type="presParOf" srcId="{19E16A2A-BC5D-4EBF-8659-EB71DF17537D}" destId="{12517076-DF43-4EE1-981C-6A48BF0DA314}" srcOrd="1" destOrd="0" presId="urn:microsoft.com/office/officeart/2005/8/layout/lProcess2"/>
    <dgm:cxn modelId="{0A31143A-2A96-44B1-804F-D6E88B8A3E97}" type="presParOf" srcId="{19E16A2A-BC5D-4EBF-8659-EB71DF17537D}" destId="{5272C8C2-C5AA-4E6D-86A4-15C4B54C7601}" srcOrd="2" destOrd="0" presId="urn:microsoft.com/office/officeart/2005/8/layout/lProcess2"/>
    <dgm:cxn modelId="{522BA1DB-2959-4E1C-8018-6F7C501B0A55}" type="presParOf" srcId="{5272C8C2-C5AA-4E6D-86A4-15C4B54C7601}" destId="{D1B78DAF-0E65-4876-B029-CB8A760B8BD1}" srcOrd="0" destOrd="0" presId="urn:microsoft.com/office/officeart/2005/8/layout/lProcess2"/>
    <dgm:cxn modelId="{0E2EC1C0-1246-485B-ABAA-9C2211268DF1}" type="presParOf" srcId="{5272C8C2-C5AA-4E6D-86A4-15C4B54C7601}" destId="{75E2233A-440F-4E23-814B-5E621A0A7FCA}" srcOrd="1" destOrd="0" presId="urn:microsoft.com/office/officeart/2005/8/layout/lProcess2"/>
    <dgm:cxn modelId="{B49837BD-8F80-4FE4-B7F0-8DD7CC28EE79}" type="presParOf" srcId="{5272C8C2-C5AA-4E6D-86A4-15C4B54C7601}" destId="{9E828EBE-49E1-402D-A76D-61C3CCDDC30A}" srcOrd="2" destOrd="0" presId="urn:microsoft.com/office/officeart/2005/8/layout/lProcess2"/>
    <dgm:cxn modelId="{FFE1F347-F080-492C-B4F2-A91A3E5CB341}" type="presParOf" srcId="{9E828EBE-49E1-402D-A76D-61C3CCDDC30A}" destId="{CF20B235-A355-4A53-89D3-CD3A007F4F97}" srcOrd="0" destOrd="0" presId="urn:microsoft.com/office/officeart/2005/8/layout/lProcess2"/>
    <dgm:cxn modelId="{5B6D5362-8834-41F6-9508-5FCE105420A3}" type="presParOf" srcId="{CF20B235-A355-4A53-89D3-CD3A007F4F97}" destId="{A0FB9A94-6C39-4B4D-93E7-5BB272D70809}" srcOrd="0" destOrd="0" presId="urn:microsoft.com/office/officeart/2005/8/layout/lProcess2"/>
    <dgm:cxn modelId="{13397018-081A-4187-8FB8-7329090297FB}" type="presParOf" srcId="{CF20B235-A355-4A53-89D3-CD3A007F4F97}" destId="{FC909292-6930-4F2B-8530-C00C565A456C}" srcOrd="1" destOrd="0" presId="urn:microsoft.com/office/officeart/2005/8/layout/lProcess2"/>
    <dgm:cxn modelId="{BBEAA0E1-266B-4712-B5FD-9A88900DA2F7}" type="presParOf" srcId="{CF20B235-A355-4A53-89D3-CD3A007F4F97}" destId="{B1DB2970-BD74-4AB2-AF61-173002CA0CA6}" srcOrd="2" destOrd="0" presId="urn:microsoft.com/office/officeart/2005/8/layout/lProcess2"/>
    <dgm:cxn modelId="{FA2019DC-27D4-42FE-8EE0-AAACC8415BCA}" type="presParOf" srcId="{CF20B235-A355-4A53-89D3-CD3A007F4F97}" destId="{B8209669-8794-4C78-AF19-1362A9079B90}" srcOrd="3" destOrd="0" presId="urn:microsoft.com/office/officeart/2005/8/layout/lProcess2"/>
    <dgm:cxn modelId="{DDB960CE-7C5A-4340-B3AD-91A7D9BF28F2}" type="presParOf" srcId="{CF20B235-A355-4A53-89D3-CD3A007F4F97}" destId="{B11199CF-0664-47E5-93DE-D7945192F60E}" srcOrd="4" destOrd="0" presId="urn:microsoft.com/office/officeart/2005/8/layout/lProcess2"/>
    <dgm:cxn modelId="{0839B3D9-29F2-4573-A0AE-5165F6A1C8F3}" type="presParOf" srcId="{CF20B235-A355-4A53-89D3-CD3A007F4F97}" destId="{94F46561-FA76-4578-9948-43EF77E25637}" srcOrd="5" destOrd="0" presId="urn:microsoft.com/office/officeart/2005/8/layout/lProcess2"/>
    <dgm:cxn modelId="{A7E8A18B-B155-4716-873A-E82D007D4522}" type="presParOf" srcId="{CF20B235-A355-4A53-89D3-CD3A007F4F97}" destId="{CB52802D-D74F-4A24-94D3-D0324EE9E730}" srcOrd="6" destOrd="0" presId="urn:microsoft.com/office/officeart/2005/8/layout/lProcess2"/>
    <dgm:cxn modelId="{A53AB191-0920-41BF-ABF3-5FE8B53488BC}" type="presParOf" srcId="{19E16A2A-BC5D-4EBF-8659-EB71DF17537D}" destId="{DE1372E9-41D9-40BF-A6A1-DEB848CEE1C4}" srcOrd="3" destOrd="0" presId="urn:microsoft.com/office/officeart/2005/8/layout/lProcess2"/>
    <dgm:cxn modelId="{76EFA49C-2EB6-4959-9E43-D1A54FD223E7}" type="presParOf" srcId="{19E16A2A-BC5D-4EBF-8659-EB71DF17537D}" destId="{4AEBAF72-EFDD-4BD1-9C80-5FA7F74CCF79}" srcOrd="4" destOrd="0" presId="urn:microsoft.com/office/officeart/2005/8/layout/lProcess2"/>
    <dgm:cxn modelId="{85C46BA9-465C-421B-A883-BDD495A19417}" type="presParOf" srcId="{4AEBAF72-EFDD-4BD1-9C80-5FA7F74CCF79}" destId="{64D726CD-F681-4C97-ADB0-E6D487178113}" srcOrd="0" destOrd="0" presId="urn:microsoft.com/office/officeart/2005/8/layout/lProcess2"/>
    <dgm:cxn modelId="{662892E5-D28D-4AE9-AE79-E9E60B9EE9B0}" type="presParOf" srcId="{4AEBAF72-EFDD-4BD1-9C80-5FA7F74CCF79}" destId="{EB223D6F-059C-4CA4-B6C1-7A9BB5B62A05}" srcOrd="1" destOrd="0" presId="urn:microsoft.com/office/officeart/2005/8/layout/lProcess2"/>
    <dgm:cxn modelId="{031BCE62-FA01-4CB9-B646-52FAE51A1B6F}" type="presParOf" srcId="{4AEBAF72-EFDD-4BD1-9C80-5FA7F74CCF79}" destId="{F4316A99-1535-4348-8E79-2BAD005328F0}" srcOrd="2" destOrd="0" presId="urn:microsoft.com/office/officeart/2005/8/layout/lProcess2"/>
    <dgm:cxn modelId="{2E59A808-5C8A-4045-B6C4-9B31B5C11D0F}" type="presParOf" srcId="{F4316A99-1535-4348-8E79-2BAD005328F0}" destId="{715B3F5F-128C-4DA6-A66D-4ECC15A22CC9}" srcOrd="0" destOrd="0" presId="urn:microsoft.com/office/officeart/2005/8/layout/lProcess2"/>
    <dgm:cxn modelId="{A1F6B9BD-1B32-4266-B32A-16B673E9B405}" type="presParOf" srcId="{715B3F5F-128C-4DA6-A66D-4ECC15A22CC9}" destId="{34C5B930-7855-492B-82DC-31E2ECBDB692}"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8.xml><?xml version="1.0" encoding="utf-8"?>
<dgm:dataModel xmlns:dgm="http://schemas.openxmlformats.org/drawingml/2006/diagram" xmlns:a="http://schemas.openxmlformats.org/drawingml/2006/main">
  <dgm:ptLst>
    <dgm:pt modelId="{FDA919B3-1085-4676-8705-15F7643F1ED1}" type="doc">
      <dgm:prSet loTypeId="urn:microsoft.com/office/officeart/2005/8/layout/lProcess2" loCatId="list" qsTypeId="urn:microsoft.com/office/officeart/2005/8/quickstyle/simple1" qsCatId="simple" csTypeId="urn:microsoft.com/office/officeart/2005/8/colors/accent0_3" csCatId="mainScheme" phldr="1"/>
      <dgm:spPr/>
      <dgm:t>
        <a:bodyPr/>
        <a:lstStyle/>
        <a:p>
          <a:endParaRPr lang="en-IN"/>
        </a:p>
      </dgm:t>
    </dgm:pt>
    <dgm:pt modelId="{85193F27-05A2-40E4-B5F2-23E40DDBBEB5}">
      <dgm:prSet/>
      <dgm:spPr/>
      <dgm:t>
        <a:bodyPr/>
        <a:lstStyle/>
        <a:p>
          <a:r>
            <a:rPr lang="en-US" b="0" dirty="0">
              <a:latin typeface="+mn-lt"/>
              <a:ea typeface="Cambria Math" panose="02040503050406030204" pitchFamily="18" charset="0"/>
            </a:rPr>
            <a:t>Tax not payable when</a:t>
          </a:r>
        </a:p>
      </dgm:t>
    </dgm:pt>
    <dgm:pt modelId="{AC8A068B-E235-4684-875B-CE7BA53E5D03}" type="parTrans" cxnId="{62083F0D-5DFF-44C7-AE80-50C13C9D3BDE}">
      <dgm:prSet/>
      <dgm:spPr/>
      <dgm:t>
        <a:bodyPr/>
        <a:lstStyle/>
        <a:p>
          <a:endParaRPr lang="en-IN">
            <a:latin typeface="+mn-lt"/>
          </a:endParaRPr>
        </a:p>
      </dgm:t>
    </dgm:pt>
    <dgm:pt modelId="{B5F108B7-2F10-4A31-A670-BD3926F7E38A}" type="sibTrans" cxnId="{62083F0D-5DFF-44C7-AE80-50C13C9D3BDE}">
      <dgm:prSet/>
      <dgm:spPr/>
      <dgm:t>
        <a:bodyPr/>
        <a:lstStyle/>
        <a:p>
          <a:endParaRPr lang="en-IN">
            <a:latin typeface="+mn-lt"/>
          </a:endParaRPr>
        </a:p>
      </dgm:t>
    </dgm:pt>
    <dgm:pt modelId="{20DF3E35-83DC-4CE6-9823-167985269347}">
      <dgm:prSet custT="1"/>
      <dgm:spPr>
        <a:solidFill>
          <a:schemeClr val="bg1"/>
        </a:solidFill>
      </dgm:spPr>
      <dgm:t>
        <a:bodyPr/>
        <a:lstStyle/>
        <a:p>
          <a:pPr algn="just"/>
          <a:r>
            <a:rPr lang="en-US" sz="1800" dirty="0">
              <a:solidFill>
                <a:schemeClr val="tx1"/>
              </a:solidFill>
              <a:latin typeface="+mn-lt"/>
              <a:ea typeface="Cambria Math" panose="02040503050406030204" pitchFamily="18" charset="0"/>
            </a:rPr>
            <a:t>Finished goods were removed without payment of duty /dispatched for processing under the earlier law prior to appointed day; and</a:t>
          </a:r>
          <a:endParaRPr lang="en-IN" sz="1800" dirty="0">
            <a:solidFill>
              <a:schemeClr val="tx1"/>
            </a:solidFill>
            <a:latin typeface="+mn-lt"/>
          </a:endParaRPr>
        </a:p>
      </dgm:t>
    </dgm:pt>
    <dgm:pt modelId="{908E5677-A8D6-404F-9DA9-36FD24EF547C}" type="parTrans" cxnId="{6BAEBB6A-2E14-4B35-ADEF-7BD785664ECC}">
      <dgm:prSet/>
      <dgm:spPr/>
      <dgm:t>
        <a:bodyPr/>
        <a:lstStyle/>
        <a:p>
          <a:endParaRPr lang="en-IN">
            <a:latin typeface="+mn-lt"/>
          </a:endParaRPr>
        </a:p>
      </dgm:t>
    </dgm:pt>
    <dgm:pt modelId="{9516D9B8-AEB5-4154-8E88-B7AFFC3D3251}" type="sibTrans" cxnId="{6BAEBB6A-2E14-4B35-ADEF-7BD785664ECC}">
      <dgm:prSet/>
      <dgm:spPr/>
      <dgm:t>
        <a:bodyPr/>
        <a:lstStyle/>
        <a:p>
          <a:endParaRPr lang="en-IN">
            <a:latin typeface="+mn-lt"/>
          </a:endParaRPr>
        </a:p>
      </dgm:t>
    </dgm:pt>
    <dgm:pt modelId="{5562F273-0F70-4551-82FC-43F2846EFA97}">
      <dgm:prSet/>
      <dgm:spPr/>
      <dgm:t>
        <a:bodyPr/>
        <a:lstStyle/>
        <a:p>
          <a:r>
            <a:rPr lang="en-US" dirty="0">
              <a:solidFill>
                <a:schemeClr val="tx1"/>
              </a:solidFill>
              <a:latin typeface="+mn-lt"/>
              <a:ea typeface="Cambria Math" panose="02040503050406030204" pitchFamily="18" charset="0"/>
            </a:rPr>
            <a:t>Dispatches of goods from other premises </a:t>
          </a:r>
          <a:r>
            <a:rPr lang="en-US" b="0" dirty="0">
              <a:latin typeface="+mn-lt"/>
              <a:ea typeface="Cambria Math" panose="02040503050406030204" pitchFamily="18" charset="0"/>
            </a:rPr>
            <a:t> </a:t>
          </a:r>
        </a:p>
      </dgm:t>
    </dgm:pt>
    <dgm:pt modelId="{4389E1E5-A094-4AE0-81BD-7ECAD196C247}" type="parTrans" cxnId="{D317CFEF-080B-464D-A4E2-C125082F5F76}">
      <dgm:prSet/>
      <dgm:spPr/>
      <dgm:t>
        <a:bodyPr/>
        <a:lstStyle/>
        <a:p>
          <a:endParaRPr lang="en-IN">
            <a:latin typeface="+mn-lt"/>
          </a:endParaRPr>
        </a:p>
      </dgm:t>
    </dgm:pt>
    <dgm:pt modelId="{7D70B1CB-02C2-4FDE-B8A9-91FD20772E88}" type="sibTrans" cxnId="{D317CFEF-080B-464D-A4E2-C125082F5F76}">
      <dgm:prSet/>
      <dgm:spPr/>
      <dgm:t>
        <a:bodyPr/>
        <a:lstStyle/>
        <a:p>
          <a:endParaRPr lang="en-IN">
            <a:latin typeface="+mn-lt"/>
          </a:endParaRPr>
        </a:p>
      </dgm:t>
    </dgm:pt>
    <dgm:pt modelId="{0F6BC010-EE17-41EE-9947-C60E381A926C}">
      <dgm:prSet custT="1"/>
      <dgm:spPr>
        <a:solidFill>
          <a:schemeClr val="bg1"/>
        </a:solidFill>
      </dgm:spPr>
      <dgm:t>
        <a:bodyPr/>
        <a:lstStyle/>
        <a:p>
          <a:pPr algn="just"/>
          <a:r>
            <a:rPr lang="en-US" sz="1800" dirty="0">
              <a:solidFill>
                <a:schemeClr val="tx1"/>
              </a:solidFill>
              <a:latin typeface="+mn-lt"/>
              <a:ea typeface="Cambria Math" panose="02040503050406030204" pitchFamily="18" charset="0"/>
            </a:rPr>
            <a:t>Manufacture or person dispatching the goods may transfer goods from such other place within six month on payment of taxes in India or export without payment of tax</a:t>
          </a:r>
          <a:endParaRPr lang="en-IN" sz="1800" dirty="0">
            <a:solidFill>
              <a:schemeClr val="tx1"/>
            </a:solidFill>
            <a:latin typeface="+mn-lt"/>
          </a:endParaRPr>
        </a:p>
      </dgm:t>
    </dgm:pt>
    <dgm:pt modelId="{A9D38A89-0501-4DD0-8FA8-71907D1E2570}" type="parTrans" cxnId="{654D9EC4-076A-42AE-8141-316884BDF430}">
      <dgm:prSet/>
      <dgm:spPr/>
      <dgm:t>
        <a:bodyPr/>
        <a:lstStyle/>
        <a:p>
          <a:endParaRPr lang="en-IN">
            <a:latin typeface="+mn-lt"/>
          </a:endParaRPr>
        </a:p>
      </dgm:t>
    </dgm:pt>
    <dgm:pt modelId="{656C082C-D0B2-42A4-96BC-BB9FD1716DEC}" type="sibTrans" cxnId="{654D9EC4-076A-42AE-8141-316884BDF430}">
      <dgm:prSet/>
      <dgm:spPr/>
      <dgm:t>
        <a:bodyPr/>
        <a:lstStyle/>
        <a:p>
          <a:endParaRPr lang="en-IN">
            <a:latin typeface="+mn-lt"/>
          </a:endParaRPr>
        </a:p>
      </dgm:t>
    </dgm:pt>
    <dgm:pt modelId="{6C6E06B7-FFF2-4E37-9FC6-9474583184BC}">
      <dgm:prSet custT="1"/>
      <dgm:spPr>
        <a:solidFill>
          <a:schemeClr val="bg1"/>
        </a:solidFill>
      </dgm:spPr>
      <dgm:t>
        <a:bodyPr/>
        <a:lstStyle/>
        <a:p>
          <a:pPr algn="just"/>
          <a:r>
            <a:rPr lang="en-US" sz="1800" b="1" dirty="0">
              <a:solidFill>
                <a:schemeClr val="tx1"/>
              </a:solidFill>
              <a:latin typeface="+mn-lt"/>
              <a:ea typeface="Cambria Math" panose="02040503050406030204" pitchFamily="18" charset="0"/>
            </a:rPr>
            <a:t>Such goods</a:t>
          </a:r>
          <a:r>
            <a:rPr lang="en-US" sz="1800" dirty="0">
              <a:solidFill>
                <a:schemeClr val="tx1"/>
              </a:solidFill>
              <a:latin typeface="+mn-lt"/>
              <a:ea typeface="Cambria Math" panose="02040503050406030204" pitchFamily="18" charset="0"/>
            </a:rPr>
            <a:t> are returned within six months or within the extended period from the appointed day</a:t>
          </a:r>
        </a:p>
      </dgm:t>
    </dgm:pt>
    <dgm:pt modelId="{B6DDE6E8-E18E-4A54-BE73-13515570514D}" type="parTrans" cxnId="{C70939A4-889A-41FB-81CA-98CEE9495E7F}">
      <dgm:prSet/>
      <dgm:spPr/>
      <dgm:t>
        <a:bodyPr/>
        <a:lstStyle/>
        <a:p>
          <a:endParaRPr lang="en-IN">
            <a:latin typeface="+mn-lt"/>
          </a:endParaRPr>
        </a:p>
      </dgm:t>
    </dgm:pt>
    <dgm:pt modelId="{9AF07667-6F54-4ABD-9805-9328DFEB705A}" type="sibTrans" cxnId="{C70939A4-889A-41FB-81CA-98CEE9495E7F}">
      <dgm:prSet/>
      <dgm:spPr/>
      <dgm:t>
        <a:bodyPr/>
        <a:lstStyle/>
        <a:p>
          <a:endParaRPr lang="en-IN">
            <a:latin typeface="+mn-lt"/>
          </a:endParaRPr>
        </a:p>
      </dgm:t>
    </dgm:pt>
    <dgm:pt modelId="{3F7F8ADD-A7D3-4E9E-B742-15544FDDCE8B}">
      <dgm:prSet/>
      <dgm:spPr/>
      <dgm:t>
        <a:bodyPr/>
        <a:lstStyle/>
        <a:p>
          <a:r>
            <a:rPr lang="en-US" b="0" dirty="0">
              <a:latin typeface="+mn-lt"/>
              <a:ea typeface="Cambria Math" panose="02040503050406030204" pitchFamily="18" charset="0"/>
            </a:rPr>
            <a:t>Tax payable when and by whom</a:t>
          </a:r>
        </a:p>
      </dgm:t>
    </dgm:pt>
    <dgm:pt modelId="{FE436E8A-64F1-4525-81AE-671EC7C63CFE}" type="parTrans" cxnId="{F5D65A58-77BD-4C4C-8B1F-CF3A2E907626}">
      <dgm:prSet/>
      <dgm:spPr/>
      <dgm:t>
        <a:bodyPr/>
        <a:lstStyle/>
        <a:p>
          <a:endParaRPr lang="en-IN">
            <a:latin typeface="+mn-lt"/>
          </a:endParaRPr>
        </a:p>
      </dgm:t>
    </dgm:pt>
    <dgm:pt modelId="{C5E81617-41C0-4E3C-AA11-57C645DA4B8D}" type="sibTrans" cxnId="{F5D65A58-77BD-4C4C-8B1F-CF3A2E907626}">
      <dgm:prSet/>
      <dgm:spPr/>
      <dgm:t>
        <a:bodyPr/>
        <a:lstStyle/>
        <a:p>
          <a:endParaRPr lang="en-IN">
            <a:latin typeface="+mn-lt"/>
          </a:endParaRPr>
        </a:p>
      </dgm:t>
    </dgm:pt>
    <dgm:pt modelId="{A4D6BDF0-0F2D-4526-8B4B-04704EE7460F}">
      <dgm:prSet custT="1"/>
      <dgm:spPr>
        <a:solidFill>
          <a:schemeClr val="bg1"/>
        </a:solidFill>
      </dgm:spPr>
      <dgm:t>
        <a:bodyPr/>
        <a:lstStyle/>
        <a:p>
          <a:pPr algn="just"/>
          <a:r>
            <a:rPr lang="en-IN" sz="1800" dirty="0">
              <a:solidFill>
                <a:schemeClr val="tx1"/>
              </a:solidFill>
              <a:latin typeface="+mn-lt"/>
              <a:ea typeface="Cambria Math" panose="02040503050406030204" pitchFamily="18" charset="0"/>
            </a:rPr>
            <a:t>Goods are liable for payment of taxes under GST;</a:t>
          </a:r>
          <a:endParaRPr lang="en-IN" sz="1800" dirty="0">
            <a:solidFill>
              <a:schemeClr val="tx1"/>
            </a:solidFill>
            <a:latin typeface="+mn-lt"/>
          </a:endParaRPr>
        </a:p>
      </dgm:t>
    </dgm:pt>
    <dgm:pt modelId="{130550D5-F489-4F8F-B248-E81AE08D67F3}" type="parTrans" cxnId="{4393EF8B-9095-43CA-B59D-AF24BECB9DB4}">
      <dgm:prSet/>
      <dgm:spPr/>
      <dgm:t>
        <a:bodyPr/>
        <a:lstStyle/>
        <a:p>
          <a:endParaRPr lang="en-IN">
            <a:latin typeface="+mn-lt"/>
          </a:endParaRPr>
        </a:p>
      </dgm:t>
    </dgm:pt>
    <dgm:pt modelId="{22CE6F80-EE8C-4827-A3B8-6704362F8C7C}" type="sibTrans" cxnId="{4393EF8B-9095-43CA-B59D-AF24BECB9DB4}">
      <dgm:prSet/>
      <dgm:spPr/>
      <dgm:t>
        <a:bodyPr/>
        <a:lstStyle/>
        <a:p>
          <a:endParaRPr lang="en-IN">
            <a:latin typeface="+mn-lt"/>
          </a:endParaRPr>
        </a:p>
      </dgm:t>
    </dgm:pt>
    <dgm:pt modelId="{E07C9FFA-2F71-447D-AEC0-4B396F803CDB}">
      <dgm:prSet custT="1"/>
      <dgm:spPr>
        <a:solidFill>
          <a:schemeClr val="bg1"/>
        </a:solidFill>
      </dgm:spPr>
      <dgm:t>
        <a:bodyPr/>
        <a:lstStyle/>
        <a:p>
          <a:pPr algn="just"/>
          <a:r>
            <a:rPr lang="en-IN" sz="1800" b="1" dirty="0">
              <a:solidFill>
                <a:schemeClr val="tx1"/>
              </a:solidFill>
              <a:latin typeface="+mn-lt"/>
              <a:ea typeface="Cambria Math" panose="02040503050406030204" pitchFamily="18" charset="0"/>
            </a:rPr>
            <a:t>Such Goods</a:t>
          </a:r>
          <a:r>
            <a:rPr lang="en-IN" sz="1800" dirty="0">
              <a:solidFill>
                <a:schemeClr val="tx1"/>
              </a:solidFill>
              <a:latin typeface="+mn-lt"/>
              <a:ea typeface="Cambria Math" panose="02040503050406030204" pitchFamily="18" charset="0"/>
            </a:rPr>
            <a:t> are returned after six month or </a:t>
          </a:r>
          <a:r>
            <a:rPr lang="en-US" sz="1800" dirty="0">
              <a:solidFill>
                <a:schemeClr val="tx1"/>
              </a:solidFill>
              <a:latin typeface="+mn-lt"/>
              <a:ea typeface="Cambria Math" panose="02040503050406030204" pitchFamily="18" charset="0"/>
            </a:rPr>
            <a:t>extended period </a:t>
          </a:r>
          <a:r>
            <a:rPr lang="en-IN" sz="1800" dirty="0">
              <a:solidFill>
                <a:schemeClr val="tx1"/>
              </a:solidFill>
              <a:latin typeface="+mn-lt"/>
              <a:ea typeface="Cambria Math" panose="02040503050406030204" pitchFamily="18" charset="0"/>
            </a:rPr>
            <a:t>from the appointed day; and;</a:t>
          </a:r>
          <a:endParaRPr lang="en-US" sz="1800" dirty="0">
            <a:solidFill>
              <a:schemeClr val="tx1"/>
            </a:solidFill>
            <a:latin typeface="+mn-lt"/>
            <a:ea typeface="Cambria Math" panose="02040503050406030204" pitchFamily="18" charset="0"/>
          </a:endParaRPr>
        </a:p>
      </dgm:t>
    </dgm:pt>
    <dgm:pt modelId="{A21346EB-EB50-49A8-8BBE-209367B889B1}" type="parTrans" cxnId="{EB8B2561-07DD-460C-9963-A12AABB5C60E}">
      <dgm:prSet/>
      <dgm:spPr/>
      <dgm:t>
        <a:bodyPr/>
        <a:lstStyle/>
        <a:p>
          <a:endParaRPr lang="en-IN">
            <a:latin typeface="+mn-lt"/>
          </a:endParaRPr>
        </a:p>
      </dgm:t>
    </dgm:pt>
    <dgm:pt modelId="{1908FFCD-F63E-4076-9F59-43F25A44C5B0}" type="sibTrans" cxnId="{EB8B2561-07DD-460C-9963-A12AABB5C60E}">
      <dgm:prSet/>
      <dgm:spPr/>
      <dgm:t>
        <a:bodyPr/>
        <a:lstStyle/>
        <a:p>
          <a:endParaRPr lang="en-IN">
            <a:latin typeface="+mn-lt"/>
          </a:endParaRPr>
        </a:p>
      </dgm:t>
    </dgm:pt>
    <dgm:pt modelId="{E09FF1FD-B5A3-42AF-94DA-556C80C4A3AA}">
      <dgm:prSet custT="1"/>
      <dgm:spPr>
        <a:solidFill>
          <a:schemeClr val="bg1"/>
        </a:solidFill>
      </dgm:spPr>
      <dgm:t>
        <a:bodyPr/>
        <a:lstStyle/>
        <a:p>
          <a:pPr algn="just"/>
          <a:r>
            <a:rPr lang="en-IN" sz="1800" dirty="0">
              <a:solidFill>
                <a:schemeClr val="tx1"/>
              </a:solidFill>
              <a:latin typeface="+mn-lt"/>
              <a:ea typeface="Cambria Math" panose="02040503050406030204" pitchFamily="18" charset="0"/>
            </a:rPr>
            <a:t>Tax shall be payable by person returning the goods</a:t>
          </a:r>
          <a:r>
            <a:rPr lang="en-US" sz="1800" dirty="0">
              <a:solidFill>
                <a:schemeClr val="tx1"/>
              </a:solidFill>
              <a:latin typeface="+mn-lt"/>
              <a:ea typeface="Cambria Math" panose="02040503050406030204" pitchFamily="18" charset="0"/>
            </a:rPr>
            <a:t>;</a:t>
          </a:r>
        </a:p>
      </dgm:t>
    </dgm:pt>
    <dgm:pt modelId="{7A22A5E7-9CD7-4E64-9C1A-63CE22F15AE0}" type="parTrans" cxnId="{49638B69-8A6D-4227-9D93-2CD37E947795}">
      <dgm:prSet/>
      <dgm:spPr/>
      <dgm:t>
        <a:bodyPr/>
        <a:lstStyle/>
        <a:p>
          <a:endParaRPr lang="en-IN">
            <a:latin typeface="+mn-lt"/>
          </a:endParaRPr>
        </a:p>
      </dgm:t>
    </dgm:pt>
    <dgm:pt modelId="{5B1EFCD3-5C71-4CE6-BA91-C35896DAB727}" type="sibTrans" cxnId="{49638B69-8A6D-4227-9D93-2CD37E947795}">
      <dgm:prSet/>
      <dgm:spPr/>
      <dgm:t>
        <a:bodyPr/>
        <a:lstStyle/>
        <a:p>
          <a:endParaRPr lang="en-IN">
            <a:latin typeface="+mn-lt"/>
          </a:endParaRPr>
        </a:p>
      </dgm:t>
    </dgm:pt>
    <dgm:pt modelId="{19E16A2A-BC5D-4EBF-8659-EB71DF17537D}" type="pres">
      <dgm:prSet presAssocID="{FDA919B3-1085-4676-8705-15F7643F1ED1}" presName="theList" presStyleCnt="0">
        <dgm:presLayoutVars>
          <dgm:dir/>
          <dgm:animLvl val="lvl"/>
          <dgm:resizeHandles val="exact"/>
        </dgm:presLayoutVars>
      </dgm:prSet>
      <dgm:spPr/>
    </dgm:pt>
    <dgm:pt modelId="{AAA13E99-BE1A-4CD2-9D02-0D43C76D41BA}" type="pres">
      <dgm:prSet presAssocID="{85193F27-05A2-40E4-B5F2-23E40DDBBEB5}" presName="compNode" presStyleCnt="0"/>
      <dgm:spPr/>
    </dgm:pt>
    <dgm:pt modelId="{21A86534-C2CD-409E-9CB9-13500D001613}" type="pres">
      <dgm:prSet presAssocID="{85193F27-05A2-40E4-B5F2-23E40DDBBEB5}" presName="aNode" presStyleLbl="bgShp" presStyleIdx="0" presStyleCnt="3"/>
      <dgm:spPr/>
    </dgm:pt>
    <dgm:pt modelId="{64BAD3C2-463F-40AC-B429-F403000A7743}" type="pres">
      <dgm:prSet presAssocID="{85193F27-05A2-40E4-B5F2-23E40DDBBEB5}" presName="textNode" presStyleLbl="bgShp" presStyleIdx="0" presStyleCnt="3"/>
      <dgm:spPr/>
    </dgm:pt>
    <dgm:pt modelId="{CEF0EA7A-D324-416B-A600-FBB812689ED8}" type="pres">
      <dgm:prSet presAssocID="{85193F27-05A2-40E4-B5F2-23E40DDBBEB5}" presName="compChildNode" presStyleCnt="0"/>
      <dgm:spPr/>
    </dgm:pt>
    <dgm:pt modelId="{67F5B5DA-1FEA-461F-BF4C-B0720902F30A}" type="pres">
      <dgm:prSet presAssocID="{85193F27-05A2-40E4-B5F2-23E40DDBBEB5}" presName="theInnerList" presStyleCnt="0"/>
      <dgm:spPr/>
    </dgm:pt>
    <dgm:pt modelId="{26CBA396-2A7A-4D73-A41D-85038D7A0F6F}" type="pres">
      <dgm:prSet presAssocID="{20DF3E35-83DC-4CE6-9823-167985269347}" presName="childNode" presStyleLbl="node1" presStyleIdx="0" presStyleCnt="6" custScaleX="116652" custScaleY="244848">
        <dgm:presLayoutVars>
          <dgm:bulletEnabled val="1"/>
        </dgm:presLayoutVars>
      </dgm:prSet>
      <dgm:spPr/>
    </dgm:pt>
    <dgm:pt modelId="{EFA2F901-C898-448B-A4F3-DAB841D3B698}" type="pres">
      <dgm:prSet presAssocID="{20DF3E35-83DC-4CE6-9823-167985269347}" presName="aSpace2" presStyleCnt="0"/>
      <dgm:spPr/>
    </dgm:pt>
    <dgm:pt modelId="{F5CBFC94-C830-41C2-9CED-6B0BCD862D3C}" type="pres">
      <dgm:prSet presAssocID="{6C6E06B7-FFF2-4E37-9FC6-9474583184BC}" presName="childNode" presStyleLbl="node1" presStyleIdx="1" presStyleCnt="6" custScaleX="115596" custScaleY="144825">
        <dgm:presLayoutVars>
          <dgm:bulletEnabled val="1"/>
        </dgm:presLayoutVars>
      </dgm:prSet>
      <dgm:spPr/>
    </dgm:pt>
    <dgm:pt modelId="{12517076-DF43-4EE1-981C-6A48BF0DA314}" type="pres">
      <dgm:prSet presAssocID="{85193F27-05A2-40E4-B5F2-23E40DDBBEB5}" presName="aSpace" presStyleCnt="0"/>
      <dgm:spPr/>
    </dgm:pt>
    <dgm:pt modelId="{5272C8C2-C5AA-4E6D-86A4-15C4B54C7601}" type="pres">
      <dgm:prSet presAssocID="{3F7F8ADD-A7D3-4E9E-B742-15544FDDCE8B}" presName="compNode" presStyleCnt="0"/>
      <dgm:spPr/>
    </dgm:pt>
    <dgm:pt modelId="{D1B78DAF-0E65-4876-B029-CB8A760B8BD1}" type="pres">
      <dgm:prSet presAssocID="{3F7F8ADD-A7D3-4E9E-B742-15544FDDCE8B}" presName="aNode" presStyleLbl="bgShp" presStyleIdx="1" presStyleCnt="3"/>
      <dgm:spPr/>
    </dgm:pt>
    <dgm:pt modelId="{75E2233A-440F-4E23-814B-5E621A0A7FCA}" type="pres">
      <dgm:prSet presAssocID="{3F7F8ADD-A7D3-4E9E-B742-15544FDDCE8B}" presName="textNode" presStyleLbl="bgShp" presStyleIdx="1" presStyleCnt="3"/>
      <dgm:spPr/>
    </dgm:pt>
    <dgm:pt modelId="{9E828EBE-49E1-402D-A76D-61C3CCDDC30A}" type="pres">
      <dgm:prSet presAssocID="{3F7F8ADD-A7D3-4E9E-B742-15544FDDCE8B}" presName="compChildNode" presStyleCnt="0"/>
      <dgm:spPr/>
    </dgm:pt>
    <dgm:pt modelId="{CF20B235-A355-4A53-89D3-CD3A007F4F97}" type="pres">
      <dgm:prSet presAssocID="{3F7F8ADD-A7D3-4E9E-B742-15544FDDCE8B}" presName="theInnerList" presStyleCnt="0"/>
      <dgm:spPr/>
    </dgm:pt>
    <dgm:pt modelId="{A0FB9A94-6C39-4B4D-93E7-5BB272D70809}" type="pres">
      <dgm:prSet presAssocID="{A4D6BDF0-0F2D-4526-8B4B-04704EE7460F}" presName="childNode" presStyleLbl="node1" presStyleIdx="2" presStyleCnt="6" custScaleX="113064">
        <dgm:presLayoutVars>
          <dgm:bulletEnabled val="1"/>
        </dgm:presLayoutVars>
      </dgm:prSet>
      <dgm:spPr/>
    </dgm:pt>
    <dgm:pt modelId="{FC909292-6930-4F2B-8530-C00C565A456C}" type="pres">
      <dgm:prSet presAssocID="{A4D6BDF0-0F2D-4526-8B4B-04704EE7460F}" presName="aSpace2" presStyleCnt="0"/>
      <dgm:spPr/>
    </dgm:pt>
    <dgm:pt modelId="{B1DB2970-BD74-4AB2-AF61-173002CA0CA6}" type="pres">
      <dgm:prSet presAssocID="{E07C9FFA-2F71-447D-AEC0-4B396F803CDB}" presName="childNode" presStyleLbl="node1" presStyleIdx="3" presStyleCnt="6" custScaleX="113064" custScaleY="131419">
        <dgm:presLayoutVars>
          <dgm:bulletEnabled val="1"/>
        </dgm:presLayoutVars>
      </dgm:prSet>
      <dgm:spPr/>
    </dgm:pt>
    <dgm:pt modelId="{B8209669-8794-4C78-AF19-1362A9079B90}" type="pres">
      <dgm:prSet presAssocID="{E07C9FFA-2F71-447D-AEC0-4B396F803CDB}" presName="aSpace2" presStyleCnt="0"/>
      <dgm:spPr/>
    </dgm:pt>
    <dgm:pt modelId="{B11199CF-0664-47E5-93DE-D7945192F60E}" type="pres">
      <dgm:prSet presAssocID="{E09FF1FD-B5A3-42AF-94DA-556C80C4A3AA}" presName="childNode" presStyleLbl="node1" presStyleIdx="4" presStyleCnt="6" custScaleX="113064" custScaleY="178829">
        <dgm:presLayoutVars>
          <dgm:bulletEnabled val="1"/>
        </dgm:presLayoutVars>
      </dgm:prSet>
      <dgm:spPr/>
    </dgm:pt>
    <dgm:pt modelId="{DE1372E9-41D9-40BF-A6A1-DEB848CEE1C4}" type="pres">
      <dgm:prSet presAssocID="{3F7F8ADD-A7D3-4E9E-B742-15544FDDCE8B}" presName="aSpace" presStyleCnt="0"/>
      <dgm:spPr/>
    </dgm:pt>
    <dgm:pt modelId="{4AEBAF72-EFDD-4BD1-9C80-5FA7F74CCF79}" type="pres">
      <dgm:prSet presAssocID="{5562F273-0F70-4551-82FC-43F2846EFA97}" presName="compNode" presStyleCnt="0"/>
      <dgm:spPr/>
    </dgm:pt>
    <dgm:pt modelId="{64D726CD-F681-4C97-ADB0-E6D487178113}" type="pres">
      <dgm:prSet presAssocID="{5562F273-0F70-4551-82FC-43F2846EFA97}" presName="aNode" presStyleLbl="bgShp" presStyleIdx="2" presStyleCnt="3"/>
      <dgm:spPr/>
    </dgm:pt>
    <dgm:pt modelId="{EB223D6F-059C-4CA4-B6C1-7A9BB5B62A05}" type="pres">
      <dgm:prSet presAssocID="{5562F273-0F70-4551-82FC-43F2846EFA97}" presName="textNode" presStyleLbl="bgShp" presStyleIdx="2" presStyleCnt="3"/>
      <dgm:spPr/>
    </dgm:pt>
    <dgm:pt modelId="{F4316A99-1535-4348-8E79-2BAD005328F0}" type="pres">
      <dgm:prSet presAssocID="{5562F273-0F70-4551-82FC-43F2846EFA97}" presName="compChildNode" presStyleCnt="0"/>
      <dgm:spPr/>
    </dgm:pt>
    <dgm:pt modelId="{715B3F5F-128C-4DA6-A66D-4ECC15A22CC9}" type="pres">
      <dgm:prSet presAssocID="{5562F273-0F70-4551-82FC-43F2846EFA97}" presName="theInnerList" presStyleCnt="0"/>
      <dgm:spPr/>
    </dgm:pt>
    <dgm:pt modelId="{34C5B930-7855-492B-82DC-31E2ECBDB692}" type="pres">
      <dgm:prSet presAssocID="{0F6BC010-EE17-41EE-9947-C60E381A926C}" presName="childNode" presStyleLbl="node1" presStyleIdx="5" presStyleCnt="6">
        <dgm:presLayoutVars>
          <dgm:bulletEnabled val="1"/>
        </dgm:presLayoutVars>
      </dgm:prSet>
      <dgm:spPr/>
    </dgm:pt>
  </dgm:ptLst>
  <dgm:cxnLst>
    <dgm:cxn modelId="{3C71AFA2-C965-4C41-BBB7-928B39C8B612}" type="presOf" srcId="{85193F27-05A2-40E4-B5F2-23E40DDBBEB5}" destId="{21A86534-C2CD-409E-9CB9-13500D001613}" srcOrd="0" destOrd="0" presId="urn:microsoft.com/office/officeart/2005/8/layout/lProcess2"/>
    <dgm:cxn modelId="{4BADF8A3-B650-46D1-B2C6-34FA80C8081D}" type="presOf" srcId="{E09FF1FD-B5A3-42AF-94DA-556C80C4A3AA}" destId="{B11199CF-0664-47E5-93DE-D7945192F60E}" srcOrd="0" destOrd="0" presId="urn:microsoft.com/office/officeart/2005/8/layout/lProcess2"/>
    <dgm:cxn modelId="{D317CFEF-080B-464D-A4E2-C125082F5F76}" srcId="{FDA919B3-1085-4676-8705-15F7643F1ED1}" destId="{5562F273-0F70-4551-82FC-43F2846EFA97}" srcOrd="2" destOrd="0" parTransId="{4389E1E5-A094-4AE0-81BD-7ECAD196C247}" sibTransId="{7D70B1CB-02C2-4FDE-B8A9-91FD20772E88}"/>
    <dgm:cxn modelId="{36276014-9077-4962-937D-0CE5304E8D30}" type="presOf" srcId="{A4D6BDF0-0F2D-4526-8B4B-04704EE7460F}" destId="{A0FB9A94-6C39-4B4D-93E7-5BB272D70809}" srcOrd="0" destOrd="0" presId="urn:microsoft.com/office/officeart/2005/8/layout/lProcess2"/>
    <dgm:cxn modelId="{F22FCC45-9AE3-4CE4-B91B-63CCBFE89E0E}" type="presOf" srcId="{0F6BC010-EE17-41EE-9947-C60E381A926C}" destId="{34C5B930-7855-492B-82DC-31E2ECBDB692}" srcOrd="0" destOrd="0" presId="urn:microsoft.com/office/officeart/2005/8/layout/lProcess2"/>
    <dgm:cxn modelId="{052464D8-5114-4AF8-96BB-48754CB1EB3D}" type="presOf" srcId="{85193F27-05A2-40E4-B5F2-23E40DDBBEB5}" destId="{64BAD3C2-463F-40AC-B429-F403000A7743}" srcOrd="1" destOrd="0" presId="urn:microsoft.com/office/officeart/2005/8/layout/lProcess2"/>
    <dgm:cxn modelId="{654D9EC4-076A-42AE-8141-316884BDF430}" srcId="{5562F273-0F70-4551-82FC-43F2846EFA97}" destId="{0F6BC010-EE17-41EE-9947-C60E381A926C}" srcOrd="0" destOrd="0" parTransId="{A9D38A89-0501-4DD0-8FA8-71907D1E2570}" sibTransId="{656C082C-D0B2-42A4-96BC-BB9FD1716DEC}"/>
    <dgm:cxn modelId="{855CEFD6-A060-4E18-83A3-D737ABAE62E2}" type="presOf" srcId="{3F7F8ADD-A7D3-4E9E-B742-15544FDDCE8B}" destId="{D1B78DAF-0E65-4876-B029-CB8A760B8BD1}" srcOrd="0" destOrd="0" presId="urn:microsoft.com/office/officeart/2005/8/layout/lProcess2"/>
    <dgm:cxn modelId="{49638B69-8A6D-4227-9D93-2CD37E947795}" srcId="{3F7F8ADD-A7D3-4E9E-B742-15544FDDCE8B}" destId="{E09FF1FD-B5A3-42AF-94DA-556C80C4A3AA}" srcOrd="2" destOrd="0" parTransId="{7A22A5E7-9CD7-4E64-9C1A-63CE22F15AE0}" sibTransId="{5B1EFCD3-5C71-4CE6-BA91-C35896DAB727}"/>
    <dgm:cxn modelId="{6BAEBB6A-2E14-4B35-ADEF-7BD785664ECC}" srcId="{85193F27-05A2-40E4-B5F2-23E40DDBBEB5}" destId="{20DF3E35-83DC-4CE6-9823-167985269347}" srcOrd="0" destOrd="0" parTransId="{908E5677-A8D6-404F-9DA9-36FD24EF547C}" sibTransId="{9516D9B8-AEB5-4154-8E88-B7AFFC3D3251}"/>
    <dgm:cxn modelId="{DBE6867F-E91E-4E72-9D09-0102EE359115}" type="presOf" srcId="{3F7F8ADD-A7D3-4E9E-B742-15544FDDCE8B}" destId="{75E2233A-440F-4E23-814B-5E621A0A7FCA}" srcOrd="1" destOrd="0" presId="urn:microsoft.com/office/officeart/2005/8/layout/lProcess2"/>
    <dgm:cxn modelId="{89A24310-C976-4E21-8C74-71A0DCEC81AF}" type="presOf" srcId="{E07C9FFA-2F71-447D-AEC0-4B396F803CDB}" destId="{B1DB2970-BD74-4AB2-AF61-173002CA0CA6}" srcOrd="0" destOrd="0" presId="urn:microsoft.com/office/officeart/2005/8/layout/lProcess2"/>
    <dgm:cxn modelId="{74100817-1B21-4CE9-8600-007CA6FF42F5}" type="presOf" srcId="{5562F273-0F70-4551-82FC-43F2846EFA97}" destId="{64D726CD-F681-4C97-ADB0-E6D487178113}" srcOrd="0" destOrd="0" presId="urn:microsoft.com/office/officeart/2005/8/layout/lProcess2"/>
    <dgm:cxn modelId="{EB8B2561-07DD-460C-9963-A12AABB5C60E}" srcId="{3F7F8ADD-A7D3-4E9E-B742-15544FDDCE8B}" destId="{E07C9FFA-2F71-447D-AEC0-4B396F803CDB}" srcOrd="1" destOrd="0" parTransId="{A21346EB-EB50-49A8-8BBE-209367B889B1}" sibTransId="{1908FFCD-F63E-4076-9F59-43F25A44C5B0}"/>
    <dgm:cxn modelId="{4393EF8B-9095-43CA-B59D-AF24BECB9DB4}" srcId="{3F7F8ADD-A7D3-4E9E-B742-15544FDDCE8B}" destId="{A4D6BDF0-0F2D-4526-8B4B-04704EE7460F}" srcOrd="0" destOrd="0" parTransId="{130550D5-F489-4F8F-B248-E81AE08D67F3}" sibTransId="{22CE6F80-EE8C-4827-A3B8-6704362F8C7C}"/>
    <dgm:cxn modelId="{62083F0D-5DFF-44C7-AE80-50C13C9D3BDE}" srcId="{FDA919B3-1085-4676-8705-15F7643F1ED1}" destId="{85193F27-05A2-40E4-B5F2-23E40DDBBEB5}" srcOrd="0" destOrd="0" parTransId="{AC8A068B-E235-4684-875B-CE7BA53E5D03}" sibTransId="{B5F108B7-2F10-4A31-A670-BD3926F7E38A}"/>
    <dgm:cxn modelId="{83926FA6-F490-43CD-B4A6-7EEF7D7CE634}" type="presOf" srcId="{5562F273-0F70-4551-82FC-43F2846EFA97}" destId="{EB223D6F-059C-4CA4-B6C1-7A9BB5B62A05}" srcOrd="1" destOrd="0" presId="urn:microsoft.com/office/officeart/2005/8/layout/lProcess2"/>
    <dgm:cxn modelId="{C70939A4-889A-41FB-81CA-98CEE9495E7F}" srcId="{85193F27-05A2-40E4-B5F2-23E40DDBBEB5}" destId="{6C6E06B7-FFF2-4E37-9FC6-9474583184BC}" srcOrd="1" destOrd="0" parTransId="{B6DDE6E8-E18E-4A54-BE73-13515570514D}" sibTransId="{9AF07667-6F54-4ABD-9805-9328DFEB705A}"/>
    <dgm:cxn modelId="{720ED127-21E9-4162-8DFD-A286F198C6BC}" type="presOf" srcId="{20DF3E35-83DC-4CE6-9823-167985269347}" destId="{26CBA396-2A7A-4D73-A41D-85038D7A0F6F}" srcOrd="0" destOrd="0" presId="urn:microsoft.com/office/officeart/2005/8/layout/lProcess2"/>
    <dgm:cxn modelId="{C4E6A814-1D47-4B8E-BF73-DCE430274F35}" type="presOf" srcId="{6C6E06B7-FFF2-4E37-9FC6-9474583184BC}" destId="{F5CBFC94-C830-41C2-9CED-6B0BCD862D3C}" srcOrd="0" destOrd="0" presId="urn:microsoft.com/office/officeart/2005/8/layout/lProcess2"/>
    <dgm:cxn modelId="{D800FA4B-CD2C-433B-81FF-21CFE023C414}" type="presOf" srcId="{FDA919B3-1085-4676-8705-15F7643F1ED1}" destId="{19E16A2A-BC5D-4EBF-8659-EB71DF17537D}" srcOrd="0" destOrd="0" presId="urn:microsoft.com/office/officeart/2005/8/layout/lProcess2"/>
    <dgm:cxn modelId="{F5D65A58-77BD-4C4C-8B1F-CF3A2E907626}" srcId="{FDA919B3-1085-4676-8705-15F7643F1ED1}" destId="{3F7F8ADD-A7D3-4E9E-B742-15544FDDCE8B}" srcOrd="1" destOrd="0" parTransId="{FE436E8A-64F1-4525-81AE-671EC7C63CFE}" sibTransId="{C5E81617-41C0-4E3C-AA11-57C645DA4B8D}"/>
    <dgm:cxn modelId="{40380099-8510-4C81-97D5-650124072DDC}" type="presParOf" srcId="{19E16A2A-BC5D-4EBF-8659-EB71DF17537D}" destId="{AAA13E99-BE1A-4CD2-9D02-0D43C76D41BA}" srcOrd="0" destOrd="0" presId="urn:microsoft.com/office/officeart/2005/8/layout/lProcess2"/>
    <dgm:cxn modelId="{C8A1437F-D89D-44FC-B376-4419F53B7B0D}" type="presParOf" srcId="{AAA13E99-BE1A-4CD2-9D02-0D43C76D41BA}" destId="{21A86534-C2CD-409E-9CB9-13500D001613}" srcOrd="0" destOrd="0" presId="urn:microsoft.com/office/officeart/2005/8/layout/lProcess2"/>
    <dgm:cxn modelId="{81B40BE9-1736-4036-BFD3-BF0F0F60659A}" type="presParOf" srcId="{AAA13E99-BE1A-4CD2-9D02-0D43C76D41BA}" destId="{64BAD3C2-463F-40AC-B429-F403000A7743}" srcOrd="1" destOrd="0" presId="urn:microsoft.com/office/officeart/2005/8/layout/lProcess2"/>
    <dgm:cxn modelId="{570EDB09-ED9F-49BF-87CA-7E707318FDAD}" type="presParOf" srcId="{AAA13E99-BE1A-4CD2-9D02-0D43C76D41BA}" destId="{CEF0EA7A-D324-416B-A600-FBB812689ED8}" srcOrd="2" destOrd="0" presId="urn:microsoft.com/office/officeart/2005/8/layout/lProcess2"/>
    <dgm:cxn modelId="{6A718E2E-17E7-4A5D-97A7-9838958F383A}" type="presParOf" srcId="{CEF0EA7A-D324-416B-A600-FBB812689ED8}" destId="{67F5B5DA-1FEA-461F-BF4C-B0720902F30A}" srcOrd="0" destOrd="0" presId="urn:microsoft.com/office/officeart/2005/8/layout/lProcess2"/>
    <dgm:cxn modelId="{74E06715-3121-4580-AA2A-6F992E397AB2}" type="presParOf" srcId="{67F5B5DA-1FEA-461F-BF4C-B0720902F30A}" destId="{26CBA396-2A7A-4D73-A41D-85038D7A0F6F}" srcOrd="0" destOrd="0" presId="urn:microsoft.com/office/officeart/2005/8/layout/lProcess2"/>
    <dgm:cxn modelId="{577BE88D-BE3B-4F1E-8681-33A7F0140871}" type="presParOf" srcId="{67F5B5DA-1FEA-461F-BF4C-B0720902F30A}" destId="{EFA2F901-C898-448B-A4F3-DAB841D3B698}" srcOrd="1" destOrd="0" presId="urn:microsoft.com/office/officeart/2005/8/layout/lProcess2"/>
    <dgm:cxn modelId="{9A671C94-C838-42A5-8A01-453429BA3456}" type="presParOf" srcId="{67F5B5DA-1FEA-461F-BF4C-B0720902F30A}" destId="{F5CBFC94-C830-41C2-9CED-6B0BCD862D3C}" srcOrd="2" destOrd="0" presId="urn:microsoft.com/office/officeart/2005/8/layout/lProcess2"/>
    <dgm:cxn modelId="{C535F620-8BDF-4269-BBF9-820BBC322984}" type="presParOf" srcId="{19E16A2A-BC5D-4EBF-8659-EB71DF17537D}" destId="{12517076-DF43-4EE1-981C-6A48BF0DA314}" srcOrd="1" destOrd="0" presId="urn:microsoft.com/office/officeart/2005/8/layout/lProcess2"/>
    <dgm:cxn modelId="{488267F5-72F4-4584-BC55-85FB0262EFDB}" type="presParOf" srcId="{19E16A2A-BC5D-4EBF-8659-EB71DF17537D}" destId="{5272C8C2-C5AA-4E6D-86A4-15C4B54C7601}" srcOrd="2" destOrd="0" presId="urn:microsoft.com/office/officeart/2005/8/layout/lProcess2"/>
    <dgm:cxn modelId="{03E59E09-4BB2-4A72-A98F-1EC1893B43A8}" type="presParOf" srcId="{5272C8C2-C5AA-4E6D-86A4-15C4B54C7601}" destId="{D1B78DAF-0E65-4876-B029-CB8A760B8BD1}" srcOrd="0" destOrd="0" presId="urn:microsoft.com/office/officeart/2005/8/layout/lProcess2"/>
    <dgm:cxn modelId="{310280E9-0822-4084-AA3A-E9DEA269B46B}" type="presParOf" srcId="{5272C8C2-C5AA-4E6D-86A4-15C4B54C7601}" destId="{75E2233A-440F-4E23-814B-5E621A0A7FCA}" srcOrd="1" destOrd="0" presId="urn:microsoft.com/office/officeart/2005/8/layout/lProcess2"/>
    <dgm:cxn modelId="{D876C610-4A53-498D-89AF-07A6AB245C75}" type="presParOf" srcId="{5272C8C2-C5AA-4E6D-86A4-15C4B54C7601}" destId="{9E828EBE-49E1-402D-A76D-61C3CCDDC30A}" srcOrd="2" destOrd="0" presId="urn:microsoft.com/office/officeart/2005/8/layout/lProcess2"/>
    <dgm:cxn modelId="{79EB41DA-353D-4F57-BB14-D2F1172E0937}" type="presParOf" srcId="{9E828EBE-49E1-402D-A76D-61C3CCDDC30A}" destId="{CF20B235-A355-4A53-89D3-CD3A007F4F97}" srcOrd="0" destOrd="0" presId="urn:microsoft.com/office/officeart/2005/8/layout/lProcess2"/>
    <dgm:cxn modelId="{9967B52D-B3FF-4637-B6C3-3C40FBCCCC2A}" type="presParOf" srcId="{CF20B235-A355-4A53-89D3-CD3A007F4F97}" destId="{A0FB9A94-6C39-4B4D-93E7-5BB272D70809}" srcOrd="0" destOrd="0" presId="urn:microsoft.com/office/officeart/2005/8/layout/lProcess2"/>
    <dgm:cxn modelId="{CD5898E2-198E-4C28-BA64-0CBD663E8943}" type="presParOf" srcId="{CF20B235-A355-4A53-89D3-CD3A007F4F97}" destId="{FC909292-6930-4F2B-8530-C00C565A456C}" srcOrd="1" destOrd="0" presId="urn:microsoft.com/office/officeart/2005/8/layout/lProcess2"/>
    <dgm:cxn modelId="{58649045-C6BE-4F23-B192-1381E9C23A93}" type="presParOf" srcId="{CF20B235-A355-4A53-89D3-CD3A007F4F97}" destId="{B1DB2970-BD74-4AB2-AF61-173002CA0CA6}" srcOrd="2" destOrd="0" presId="urn:microsoft.com/office/officeart/2005/8/layout/lProcess2"/>
    <dgm:cxn modelId="{84E57C81-2A6A-410D-989B-0F9140DD36FF}" type="presParOf" srcId="{CF20B235-A355-4A53-89D3-CD3A007F4F97}" destId="{B8209669-8794-4C78-AF19-1362A9079B90}" srcOrd="3" destOrd="0" presId="urn:microsoft.com/office/officeart/2005/8/layout/lProcess2"/>
    <dgm:cxn modelId="{BB12C149-0017-4C50-8939-DB6F280EABEE}" type="presParOf" srcId="{CF20B235-A355-4A53-89D3-CD3A007F4F97}" destId="{B11199CF-0664-47E5-93DE-D7945192F60E}" srcOrd="4" destOrd="0" presId="urn:microsoft.com/office/officeart/2005/8/layout/lProcess2"/>
    <dgm:cxn modelId="{6DB4C71C-14EF-42EC-9A16-E6FE28288E82}" type="presParOf" srcId="{19E16A2A-BC5D-4EBF-8659-EB71DF17537D}" destId="{DE1372E9-41D9-40BF-A6A1-DEB848CEE1C4}" srcOrd="3" destOrd="0" presId="urn:microsoft.com/office/officeart/2005/8/layout/lProcess2"/>
    <dgm:cxn modelId="{299206B7-CA95-4370-8772-5CB8FC1A4971}" type="presParOf" srcId="{19E16A2A-BC5D-4EBF-8659-EB71DF17537D}" destId="{4AEBAF72-EFDD-4BD1-9C80-5FA7F74CCF79}" srcOrd="4" destOrd="0" presId="urn:microsoft.com/office/officeart/2005/8/layout/lProcess2"/>
    <dgm:cxn modelId="{31FDE749-0266-433E-98CC-2C267AA6E0CB}" type="presParOf" srcId="{4AEBAF72-EFDD-4BD1-9C80-5FA7F74CCF79}" destId="{64D726CD-F681-4C97-ADB0-E6D487178113}" srcOrd="0" destOrd="0" presId="urn:microsoft.com/office/officeart/2005/8/layout/lProcess2"/>
    <dgm:cxn modelId="{EC7D7154-E128-4712-A57B-A296ADCEB8EB}" type="presParOf" srcId="{4AEBAF72-EFDD-4BD1-9C80-5FA7F74CCF79}" destId="{EB223D6F-059C-4CA4-B6C1-7A9BB5B62A05}" srcOrd="1" destOrd="0" presId="urn:microsoft.com/office/officeart/2005/8/layout/lProcess2"/>
    <dgm:cxn modelId="{A8840598-41B3-4655-8515-6C9EBB872612}" type="presParOf" srcId="{4AEBAF72-EFDD-4BD1-9C80-5FA7F74CCF79}" destId="{F4316A99-1535-4348-8E79-2BAD005328F0}" srcOrd="2" destOrd="0" presId="urn:microsoft.com/office/officeart/2005/8/layout/lProcess2"/>
    <dgm:cxn modelId="{45D47220-A293-4358-8766-6002FA7B1923}" type="presParOf" srcId="{F4316A99-1535-4348-8E79-2BAD005328F0}" destId="{715B3F5F-128C-4DA6-A66D-4ECC15A22CC9}" srcOrd="0" destOrd="0" presId="urn:microsoft.com/office/officeart/2005/8/layout/lProcess2"/>
    <dgm:cxn modelId="{86CB14CB-7FD7-4B47-85C0-AE8D6AB088BA}" type="presParOf" srcId="{715B3F5F-128C-4DA6-A66D-4ECC15A22CC9}" destId="{34C5B930-7855-492B-82DC-31E2ECBDB692}"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9.xml><?xml version="1.0" encoding="utf-8"?>
<dgm:dataModel xmlns:dgm="http://schemas.openxmlformats.org/drawingml/2006/diagram" xmlns:a="http://schemas.openxmlformats.org/drawingml/2006/main">
  <dgm:ptLst>
    <dgm:pt modelId="{8A1D2B05-EE49-49D5-9CDA-28DD4C3E49FA}" type="doc">
      <dgm:prSet loTypeId="urn:microsoft.com/office/officeart/2005/8/layout/hierarchy2" loCatId="hierarchy" qsTypeId="urn:microsoft.com/office/officeart/2005/8/quickstyle/simple1" qsCatId="simple" csTypeId="urn:microsoft.com/office/officeart/2005/8/colors/accent0_2" csCatId="mainScheme" phldr="1"/>
      <dgm:spPr/>
      <dgm:t>
        <a:bodyPr/>
        <a:lstStyle/>
        <a:p>
          <a:endParaRPr lang="en-IN"/>
        </a:p>
      </dgm:t>
    </dgm:pt>
    <dgm:pt modelId="{845670CC-1261-4327-97A8-8F999A7789E0}">
      <dgm:prSet phldrT="[Text]"/>
      <dgm:spPr/>
      <dgm:t>
        <a:bodyPr/>
        <a:lstStyle/>
        <a:p>
          <a:r>
            <a:rPr lang="en-IN" dirty="0">
              <a:latin typeface="+mn-lt"/>
              <a:ea typeface="Cambria Math" panose="02040503050406030204" pitchFamily="18" charset="0"/>
            </a:rPr>
            <a:t>Contract entered  prior to the appointed day and price of goods and / or services  is revised  on or after the appointed day</a:t>
          </a:r>
          <a:endParaRPr lang="en-IN" dirty="0">
            <a:latin typeface="+mn-lt"/>
          </a:endParaRPr>
        </a:p>
      </dgm:t>
    </dgm:pt>
    <dgm:pt modelId="{EB123641-3888-4947-AE28-EC0B4ACADD35}" type="parTrans" cxnId="{8FF8D312-FE65-4504-AC04-0D672B1D49E8}">
      <dgm:prSet/>
      <dgm:spPr/>
      <dgm:t>
        <a:bodyPr/>
        <a:lstStyle/>
        <a:p>
          <a:endParaRPr lang="en-IN">
            <a:latin typeface="+mn-lt"/>
          </a:endParaRPr>
        </a:p>
      </dgm:t>
    </dgm:pt>
    <dgm:pt modelId="{61FC0219-834F-460D-A5D9-B31F4ADAF2C2}" type="sibTrans" cxnId="{8FF8D312-FE65-4504-AC04-0D672B1D49E8}">
      <dgm:prSet/>
      <dgm:spPr/>
      <dgm:t>
        <a:bodyPr/>
        <a:lstStyle/>
        <a:p>
          <a:endParaRPr lang="en-IN">
            <a:latin typeface="+mn-lt"/>
          </a:endParaRPr>
        </a:p>
      </dgm:t>
    </dgm:pt>
    <dgm:pt modelId="{2B74642B-0682-4A2A-BC03-19BCD53E1FB4}">
      <dgm:prSet phldrT="[Text]"/>
      <dgm:spPr/>
      <dgm:t>
        <a:bodyPr/>
        <a:lstStyle/>
        <a:p>
          <a:r>
            <a:rPr lang="en-IN" dirty="0">
              <a:latin typeface="+mn-lt"/>
              <a:ea typeface="Cambria Math" panose="02040503050406030204" pitchFamily="18" charset="0"/>
            </a:rPr>
            <a:t>Upward revision in the price</a:t>
          </a:r>
          <a:endParaRPr lang="en-IN" dirty="0">
            <a:latin typeface="+mn-lt"/>
          </a:endParaRPr>
        </a:p>
      </dgm:t>
    </dgm:pt>
    <dgm:pt modelId="{A14E60F5-0512-422A-A477-A87B36F6871D}" type="parTrans" cxnId="{F3E293C7-CFCF-495C-AE60-113BFE3AE83D}">
      <dgm:prSet/>
      <dgm:spPr/>
      <dgm:t>
        <a:bodyPr/>
        <a:lstStyle/>
        <a:p>
          <a:endParaRPr lang="en-IN">
            <a:latin typeface="+mn-lt"/>
          </a:endParaRPr>
        </a:p>
      </dgm:t>
    </dgm:pt>
    <dgm:pt modelId="{008E47C4-F389-4D6E-B412-60613D80C08A}" type="sibTrans" cxnId="{F3E293C7-CFCF-495C-AE60-113BFE3AE83D}">
      <dgm:prSet/>
      <dgm:spPr/>
      <dgm:t>
        <a:bodyPr/>
        <a:lstStyle/>
        <a:p>
          <a:endParaRPr lang="en-IN">
            <a:latin typeface="+mn-lt"/>
          </a:endParaRPr>
        </a:p>
      </dgm:t>
    </dgm:pt>
    <dgm:pt modelId="{319E7520-56DE-485A-A715-5CF082874C4D}">
      <dgm:prSet phldrT="[Text]"/>
      <dgm:spPr/>
      <dgm:t>
        <a:bodyPr/>
        <a:lstStyle/>
        <a:p>
          <a:r>
            <a:rPr lang="en-US" dirty="0">
              <a:latin typeface="+mn-lt"/>
              <a:ea typeface="Cambria Math" panose="02040503050406030204" pitchFamily="18" charset="0"/>
            </a:rPr>
            <a:t>Issue of supplementary invoice  or debit note within 30 days from such revision</a:t>
          </a:r>
          <a:endParaRPr lang="en-IN" dirty="0">
            <a:latin typeface="+mn-lt"/>
          </a:endParaRPr>
        </a:p>
      </dgm:t>
    </dgm:pt>
    <dgm:pt modelId="{5201D4B6-2D2D-47E4-941F-59540B65BD4F}" type="parTrans" cxnId="{391DC5A6-A9E6-43C1-B824-AFD7F8C83E18}">
      <dgm:prSet/>
      <dgm:spPr/>
      <dgm:t>
        <a:bodyPr/>
        <a:lstStyle/>
        <a:p>
          <a:endParaRPr lang="en-IN">
            <a:latin typeface="+mn-lt"/>
          </a:endParaRPr>
        </a:p>
      </dgm:t>
    </dgm:pt>
    <dgm:pt modelId="{BDB2C38C-E133-467C-AFD5-83BBEAC60ED8}" type="sibTrans" cxnId="{391DC5A6-A9E6-43C1-B824-AFD7F8C83E18}">
      <dgm:prSet/>
      <dgm:spPr/>
      <dgm:t>
        <a:bodyPr/>
        <a:lstStyle/>
        <a:p>
          <a:endParaRPr lang="en-IN">
            <a:latin typeface="+mn-lt"/>
          </a:endParaRPr>
        </a:p>
      </dgm:t>
    </dgm:pt>
    <dgm:pt modelId="{542875C9-5FC0-4418-9554-858A167F2018}">
      <dgm:prSet phldrT="[Text]"/>
      <dgm:spPr/>
      <dgm:t>
        <a:bodyPr/>
        <a:lstStyle/>
        <a:p>
          <a:r>
            <a:rPr lang="en-IN" dirty="0">
              <a:latin typeface="+mn-lt"/>
              <a:ea typeface="Cambria Math" panose="02040503050406030204" pitchFamily="18" charset="0"/>
            </a:rPr>
            <a:t>Downward revision in the price</a:t>
          </a:r>
          <a:endParaRPr lang="en-IN" dirty="0">
            <a:latin typeface="+mn-lt"/>
          </a:endParaRPr>
        </a:p>
      </dgm:t>
    </dgm:pt>
    <dgm:pt modelId="{1F987CBD-4A75-400F-BBE2-70B2F9F57204}" type="parTrans" cxnId="{C20DF155-8542-4704-9FB6-DBEA37C742A8}">
      <dgm:prSet/>
      <dgm:spPr/>
      <dgm:t>
        <a:bodyPr/>
        <a:lstStyle/>
        <a:p>
          <a:endParaRPr lang="en-IN">
            <a:latin typeface="+mn-lt"/>
          </a:endParaRPr>
        </a:p>
      </dgm:t>
    </dgm:pt>
    <dgm:pt modelId="{2381FAFA-621B-4B3A-A1EB-7E98F020EA46}" type="sibTrans" cxnId="{C20DF155-8542-4704-9FB6-DBEA37C742A8}">
      <dgm:prSet/>
      <dgm:spPr/>
      <dgm:t>
        <a:bodyPr/>
        <a:lstStyle/>
        <a:p>
          <a:endParaRPr lang="en-IN">
            <a:latin typeface="+mn-lt"/>
          </a:endParaRPr>
        </a:p>
      </dgm:t>
    </dgm:pt>
    <dgm:pt modelId="{1DEC79BA-5579-409C-ADE4-D0BAEE6C479B}">
      <dgm:prSet phldrT="[Text]"/>
      <dgm:spPr/>
      <dgm:t>
        <a:bodyPr/>
        <a:lstStyle/>
        <a:p>
          <a:r>
            <a:rPr lang="en-US" dirty="0">
              <a:latin typeface="+mn-lt"/>
              <a:ea typeface="Cambria Math" panose="02040503050406030204" pitchFamily="18" charset="0"/>
            </a:rPr>
            <a:t>Issue of supplementary invoice  or credit note within 30 days from such revision</a:t>
          </a:r>
          <a:endParaRPr lang="en-IN" dirty="0">
            <a:latin typeface="+mn-lt"/>
          </a:endParaRPr>
        </a:p>
      </dgm:t>
    </dgm:pt>
    <dgm:pt modelId="{7DE7A3A6-7554-4583-AF96-A3CBE6A2546A}" type="parTrans" cxnId="{94EF86A9-B9E5-4BFF-BCA0-C668332B5D6B}">
      <dgm:prSet/>
      <dgm:spPr/>
      <dgm:t>
        <a:bodyPr/>
        <a:lstStyle/>
        <a:p>
          <a:endParaRPr lang="en-IN">
            <a:latin typeface="+mn-lt"/>
          </a:endParaRPr>
        </a:p>
      </dgm:t>
    </dgm:pt>
    <dgm:pt modelId="{3B5C3E24-B735-47C1-BE18-94C54454FDFE}" type="sibTrans" cxnId="{94EF86A9-B9E5-4BFF-BCA0-C668332B5D6B}">
      <dgm:prSet/>
      <dgm:spPr/>
      <dgm:t>
        <a:bodyPr/>
        <a:lstStyle/>
        <a:p>
          <a:endParaRPr lang="en-IN">
            <a:latin typeface="+mn-lt"/>
          </a:endParaRPr>
        </a:p>
      </dgm:t>
    </dgm:pt>
    <dgm:pt modelId="{AD809990-7AC5-4A57-B0D8-7BCAE4106019}">
      <dgm:prSet custT="1"/>
      <dgm:spPr>
        <a:ln>
          <a:noFill/>
        </a:ln>
      </dgm:spPr>
      <dgm:t>
        <a:bodyPr/>
        <a:lstStyle/>
        <a:p>
          <a:pPr algn="just"/>
          <a:r>
            <a:rPr lang="en-US" sz="1800" b="1" i="1" dirty="0">
              <a:latin typeface="+mn-lt"/>
              <a:ea typeface="Cambria Math" panose="02040503050406030204" pitchFamily="18" charset="0"/>
            </a:rPr>
            <a:t>Note </a:t>
          </a:r>
          <a:r>
            <a:rPr lang="en-US" sz="1800" i="1" dirty="0">
              <a:latin typeface="+mn-lt"/>
              <a:ea typeface="Cambria Math" panose="02040503050406030204" pitchFamily="18" charset="0"/>
            </a:rPr>
            <a:t>-</a:t>
          </a:r>
          <a:r>
            <a:rPr lang="en-US" sz="1800" b="1" i="1" dirty="0">
              <a:latin typeface="+mn-lt"/>
              <a:ea typeface="Cambria Math" panose="02040503050406030204" pitchFamily="18" charset="0"/>
            </a:rPr>
            <a:t> </a:t>
          </a:r>
          <a:r>
            <a:rPr lang="en-US" sz="1800" i="1" dirty="0">
              <a:latin typeface="+mn-lt"/>
              <a:ea typeface="Cambria Math" panose="02040503050406030204" pitchFamily="18" charset="0"/>
            </a:rPr>
            <a:t>Taxable person shall be allowed to reduce his tax liability, if the recipient of invoice or credit note has reduced his input tax credit corresponding to such reduction of tax liability.</a:t>
          </a:r>
        </a:p>
      </dgm:t>
    </dgm:pt>
    <dgm:pt modelId="{2A7726DF-FC72-442B-9AAF-BE934155906A}" type="parTrans" cxnId="{E872BAE3-9CBF-4836-B1C8-E40A63578727}">
      <dgm:prSet/>
      <dgm:spPr/>
      <dgm:t>
        <a:bodyPr/>
        <a:lstStyle/>
        <a:p>
          <a:endParaRPr lang="en-IN"/>
        </a:p>
      </dgm:t>
    </dgm:pt>
    <dgm:pt modelId="{9110E708-54FA-433B-831D-3D779326BA80}" type="sibTrans" cxnId="{E872BAE3-9CBF-4836-B1C8-E40A63578727}">
      <dgm:prSet/>
      <dgm:spPr/>
      <dgm:t>
        <a:bodyPr/>
        <a:lstStyle/>
        <a:p>
          <a:endParaRPr lang="en-IN"/>
        </a:p>
      </dgm:t>
    </dgm:pt>
    <dgm:pt modelId="{8FCC9FA9-5F31-415F-B6AD-89DEF80EBFAB}" type="pres">
      <dgm:prSet presAssocID="{8A1D2B05-EE49-49D5-9CDA-28DD4C3E49FA}" presName="diagram" presStyleCnt="0">
        <dgm:presLayoutVars>
          <dgm:chPref val="1"/>
          <dgm:dir/>
          <dgm:animOne val="branch"/>
          <dgm:animLvl val="lvl"/>
          <dgm:resizeHandles val="exact"/>
        </dgm:presLayoutVars>
      </dgm:prSet>
      <dgm:spPr/>
    </dgm:pt>
    <dgm:pt modelId="{DA622735-65B3-4B03-9182-765AC4EB1B89}" type="pres">
      <dgm:prSet presAssocID="{845670CC-1261-4327-97A8-8F999A7789E0}" presName="root1" presStyleCnt="0"/>
      <dgm:spPr/>
    </dgm:pt>
    <dgm:pt modelId="{DB7CD7E2-4DA8-4C2D-B938-8B800F558A37}" type="pres">
      <dgm:prSet presAssocID="{845670CC-1261-4327-97A8-8F999A7789E0}" presName="LevelOneTextNode" presStyleLbl="node0" presStyleIdx="0" presStyleCnt="2" custScaleY="175650">
        <dgm:presLayoutVars>
          <dgm:chPref val="3"/>
        </dgm:presLayoutVars>
      </dgm:prSet>
      <dgm:spPr/>
    </dgm:pt>
    <dgm:pt modelId="{BE0F428F-86CD-4852-99D7-E35650E06CD0}" type="pres">
      <dgm:prSet presAssocID="{845670CC-1261-4327-97A8-8F999A7789E0}" presName="level2hierChild" presStyleCnt="0"/>
      <dgm:spPr/>
    </dgm:pt>
    <dgm:pt modelId="{0C9D1717-3EB4-4196-B331-49FFB34723AA}" type="pres">
      <dgm:prSet presAssocID="{A14E60F5-0512-422A-A477-A87B36F6871D}" presName="conn2-1" presStyleLbl="parChTrans1D2" presStyleIdx="0" presStyleCnt="2"/>
      <dgm:spPr/>
    </dgm:pt>
    <dgm:pt modelId="{7E7E7ABE-F479-4C2F-BEDC-D85790C260E2}" type="pres">
      <dgm:prSet presAssocID="{A14E60F5-0512-422A-A477-A87B36F6871D}" presName="connTx" presStyleLbl="parChTrans1D2" presStyleIdx="0" presStyleCnt="2"/>
      <dgm:spPr/>
    </dgm:pt>
    <dgm:pt modelId="{D3AA2057-469E-416D-9073-E8A9F5EDFB2B}" type="pres">
      <dgm:prSet presAssocID="{2B74642B-0682-4A2A-BC03-19BCD53E1FB4}" presName="root2" presStyleCnt="0"/>
      <dgm:spPr/>
    </dgm:pt>
    <dgm:pt modelId="{58FA4DD9-F93D-4491-B35B-6F911A6F2195}" type="pres">
      <dgm:prSet presAssocID="{2B74642B-0682-4A2A-BC03-19BCD53E1FB4}" presName="LevelTwoTextNode" presStyleLbl="node2" presStyleIdx="0" presStyleCnt="2">
        <dgm:presLayoutVars>
          <dgm:chPref val="3"/>
        </dgm:presLayoutVars>
      </dgm:prSet>
      <dgm:spPr/>
    </dgm:pt>
    <dgm:pt modelId="{DD22F520-BE2D-4147-B515-894DA0E8E199}" type="pres">
      <dgm:prSet presAssocID="{2B74642B-0682-4A2A-BC03-19BCD53E1FB4}" presName="level3hierChild" presStyleCnt="0"/>
      <dgm:spPr/>
    </dgm:pt>
    <dgm:pt modelId="{A03DC99B-E71C-4C84-8919-49A624CC79DC}" type="pres">
      <dgm:prSet presAssocID="{5201D4B6-2D2D-47E4-941F-59540B65BD4F}" presName="conn2-1" presStyleLbl="parChTrans1D3" presStyleIdx="0" presStyleCnt="2"/>
      <dgm:spPr/>
    </dgm:pt>
    <dgm:pt modelId="{CF36BB1F-7D67-4D34-BD6D-AAB3E92CD04D}" type="pres">
      <dgm:prSet presAssocID="{5201D4B6-2D2D-47E4-941F-59540B65BD4F}" presName="connTx" presStyleLbl="parChTrans1D3" presStyleIdx="0" presStyleCnt="2"/>
      <dgm:spPr/>
    </dgm:pt>
    <dgm:pt modelId="{51275E32-EF18-4F42-85A8-CC3C8CB8463A}" type="pres">
      <dgm:prSet presAssocID="{319E7520-56DE-485A-A715-5CF082874C4D}" presName="root2" presStyleCnt="0"/>
      <dgm:spPr/>
    </dgm:pt>
    <dgm:pt modelId="{9FFC406D-3657-4CC4-9500-856B1F4F927D}" type="pres">
      <dgm:prSet presAssocID="{319E7520-56DE-485A-A715-5CF082874C4D}" presName="LevelTwoTextNode" presStyleLbl="node3" presStyleIdx="0" presStyleCnt="2">
        <dgm:presLayoutVars>
          <dgm:chPref val="3"/>
        </dgm:presLayoutVars>
      </dgm:prSet>
      <dgm:spPr/>
    </dgm:pt>
    <dgm:pt modelId="{027141A9-8503-4DAE-8992-517CD3763F34}" type="pres">
      <dgm:prSet presAssocID="{319E7520-56DE-485A-A715-5CF082874C4D}" presName="level3hierChild" presStyleCnt="0"/>
      <dgm:spPr/>
    </dgm:pt>
    <dgm:pt modelId="{B5B0136B-E53E-44FE-9239-0DC9393DFFBB}" type="pres">
      <dgm:prSet presAssocID="{1F987CBD-4A75-400F-BBE2-70B2F9F57204}" presName="conn2-1" presStyleLbl="parChTrans1D2" presStyleIdx="1" presStyleCnt="2"/>
      <dgm:spPr/>
    </dgm:pt>
    <dgm:pt modelId="{F7D8BF28-3E50-4EBB-8A3B-D448C79D73F2}" type="pres">
      <dgm:prSet presAssocID="{1F987CBD-4A75-400F-BBE2-70B2F9F57204}" presName="connTx" presStyleLbl="parChTrans1D2" presStyleIdx="1" presStyleCnt="2"/>
      <dgm:spPr/>
    </dgm:pt>
    <dgm:pt modelId="{534C24BA-C423-4482-A0F9-ECB9060A7A33}" type="pres">
      <dgm:prSet presAssocID="{542875C9-5FC0-4418-9554-858A167F2018}" presName="root2" presStyleCnt="0"/>
      <dgm:spPr/>
    </dgm:pt>
    <dgm:pt modelId="{BC6ADA3D-304C-406D-9C5B-8F4089899A8F}" type="pres">
      <dgm:prSet presAssocID="{542875C9-5FC0-4418-9554-858A167F2018}" presName="LevelTwoTextNode" presStyleLbl="node2" presStyleIdx="1" presStyleCnt="2">
        <dgm:presLayoutVars>
          <dgm:chPref val="3"/>
        </dgm:presLayoutVars>
      </dgm:prSet>
      <dgm:spPr/>
    </dgm:pt>
    <dgm:pt modelId="{1BCA6C5B-E643-46E9-B8A8-AF34E3AA1FF9}" type="pres">
      <dgm:prSet presAssocID="{542875C9-5FC0-4418-9554-858A167F2018}" presName="level3hierChild" presStyleCnt="0"/>
      <dgm:spPr/>
    </dgm:pt>
    <dgm:pt modelId="{57EF268A-B9FB-4E06-88B2-4D377F0120CD}" type="pres">
      <dgm:prSet presAssocID="{7DE7A3A6-7554-4583-AF96-A3CBE6A2546A}" presName="conn2-1" presStyleLbl="parChTrans1D3" presStyleIdx="1" presStyleCnt="2"/>
      <dgm:spPr/>
    </dgm:pt>
    <dgm:pt modelId="{28D95BFC-491A-4619-84BE-F8F518B0EC57}" type="pres">
      <dgm:prSet presAssocID="{7DE7A3A6-7554-4583-AF96-A3CBE6A2546A}" presName="connTx" presStyleLbl="parChTrans1D3" presStyleIdx="1" presStyleCnt="2"/>
      <dgm:spPr/>
    </dgm:pt>
    <dgm:pt modelId="{7DCD46A0-A9F6-4534-A1EE-7D2E9ED94DEF}" type="pres">
      <dgm:prSet presAssocID="{1DEC79BA-5579-409C-ADE4-D0BAEE6C479B}" presName="root2" presStyleCnt="0"/>
      <dgm:spPr/>
    </dgm:pt>
    <dgm:pt modelId="{BE351797-B905-48D7-B3F2-C86DDB1EED93}" type="pres">
      <dgm:prSet presAssocID="{1DEC79BA-5579-409C-ADE4-D0BAEE6C479B}" presName="LevelTwoTextNode" presStyleLbl="node3" presStyleIdx="1" presStyleCnt="2">
        <dgm:presLayoutVars>
          <dgm:chPref val="3"/>
        </dgm:presLayoutVars>
      </dgm:prSet>
      <dgm:spPr/>
    </dgm:pt>
    <dgm:pt modelId="{30595633-DF73-45BD-9698-38DD2730D3B3}" type="pres">
      <dgm:prSet presAssocID="{1DEC79BA-5579-409C-ADE4-D0BAEE6C479B}" presName="level3hierChild" presStyleCnt="0"/>
      <dgm:spPr/>
    </dgm:pt>
    <dgm:pt modelId="{3B097379-A293-4911-A8DA-08C5CD5F2EFA}" type="pres">
      <dgm:prSet presAssocID="{AD809990-7AC5-4A57-B0D8-7BCAE4106019}" presName="root1" presStyleCnt="0"/>
      <dgm:spPr/>
    </dgm:pt>
    <dgm:pt modelId="{3589C7DE-414F-496F-B9DE-972898E9CC56}" type="pres">
      <dgm:prSet presAssocID="{AD809990-7AC5-4A57-B0D8-7BCAE4106019}" presName="LevelOneTextNode" presStyleLbl="node0" presStyleIdx="1" presStyleCnt="2" custScaleX="395609" custScaleY="51100" custLinFactNeighborX="-4645" custLinFactNeighborY="19625">
        <dgm:presLayoutVars>
          <dgm:chPref val="3"/>
        </dgm:presLayoutVars>
      </dgm:prSet>
      <dgm:spPr/>
    </dgm:pt>
    <dgm:pt modelId="{281DD774-4C6B-432A-9BD3-33AE1F9A85A5}" type="pres">
      <dgm:prSet presAssocID="{AD809990-7AC5-4A57-B0D8-7BCAE4106019}" presName="level2hierChild" presStyleCnt="0"/>
      <dgm:spPr/>
    </dgm:pt>
  </dgm:ptLst>
  <dgm:cxnLst>
    <dgm:cxn modelId="{AAA44026-CA94-4366-BEDA-6D6D5D9D126D}" type="presOf" srcId="{AD809990-7AC5-4A57-B0D8-7BCAE4106019}" destId="{3589C7DE-414F-496F-B9DE-972898E9CC56}" srcOrd="0" destOrd="0" presId="urn:microsoft.com/office/officeart/2005/8/layout/hierarchy2"/>
    <dgm:cxn modelId="{E872BAE3-9CBF-4836-B1C8-E40A63578727}" srcId="{8A1D2B05-EE49-49D5-9CDA-28DD4C3E49FA}" destId="{AD809990-7AC5-4A57-B0D8-7BCAE4106019}" srcOrd="1" destOrd="0" parTransId="{2A7726DF-FC72-442B-9AAF-BE934155906A}" sibTransId="{9110E708-54FA-433B-831D-3D779326BA80}"/>
    <dgm:cxn modelId="{C20DF155-8542-4704-9FB6-DBEA37C742A8}" srcId="{845670CC-1261-4327-97A8-8F999A7789E0}" destId="{542875C9-5FC0-4418-9554-858A167F2018}" srcOrd="1" destOrd="0" parTransId="{1F987CBD-4A75-400F-BBE2-70B2F9F57204}" sibTransId="{2381FAFA-621B-4B3A-A1EB-7E98F020EA46}"/>
    <dgm:cxn modelId="{9D8C38E2-CAFA-486F-B616-0ECF1E32C426}" type="presOf" srcId="{7DE7A3A6-7554-4583-AF96-A3CBE6A2546A}" destId="{57EF268A-B9FB-4E06-88B2-4D377F0120CD}" srcOrd="0" destOrd="0" presId="urn:microsoft.com/office/officeart/2005/8/layout/hierarchy2"/>
    <dgm:cxn modelId="{8FF8D312-FE65-4504-AC04-0D672B1D49E8}" srcId="{8A1D2B05-EE49-49D5-9CDA-28DD4C3E49FA}" destId="{845670CC-1261-4327-97A8-8F999A7789E0}" srcOrd="0" destOrd="0" parTransId="{EB123641-3888-4947-AE28-EC0B4ACADD35}" sibTransId="{61FC0219-834F-460D-A5D9-B31F4ADAF2C2}"/>
    <dgm:cxn modelId="{7BE6C084-FB0C-40E3-95B9-729962F3E84B}" type="presOf" srcId="{7DE7A3A6-7554-4583-AF96-A3CBE6A2546A}" destId="{28D95BFC-491A-4619-84BE-F8F518B0EC57}" srcOrd="1" destOrd="0" presId="urn:microsoft.com/office/officeart/2005/8/layout/hierarchy2"/>
    <dgm:cxn modelId="{370A7EC1-473A-4E66-8A9C-E714629AC0E1}" type="presOf" srcId="{542875C9-5FC0-4418-9554-858A167F2018}" destId="{BC6ADA3D-304C-406D-9C5B-8F4089899A8F}" srcOrd="0" destOrd="0" presId="urn:microsoft.com/office/officeart/2005/8/layout/hierarchy2"/>
    <dgm:cxn modelId="{3F614474-1454-4BE9-A17D-F24F0B454595}" type="presOf" srcId="{1F987CBD-4A75-400F-BBE2-70B2F9F57204}" destId="{B5B0136B-E53E-44FE-9239-0DC9393DFFBB}" srcOrd="0" destOrd="0" presId="urn:microsoft.com/office/officeart/2005/8/layout/hierarchy2"/>
    <dgm:cxn modelId="{71EA8B8F-5763-4836-B181-3B4F39B7ABBD}" type="presOf" srcId="{A14E60F5-0512-422A-A477-A87B36F6871D}" destId="{0C9D1717-3EB4-4196-B331-49FFB34723AA}" srcOrd="0" destOrd="0" presId="urn:microsoft.com/office/officeart/2005/8/layout/hierarchy2"/>
    <dgm:cxn modelId="{1F121E0B-2C91-47A9-BF60-7D6F68B6384C}" type="presOf" srcId="{319E7520-56DE-485A-A715-5CF082874C4D}" destId="{9FFC406D-3657-4CC4-9500-856B1F4F927D}" srcOrd="0" destOrd="0" presId="urn:microsoft.com/office/officeart/2005/8/layout/hierarchy2"/>
    <dgm:cxn modelId="{391DC5A6-A9E6-43C1-B824-AFD7F8C83E18}" srcId="{2B74642B-0682-4A2A-BC03-19BCD53E1FB4}" destId="{319E7520-56DE-485A-A715-5CF082874C4D}" srcOrd="0" destOrd="0" parTransId="{5201D4B6-2D2D-47E4-941F-59540B65BD4F}" sibTransId="{BDB2C38C-E133-467C-AFD5-83BBEAC60ED8}"/>
    <dgm:cxn modelId="{F7045B66-9E35-4AA9-A09F-F17956027799}" type="presOf" srcId="{5201D4B6-2D2D-47E4-941F-59540B65BD4F}" destId="{A03DC99B-E71C-4C84-8919-49A624CC79DC}" srcOrd="0" destOrd="0" presId="urn:microsoft.com/office/officeart/2005/8/layout/hierarchy2"/>
    <dgm:cxn modelId="{A62165EF-4FDB-42B0-B338-E5C9E020108D}" type="presOf" srcId="{2B74642B-0682-4A2A-BC03-19BCD53E1FB4}" destId="{58FA4DD9-F93D-4491-B35B-6F911A6F2195}" srcOrd="0" destOrd="0" presId="urn:microsoft.com/office/officeart/2005/8/layout/hierarchy2"/>
    <dgm:cxn modelId="{94EF86A9-B9E5-4BFF-BCA0-C668332B5D6B}" srcId="{542875C9-5FC0-4418-9554-858A167F2018}" destId="{1DEC79BA-5579-409C-ADE4-D0BAEE6C479B}" srcOrd="0" destOrd="0" parTransId="{7DE7A3A6-7554-4583-AF96-A3CBE6A2546A}" sibTransId="{3B5C3E24-B735-47C1-BE18-94C54454FDFE}"/>
    <dgm:cxn modelId="{656D5F43-E267-4B17-AA48-60BE97554268}" type="presOf" srcId="{1F987CBD-4A75-400F-BBE2-70B2F9F57204}" destId="{F7D8BF28-3E50-4EBB-8A3B-D448C79D73F2}" srcOrd="1" destOrd="0" presId="urn:microsoft.com/office/officeart/2005/8/layout/hierarchy2"/>
    <dgm:cxn modelId="{5D7B57C2-6EC4-4CAA-BD13-9366E5D0967E}" type="presOf" srcId="{1DEC79BA-5579-409C-ADE4-D0BAEE6C479B}" destId="{BE351797-B905-48D7-B3F2-C86DDB1EED93}" srcOrd="0" destOrd="0" presId="urn:microsoft.com/office/officeart/2005/8/layout/hierarchy2"/>
    <dgm:cxn modelId="{1E8369D2-8195-4147-A6BE-B89908D8E5D0}" type="presOf" srcId="{845670CC-1261-4327-97A8-8F999A7789E0}" destId="{DB7CD7E2-4DA8-4C2D-B938-8B800F558A37}" srcOrd="0" destOrd="0" presId="urn:microsoft.com/office/officeart/2005/8/layout/hierarchy2"/>
    <dgm:cxn modelId="{04A9AFAA-BAE1-4457-B113-3DF607D8A312}" type="presOf" srcId="{8A1D2B05-EE49-49D5-9CDA-28DD4C3E49FA}" destId="{8FCC9FA9-5F31-415F-B6AD-89DEF80EBFAB}" srcOrd="0" destOrd="0" presId="urn:microsoft.com/office/officeart/2005/8/layout/hierarchy2"/>
    <dgm:cxn modelId="{74D2D246-8F05-4C0B-AD77-3B482EB91F42}" type="presOf" srcId="{5201D4B6-2D2D-47E4-941F-59540B65BD4F}" destId="{CF36BB1F-7D67-4D34-BD6D-AAB3E92CD04D}" srcOrd="1" destOrd="0" presId="urn:microsoft.com/office/officeart/2005/8/layout/hierarchy2"/>
    <dgm:cxn modelId="{F3E293C7-CFCF-495C-AE60-113BFE3AE83D}" srcId="{845670CC-1261-4327-97A8-8F999A7789E0}" destId="{2B74642B-0682-4A2A-BC03-19BCD53E1FB4}" srcOrd="0" destOrd="0" parTransId="{A14E60F5-0512-422A-A477-A87B36F6871D}" sibTransId="{008E47C4-F389-4D6E-B412-60613D80C08A}"/>
    <dgm:cxn modelId="{D6A8042A-621D-48AC-999F-521297806E10}" type="presOf" srcId="{A14E60F5-0512-422A-A477-A87B36F6871D}" destId="{7E7E7ABE-F479-4C2F-BEDC-D85790C260E2}" srcOrd="1" destOrd="0" presId="urn:microsoft.com/office/officeart/2005/8/layout/hierarchy2"/>
    <dgm:cxn modelId="{F7972BA4-C56F-4A2B-9429-25A8B95CFAA0}" type="presParOf" srcId="{8FCC9FA9-5F31-415F-B6AD-89DEF80EBFAB}" destId="{DA622735-65B3-4B03-9182-765AC4EB1B89}" srcOrd="0" destOrd="0" presId="urn:microsoft.com/office/officeart/2005/8/layout/hierarchy2"/>
    <dgm:cxn modelId="{E800C169-387C-48E8-B8EE-3C2016DFE26D}" type="presParOf" srcId="{DA622735-65B3-4B03-9182-765AC4EB1B89}" destId="{DB7CD7E2-4DA8-4C2D-B938-8B800F558A37}" srcOrd="0" destOrd="0" presId="urn:microsoft.com/office/officeart/2005/8/layout/hierarchy2"/>
    <dgm:cxn modelId="{439AAD11-E98A-4379-8C63-83969B825747}" type="presParOf" srcId="{DA622735-65B3-4B03-9182-765AC4EB1B89}" destId="{BE0F428F-86CD-4852-99D7-E35650E06CD0}" srcOrd="1" destOrd="0" presId="urn:microsoft.com/office/officeart/2005/8/layout/hierarchy2"/>
    <dgm:cxn modelId="{0DC55BBA-E369-4CCF-96BC-E3567C98A7DF}" type="presParOf" srcId="{BE0F428F-86CD-4852-99D7-E35650E06CD0}" destId="{0C9D1717-3EB4-4196-B331-49FFB34723AA}" srcOrd="0" destOrd="0" presId="urn:microsoft.com/office/officeart/2005/8/layout/hierarchy2"/>
    <dgm:cxn modelId="{5B8915FA-2246-4002-8528-BE54EEA5EF47}" type="presParOf" srcId="{0C9D1717-3EB4-4196-B331-49FFB34723AA}" destId="{7E7E7ABE-F479-4C2F-BEDC-D85790C260E2}" srcOrd="0" destOrd="0" presId="urn:microsoft.com/office/officeart/2005/8/layout/hierarchy2"/>
    <dgm:cxn modelId="{12F2EF0F-4304-46AE-94EE-3DC979D6CD49}" type="presParOf" srcId="{BE0F428F-86CD-4852-99D7-E35650E06CD0}" destId="{D3AA2057-469E-416D-9073-E8A9F5EDFB2B}" srcOrd="1" destOrd="0" presId="urn:microsoft.com/office/officeart/2005/8/layout/hierarchy2"/>
    <dgm:cxn modelId="{C276A13B-CE11-4089-8D07-074F2B8F977D}" type="presParOf" srcId="{D3AA2057-469E-416D-9073-E8A9F5EDFB2B}" destId="{58FA4DD9-F93D-4491-B35B-6F911A6F2195}" srcOrd="0" destOrd="0" presId="urn:microsoft.com/office/officeart/2005/8/layout/hierarchy2"/>
    <dgm:cxn modelId="{38A7781C-944E-4CE0-B577-A2C224DF6187}" type="presParOf" srcId="{D3AA2057-469E-416D-9073-E8A9F5EDFB2B}" destId="{DD22F520-BE2D-4147-B515-894DA0E8E199}" srcOrd="1" destOrd="0" presId="urn:microsoft.com/office/officeart/2005/8/layout/hierarchy2"/>
    <dgm:cxn modelId="{7CE47C5F-CCD9-4789-A70B-9D73FCF924CD}" type="presParOf" srcId="{DD22F520-BE2D-4147-B515-894DA0E8E199}" destId="{A03DC99B-E71C-4C84-8919-49A624CC79DC}" srcOrd="0" destOrd="0" presId="urn:microsoft.com/office/officeart/2005/8/layout/hierarchy2"/>
    <dgm:cxn modelId="{D0DF560B-D432-47B2-A125-2BF4276897BC}" type="presParOf" srcId="{A03DC99B-E71C-4C84-8919-49A624CC79DC}" destId="{CF36BB1F-7D67-4D34-BD6D-AAB3E92CD04D}" srcOrd="0" destOrd="0" presId="urn:microsoft.com/office/officeart/2005/8/layout/hierarchy2"/>
    <dgm:cxn modelId="{B11E2FDB-19D3-4493-875D-D9EDB9E9308A}" type="presParOf" srcId="{DD22F520-BE2D-4147-B515-894DA0E8E199}" destId="{51275E32-EF18-4F42-85A8-CC3C8CB8463A}" srcOrd="1" destOrd="0" presId="urn:microsoft.com/office/officeart/2005/8/layout/hierarchy2"/>
    <dgm:cxn modelId="{94130252-BF9F-4193-8DBF-AFD61A89747D}" type="presParOf" srcId="{51275E32-EF18-4F42-85A8-CC3C8CB8463A}" destId="{9FFC406D-3657-4CC4-9500-856B1F4F927D}" srcOrd="0" destOrd="0" presId="urn:microsoft.com/office/officeart/2005/8/layout/hierarchy2"/>
    <dgm:cxn modelId="{CE1CD862-7654-40FE-B094-B9D3B1B883D8}" type="presParOf" srcId="{51275E32-EF18-4F42-85A8-CC3C8CB8463A}" destId="{027141A9-8503-4DAE-8992-517CD3763F34}" srcOrd="1" destOrd="0" presId="urn:microsoft.com/office/officeart/2005/8/layout/hierarchy2"/>
    <dgm:cxn modelId="{2B43C3DB-0A0D-44D8-9E99-EC3EF4716424}" type="presParOf" srcId="{BE0F428F-86CD-4852-99D7-E35650E06CD0}" destId="{B5B0136B-E53E-44FE-9239-0DC9393DFFBB}" srcOrd="2" destOrd="0" presId="urn:microsoft.com/office/officeart/2005/8/layout/hierarchy2"/>
    <dgm:cxn modelId="{E94EB98E-1967-4EBD-989A-EC0B14C0C1D6}" type="presParOf" srcId="{B5B0136B-E53E-44FE-9239-0DC9393DFFBB}" destId="{F7D8BF28-3E50-4EBB-8A3B-D448C79D73F2}" srcOrd="0" destOrd="0" presId="urn:microsoft.com/office/officeart/2005/8/layout/hierarchy2"/>
    <dgm:cxn modelId="{FA2CC606-AD37-411A-B9D0-FB01BF2FB358}" type="presParOf" srcId="{BE0F428F-86CD-4852-99D7-E35650E06CD0}" destId="{534C24BA-C423-4482-A0F9-ECB9060A7A33}" srcOrd="3" destOrd="0" presId="urn:microsoft.com/office/officeart/2005/8/layout/hierarchy2"/>
    <dgm:cxn modelId="{852CAF5E-64AB-465C-B311-45AC976E0BEA}" type="presParOf" srcId="{534C24BA-C423-4482-A0F9-ECB9060A7A33}" destId="{BC6ADA3D-304C-406D-9C5B-8F4089899A8F}" srcOrd="0" destOrd="0" presId="urn:microsoft.com/office/officeart/2005/8/layout/hierarchy2"/>
    <dgm:cxn modelId="{298183E9-C2A7-47C7-9EAF-A25016770253}" type="presParOf" srcId="{534C24BA-C423-4482-A0F9-ECB9060A7A33}" destId="{1BCA6C5B-E643-46E9-B8A8-AF34E3AA1FF9}" srcOrd="1" destOrd="0" presId="urn:microsoft.com/office/officeart/2005/8/layout/hierarchy2"/>
    <dgm:cxn modelId="{7662FC85-E4BB-4737-8DF8-A5E39911F9DA}" type="presParOf" srcId="{1BCA6C5B-E643-46E9-B8A8-AF34E3AA1FF9}" destId="{57EF268A-B9FB-4E06-88B2-4D377F0120CD}" srcOrd="0" destOrd="0" presId="urn:microsoft.com/office/officeart/2005/8/layout/hierarchy2"/>
    <dgm:cxn modelId="{C62F8652-7B3B-40C4-A93F-795AC6DA7972}" type="presParOf" srcId="{57EF268A-B9FB-4E06-88B2-4D377F0120CD}" destId="{28D95BFC-491A-4619-84BE-F8F518B0EC57}" srcOrd="0" destOrd="0" presId="urn:microsoft.com/office/officeart/2005/8/layout/hierarchy2"/>
    <dgm:cxn modelId="{E6D5C1A2-C56F-4DA3-9E61-9FA55DAFF4F5}" type="presParOf" srcId="{1BCA6C5B-E643-46E9-B8A8-AF34E3AA1FF9}" destId="{7DCD46A0-A9F6-4534-A1EE-7D2E9ED94DEF}" srcOrd="1" destOrd="0" presId="urn:microsoft.com/office/officeart/2005/8/layout/hierarchy2"/>
    <dgm:cxn modelId="{86A6FCBB-60B7-47E9-8710-5C26EA5468BB}" type="presParOf" srcId="{7DCD46A0-A9F6-4534-A1EE-7D2E9ED94DEF}" destId="{BE351797-B905-48D7-B3F2-C86DDB1EED93}" srcOrd="0" destOrd="0" presId="urn:microsoft.com/office/officeart/2005/8/layout/hierarchy2"/>
    <dgm:cxn modelId="{5F4B3262-4A1C-4E7D-A485-145ADAFF851B}" type="presParOf" srcId="{7DCD46A0-A9F6-4534-A1EE-7D2E9ED94DEF}" destId="{30595633-DF73-45BD-9698-38DD2730D3B3}" srcOrd="1" destOrd="0" presId="urn:microsoft.com/office/officeart/2005/8/layout/hierarchy2"/>
    <dgm:cxn modelId="{3CD1F356-8ABC-4D4C-8A44-F5A04631D80D}" type="presParOf" srcId="{8FCC9FA9-5F31-415F-B6AD-89DEF80EBFAB}" destId="{3B097379-A293-4911-A8DA-08C5CD5F2EFA}" srcOrd="1" destOrd="0" presId="urn:microsoft.com/office/officeart/2005/8/layout/hierarchy2"/>
    <dgm:cxn modelId="{DEEEDD23-DD65-4EEE-96F4-EABA738B3F19}" type="presParOf" srcId="{3B097379-A293-4911-A8DA-08C5CD5F2EFA}" destId="{3589C7DE-414F-496F-B9DE-972898E9CC56}" srcOrd="0" destOrd="0" presId="urn:microsoft.com/office/officeart/2005/8/layout/hierarchy2"/>
    <dgm:cxn modelId="{1FDE2483-41A0-4245-88F1-689625BFFC0B}" type="presParOf" srcId="{3B097379-A293-4911-A8DA-08C5CD5F2EFA}" destId="{281DD774-4C6B-432A-9BD3-33AE1F9A85A5}"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0.xml><?xml version="1.0" encoding="utf-8"?>
<dgm:dataModel xmlns:dgm="http://schemas.openxmlformats.org/drawingml/2006/diagram" xmlns:a="http://schemas.openxmlformats.org/drawingml/2006/main">
  <dgm:ptLst>
    <dgm:pt modelId="{8A1D2B05-EE49-49D5-9CDA-28DD4C3E49FA}"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en-IN"/>
        </a:p>
      </dgm:t>
    </dgm:pt>
    <dgm:pt modelId="{E0BD20A7-664F-40CA-9AB8-A2002C2A991A}">
      <dgm:prSet/>
      <dgm:spPr/>
      <dgm:t>
        <a:bodyPr/>
        <a:lstStyle/>
        <a:p>
          <a:r>
            <a:rPr lang="en-US" dirty="0">
              <a:latin typeface="Cambria Math" panose="02040503050406030204" pitchFamily="18" charset="0"/>
              <a:ea typeface="Cambria Math" panose="02040503050406030204" pitchFamily="18" charset="0"/>
            </a:rPr>
            <a:t>Application to be filed before the appointed day </a:t>
          </a:r>
        </a:p>
      </dgm:t>
    </dgm:pt>
    <dgm:pt modelId="{985D1DBA-4395-4BFC-B485-BF285D84DD54}" type="parTrans" cxnId="{DD0D3D0D-543D-45BC-9338-BF551D9A50B0}">
      <dgm:prSet/>
      <dgm:spPr/>
      <dgm:t>
        <a:bodyPr/>
        <a:lstStyle/>
        <a:p>
          <a:endParaRPr lang="en-IN"/>
        </a:p>
      </dgm:t>
    </dgm:pt>
    <dgm:pt modelId="{43FF83D4-C0DD-49D2-8C12-4B53EE753E6B}" type="sibTrans" cxnId="{DD0D3D0D-543D-45BC-9338-BF551D9A50B0}">
      <dgm:prSet/>
      <dgm:spPr/>
      <dgm:t>
        <a:bodyPr/>
        <a:lstStyle/>
        <a:p>
          <a:endParaRPr lang="en-IN"/>
        </a:p>
      </dgm:t>
    </dgm:pt>
    <dgm:pt modelId="{BAE1F751-8913-4788-9324-5A804AEE776D}">
      <dgm:prSet/>
      <dgm:spPr/>
      <dgm:t>
        <a:bodyPr/>
        <a:lstStyle/>
        <a:p>
          <a:r>
            <a:rPr lang="en-IN">
              <a:latin typeface="Cambria Math" panose="02040503050406030204" pitchFamily="18" charset="0"/>
              <a:ea typeface="Cambria Math" panose="02040503050406030204" pitchFamily="18" charset="0"/>
            </a:rPr>
            <a:t>Refund proceeding will be in terms of earlier law other than Section 11B (2) of Central Excise Act, 1944</a:t>
          </a:r>
          <a:endParaRPr lang="en-US" dirty="0">
            <a:latin typeface="Cambria Math" panose="02040503050406030204" pitchFamily="18" charset="0"/>
            <a:ea typeface="Cambria Math" panose="02040503050406030204" pitchFamily="18" charset="0"/>
          </a:endParaRPr>
        </a:p>
      </dgm:t>
    </dgm:pt>
    <dgm:pt modelId="{FEAE0A3C-2827-43A6-9E34-6947EA3A55CD}" type="parTrans" cxnId="{D5D9D840-1D8C-4D4C-B604-03EABFCB6ABF}">
      <dgm:prSet/>
      <dgm:spPr/>
      <dgm:t>
        <a:bodyPr/>
        <a:lstStyle/>
        <a:p>
          <a:endParaRPr lang="en-IN"/>
        </a:p>
      </dgm:t>
    </dgm:pt>
    <dgm:pt modelId="{6F50A40A-CC7F-4257-AB50-B180C3BF2C65}" type="sibTrans" cxnId="{D5D9D840-1D8C-4D4C-B604-03EABFCB6ABF}">
      <dgm:prSet/>
      <dgm:spPr/>
      <dgm:t>
        <a:bodyPr/>
        <a:lstStyle/>
        <a:p>
          <a:endParaRPr lang="en-IN"/>
        </a:p>
      </dgm:t>
    </dgm:pt>
    <dgm:pt modelId="{BD0792A3-EBBE-4710-B3D7-F3D556FF3845}">
      <dgm:prSet/>
      <dgm:spPr/>
      <dgm:t>
        <a:bodyPr/>
        <a:lstStyle/>
        <a:p>
          <a:r>
            <a:rPr lang="en-IN" dirty="0">
              <a:latin typeface="Cambria Math" panose="02040503050406030204" pitchFamily="18" charset="0"/>
              <a:ea typeface="Cambria Math" panose="02040503050406030204" pitchFamily="18" charset="0"/>
            </a:rPr>
            <a:t>Eligible refund to be paid in cash and if fully or partially rejected; balance to lapse (CGST)</a:t>
          </a:r>
          <a:endParaRPr lang="en-US" dirty="0">
            <a:latin typeface="Cambria Math" panose="02040503050406030204" pitchFamily="18" charset="0"/>
            <a:ea typeface="Cambria Math" panose="02040503050406030204" pitchFamily="18" charset="0"/>
          </a:endParaRPr>
        </a:p>
      </dgm:t>
    </dgm:pt>
    <dgm:pt modelId="{5D217AF5-D8E2-42EF-ADC5-36B6C0A61C40}" type="parTrans" cxnId="{542A8B55-58E9-4F61-98C7-03A5BF917CBF}">
      <dgm:prSet/>
      <dgm:spPr/>
      <dgm:t>
        <a:bodyPr/>
        <a:lstStyle/>
        <a:p>
          <a:endParaRPr lang="en-IN"/>
        </a:p>
      </dgm:t>
    </dgm:pt>
    <dgm:pt modelId="{CAA87DE8-E38A-4E33-B646-7DF61BE96F71}" type="sibTrans" cxnId="{542A8B55-58E9-4F61-98C7-03A5BF917CBF}">
      <dgm:prSet/>
      <dgm:spPr/>
      <dgm:t>
        <a:bodyPr/>
        <a:lstStyle/>
        <a:p>
          <a:endParaRPr lang="en-IN"/>
        </a:p>
      </dgm:t>
    </dgm:pt>
    <dgm:pt modelId="{37DC9F8E-3152-4F77-9EFD-80F72C40DB23}">
      <dgm:prSet/>
      <dgm:spPr/>
      <dgm:t>
        <a:bodyPr/>
        <a:lstStyle/>
        <a:p>
          <a:r>
            <a:rPr lang="en-IN" dirty="0">
              <a:latin typeface="Cambria Math" panose="02040503050406030204" pitchFamily="18" charset="0"/>
              <a:ea typeface="Cambria Math" panose="02040503050406030204" pitchFamily="18" charset="0"/>
            </a:rPr>
            <a:t>Eligible refund to be paid in terms of provision of law and if fully or partially rejected; balance to lapse (SGST)</a:t>
          </a:r>
          <a:endParaRPr lang="en-US" dirty="0">
            <a:latin typeface="Cambria Math" panose="02040503050406030204" pitchFamily="18" charset="0"/>
            <a:ea typeface="Cambria Math" panose="02040503050406030204" pitchFamily="18" charset="0"/>
          </a:endParaRPr>
        </a:p>
      </dgm:t>
    </dgm:pt>
    <dgm:pt modelId="{03443306-EA6A-4CB8-A22D-3D7F43CC35E6}" type="parTrans" cxnId="{08BD8267-45AE-47FB-9794-A3EE562DAEB4}">
      <dgm:prSet/>
      <dgm:spPr/>
      <dgm:t>
        <a:bodyPr/>
        <a:lstStyle/>
        <a:p>
          <a:endParaRPr lang="en-IN"/>
        </a:p>
      </dgm:t>
    </dgm:pt>
    <dgm:pt modelId="{F634E13B-1367-457F-A8AE-BC0791BCD4AE}" type="sibTrans" cxnId="{08BD8267-45AE-47FB-9794-A3EE562DAEB4}">
      <dgm:prSet/>
      <dgm:spPr/>
      <dgm:t>
        <a:bodyPr/>
        <a:lstStyle/>
        <a:p>
          <a:endParaRPr lang="en-IN"/>
        </a:p>
      </dgm:t>
    </dgm:pt>
    <dgm:pt modelId="{30A30F22-7137-4054-9887-24F4EC9DC67A}">
      <dgm:prSet/>
      <dgm:spPr/>
      <dgm:t>
        <a:bodyPr/>
        <a:lstStyle/>
        <a:p>
          <a:r>
            <a:rPr lang="en-IN" dirty="0">
              <a:latin typeface="Cambria Math" panose="02040503050406030204" pitchFamily="18" charset="0"/>
              <a:ea typeface="Cambria Math" panose="02040503050406030204" pitchFamily="18" charset="0"/>
            </a:rPr>
            <a:t>Refund claim of duty/tax and interest and any other amount due under earlier law</a:t>
          </a:r>
          <a:endParaRPr lang="en-IN" dirty="0">
            <a:latin typeface="+mn-lt"/>
          </a:endParaRPr>
        </a:p>
      </dgm:t>
    </dgm:pt>
    <dgm:pt modelId="{CC653974-8163-440D-974A-D574EAACCA70}" type="parTrans" cxnId="{9B069EA0-E47D-4610-8DA6-786335F336E5}">
      <dgm:prSet/>
      <dgm:spPr/>
      <dgm:t>
        <a:bodyPr/>
        <a:lstStyle/>
        <a:p>
          <a:endParaRPr lang="en-IN"/>
        </a:p>
      </dgm:t>
    </dgm:pt>
    <dgm:pt modelId="{0BB298BC-3FEC-4D43-A743-384930BC9B2B}" type="sibTrans" cxnId="{9B069EA0-E47D-4610-8DA6-786335F336E5}">
      <dgm:prSet/>
      <dgm:spPr/>
      <dgm:t>
        <a:bodyPr/>
        <a:lstStyle/>
        <a:p>
          <a:endParaRPr lang="en-IN"/>
        </a:p>
      </dgm:t>
    </dgm:pt>
    <dgm:pt modelId="{2B86BD4D-C2D8-4DFA-A205-7CA997CB109E}" type="pres">
      <dgm:prSet presAssocID="{8A1D2B05-EE49-49D5-9CDA-28DD4C3E49FA}" presName="linear" presStyleCnt="0">
        <dgm:presLayoutVars>
          <dgm:animLvl val="lvl"/>
          <dgm:resizeHandles val="exact"/>
        </dgm:presLayoutVars>
      </dgm:prSet>
      <dgm:spPr/>
    </dgm:pt>
    <dgm:pt modelId="{294CE721-F5B6-4AB9-9CE2-8A389ED224A6}" type="pres">
      <dgm:prSet presAssocID="{30A30F22-7137-4054-9887-24F4EC9DC67A}" presName="parentText" presStyleLbl="node1" presStyleIdx="0" presStyleCnt="5">
        <dgm:presLayoutVars>
          <dgm:chMax val="0"/>
          <dgm:bulletEnabled val="1"/>
        </dgm:presLayoutVars>
      </dgm:prSet>
      <dgm:spPr/>
    </dgm:pt>
    <dgm:pt modelId="{17B24BE5-550F-4E6E-B233-FAAA44F7F465}" type="pres">
      <dgm:prSet presAssocID="{0BB298BC-3FEC-4D43-A743-384930BC9B2B}" presName="spacer" presStyleCnt="0"/>
      <dgm:spPr/>
    </dgm:pt>
    <dgm:pt modelId="{54D9E492-58D7-4CA7-86C7-3890FD4A215E}" type="pres">
      <dgm:prSet presAssocID="{E0BD20A7-664F-40CA-9AB8-A2002C2A991A}" presName="parentText" presStyleLbl="node1" presStyleIdx="1" presStyleCnt="5">
        <dgm:presLayoutVars>
          <dgm:chMax val="0"/>
          <dgm:bulletEnabled val="1"/>
        </dgm:presLayoutVars>
      </dgm:prSet>
      <dgm:spPr/>
    </dgm:pt>
    <dgm:pt modelId="{DFF86266-C0E1-4E03-9463-5132BD4DFA87}" type="pres">
      <dgm:prSet presAssocID="{43FF83D4-C0DD-49D2-8C12-4B53EE753E6B}" presName="spacer" presStyleCnt="0"/>
      <dgm:spPr/>
    </dgm:pt>
    <dgm:pt modelId="{5E61C8E8-1CDD-4154-8948-FF6EAB8BD23E}" type="pres">
      <dgm:prSet presAssocID="{BAE1F751-8913-4788-9324-5A804AEE776D}" presName="parentText" presStyleLbl="node1" presStyleIdx="2" presStyleCnt="5">
        <dgm:presLayoutVars>
          <dgm:chMax val="0"/>
          <dgm:bulletEnabled val="1"/>
        </dgm:presLayoutVars>
      </dgm:prSet>
      <dgm:spPr/>
    </dgm:pt>
    <dgm:pt modelId="{738AF6A5-B777-49A8-B3D0-7224FCDCF763}" type="pres">
      <dgm:prSet presAssocID="{6F50A40A-CC7F-4257-AB50-B180C3BF2C65}" presName="spacer" presStyleCnt="0"/>
      <dgm:spPr/>
    </dgm:pt>
    <dgm:pt modelId="{32264E8F-B351-4EC0-A4F8-55B81F796233}" type="pres">
      <dgm:prSet presAssocID="{BD0792A3-EBBE-4710-B3D7-F3D556FF3845}" presName="parentText" presStyleLbl="node1" presStyleIdx="3" presStyleCnt="5">
        <dgm:presLayoutVars>
          <dgm:chMax val="0"/>
          <dgm:bulletEnabled val="1"/>
        </dgm:presLayoutVars>
      </dgm:prSet>
      <dgm:spPr/>
    </dgm:pt>
    <dgm:pt modelId="{621D41F0-16CF-425F-846D-72A316D55DF3}" type="pres">
      <dgm:prSet presAssocID="{CAA87DE8-E38A-4E33-B646-7DF61BE96F71}" presName="spacer" presStyleCnt="0"/>
      <dgm:spPr/>
    </dgm:pt>
    <dgm:pt modelId="{ABA02083-A76F-4EDC-B3DC-8563556BBFF1}" type="pres">
      <dgm:prSet presAssocID="{37DC9F8E-3152-4F77-9EFD-80F72C40DB23}" presName="parentText" presStyleLbl="node1" presStyleIdx="4" presStyleCnt="5">
        <dgm:presLayoutVars>
          <dgm:chMax val="0"/>
          <dgm:bulletEnabled val="1"/>
        </dgm:presLayoutVars>
      </dgm:prSet>
      <dgm:spPr/>
    </dgm:pt>
  </dgm:ptLst>
  <dgm:cxnLst>
    <dgm:cxn modelId="{D5D9D840-1D8C-4D4C-B604-03EABFCB6ABF}" srcId="{8A1D2B05-EE49-49D5-9CDA-28DD4C3E49FA}" destId="{BAE1F751-8913-4788-9324-5A804AEE776D}" srcOrd="2" destOrd="0" parTransId="{FEAE0A3C-2827-43A6-9E34-6947EA3A55CD}" sibTransId="{6F50A40A-CC7F-4257-AB50-B180C3BF2C65}"/>
    <dgm:cxn modelId="{9B069EA0-E47D-4610-8DA6-786335F336E5}" srcId="{8A1D2B05-EE49-49D5-9CDA-28DD4C3E49FA}" destId="{30A30F22-7137-4054-9887-24F4EC9DC67A}" srcOrd="0" destOrd="0" parTransId="{CC653974-8163-440D-974A-D574EAACCA70}" sibTransId="{0BB298BC-3FEC-4D43-A743-384930BC9B2B}"/>
    <dgm:cxn modelId="{BCDB1D04-9370-459D-A19D-2A57113DC55B}" type="presOf" srcId="{E0BD20A7-664F-40CA-9AB8-A2002C2A991A}" destId="{54D9E492-58D7-4CA7-86C7-3890FD4A215E}" srcOrd="0" destOrd="0" presId="urn:microsoft.com/office/officeart/2005/8/layout/vList2"/>
    <dgm:cxn modelId="{2F34697F-6FF1-4943-BA35-381EFB9C1B5C}" type="presOf" srcId="{BD0792A3-EBBE-4710-B3D7-F3D556FF3845}" destId="{32264E8F-B351-4EC0-A4F8-55B81F796233}" srcOrd="0" destOrd="0" presId="urn:microsoft.com/office/officeart/2005/8/layout/vList2"/>
    <dgm:cxn modelId="{08BD8267-45AE-47FB-9794-A3EE562DAEB4}" srcId="{8A1D2B05-EE49-49D5-9CDA-28DD4C3E49FA}" destId="{37DC9F8E-3152-4F77-9EFD-80F72C40DB23}" srcOrd="4" destOrd="0" parTransId="{03443306-EA6A-4CB8-A22D-3D7F43CC35E6}" sibTransId="{F634E13B-1367-457F-A8AE-BC0791BCD4AE}"/>
    <dgm:cxn modelId="{06C16EA5-028A-4A81-AD73-F0FA43E1C030}" type="presOf" srcId="{37DC9F8E-3152-4F77-9EFD-80F72C40DB23}" destId="{ABA02083-A76F-4EDC-B3DC-8563556BBFF1}" srcOrd="0" destOrd="0" presId="urn:microsoft.com/office/officeart/2005/8/layout/vList2"/>
    <dgm:cxn modelId="{DD0D3D0D-543D-45BC-9338-BF551D9A50B0}" srcId="{8A1D2B05-EE49-49D5-9CDA-28DD4C3E49FA}" destId="{E0BD20A7-664F-40CA-9AB8-A2002C2A991A}" srcOrd="1" destOrd="0" parTransId="{985D1DBA-4395-4BFC-B485-BF285D84DD54}" sibTransId="{43FF83D4-C0DD-49D2-8C12-4B53EE753E6B}"/>
    <dgm:cxn modelId="{8F80B041-6F5A-48CF-BA2E-9196997EF331}" type="presOf" srcId="{BAE1F751-8913-4788-9324-5A804AEE776D}" destId="{5E61C8E8-1CDD-4154-8948-FF6EAB8BD23E}" srcOrd="0" destOrd="0" presId="urn:microsoft.com/office/officeart/2005/8/layout/vList2"/>
    <dgm:cxn modelId="{BE806551-5087-4ABE-B29B-BD6270BA8068}" type="presOf" srcId="{30A30F22-7137-4054-9887-24F4EC9DC67A}" destId="{294CE721-F5B6-4AB9-9CE2-8A389ED224A6}" srcOrd="0" destOrd="0" presId="urn:microsoft.com/office/officeart/2005/8/layout/vList2"/>
    <dgm:cxn modelId="{542A8B55-58E9-4F61-98C7-03A5BF917CBF}" srcId="{8A1D2B05-EE49-49D5-9CDA-28DD4C3E49FA}" destId="{BD0792A3-EBBE-4710-B3D7-F3D556FF3845}" srcOrd="3" destOrd="0" parTransId="{5D217AF5-D8E2-42EF-ADC5-36B6C0A61C40}" sibTransId="{CAA87DE8-E38A-4E33-B646-7DF61BE96F71}"/>
    <dgm:cxn modelId="{CBC0B0AC-76A4-4475-99A1-BB9041CA29D0}" type="presOf" srcId="{8A1D2B05-EE49-49D5-9CDA-28DD4C3E49FA}" destId="{2B86BD4D-C2D8-4DFA-A205-7CA997CB109E}" srcOrd="0" destOrd="0" presId="urn:microsoft.com/office/officeart/2005/8/layout/vList2"/>
    <dgm:cxn modelId="{75B39721-474A-41F9-A015-DD7BF2DE7E75}" type="presParOf" srcId="{2B86BD4D-C2D8-4DFA-A205-7CA997CB109E}" destId="{294CE721-F5B6-4AB9-9CE2-8A389ED224A6}" srcOrd="0" destOrd="0" presId="urn:microsoft.com/office/officeart/2005/8/layout/vList2"/>
    <dgm:cxn modelId="{0717C013-59D8-4F29-BAE6-7C4BF9F275C9}" type="presParOf" srcId="{2B86BD4D-C2D8-4DFA-A205-7CA997CB109E}" destId="{17B24BE5-550F-4E6E-B233-FAAA44F7F465}" srcOrd="1" destOrd="0" presId="urn:microsoft.com/office/officeart/2005/8/layout/vList2"/>
    <dgm:cxn modelId="{AE15C91C-0677-4059-BC18-7B53C9B19508}" type="presParOf" srcId="{2B86BD4D-C2D8-4DFA-A205-7CA997CB109E}" destId="{54D9E492-58D7-4CA7-86C7-3890FD4A215E}" srcOrd="2" destOrd="0" presId="urn:microsoft.com/office/officeart/2005/8/layout/vList2"/>
    <dgm:cxn modelId="{4349E216-B2CC-4002-A5A8-3DCB279AD3AE}" type="presParOf" srcId="{2B86BD4D-C2D8-4DFA-A205-7CA997CB109E}" destId="{DFF86266-C0E1-4E03-9463-5132BD4DFA87}" srcOrd="3" destOrd="0" presId="urn:microsoft.com/office/officeart/2005/8/layout/vList2"/>
    <dgm:cxn modelId="{63AF26E7-905F-4F46-9C2E-20C1F4A178E2}" type="presParOf" srcId="{2B86BD4D-C2D8-4DFA-A205-7CA997CB109E}" destId="{5E61C8E8-1CDD-4154-8948-FF6EAB8BD23E}" srcOrd="4" destOrd="0" presId="urn:microsoft.com/office/officeart/2005/8/layout/vList2"/>
    <dgm:cxn modelId="{46108D43-0063-4132-814F-0DD1565559EC}" type="presParOf" srcId="{2B86BD4D-C2D8-4DFA-A205-7CA997CB109E}" destId="{738AF6A5-B777-49A8-B3D0-7224FCDCF763}" srcOrd="5" destOrd="0" presId="urn:microsoft.com/office/officeart/2005/8/layout/vList2"/>
    <dgm:cxn modelId="{035C54A3-F798-430D-B7B3-AFCB18359CAA}" type="presParOf" srcId="{2B86BD4D-C2D8-4DFA-A205-7CA997CB109E}" destId="{32264E8F-B351-4EC0-A4F8-55B81F796233}" srcOrd="6" destOrd="0" presId="urn:microsoft.com/office/officeart/2005/8/layout/vList2"/>
    <dgm:cxn modelId="{A7F56BFC-DBF5-461E-9FCB-EEC265714C01}" type="presParOf" srcId="{2B86BD4D-C2D8-4DFA-A205-7CA997CB109E}" destId="{621D41F0-16CF-425F-846D-72A316D55DF3}" srcOrd="7" destOrd="0" presId="urn:microsoft.com/office/officeart/2005/8/layout/vList2"/>
    <dgm:cxn modelId="{A6C76C1C-92C3-4811-9278-31F7943BA11F}" type="presParOf" srcId="{2B86BD4D-C2D8-4DFA-A205-7CA997CB109E}" destId="{ABA02083-A76F-4EDC-B3DC-8563556BBFF1}"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1.xml><?xml version="1.0" encoding="utf-8"?>
<dgm:dataModel xmlns:dgm="http://schemas.openxmlformats.org/drawingml/2006/diagram" xmlns:a="http://schemas.openxmlformats.org/drawingml/2006/main">
  <dgm:ptLst>
    <dgm:pt modelId="{8A1D2B05-EE49-49D5-9CDA-28DD4C3E49FA}"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en-IN"/>
        </a:p>
      </dgm:t>
    </dgm:pt>
    <dgm:pt modelId="{30A30F22-7137-4054-9887-24F4EC9DC67A}">
      <dgm:prSet/>
      <dgm:spPr/>
      <dgm:t>
        <a:bodyPr/>
        <a:lstStyle/>
        <a:p>
          <a:r>
            <a:rPr lang="en-IN" dirty="0">
              <a:latin typeface="+mn-lt"/>
              <a:ea typeface="Cambria Math" panose="02040503050406030204" pitchFamily="18" charset="0"/>
            </a:rPr>
            <a:t>Proceedings of appeal revision, review or reference relating to claim of input tax / CENVAT credit will be disposed of in accordance with earlier law; </a:t>
          </a:r>
          <a:endParaRPr lang="en-IN" dirty="0">
            <a:latin typeface="+mn-lt"/>
          </a:endParaRPr>
        </a:p>
      </dgm:t>
    </dgm:pt>
    <dgm:pt modelId="{CC653974-8163-440D-974A-D574EAACCA70}" type="parTrans" cxnId="{9B069EA0-E47D-4610-8DA6-786335F336E5}">
      <dgm:prSet/>
      <dgm:spPr/>
      <dgm:t>
        <a:bodyPr/>
        <a:lstStyle/>
        <a:p>
          <a:endParaRPr lang="en-IN">
            <a:latin typeface="+mn-lt"/>
          </a:endParaRPr>
        </a:p>
      </dgm:t>
    </dgm:pt>
    <dgm:pt modelId="{0BB298BC-3FEC-4D43-A743-384930BC9B2B}" type="sibTrans" cxnId="{9B069EA0-E47D-4610-8DA6-786335F336E5}">
      <dgm:prSet/>
      <dgm:spPr/>
      <dgm:t>
        <a:bodyPr/>
        <a:lstStyle/>
        <a:p>
          <a:endParaRPr lang="en-IN">
            <a:latin typeface="+mn-lt"/>
          </a:endParaRPr>
        </a:p>
      </dgm:t>
    </dgm:pt>
    <dgm:pt modelId="{EB2AEFE8-61E4-40E1-AEFE-1BA2423137FA}">
      <dgm:prSet phldrT="[Text]"/>
      <dgm:spPr/>
      <dgm:t>
        <a:bodyPr/>
        <a:lstStyle/>
        <a:p>
          <a:r>
            <a:rPr lang="en-IN" dirty="0">
              <a:latin typeface="+mn-lt"/>
              <a:ea typeface="Cambria Math" panose="02040503050406030204" pitchFamily="18" charset="0"/>
            </a:rPr>
            <a:t>Inadmissible Credit to be recovered as arrears of tax under GST law</a:t>
          </a:r>
          <a:endParaRPr lang="en-US" dirty="0">
            <a:latin typeface="+mn-lt"/>
            <a:ea typeface="Cambria Math" panose="02040503050406030204" pitchFamily="18" charset="0"/>
          </a:endParaRPr>
        </a:p>
      </dgm:t>
    </dgm:pt>
    <dgm:pt modelId="{B9B869EF-2F06-472E-AF42-2E1FB1469AE0}" type="parTrans" cxnId="{062832B4-47C2-4B94-AF02-131C60BBF757}">
      <dgm:prSet/>
      <dgm:spPr/>
      <dgm:t>
        <a:bodyPr/>
        <a:lstStyle/>
        <a:p>
          <a:endParaRPr lang="en-IN">
            <a:latin typeface="+mn-lt"/>
          </a:endParaRPr>
        </a:p>
      </dgm:t>
    </dgm:pt>
    <dgm:pt modelId="{4C78AB96-D542-4A57-B250-BF76F0AA2675}" type="sibTrans" cxnId="{062832B4-47C2-4B94-AF02-131C60BBF757}">
      <dgm:prSet/>
      <dgm:spPr/>
      <dgm:t>
        <a:bodyPr/>
        <a:lstStyle/>
        <a:p>
          <a:endParaRPr lang="en-IN">
            <a:latin typeface="+mn-lt"/>
          </a:endParaRPr>
        </a:p>
      </dgm:t>
    </dgm:pt>
    <dgm:pt modelId="{CD6F453B-94C1-4C2F-BE1D-E62ADE9E00F0}">
      <dgm:prSet phldrT="[Text]"/>
      <dgm:spPr/>
      <dgm:t>
        <a:bodyPr/>
        <a:lstStyle/>
        <a:p>
          <a:r>
            <a:rPr lang="en-IN" dirty="0">
              <a:latin typeface="+mn-lt"/>
              <a:ea typeface="Cambria Math" panose="02040503050406030204" pitchFamily="18" charset="0"/>
            </a:rPr>
            <a:t>Not eligible for claim of input tax credit under GST law</a:t>
          </a:r>
          <a:endParaRPr lang="en-US" dirty="0">
            <a:latin typeface="+mn-lt"/>
            <a:ea typeface="Cambria Math" panose="02040503050406030204" pitchFamily="18" charset="0"/>
          </a:endParaRPr>
        </a:p>
      </dgm:t>
    </dgm:pt>
    <dgm:pt modelId="{C7A2EE0A-41A9-46F6-8046-D337E83BCB13}" type="parTrans" cxnId="{2D8B8216-504C-4779-A8C5-163D1442EC96}">
      <dgm:prSet/>
      <dgm:spPr/>
      <dgm:t>
        <a:bodyPr/>
        <a:lstStyle/>
        <a:p>
          <a:endParaRPr lang="en-IN">
            <a:latin typeface="+mn-lt"/>
          </a:endParaRPr>
        </a:p>
      </dgm:t>
    </dgm:pt>
    <dgm:pt modelId="{7815D941-BC4E-4A51-A4FC-14721C64B056}" type="sibTrans" cxnId="{2D8B8216-504C-4779-A8C5-163D1442EC96}">
      <dgm:prSet/>
      <dgm:spPr/>
      <dgm:t>
        <a:bodyPr/>
        <a:lstStyle/>
        <a:p>
          <a:endParaRPr lang="en-IN">
            <a:latin typeface="+mn-lt"/>
          </a:endParaRPr>
        </a:p>
      </dgm:t>
    </dgm:pt>
    <dgm:pt modelId="{714C6E51-DE8B-4045-B7A4-2C961B128DC3}">
      <dgm:prSet phldrT="[Text]"/>
      <dgm:spPr/>
      <dgm:t>
        <a:bodyPr/>
        <a:lstStyle/>
        <a:p>
          <a:r>
            <a:rPr lang="en-IN" dirty="0">
              <a:latin typeface="+mn-lt"/>
              <a:ea typeface="Cambria Math" panose="02040503050406030204" pitchFamily="18" charset="0"/>
            </a:rPr>
            <a:t>Admissible CENVAT credit to be refunded in cash (CGST)</a:t>
          </a:r>
          <a:endParaRPr lang="en-US" dirty="0">
            <a:latin typeface="+mn-lt"/>
            <a:ea typeface="Cambria Math" panose="02040503050406030204" pitchFamily="18" charset="0"/>
          </a:endParaRPr>
        </a:p>
      </dgm:t>
    </dgm:pt>
    <dgm:pt modelId="{E002A603-306C-479B-B2D9-0EEEF460F844}" type="parTrans" cxnId="{934C1A5C-E84B-4A6C-8BCB-D75F8F9181B6}">
      <dgm:prSet/>
      <dgm:spPr/>
      <dgm:t>
        <a:bodyPr/>
        <a:lstStyle/>
        <a:p>
          <a:endParaRPr lang="en-IN">
            <a:latin typeface="+mn-lt"/>
          </a:endParaRPr>
        </a:p>
      </dgm:t>
    </dgm:pt>
    <dgm:pt modelId="{434771CD-409A-4C45-ADEA-52A41EDBE8E8}" type="sibTrans" cxnId="{934C1A5C-E84B-4A6C-8BCB-D75F8F9181B6}">
      <dgm:prSet/>
      <dgm:spPr/>
      <dgm:t>
        <a:bodyPr/>
        <a:lstStyle/>
        <a:p>
          <a:endParaRPr lang="en-IN">
            <a:latin typeface="+mn-lt"/>
          </a:endParaRPr>
        </a:p>
      </dgm:t>
    </dgm:pt>
    <dgm:pt modelId="{B18D1FEE-8915-4DC4-847A-CA0958873176}">
      <dgm:prSet phldrT="[Text]"/>
      <dgm:spPr/>
      <dgm:t>
        <a:bodyPr/>
        <a:lstStyle/>
        <a:p>
          <a:r>
            <a:rPr lang="en-IN" dirty="0">
              <a:latin typeface="+mn-lt"/>
              <a:ea typeface="Cambria Math" panose="02040503050406030204" pitchFamily="18" charset="0"/>
            </a:rPr>
            <a:t>Admissible input tax credit to be refunded in accordance with provision earlier law  (SGST)</a:t>
          </a:r>
          <a:endParaRPr lang="en-US" dirty="0">
            <a:latin typeface="+mn-lt"/>
            <a:ea typeface="Cambria Math" panose="02040503050406030204" pitchFamily="18" charset="0"/>
          </a:endParaRPr>
        </a:p>
      </dgm:t>
    </dgm:pt>
    <dgm:pt modelId="{BECEC0E1-BC6F-43B8-99D6-EC0EB5CE033B}" type="parTrans" cxnId="{1E5006DE-CCDB-4711-A006-15989F4C1139}">
      <dgm:prSet/>
      <dgm:spPr/>
      <dgm:t>
        <a:bodyPr/>
        <a:lstStyle/>
        <a:p>
          <a:endParaRPr lang="en-IN">
            <a:latin typeface="+mn-lt"/>
          </a:endParaRPr>
        </a:p>
      </dgm:t>
    </dgm:pt>
    <dgm:pt modelId="{2687BE31-8CC6-47D4-8034-EF13A86C5817}" type="sibTrans" cxnId="{1E5006DE-CCDB-4711-A006-15989F4C1139}">
      <dgm:prSet/>
      <dgm:spPr/>
      <dgm:t>
        <a:bodyPr/>
        <a:lstStyle/>
        <a:p>
          <a:endParaRPr lang="en-IN">
            <a:latin typeface="+mn-lt"/>
          </a:endParaRPr>
        </a:p>
      </dgm:t>
    </dgm:pt>
    <dgm:pt modelId="{2B86BD4D-C2D8-4DFA-A205-7CA997CB109E}" type="pres">
      <dgm:prSet presAssocID="{8A1D2B05-EE49-49D5-9CDA-28DD4C3E49FA}" presName="linear" presStyleCnt="0">
        <dgm:presLayoutVars>
          <dgm:animLvl val="lvl"/>
          <dgm:resizeHandles val="exact"/>
        </dgm:presLayoutVars>
      </dgm:prSet>
      <dgm:spPr/>
    </dgm:pt>
    <dgm:pt modelId="{294CE721-F5B6-4AB9-9CE2-8A389ED224A6}" type="pres">
      <dgm:prSet presAssocID="{30A30F22-7137-4054-9887-24F4EC9DC67A}" presName="parentText" presStyleLbl="node1" presStyleIdx="0" presStyleCnt="5">
        <dgm:presLayoutVars>
          <dgm:chMax val="0"/>
          <dgm:bulletEnabled val="1"/>
        </dgm:presLayoutVars>
      </dgm:prSet>
      <dgm:spPr/>
    </dgm:pt>
    <dgm:pt modelId="{17B24BE5-550F-4E6E-B233-FAAA44F7F465}" type="pres">
      <dgm:prSet presAssocID="{0BB298BC-3FEC-4D43-A743-384930BC9B2B}" presName="spacer" presStyleCnt="0"/>
      <dgm:spPr/>
    </dgm:pt>
    <dgm:pt modelId="{BAC2EE39-DFE1-4976-B998-AEEED89F8CF9}" type="pres">
      <dgm:prSet presAssocID="{EB2AEFE8-61E4-40E1-AEFE-1BA2423137FA}" presName="parentText" presStyleLbl="node1" presStyleIdx="1" presStyleCnt="5">
        <dgm:presLayoutVars>
          <dgm:chMax val="0"/>
          <dgm:bulletEnabled val="1"/>
        </dgm:presLayoutVars>
      </dgm:prSet>
      <dgm:spPr/>
    </dgm:pt>
    <dgm:pt modelId="{9E5FD973-3DCB-4085-999C-19702CE4BD3F}" type="pres">
      <dgm:prSet presAssocID="{4C78AB96-D542-4A57-B250-BF76F0AA2675}" presName="spacer" presStyleCnt="0"/>
      <dgm:spPr/>
    </dgm:pt>
    <dgm:pt modelId="{D39FEB58-408D-491A-9369-7970B5F2921D}" type="pres">
      <dgm:prSet presAssocID="{CD6F453B-94C1-4C2F-BE1D-E62ADE9E00F0}" presName="parentText" presStyleLbl="node1" presStyleIdx="2" presStyleCnt="5">
        <dgm:presLayoutVars>
          <dgm:chMax val="0"/>
          <dgm:bulletEnabled val="1"/>
        </dgm:presLayoutVars>
      </dgm:prSet>
      <dgm:spPr/>
    </dgm:pt>
    <dgm:pt modelId="{6A5CA6F5-132D-4C28-9EB0-8987A2BE0BBB}" type="pres">
      <dgm:prSet presAssocID="{7815D941-BC4E-4A51-A4FC-14721C64B056}" presName="spacer" presStyleCnt="0"/>
      <dgm:spPr/>
    </dgm:pt>
    <dgm:pt modelId="{DF93652D-2BB0-4111-A13D-A7C13FD62186}" type="pres">
      <dgm:prSet presAssocID="{714C6E51-DE8B-4045-B7A4-2C961B128DC3}" presName="parentText" presStyleLbl="node1" presStyleIdx="3" presStyleCnt="5">
        <dgm:presLayoutVars>
          <dgm:chMax val="0"/>
          <dgm:bulletEnabled val="1"/>
        </dgm:presLayoutVars>
      </dgm:prSet>
      <dgm:spPr/>
    </dgm:pt>
    <dgm:pt modelId="{4C99C420-BBC3-46D6-894D-7C9F024786D2}" type="pres">
      <dgm:prSet presAssocID="{434771CD-409A-4C45-ADEA-52A41EDBE8E8}" presName="spacer" presStyleCnt="0"/>
      <dgm:spPr/>
    </dgm:pt>
    <dgm:pt modelId="{088C6746-D551-4EC7-9B28-3EFEE2189ADC}" type="pres">
      <dgm:prSet presAssocID="{B18D1FEE-8915-4DC4-847A-CA0958873176}" presName="parentText" presStyleLbl="node1" presStyleIdx="4" presStyleCnt="5">
        <dgm:presLayoutVars>
          <dgm:chMax val="0"/>
          <dgm:bulletEnabled val="1"/>
        </dgm:presLayoutVars>
      </dgm:prSet>
      <dgm:spPr/>
    </dgm:pt>
  </dgm:ptLst>
  <dgm:cxnLst>
    <dgm:cxn modelId="{2D8B8216-504C-4779-A8C5-163D1442EC96}" srcId="{8A1D2B05-EE49-49D5-9CDA-28DD4C3E49FA}" destId="{CD6F453B-94C1-4C2F-BE1D-E62ADE9E00F0}" srcOrd="2" destOrd="0" parTransId="{C7A2EE0A-41A9-46F6-8046-D337E83BCB13}" sibTransId="{7815D941-BC4E-4A51-A4FC-14721C64B056}"/>
    <dgm:cxn modelId="{9B069EA0-E47D-4610-8DA6-786335F336E5}" srcId="{8A1D2B05-EE49-49D5-9CDA-28DD4C3E49FA}" destId="{30A30F22-7137-4054-9887-24F4EC9DC67A}" srcOrd="0" destOrd="0" parTransId="{CC653974-8163-440D-974A-D574EAACCA70}" sibTransId="{0BB298BC-3FEC-4D43-A743-384930BC9B2B}"/>
    <dgm:cxn modelId="{DC7A365F-0847-4E7B-92F7-3EA4AAB4425A}" type="presOf" srcId="{B18D1FEE-8915-4DC4-847A-CA0958873176}" destId="{088C6746-D551-4EC7-9B28-3EFEE2189ADC}" srcOrd="0" destOrd="0" presId="urn:microsoft.com/office/officeart/2005/8/layout/vList2"/>
    <dgm:cxn modelId="{C3D66A6E-14AE-473D-A006-B3642C331985}" type="presOf" srcId="{8A1D2B05-EE49-49D5-9CDA-28DD4C3E49FA}" destId="{2B86BD4D-C2D8-4DFA-A205-7CA997CB109E}" srcOrd="0" destOrd="0" presId="urn:microsoft.com/office/officeart/2005/8/layout/vList2"/>
    <dgm:cxn modelId="{062832B4-47C2-4B94-AF02-131C60BBF757}" srcId="{8A1D2B05-EE49-49D5-9CDA-28DD4C3E49FA}" destId="{EB2AEFE8-61E4-40E1-AEFE-1BA2423137FA}" srcOrd="1" destOrd="0" parTransId="{B9B869EF-2F06-472E-AF42-2E1FB1469AE0}" sibTransId="{4C78AB96-D542-4A57-B250-BF76F0AA2675}"/>
    <dgm:cxn modelId="{934C1A5C-E84B-4A6C-8BCB-D75F8F9181B6}" srcId="{8A1D2B05-EE49-49D5-9CDA-28DD4C3E49FA}" destId="{714C6E51-DE8B-4045-B7A4-2C961B128DC3}" srcOrd="3" destOrd="0" parTransId="{E002A603-306C-479B-B2D9-0EEEF460F844}" sibTransId="{434771CD-409A-4C45-ADEA-52A41EDBE8E8}"/>
    <dgm:cxn modelId="{9E977AF5-676C-45FC-A35B-955A8202A57A}" type="presOf" srcId="{30A30F22-7137-4054-9887-24F4EC9DC67A}" destId="{294CE721-F5B6-4AB9-9CE2-8A389ED224A6}" srcOrd="0" destOrd="0" presId="urn:microsoft.com/office/officeart/2005/8/layout/vList2"/>
    <dgm:cxn modelId="{1E5006DE-CCDB-4711-A006-15989F4C1139}" srcId="{8A1D2B05-EE49-49D5-9CDA-28DD4C3E49FA}" destId="{B18D1FEE-8915-4DC4-847A-CA0958873176}" srcOrd="4" destOrd="0" parTransId="{BECEC0E1-BC6F-43B8-99D6-EC0EB5CE033B}" sibTransId="{2687BE31-8CC6-47D4-8034-EF13A86C5817}"/>
    <dgm:cxn modelId="{BA3725D6-2AFE-4872-8473-1999C8F302CB}" type="presOf" srcId="{714C6E51-DE8B-4045-B7A4-2C961B128DC3}" destId="{DF93652D-2BB0-4111-A13D-A7C13FD62186}" srcOrd="0" destOrd="0" presId="urn:microsoft.com/office/officeart/2005/8/layout/vList2"/>
    <dgm:cxn modelId="{7FA7F73C-89AA-4593-BA84-8346E32734EF}" type="presOf" srcId="{EB2AEFE8-61E4-40E1-AEFE-1BA2423137FA}" destId="{BAC2EE39-DFE1-4976-B998-AEEED89F8CF9}" srcOrd="0" destOrd="0" presId="urn:microsoft.com/office/officeart/2005/8/layout/vList2"/>
    <dgm:cxn modelId="{B2019956-FCCB-43AB-9469-5C65BE3FF438}" type="presOf" srcId="{CD6F453B-94C1-4C2F-BE1D-E62ADE9E00F0}" destId="{D39FEB58-408D-491A-9369-7970B5F2921D}" srcOrd="0" destOrd="0" presId="urn:microsoft.com/office/officeart/2005/8/layout/vList2"/>
    <dgm:cxn modelId="{E0053034-F09C-4EB3-8EC1-EE0F6226C6AE}" type="presParOf" srcId="{2B86BD4D-C2D8-4DFA-A205-7CA997CB109E}" destId="{294CE721-F5B6-4AB9-9CE2-8A389ED224A6}" srcOrd="0" destOrd="0" presId="urn:microsoft.com/office/officeart/2005/8/layout/vList2"/>
    <dgm:cxn modelId="{486A333D-9AF9-4DAB-8212-4B6D60020993}" type="presParOf" srcId="{2B86BD4D-C2D8-4DFA-A205-7CA997CB109E}" destId="{17B24BE5-550F-4E6E-B233-FAAA44F7F465}" srcOrd="1" destOrd="0" presId="urn:microsoft.com/office/officeart/2005/8/layout/vList2"/>
    <dgm:cxn modelId="{E6F1079C-D88D-4B6E-AB1A-26DEFBB5E4D3}" type="presParOf" srcId="{2B86BD4D-C2D8-4DFA-A205-7CA997CB109E}" destId="{BAC2EE39-DFE1-4976-B998-AEEED89F8CF9}" srcOrd="2" destOrd="0" presId="urn:microsoft.com/office/officeart/2005/8/layout/vList2"/>
    <dgm:cxn modelId="{6B38B8DC-3B5D-47A2-878E-5F9C649ED5F8}" type="presParOf" srcId="{2B86BD4D-C2D8-4DFA-A205-7CA997CB109E}" destId="{9E5FD973-3DCB-4085-999C-19702CE4BD3F}" srcOrd="3" destOrd="0" presId="urn:microsoft.com/office/officeart/2005/8/layout/vList2"/>
    <dgm:cxn modelId="{936D94D7-5C24-4080-BBF3-8E85ADBE6F8A}" type="presParOf" srcId="{2B86BD4D-C2D8-4DFA-A205-7CA997CB109E}" destId="{D39FEB58-408D-491A-9369-7970B5F2921D}" srcOrd="4" destOrd="0" presId="urn:microsoft.com/office/officeart/2005/8/layout/vList2"/>
    <dgm:cxn modelId="{EE155935-2954-4FF4-94B0-73DBE36C0ED7}" type="presParOf" srcId="{2B86BD4D-C2D8-4DFA-A205-7CA997CB109E}" destId="{6A5CA6F5-132D-4C28-9EB0-8987A2BE0BBB}" srcOrd="5" destOrd="0" presId="urn:microsoft.com/office/officeart/2005/8/layout/vList2"/>
    <dgm:cxn modelId="{3926AC1D-F970-4820-AA07-AEEA64D0C219}" type="presParOf" srcId="{2B86BD4D-C2D8-4DFA-A205-7CA997CB109E}" destId="{DF93652D-2BB0-4111-A13D-A7C13FD62186}" srcOrd="6" destOrd="0" presId="urn:microsoft.com/office/officeart/2005/8/layout/vList2"/>
    <dgm:cxn modelId="{F7F076A1-D3F6-4C8B-B04A-1F1D3F20AF91}" type="presParOf" srcId="{2B86BD4D-C2D8-4DFA-A205-7CA997CB109E}" destId="{4C99C420-BBC3-46D6-894D-7C9F024786D2}" srcOrd="7" destOrd="0" presId="urn:microsoft.com/office/officeart/2005/8/layout/vList2"/>
    <dgm:cxn modelId="{99B28EAD-170F-415C-BF14-8FFAB73DD1C2}" type="presParOf" srcId="{2B86BD4D-C2D8-4DFA-A205-7CA997CB109E}" destId="{088C6746-D551-4EC7-9B28-3EFEE2189AD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2.xml><?xml version="1.0" encoding="utf-8"?>
<dgm:dataModel xmlns:dgm="http://schemas.openxmlformats.org/drawingml/2006/diagram" xmlns:a="http://schemas.openxmlformats.org/drawingml/2006/main">
  <dgm:ptLst>
    <dgm:pt modelId="{8A1D2B05-EE49-49D5-9CDA-28DD4C3E49FA}"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en-IN"/>
        </a:p>
      </dgm:t>
    </dgm:pt>
    <dgm:pt modelId="{30A30F22-7137-4054-9887-24F4EC9DC67A}">
      <dgm:prSet/>
      <dgm:spPr/>
      <dgm:t>
        <a:bodyPr/>
        <a:lstStyle/>
        <a:p>
          <a:r>
            <a:rPr lang="en-IN">
              <a:latin typeface="Cambria Math" panose="02040503050406030204" pitchFamily="18" charset="0"/>
              <a:ea typeface="Cambria Math" panose="02040503050406030204" pitchFamily="18" charset="0"/>
            </a:rPr>
            <a:t>Proceeding of appeal revision, review or reference relating to any output duty liability initiated before appointed date disposed of in accordance with earlier law</a:t>
          </a:r>
          <a:endParaRPr lang="en-IN" dirty="0">
            <a:latin typeface="+mn-lt"/>
          </a:endParaRPr>
        </a:p>
      </dgm:t>
    </dgm:pt>
    <dgm:pt modelId="{CC653974-8163-440D-974A-D574EAACCA70}" type="parTrans" cxnId="{9B069EA0-E47D-4610-8DA6-786335F336E5}">
      <dgm:prSet/>
      <dgm:spPr/>
      <dgm:t>
        <a:bodyPr/>
        <a:lstStyle/>
        <a:p>
          <a:endParaRPr lang="en-IN">
            <a:latin typeface="+mn-lt"/>
          </a:endParaRPr>
        </a:p>
      </dgm:t>
    </dgm:pt>
    <dgm:pt modelId="{0BB298BC-3FEC-4D43-A743-384930BC9B2B}" type="sibTrans" cxnId="{9B069EA0-E47D-4610-8DA6-786335F336E5}">
      <dgm:prSet/>
      <dgm:spPr/>
      <dgm:t>
        <a:bodyPr/>
        <a:lstStyle/>
        <a:p>
          <a:endParaRPr lang="en-IN">
            <a:latin typeface="+mn-lt"/>
          </a:endParaRPr>
        </a:p>
      </dgm:t>
    </dgm:pt>
    <dgm:pt modelId="{F3252708-7A58-47D8-BE83-E9BC930C85F0}">
      <dgm:prSet phldrT="[Text]"/>
      <dgm:spPr/>
      <dgm:t>
        <a:bodyPr/>
        <a:lstStyle/>
        <a:p>
          <a:r>
            <a:rPr lang="en-IN" dirty="0">
              <a:latin typeface="Cambria Math" panose="02040503050406030204" pitchFamily="18" charset="0"/>
              <a:ea typeface="Cambria Math" panose="02040503050406030204" pitchFamily="18" charset="0"/>
            </a:rPr>
            <a:t>Any amount payable to be recovered as arrears of tax under GST law</a:t>
          </a:r>
          <a:endParaRPr lang="en-US" dirty="0">
            <a:latin typeface="Cambria Math" panose="02040503050406030204" pitchFamily="18" charset="0"/>
            <a:ea typeface="Cambria Math" panose="02040503050406030204" pitchFamily="18" charset="0"/>
          </a:endParaRPr>
        </a:p>
      </dgm:t>
    </dgm:pt>
    <dgm:pt modelId="{FD387539-5AD7-4093-A5FA-460E46CBE898}" type="parTrans" cxnId="{8C61718D-E479-407D-B301-0C6F044B4E8B}">
      <dgm:prSet/>
      <dgm:spPr/>
      <dgm:t>
        <a:bodyPr/>
        <a:lstStyle/>
        <a:p>
          <a:endParaRPr lang="en-IN"/>
        </a:p>
      </dgm:t>
    </dgm:pt>
    <dgm:pt modelId="{84B73317-8F20-4BE4-80AF-1CB70F5856B8}" type="sibTrans" cxnId="{8C61718D-E479-407D-B301-0C6F044B4E8B}">
      <dgm:prSet/>
      <dgm:spPr/>
      <dgm:t>
        <a:bodyPr/>
        <a:lstStyle/>
        <a:p>
          <a:endParaRPr lang="en-IN"/>
        </a:p>
      </dgm:t>
    </dgm:pt>
    <dgm:pt modelId="{9D8CC6C8-270D-41D1-A324-89462A412732}">
      <dgm:prSet phldrT="[Text]"/>
      <dgm:spPr/>
      <dgm:t>
        <a:bodyPr/>
        <a:lstStyle/>
        <a:p>
          <a:r>
            <a:rPr lang="en-IN" dirty="0">
              <a:latin typeface="Cambria Math" panose="02040503050406030204" pitchFamily="18" charset="0"/>
              <a:ea typeface="Cambria Math" panose="02040503050406030204" pitchFamily="18" charset="0"/>
            </a:rPr>
            <a:t>Not eligible for claim of input tax credit under GST law</a:t>
          </a:r>
          <a:endParaRPr lang="en-US" dirty="0">
            <a:latin typeface="+mn-lt"/>
            <a:ea typeface="Cambria Math" panose="02040503050406030204" pitchFamily="18" charset="0"/>
          </a:endParaRPr>
        </a:p>
      </dgm:t>
    </dgm:pt>
    <dgm:pt modelId="{9B640830-C06E-4E9F-BD70-B238ECEC01E0}" type="parTrans" cxnId="{9C3864B1-6949-41E8-AAD6-094A8916D214}">
      <dgm:prSet/>
      <dgm:spPr/>
      <dgm:t>
        <a:bodyPr/>
        <a:lstStyle/>
        <a:p>
          <a:endParaRPr lang="en-IN"/>
        </a:p>
      </dgm:t>
    </dgm:pt>
    <dgm:pt modelId="{FED0342E-66E9-4177-AD57-FCF900BBC52A}" type="sibTrans" cxnId="{9C3864B1-6949-41E8-AAD6-094A8916D214}">
      <dgm:prSet/>
      <dgm:spPr/>
      <dgm:t>
        <a:bodyPr/>
        <a:lstStyle/>
        <a:p>
          <a:endParaRPr lang="en-IN"/>
        </a:p>
      </dgm:t>
    </dgm:pt>
    <dgm:pt modelId="{1DAF0770-D27D-4018-B09C-C32FD6EA31C6}">
      <dgm:prSet phldrT="[Text]"/>
      <dgm:spPr/>
      <dgm:t>
        <a:bodyPr/>
        <a:lstStyle/>
        <a:p>
          <a:r>
            <a:rPr lang="en-IN" dirty="0">
              <a:latin typeface="Cambria Math" panose="02040503050406030204" pitchFamily="18" charset="0"/>
              <a:ea typeface="Cambria Math" panose="02040503050406030204" pitchFamily="18" charset="0"/>
            </a:rPr>
            <a:t>Admissible amount to be refunded in accordance with provision of earlier law (SGST)</a:t>
          </a:r>
          <a:endParaRPr lang="en-US" dirty="0">
            <a:latin typeface="Cambria Math" panose="02040503050406030204" pitchFamily="18" charset="0"/>
            <a:ea typeface="Cambria Math" panose="02040503050406030204" pitchFamily="18" charset="0"/>
          </a:endParaRPr>
        </a:p>
      </dgm:t>
    </dgm:pt>
    <dgm:pt modelId="{FA9EEC1D-BC42-462D-924D-BE1F385DAC67}" type="parTrans" cxnId="{A8633998-4A11-4B63-84CC-D10E17085FE0}">
      <dgm:prSet/>
      <dgm:spPr/>
      <dgm:t>
        <a:bodyPr/>
        <a:lstStyle/>
        <a:p>
          <a:endParaRPr lang="en-IN"/>
        </a:p>
      </dgm:t>
    </dgm:pt>
    <dgm:pt modelId="{233E1E6A-2E6D-4F01-BFD1-B424CE1CF5EC}" type="sibTrans" cxnId="{A8633998-4A11-4B63-84CC-D10E17085FE0}">
      <dgm:prSet/>
      <dgm:spPr/>
      <dgm:t>
        <a:bodyPr/>
        <a:lstStyle/>
        <a:p>
          <a:endParaRPr lang="en-IN"/>
        </a:p>
      </dgm:t>
    </dgm:pt>
    <dgm:pt modelId="{F5C8B01E-1CB7-4762-BF44-D08B530B08FD}">
      <dgm:prSet phldrT="[Text]"/>
      <dgm:spPr/>
      <dgm:t>
        <a:bodyPr/>
        <a:lstStyle/>
        <a:p>
          <a:r>
            <a:rPr lang="en-IN" dirty="0">
              <a:latin typeface="Cambria Math" panose="02040503050406030204" pitchFamily="18" charset="0"/>
              <a:ea typeface="Cambria Math" panose="02040503050406030204" pitchFamily="18" charset="0"/>
            </a:rPr>
            <a:t>Admissible amount to be refunded in cash (CGST)</a:t>
          </a:r>
          <a:endParaRPr lang="en-US" dirty="0">
            <a:latin typeface="+mn-lt"/>
            <a:ea typeface="Cambria Math" panose="02040503050406030204" pitchFamily="18" charset="0"/>
          </a:endParaRPr>
        </a:p>
      </dgm:t>
    </dgm:pt>
    <dgm:pt modelId="{6070D0B1-53F6-4490-A7FA-7D62032345D4}" type="parTrans" cxnId="{F0B157BB-3D8E-4A42-9828-B90C4E8E5524}">
      <dgm:prSet/>
      <dgm:spPr/>
      <dgm:t>
        <a:bodyPr/>
        <a:lstStyle/>
        <a:p>
          <a:endParaRPr lang="en-IN"/>
        </a:p>
      </dgm:t>
    </dgm:pt>
    <dgm:pt modelId="{B3E38965-6E33-4CDE-984B-5C9BFB5A1214}" type="sibTrans" cxnId="{F0B157BB-3D8E-4A42-9828-B90C4E8E5524}">
      <dgm:prSet/>
      <dgm:spPr/>
      <dgm:t>
        <a:bodyPr/>
        <a:lstStyle/>
        <a:p>
          <a:endParaRPr lang="en-IN"/>
        </a:p>
      </dgm:t>
    </dgm:pt>
    <dgm:pt modelId="{2B86BD4D-C2D8-4DFA-A205-7CA997CB109E}" type="pres">
      <dgm:prSet presAssocID="{8A1D2B05-EE49-49D5-9CDA-28DD4C3E49FA}" presName="linear" presStyleCnt="0">
        <dgm:presLayoutVars>
          <dgm:animLvl val="lvl"/>
          <dgm:resizeHandles val="exact"/>
        </dgm:presLayoutVars>
      </dgm:prSet>
      <dgm:spPr/>
    </dgm:pt>
    <dgm:pt modelId="{294CE721-F5B6-4AB9-9CE2-8A389ED224A6}" type="pres">
      <dgm:prSet presAssocID="{30A30F22-7137-4054-9887-24F4EC9DC67A}" presName="parentText" presStyleLbl="node1" presStyleIdx="0" presStyleCnt="5">
        <dgm:presLayoutVars>
          <dgm:chMax val="0"/>
          <dgm:bulletEnabled val="1"/>
        </dgm:presLayoutVars>
      </dgm:prSet>
      <dgm:spPr/>
    </dgm:pt>
    <dgm:pt modelId="{17B24BE5-550F-4E6E-B233-FAAA44F7F465}" type="pres">
      <dgm:prSet presAssocID="{0BB298BC-3FEC-4D43-A743-384930BC9B2B}" presName="spacer" presStyleCnt="0"/>
      <dgm:spPr/>
    </dgm:pt>
    <dgm:pt modelId="{17BB0F67-04E3-4FAB-B1DA-C022EECFE92C}" type="pres">
      <dgm:prSet presAssocID="{F3252708-7A58-47D8-BE83-E9BC930C85F0}" presName="parentText" presStyleLbl="node1" presStyleIdx="1" presStyleCnt="5">
        <dgm:presLayoutVars>
          <dgm:chMax val="0"/>
          <dgm:bulletEnabled val="1"/>
        </dgm:presLayoutVars>
      </dgm:prSet>
      <dgm:spPr/>
    </dgm:pt>
    <dgm:pt modelId="{87E8316E-172F-4AC8-B14B-E02BC3AA287C}" type="pres">
      <dgm:prSet presAssocID="{84B73317-8F20-4BE4-80AF-1CB70F5856B8}" presName="spacer" presStyleCnt="0"/>
      <dgm:spPr/>
    </dgm:pt>
    <dgm:pt modelId="{167F0220-E441-4AEA-AF77-8A90D7AD7046}" type="pres">
      <dgm:prSet presAssocID="{9D8CC6C8-270D-41D1-A324-89462A412732}" presName="parentText" presStyleLbl="node1" presStyleIdx="2" presStyleCnt="5">
        <dgm:presLayoutVars>
          <dgm:chMax val="0"/>
          <dgm:bulletEnabled val="1"/>
        </dgm:presLayoutVars>
      </dgm:prSet>
      <dgm:spPr/>
    </dgm:pt>
    <dgm:pt modelId="{DC7CF2C8-6097-4FC7-9599-25BD0D710608}" type="pres">
      <dgm:prSet presAssocID="{FED0342E-66E9-4177-AD57-FCF900BBC52A}" presName="spacer" presStyleCnt="0"/>
      <dgm:spPr/>
    </dgm:pt>
    <dgm:pt modelId="{3F1E273A-3C21-4820-BFB7-C0E66D0C84AC}" type="pres">
      <dgm:prSet presAssocID="{F5C8B01E-1CB7-4762-BF44-D08B530B08FD}" presName="parentText" presStyleLbl="node1" presStyleIdx="3" presStyleCnt="5">
        <dgm:presLayoutVars>
          <dgm:chMax val="0"/>
          <dgm:bulletEnabled val="1"/>
        </dgm:presLayoutVars>
      </dgm:prSet>
      <dgm:spPr/>
    </dgm:pt>
    <dgm:pt modelId="{947BFA35-D2F0-418E-BB9B-ABBC06AF6478}" type="pres">
      <dgm:prSet presAssocID="{B3E38965-6E33-4CDE-984B-5C9BFB5A1214}" presName="spacer" presStyleCnt="0"/>
      <dgm:spPr/>
    </dgm:pt>
    <dgm:pt modelId="{F4B01BF0-D4C4-4B8C-9F46-C1EF773EBF4F}" type="pres">
      <dgm:prSet presAssocID="{1DAF0770-D27D-4018-B09C-C32FD6EA31C6}" presName="parentText" presStyleLbl="node1" presStyleIdx="4" presStyleCnt="5">
        <dgm:presLayoutVars>
          <dgm:chMax val="0"/>
          <dgm:bulletEnabled val="1"/>
        </dgm:presLayoutVars>
      </dgm:prSet>
      <dgm:spPr/>
    </dgm:pt>
  </dgm:ptLst>
  <dgm:cxnLst>
    <dgm:cxn modelId="{8C61718D-E479-407D-B301-0C6F044B4E8B}" srcId="{8A1D2B05-EE49-49D5-9CDA-28DD4C3E49FA}" destId="{F3252708-7A58-47D8-BE83-E9BC930C85F0}" srcOrd="1" destOrd="0" parTransId="{FD387539-5AD7-4093-A5FA-460E46CBE898}" sibTransId="{84B73317-8F20-4BE4-80AF-1CB70F5856B8}"/>
    <dgm:cxn modelId="{9B069EA0-E47D-4610-8DA6-786335F336E5}" srcId="{8A1D2B05-EE49-49D5-9CDA-28DD4C3E49FA}" destId="{30A30F22-7137-4054-9887-24F4EC9DC67A}" srcOrd="0" destOrd="0" parTransId="{CC653974-8163-440D-974A-D574EAACCA70}" sibTransId="{0BB298BC-3FEC-4D43-A743-384930BC9B2B}"/>
    <dgm:cxn modelId="{F0B157BB-3D8E-4A42-9828-B90C4E8E5524}" srcId="{8A1D2B05-EE49-49D5-9CDA-28DD4C3E49FA}" destId="{F5C8B01E-1CB7-4762-BF44-D08B530B08FD}" srcOrd="3" destOrd="0" parTransId="{6070D0B1-53F6-4490-A7FA-7D62032345D4}" sibTransId="{B3E38965-6E33-4CDE-984B-5C9BFB5A1214}"/>
    <dgm:cxn modelId="{4B0AF771-238E-4D00-8638-0EC92A182976}" type="presOf" srcId="{8A1D2B05-EE49-49D5-9CDA-28DD4C3E49FA}" destId="{2B86BD4D-C2D8-4DFA-A205-7CA997CB109E}" srcOrd="0" destOrd="0" presId="urn:microsoft.com/office/officeart/2005/8/layout/vList2"/>
    <dgm:cxn modelId="{630D4DD8-383B-40F7-84E3-B71919739578}" type="presOf" srcId="{1DAF0770-D27D-4018-B09C-C32FD6EA31C6}" destId="{F4B01BF0-D4C4-4B8C-9F46-C1EF773EBF4F}" srcOrd="0" destOrd="0" presId="urn:microsoft.com/office/officeart/2005/8/layout/vList2"/>
    <dgm:cxn modelId="{3BDA7337-1ADE-4790-89CE-4A65A83A83E8}" type="presOf" srcId="{F5C8B01E-1CB7-4762-BF44-D08B530B08FD}" destId="{3F1E273A-3C21-4820-BFB7-C0E66D0C84AC}" srcOrd="0" destOrd="0" presId="urn:microsoft.com/office/officeart/2005/8/layout/vList2"/>
    <dgm:cxn modelId="{D58DC2AD-7A82-4CD0-94F4-294A1326E734}" type="presOf" srcId="{F3252708-7A58-47D8-BE83-E9BC930C85F0}" destId="{17BB0F67-04E3-4FAB-B1DA-C022EECFE92C}" srcOrd="0" destOrd="0" presId="urn:microsoft.com/office/officeart/2005/8/layout/vList2"/>
    <dgm:cxn modelId="{CA484298-2F25-4B92-98E6-6074DB3B0CE4}" type="presOf" srcId="{9D8CC6C8-270D-41D1-A324-89462A412732}" destId="{167F0220-E441-4AEA-AF77-8A90D7AD7046}" srcOrd="0" destOrd="0" presId="urn:microsoft.com/office/officeart/2005/8/layout/vList2"/>
    <dgm:cxn modelId="{9C3864B1-6949-41E8-AAD6-094A8916D214}" srcId="{8A1D2B05-EE49-49D5-9CDA-28DD4C3E49FA}" destId="{9D8CC6C8-270D-41D1-A324-89462A412732}" srcOrd="2" destOrd="0" parTransId="{9B640830-C06E-4E9F-BD70-B238ECEC01E0}" sibTransId="{FED0342E-66E9-4177-AD57-FCF900BBC52A}"/>
    <dgm:cxn modelId="{433ABA6C-EFE1-4247-80E5-3F1406906711}" type="presOf" srcId="{30A30F22-7137-4054-9887-24F4EC9DC67A}" destId="{294CE721-F5B6-4AB9-9CE2-8A389ED224A6}" srcOrd="0" destOrd="0" presId="urn:microsoft.com/office/officeart/2005/8/layout/vList2"/>
    <dgm:cxn modelId="{A8633998-4A11-4B63-84CC-D10E17085FE0}" srcId="{8A1D2B05-EE49-49D5-9CDA-28DD4C3E49FA}" destId="{1DAF0770-D27D-4018-B09C-C32FD6EA31C6}" srcOrd="4" destOrd="0" parTransId="{FA9EEC1D-BC42-462D-924D-BE1F385DAC67}" sibTransId="{233E1E6A-2E6D-4F01-BFD1-B424CE1CF5EC}"/>
    <dgm:cxn modelId="{C69DD0A5-DBDF-47F2-9E73-E53A106FBF0A}" type="presParOf" srcId="{2B86BD4D-C2D8-4DFA-A205-7CA997CB109E}" destId="{294CE721-F5B6-4AB9-9CE2-8A389ED224A6}" srcOrd="0" destOrd="0" presId="urn:microsoft.com/office/officeart/2005/8/layout/vList2"/>
    <dgm:cxn modelId="{C2DDD0EE-1AC8-4782-932E-AC58A603EDFF}" type="presParOf" srcId="{2B86BD4D-C2D8-4DFA-A205-7CA997CB109E}" destId="{17B24BE5-550F-4E6E-B233-FAAA44F7F465}" srcOrd="1" destOrd="0" presId="urn:microsoft.com/office/officeart/2005/8/layout/vList2"/>
    <dgm:cxn modelId="{412CB365-A7A0-44C9-A6BE-4149FE34DAE2}" type="presParOf" srcId="{2B86BD4D-C2D8-4DFA-A205-7CA997CB109E}" destId="{17BB0F67-04E3-4FAB-B1DA-C022EECFE92C}" srcOrd="2" destOrd="0" presId="urn:microsoft.com/office/officeart/2005/8/layout/vList2"/>
    <dgm:cxn modelId="{9F5174DF-05FE-4DF8-8566-B4F59B40FC8A}" type="presParOf" srcId="{2B86BD4D-C2D8-4DFA-A205-7CA997CB109E}" destId="{87E8316E-172F-4AC8-B14B-E02BC3AA287C}" srcOrd="3" destOrd="0" presId="urn:microsoft.com/office/officeart/2005/8/layout/vList2"/>
    <dgm:cxn modelId="{3C9E5AC5-BB86-4CBF-AA8C-B54E09B085D5}" type="presParOf" srcId="{2B86BD4D-C2D8-4DFA-A205-7CA997CB109E}" destId="{167F0220-E441-4AEA-AF77-8A90D7AD7046}" srcOrd="4" destOrd="0" presId="urn:microsoft.com/office/officeart/2005/8/layout/vList2"/>
    <dgm:cxn modelId="{93F59F31-5984-4166-A7B9-A8B4B9E6C79A}" type="presParOf" srcId="{2B86BD4D-C2D8-4DFA-A205-7CA997CB109E}" destId="{DC7CF2C8-6097-4FC7-9599-25BD0D710608}" srcOrd="5" destOrd="0" presId="urn:microsoft.com/office/officeart/2005/8/layout/vList2"/>
    <dgm:cxn modelId="{3762C923-32E6-4842-9EED-7CF954A48334}" type="presParOf" srcId="{2B86BD4D-C2D8-4DFA-A205-7CA997CB109E}" destId="{3F1E273A-3C21-4820-BFB7-C0E66D0C84AC}" srcOrd="6" destOrd="0" presId="urn:microsoft.com/office/officeart/2005/8/layout/vList2"/>
    <dgm:cxn modelId="{15448E60-1BFC-40A0-B838-D2B40B48CBD7}" type="presParOf" srcId="{2B86BD4D-C2D8-4DFA-A205-7CA997CB109E}" destId="{947BFA35-D2F0-418E-BB9B-ABBC06AF6478}" srcOrd="7" destOrd="0" presId="urn:microsoft.com/office/officeart/2005/8/layout/vList2"/>
    <dgm:cxn modelId="{D8764110-7AFB-4106-8B05-FBC8212756D5}" type="presParOf" srcId="{2B86BD4D-C2D8-4DFA-A205-7CA997CB109E}" destId="{F4B01BF0-D4C4-4B8C-9F46-C1EF773EBF4F}"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3.xml><?xml version="1.0" encoding="utf-8"?>
<dgm:dataModel xmlns:dgm="http://schemas.openxmlformats.org/drawingml/2006/diagram" xmlns:a="http://schemas.openxmlformats.org/drawingml/2006/main">
  <dgm:ptLst>
    <dgm:pt modelId="{8A1D2B05-EE49-49D5-9CDA-28DD4C3E49FA}"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en-IN"/>
        </a:p>
      </dgm:t>
    </dgm:pt>
    <dgm:pt modelId="{30A30F22-7137-4054-9887-24F4EC9DC67A}">
      <dgm:prSet/>
      <dgm:spPr/>
      <dgm:t>
        <a:bodyPr/>
        <a:lstStyle/>
        <a:p>
          <a:r>
            <a:rPr lang="en-IN">
              <a:latin typeface="Cambria Math" panose="02040503050406030204" pitchFamily="18" charset="0"/>
              <a:ea typeface="Cambria Math" panose="02040503050406030204" pitchFamily="18" charset="0"/>
            </a:rPr>
            <a:t>Assessment or adjudication proceedings instituted under earlier law against recovery of tax, interest or penalty whether before or after the appointed day</a:t>
          </a:r>
          <a:endParaRPr lang="en-IN" dirty="0">
            <a:latin typeface="+mn-lt"/>
          </a:endParaRPr>
        </a:p>
      </dgm:t>
    </dgm:pt>
    <dgm:pt modelId="{CC653974-8163-440D-974A-D574EAACCA70}" type="parTrans" cxnId="{9B069EA0-E47D-4610-8DA6-786335F336E5}">
      <dgm:prSet/>
      <dgm:spPr/>
      <dgm:t>
        <a:bodyPr/>
        <a:lstStyle/>
        <a:p>
          <a:endParaRPr lang="en-IN">
            <a:latin typeface="+mn-lt"/>
          </a:endParaRPr>
        </a:p>
      </dgm:t>
    </dgm:pt>
    <dgm:pt modelId="{0BB298BC-3FEC-4D43-A743-384930BC9B2B}" type="sibTrans" cxnId="{9B069EA0-E47D-4610-8DA6-786335F336E5}">
      <dgm:prSet/>
      <dgm:spPr/>
      <dgm:t>
        <a:bodyPr/>
        <a:lstStyle/>
        <a:p>
          <a:endParaRPr lang="en-IN">
            <a:latin typeface="+mn-lt"/>
          </a:endParaRPr>
        </a:p>
      </dgm:t>
    </dgm:pt>
    <dgm:pt modelId="{076BFDBE-5817-4852-9A19-74F98C8D46B5}">
      <dgm:prSet phldrT="[Text]"/>
      <dgm:spPr/>
      <dgm:t>
        <a:bodyPr/>
        <a:lstStyle/>
        <a:p>
          <a:r>
            <a:rPr lang="en-IN" dirty="0">
              <a:latin typeface="Cambria Math" panose="02040503050406030204" pitchFamily="18" charset="0"/>
              <a:ea typeface="Cambria Math" panose="02040503050406030204" pitchFamily="18" charset="0"/>
            </a:rPr>
            <a:t>Amount payable to be recovered as arrears of tax under GST law</a:t>
          </a:r>
          <a:endParaRPr lang="en-US" dirty="0">
            <a:latin typeface="Cambria Math" panose="02040503050406030204" pitchFamily="18" charset="0"/>
            <a:ea typeface="Cambria Math" panose="02040503050406030204" pitchFamily="18" charset="0"/>
          </a:endParaRPr>
        </a:p>
      </dgm:t>
    </dgm:pt>
    <dgm:pt modelId="{00848A95-C077-4DE2-918C-3B9DE005CA42}" type="parTrans" cxnId="{5C01A530-291E-4834-9E16-A4C8AD161BB5}">
      <dgm:prSet/>
      <dgm:spPr/>
      <dgm:t>
        <a:bodyPr/>
        <a:lstStyle/>
        <a:p>
          <a:endParaRPr lang="en-IN"/>
        </a:p>
      </dgm:t>
    </dgm:pt>
    <dgm:pt modelId="{C2F20CC6-481B-410E-A5F4-4CB8E1025B8B}" type="sibTrans" cxnId="{5C01A530-291E-4834-9E16-A4C8AD161BB5}">
      <dgm:prSet/>
      <dgm:spPr/>
      <dgm:t>
        <a:bodyPr/>
        <a:lstStyle/>
        <a:p>
          <a:endParaRPr lang="en-IN"/>
        </a:p>
      </dgm:t>
    </dgm:pt>
    <dgm:pt modelId="{47754FD2-4C6C-4F11-8613-49E37392E27C}">
      <dgm:prSet phldrT="[Text]"/>
      <dgm:spPr/>
      <dgm:t>
        <a:bodyPr/>
        <a:lstStyle/>
        <a:p>
          <a:r>
            <a:rPr lang="en-IN" dirty="0">
              <a:latin typeface="Cambria Math" panose="02040503050406030204" pitchFamily="18" charset="0"/>
              <a:ea typeface="Cambria Math" panose="02040503050406030204" pitchFamily="18" charset="0"/>
            </a:rPr>
            <a:t>Not eligible for claim of input tax credit under GST law</a:t>
          </a:r>
          <a:endParaRPr lang="en-US" dirty="0">
            <a:latin typeface="Cambria Math" panose="02040503050406030204" pitchFamily="18" charset="0"/>
            <a:ea typeface="Cambria Math" panose="02040503050406030204" pitchFamily="18" charset="0"/>
          </a:endParaRPr>
        </a:p>
      </dgm:t>
    </dgm:pt>
    <dgm:pt modelId="{C6EF4696-5D36-44B2-B3E4-C3992C0686EB}" type="parTrans" cxnId="{1F66E0C8-8203-43C3-A450-0101B569285C}">
      <dgm:prSet/>
      <dgm:spPr/>
      <dgm:t>
        <a:bodyPr/>
        <a:lstStyle/>
        <a:p>
          <a:endParaRPr lang="en-IN"/>
        </a:p>
      </dgm:t>
    </dgm:pt>
    <dgm:pt modelId="{823FB99C-AC2D-4903-AA2F-9F8F983E3B42}" type="sibTrans" cxnId="{1F66E0C8-8203-43C3-A450-0101B569285C}">
      <dgm:prSet/>
      <dgm:spPr/>
      <dgm:t>
        <a:bodyPr/>
        <a:lstStyle/>
        <a:p>
          <a:endParaRPr lang="en-IN"/>
        </a:p>
      </dgm:t>
    </dgm:pt>
    <dgm:pt modelId="{D981B476-517F-403F-8DCC-461CE03B18B2}">
      <dgm:prSet phldrT="[Text]"/>
      <dgm:spPr/>
      <dgm:t>
        <a:bodyPr/>
        <a:lstStyle/>
        <a:p>
          <a:r>
            <a:rPr lang="en-IN" dirty="0">
              <a:latin typeface="Cambria Math" panose="02040503050406030204" pitchFamily="18" charset="0"/>
              <a:ea typeface="Cambria Math" panose="02040503050406030204" pitchFamily="18" charset="0"/>
            </a:rPr>
            <a:t>Admissible amount to be refunded in cash (CGST)</a:t>
          </a:r>
          <a:endParaRPr lang="en-US" dirty="0">
            <a:latin typeface="Cambria Math" panose="02040503050406030204" pitchFamily="18" charset="0"/>
            <a:ea typeface="Cambria Math" panose="02040503050406030204" pitchFamily="18" charset="0"/>
          </a:endParaRPr>
        </a:p>
      </dgm:t>
    </dgm:pt>
    <dgm:pt modelId="{17EB601B-100F-450D-92AC-2D0AE7F74C0B}" type="parTrans" cxnId="{F3849807-6051-4CE1-86F4-C6A8B1D2DB69}">
      <dgm:prSet/>
      <dgm:spPr/>
      <dgm:t>
        <a:bodyPr/>
        <a:lstStyle/>
        <a:p>
          <a:endParaRPr lang="en-IN"/>
        </a:p>
      </dgm:t>
    </dgm:pt>
    <dgm:pt modelId="{74AC9F82-49AC-4DD2-AF86-786CB74CA4B9}" type="sibTrans" cxnId="{F3849807-6051-4CE1-86F4-C6A8B1D2DB69}">
      <dgm:prSet/>
      <dgm:spPr/>
      <dgm:t>
        <a:bodyPr/>
        <a:lstStyle/>
        <a:p>
          <a:endParaRPr lang="en-IN"/>
        </a:p>
      </dgm:t>
    </dgm:pt>
    <dgm:pt modelId="{0E77A441-9322-4997-8BA8-49B4B4F6CEEA}">
      <dgm:prSet phldrT="[Text]"/>
      <dgm:spPr/>
      <dgm:t>
        <a:bodyPr/>
        <a:lstStyle/>
        <a:p>
          <a:r>
            <a:rPr lang="en-IN" dirty="0">
              <a:latin typeface="Cambria Math" panose="02040503050406030204" pitchFamily="18" charset="0"/>
              <a:ea typeface="Cambria Math" panose="02040503050406030204" pitchFamily="18" charset="0"/>
            </a:rPr>
            <a:t>Admissible amount to be refunded in accordance with provision of earlier law (SGST)</a:t>
          </a:r>
          <a:endParaRPr lang="en-US" dirty="0">
            <a:latin typeface="Cambria Math" panose="02040503050406030204" pitchFamily="18" charset="0"/>
            <a:ea typeface="Cambria Math" panose="02040503050406030204" pitchFamily="18" charset="0"/>
          </a:endParaRPr>
        </a:p>
      </dgm:t>
    </dgm:pt>
    <dgm:pt modelId="{DC5C967E-4C7C-4F3B-A752-BD4FEBFB2DAD}" type="parTrans" cxnId="{774B8A04-D650-4786-A8BF-05EA455CBFCC}">
      <dgm:prSet/>
      <dgm:spPr/>
      <dgm:t>
        <a:bodyPr/>
        <a:lstStyle/>
        <a:p>
          <a:endParaRPr lang="en-IN"/>
        </a:p>
      </dgm:t>
    </dgm:pt>
    <dgm:pt modelId="{9D54B50B-5827-4F6F-BA7C-791EC6170B4B}" type="sibTrans" cxnId="{774B8A04-D650-4786-A8BF-05EA455CBFCC}">
      <dgm:prSet/>
      <dgm:spPr/>
      <dgm:t>
        <a:bodyPr/>
        <a:lstStyle/>
        <a:p>
          <a:endParaRPr lang="en-IN"/>
        </a:p>
      </dgm:t>
    </dgm:pt>
    <dgm:pt modelId="{2B86BD4D-C2D8-4DFA-A205-7CA997CB109E}" type="pres">
      <dgm:prSet presAssocID="{8A1D2B05-EE49-49D5-9CDA-28DD4C3E49FA}" presName="linear" presStyleCnt="0">
        <dgm:presLayoutVars>
          <dgm:animLvl val="lvl"/>
          <dgm:resizeHandles val="exact"/>
        </dgm:presLayoutVars>
      </dgm:prSet>
      <dgm:spPr/>
    </dgm:pt>
    <dgm:pt modelId="{294CE721-F5B6-4AB9-9CE2-8A389ED224A6}" type="pres">
      <dgm:prSet presAssocID="{30A30F22-7137-4054-9887-24F4EC9DC67A}" presName="parentText" presStyleLbl="node1" presStyleIdx="0" presStyleCnt="5">
        <dgm:presLayoutVars>
          <dgm:chMax val="0"/>
          <dgm:bulletEnabled val="1"/>
        </dgm:presLayoutVars>
      </dgm:prSet>
      <dgm:spPr/>
    </dgm:pt>
    <dgm:pt modelId="{17B24BE5-550F-4E6E-B233-FAAA44F7F465}" type="pres">
      <dgm:prSet presAssocID="{0BB298BC-3FEC-4D43-A743-384930BC9B2B}" presName="spacer" presStyleCnt="0"/>
      <dgm:spPr/>
    </dgm:pt>
    <dgm:pt modelId="{77FDC770-795C-4EAC-AF97-F5DEE083CF21}" type="pres">
      <dgm:prSet presAssocID="{076BFDBE-5817-4852-9A19-74F98C8D46B5}" presName="parentText" presStyleLbl="node1" presStyleIdx="1" presStyleCnt="5">
        <dgm:presLayoutVars>
          <dgm:chMax val="0"/>
          <dgm:bulletEnabled val="1"/>
        </dgm:presLayoutVars>
      </dgm:prSet>
      <dgm:spPr/>
    </dgm:pt>
    <dgm:pt modelId="{CD998D1E-3134-4484-BBF7-AE32580F33E1}" type="pres">
      <dgm:prSet presAssocID="{C2F20CC6-481B-410E-A5F4-4CB8E1025B8B}" presName="spacer" presStyleCnt="0"/>
      <dgm:spPr/>
    </dgm:pt>
    <dgm:pt modelId="{EDAA110A-E543-4E49-A13E-035CE11C3634}" type="pres">
      <dgm:prSet presAssocID="{47754FD2-4C6C-4F11-8613-49E37392E27C}" presName="parentText" presStyleLbl="node1" presStyleIdx="2" presStyleCnt="5">
        <dgm:presLayoutVars>
          <dgm:chMax val="0"/>
          <dgm:bulletEnabled val="1"/>
        </dgm:presLayoutVars>
      </dgm:prSet>
      <dgm:spPr/>
    </dgm:pt>
    <dgm:pt modelId="{36EF548D-8D62-4589-8BD6-1336634AF237}" type="pres">
      <dgm:prSet presAssocID="{823FB99C-AC2D-4903-AA2F-9F8F983E3B42}" presName="spacer" presStyleCnt="0"/>
      <dgm:spPr/>
    </dgm:pt>
    <dgm:pt modelId="{6934CFBB-F276-47BE-B73D-1BDAFE5C63E6}" type="pres">
      <dgm:prSet presAssocID="{D981B476-517F-403F-8DCC-461CE03B18B2}" presName="parentText" presStyleLbl="node1" presStyleIdx="3" presStyleCnt="5">
        <dgm:presLayoutVars>
          <dgm:chMax val="0"/>
          <dgm:bulletEnabled val="1"/>
        </dgm:presLayoutVars>
      </dgm:prSet>
      <dgm:spPr/>
    </dgm:pt>
    <dgm:pt modelId="{57CD46DD-8ECE-4B40-B3FB-42F7FE76DCBA}" type="pres">
      <dgm:prSet presAssocID="{74AC9F82-49AC-4DD2-AF86-786CB74CA4B9}" presName="spacer" presStyleCnt="0"/>
      <dgm:spPr/>
    </dgm:pt>
    <dgm:pt modelId="{C3D0586E-DFE5-45BF-B840-10971D004584}" type="pres">
      <dgm:prSet presAssocID="{0E77A441-9322-4997-8BA8-49B4B4F6CEEA}" presName="parentText" presStyleLbl="node1" presStyleIdx="4" presStyleCnt="5">
        <dgm:presLayoutVars>
          <dgm:chMax val="0"/>
          <dgm:bulletEnabled val="1"/>
        </dgm:presLayoutVars>
      </dgm:prSet>
      <dgm:spPr/>
    </dgm:pt>
  </dgm:ptLst>
  <dgm:cxnLst>
    <dgm:cxn modelId="{662DF951-D8F5-442C-B3A0-B894A9FFDBBC}" type="presOf" srcId="{47754FD2-4C6C-4F11-8613-49E37392E27C}" destId="{EDAA110A-E543-4E49-A13E-035CE11C3634}" srcOrd="0" destOrd="0" presId="urn:microsoft.com/office/officeart/2005/8/layout/vList2"/>
    <dgm:cxn modelId="{774B8A04-D650-4786-A8BF-05EA455CBFCC}" srcId="{8A1D2B05-EE49-49D5-9CDA-28DD4C3E49FA}" destId="{0E77A441-9322-4997-8BA8-49B4B4F6CEEA}" srcOrd="4" destOrd="0" parTransId="{DC5C967E-4C7C-4F3B-A752-BD4FEBFB2DAD}" sibTransId="{9D54B50B-5827-4F6F-BA7C-791EC6170B4B}"/>
    <dgm:cxn modelId="{81038378-B02E-4ECF-82F4-DA1069DB2833}" type="presOf" srcId="{076BFDBE-5817-4852-9A19-74F98C8D46B5}" destId="{77FDC770-795C-4EAC-AF97-F5DEE083CF21}" srcOrd="0" destOrd="0" presId="urn:microsoft.com/office/officeart/2005/8/layout/vList2"/>
    <dgm:cxn modelId="{38C17544-3806-46D1-B801-BA8701944F69}" type="presOf" srcId="{0E77A441-9322-4997-8BA8-49B4B4F6CEEA}" destId="{C3D0586E-DFE5-45BF-B840-10971D004584}" srcOrd="0" destOrd="0" presId="urn:microsoft.com/office/officeart/2005/8/layout/vList2"/>
    <dgm:cxn modelId="{CCFDCC14-132C-4F98-A0F1-9ECCF4C5C07E}" type="presOf" srcId="{D981B476-517F-403F-8DCC-461CE03B18B2}" destId="{6934CFBB-F276-47BE-B73D-1BDAFE5C63E6}" srcOrd="0" destOrd="0" presId="urn:microsoft.com/office/officeart/2005/8/layout/vList2"/>
    <dgm:cxn modelId="{9B069EA0-E47D-4610-8DA6-786335F336E5}" srcId="{8A1D2B05-EE49-49D5-9CDA-28DD4C3E49FA}" destId="{30A30F22-7137-4054-9887-24F4EC9DC67A}" srcOrd="0" destOrd="0" parTransId="{CC653974-8163-440D-974A-D574EAACCA70}" sibTransId="{0BB298BC-3FEC-4D43-A743-384930BC9B2B}"/>
    <dgm:cxn modelId="{F3849807-6051-4CE1-86F4-C6A8B1D2DB69}" srcId="{8A1D2B05-EE49-49D5-9CDA-28DD4C3E49FA}" destId="{D981B476-517F-403F-8DCC-461CE03B18B2}" srcOrd="3" destOrd="0" parTransId="{17EB601B-100F-450D-92AC-2D0AE7F74C0B}" sibTransId="{74AC9F82-49AC-4DD2-AF86-786CB74CA4B9}"/>
    <dgm:cxn modelId="{5C01A530-291E-4834-9E16-A4C8AD161BB5}" srcId="{8A1D2B05-EE49-49D5-9CDA-28DD4C3E49FA}" destId="{076BFDBE-5817-4852-9A19-74F98C8D46B5}" srcOrd="1" destOrd="0" parTransId="{00848A95-C077-4DE2-918C-3B9DE005CA42}" sibTransId="{C2F20CC6-481B-410E-A5F4-4CB8E1025B8B}"/>
    <dgm:cxn modelId="{1F66E0C8-8203-43C3-A450-0101B569285C}" srcId="{8A1D2B05-EE49-49D5-9CDA-28DD4C3E49FA}" destId="{47754FD2-4C6C-4F11-8613-49E37392E27C}" srcOrd="2" destOrd="0" parTransId="{C6EF4696-5D36-44B2-B3E4-C3992C0686EB}" sibTransId="{823FB99C-AC2D-4903-AA2F-9F8F983E3B42}"/>
    <dgm:cxn modelId="{EC2A5BBC-98D7-490C-9C0B-5117E71A82DA}" type="presOf" srcId="{8A1D2B05-EE49-49D5-9CDA-28DD4C3E49FA}" destId="{2B86BD4D-C2D8-4DFA-A205-7CA997CB109E}" srcOrd="0" destOrd="0" presId="urn:microsoft.com/office/officeart/2005/8/layout/vList2"/>
    <dgm:cxn modelId="{21138D57-9FFE-4508-AEA1-2AB475986DBD}" type="presOf" srcId="{30A30F22-7137-4054-9887-24F4EC9DC67A}" destId="{294CE721-F5B6-4AB9-9CE2-8A389ED224A6}" srcOrd="0" destOrd="0" presId="urn:microsoft.com/office/officeart/2005/8/layout/vList2"/>
    <dgm:cxn modelId="{6D75B484-194F-499E-8A6B-39AD1B205EBD}" type="presParOf" srcId="{2B86BD4D-C2D8-4DFA-A205-7CA997CB109E}" destId="{294CE721-F5B6-4AB9-9CE2-8A389ED224A6}" srcOrd="0" destOrd="0" presId="urn:microsoft.com/office/officeart/2005/8/layout/vList2"/>
    <dgm:cxn modelId="{483D84D5-C3E2-4901-AE65-38EF996188BF}" type="presParOf" srcId="{2B86BD4D-C2D8-4DFA-A205-7CA997CB109E}" destId="{17B24BE5-550F-4E6E-B233-FAAA44F7F465}" srcOrd="1" destOrd="0" presId="urn:microsoft.com/office/officeart/2005/8/layout/vList2"/>
    <dgm:cxn modelId="{8B73370F-3819-42DA-A69F-052B82E47394}" type="presParOf" srcId="{2B86BD4D-C2D8-4DFA-A205-7CA997CB109E}" destId="{77FDC770-795C-4EAC-AF97-F5DEE083CF21}" srcOrd="2" destOrd="0" presId="urn:microsoft.com/office/officeart/2005/8/layout/vList2"/>
    <dgm:cxn modelId="{6E3864FD-0D61-4B05-9F76-7D264D2058D4}" type="presParOf" srcId="{2B86BD4D-C2D8-4DFA-A205-7CA997CB109E}" destId="{CD998D1E-3134-4484-BBF7-AE32580F33E1}" srcOrd="3" destOrd="0" presId="urn:microsoft.com/office/officeart/2005/8/layout/vList2"/>
    <dgm:cxn modelId="{707CB3A9-F4FC-4F0F-A668-237793077F84}" type="presParOf" srcId="{2B86BD4D-C2D8-4DFA-A205-7CA997CB109E}" destId="{EDAA110A-E543-4E49-A13E-035CE11C3634}" srcOrd="4" destOrd="0" presId="urn:microsoft.com/office/officeart/2005/8/layout/vList2"/>
    <dgm:cxn modelId="{C8C0CC1B-2051-4FAD-86BE-00653BAFAC06}" type="presParOf" srcId="{2B86BD4D-C2D8-4DFA-A205-7CA997CB109E}" destId="{36EF548D-8D62-4589-8BD6-1336634AF237}" srcOrd="5" destOrd="0" presId="urn:microsoft.com/office/officeart/2005/8/layout/vList2"/>
    <dgm:cxn modelId="{50D93716-F214-41FA-A529-DBDE0B52AE8F}" type="presParOf" srcId="{2B86BD4D-C2D8-4DFA-A205-7CA997CB109E}" destId="{6934CFBB-F276-47BE-B73D-1BDAFE5C63E6}" srcOrd="6" destOrd="0" presId="urn:microsoft.com/office/officeart/2005/8/layout/vList2"/>
    <dgm:cxn modelId="{407D7E9A-7072-4A84-8D0B-356AEAD5AB3B}" type="presParOf" srcId="{2B86BD4D-C2D8-4DFA-A205-7CA997CB109E}" destId="{57CD46DD-8ECE-4B40-B3FB-42F7FE76DCBA}" srcOrd="7" destOrd="0" presId="urn:microsoft.com/office/officeart/2005/8/layout/vList2"/>
    <dgm:cxn modelId="{1CE0F18F-0A84-4265-91AD-FE8B249B3AF9}" type="presParOf" srcId="{2B86BD4D-C2D8-4DFA-A205-7CA997CB109E}" destId="{C3D0586E-DFE5-45BF-B840-10971D004584}"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4.xml><?xml version="1.0" encoding="utf-8"?>
<dgm:dataModel xmlns:dgm="http://schemas.openxmlformats.org/drawingml/2006/diagram" xmlns:a="http://schemas.openxmlformats.org/drawingml/2006/main">
  <dgm:ptLst>
    <dgm:pt modelId="{8A1D2B05-EE49-49D5-9CDA-28DD4C3E49FA}" type="doc">
      <dgm:prSet loTypeId="urn:microsoft.com/office/officeart/2005/8/layout/hierarchy2" loCatId="hierarchy" qsTypeId="urn:microsoft.com/office/officeart/2005/8/quickstyle/simple1" qsCatId="simple" csTypeId="urn:microsoft.com/office/officeart/2005/8/colors/accent0_2" csCatId="mainScheme" phldr="1"/>
      <dgm:spPr/>
      <dgm:t>
        <a:bodyPr/>
        <a:lstStyle/>
        <a:p>
          <a:endParaRPr lang="en-IN"/>
        </a:p>
      </dgm:t>
    </dgm:pt>
    <dgm:pt modelId="{845670CC-1261-4327-97A8-8F999A7789E0}">
      <dgm:prSet phldrT="[Text]" custT="1"/>
      <dgm:spPr/>
      <dgm:t>
        <a:bodyPr/>
        <a:lstStyle/>
        <a:p>
          <a:r>
            <a:rPr lang="en-IN" sz="2000" dirty="0">
              <a:latin typeface="Cambria Math" panose="02040503050406030204" pitchFamily="18" charset="0"/>
              <a:ea typeface="Cambria Math" panose="02040503050406030204" pitchFamily="18" charset="0"/>
            </a:rPr>
            <a:t>Revision of return furnished under the earlier law</a:t>
          </a:r>
          <a:endParaRPr lang="en-IN" sz="2000" dirty="0">
            <a:latin typeface="+mn-lt"/>
          </a:endParaRPr>
        </a:p>
      </dgm:t>
    </dgm:pt>
    <dgm:pt modelId="{EB123641-3888-4947-AE28-EC0B4ACADD35}" type="parTrans" cxnId="{8FF8D312-FE65-4504-AC04-0D672B1D49E8}">
      <dgm:prSet/>
      <dgm:spPr/>
      <dgm:t>
        <a:bodyPr/>
        <a:lstStyle/>
        <a:p>
          <a:endParaRPr lang="en-IN">
            <a:latin typeface="+mn-lt"/>
          </a:endParaRPr>
        </a:p>
      </dgm:t>
    </dgm:pt>
    <dgm:pt modelId="{61FC0219-834F-460D-A5D9-B31F4ADAF2C2}" type="sibTrans" cxnId="{8FF8D312-FE65-4504-AC04-0D672B1D49E8}">
      <dgm:prSet/>
      <dgm:spPr/>
      <dgm:t>
        <a:bodyPr/>
        <a:lstStyle/>
        <a:p>
          <a:endParaRPr lang="en-IN">
            <a:latin typeface="+mn-lt"/>
          </a:endParaRPr>
        </a:p>
      </dgm:t>
    </dgm:pt>
    <dgm:pt modelId="{2B74642B-0682-4A2A-BC03-19BCD53E1FB4}">
      <dgm:prSet phldrT="[Text]" custT="1"/>
      <dgm:spPr/>
      <dgm:t>
        <a:bodyPr/>
        <a:lstStyle/>
        <a:p>
          <a:r>
            <a:rPr lang="en-IN" sz="2000" dirty="0">
              <a:latin typeface="Cambria Math" panose="02040503050406030204" pitchFamily="18" charset="0"/>
              <a:ea typeface="Cambria Math" panose="02040503050406030204" pitchFamily="18" charset="0"/>
            </a:rPr>
            <a:t>Amount payable on account of revision </a:t>
          </a:r>
          <a:endParaRPr lang="en-IN" sz="2000" dirty="0">
            <a:latin typeface="+mn-lt"/>
          </a:endParaRPr>
        </a:p>
      </dgm:t>
    </dgm:pt>
    <dgm:pt modelId="{A14E60F5-0512-422A-A477-A87B36F6871D}" type="parTrans" cxnId="{F3E293C7-CFCF-495C-AE60-113BFE3AE83D}">
      <dgm:prSet/>
      <dgm:spPr/>
      <dgm:t>
        <a:bodyPr/>
        <a:lstStyle/>
        <a:p>
          <a:endParaRPr lang="en-IN">
            <a:latin typeface="+mn-lt"/>
          </a:endParaRPr>
        </a:p>
      </dgm:t>
    </dgm:pt>
    <dgm:pt modelId="{008E47C4-F389-4D6E-B412-60613D80C08A}" type="sibTrans" cxnId="{F3E293C7-CFCF-495C-AE60-113BFE3AE83D}">
      <dgm:prSet/>
      <dgm:spPr/>
      <dgm:t>
        <a:bodyPr/>
        <a:lstStyle/>
        <a:p>
          <a:endParaRPr lang="en-IN">
            <a:latin typeface="+mn-lt"/>
          </a:endParaRPr>
        </a:p>
      </dgm:t>
    </dgm:pt>
    <dgm:pt modelId="{319E7520-56DE-485A-A715-5CF082874C4D}">
      <dgm:prSet phldrT="[Text]" custT="1"/>
      <dgm:spPr/>
      <dgm:t>
        <a:bodyPr/>
        <a:lstStyle/>
        <a:p>
          <a:r>
            <a:rPr lang="en-IN" sz="2000" dirty="0">
              <a:latin typeface="Cambria Math" panose="02040503050406030204" pitchFamily="18" charset="0"/>
              <a:ea typeface="Cambria Math" panose="02040503050406030204" pitchFamily="18" charset="0"/>
            </a:rPr>
            <a:t>Recovered as arrears of tax under GST and such amount shall not be eligible for input tax credit</a:t>
          </a:r>
          <a:endParaRPr lang="en-IN" sz="2000" dirty="0">
            <a:latin typeface="+mn-lt"/>
          </a:endParaRPr>
        </a:p>
      </dgm:t>
    </dgm:pt>
    <dgm:pt modelId="{5201D4B6-2D2D-47E4-941F-59540B65BD4F}" type="parTrans" cxnId="{391DC5A6-A9E6-43C1-B824-AFD7F8C83E18}">
      <dgm:prSet/>
      <dgm:spPr/>
      <dgm:t>
        <a:bodyPr/>
        <a:lstStyle/>
        <a:p>
          <a:endParaRPr lang="en-IN">
            <a:latin typeface="+mn-lt"/>
          </a:endParaRPr>
        </a:p>
      </dgm:t>
    </dgm:pt>
    <dgm:pt modelId="{BDB2C38C-E133-467C-AFD5-83BBEAC60ED8}" type="sibTrans" cxnId="{391DC5A6-A9E6-43C1-B824-AFD7F8C83E18}">
      <dgm:prSet/>
      <dgm:spPr/>
      <dgm:t>
        <a:bodyPr/>
        <a:lstStyle/>
        <a:p>
          <a:endParaRPr lang="en-IN">
            <a:latin typeface="+mn-lt"/>
          </a:endParaRPr>
        </a:p>
      </dgm:t>
    </dgm:pt>
    <dgm:pt modelId="{542875C9-5FC0-4418-9554-858A167F2018}">
      <dgm:prSet phldrT="[Text]" custT="1"/>
      <dgm:spPr/>
      <dgm:t>
        <a:bodyPr/>
        <a:lstStyle/>
        <a:p>
          <a:r>
            <a:rPr lang="en-US" sz="2000" dirty="0">
              <a:latin typeface="Cambria Math" panose="02040503050406030204" pitchFamily="18" charset="0"/>
              <a:ea typeface="Cambria Math" panose="02040503050406030204" pitchFamily="18" charset="0"/>
            </a:rPr>
            <a:t>Amount refundable on account of  revision </a:t>
          </a:r>
          <a:endParaRPr lang="en-IN" sz="2000" dirty="0">
            <a:latin typeface="+mn-lt"/>
          </a:endParaRPr>
        </a:p>
      </dgm:t>
    </dgm:pt>
    <dgm:pt modelId="{1F987CBD-4A75-400F-BBE2-70B2F9F57204}" type="parTrans" cxnId="{C20DF155-8542-4704-9FB6-DBEA37C742A8}">
      <dgm:prSet/>
      <dgm:spPr/>
      <dgm:t>
        <a:bodyPr/>
        <a:lstStyle/>
        <a:p>
          <a:endParaRPr lang="en-IN">
            <a:latin typeface="+mn-lt"/>
          </a:endParaRPr>
        </a:p>
      </dgm:t>
    </dgm:pt>
    <dgm:pt modelId="{2381FAFA-621B-4B3A-A1EB-7E98F020EA46}" type="sibTrans" cxnId="{C20DF155-8542-4704-9FB6-DBEA37C742A8}">
      <dgm:prSet/>
      <dgm:spPr/>
      <dgm:t>
        <a:bodyPr/>
        <a:lstStyle/>
        <a:p>
          <a:endParaRPr lang="en-IN">
            <a:latin typeface="+mn-lt"/>
          </a:endParaRPr>
        </a:p>
      </dgm:t>
    </dgm:pt>
    <dgm:pt modelId="{1DEC79BA-5579-409C-ADE4-D0BAEE6C479B}">
      <dgm:prSet phldrT="[Text]" custT="1"/>
      <dgm:spPr/>
      <dgm:t>
        <a:bodyPr/>
        <a:lstStyle/>
        <a:p>
          <a:r>
            <a:rPr lang="en-US" sz="2000" dirty="0">
              <a:latin typeface="Cambria Math" panose="02040503050406030204" pitchFamily="18" charset="0"/>
              <a:ea typeface="Cambria Math" panose="02040503050406030204" pitchFamily="18" charset="0"/>
            </a:rPr>
            <a:t>Refunded in cash -(CGST)</a:t>
          </a:r>
        </a:p>
        <a:p>
          <a:r>
            <a:rPr lang="en-US" sz="2000" dirty="0">
              <a:latin typeface="Cambria Math" panose="02040503050406030204" pitchFamily="18" charset="0"/>
              <a:ea typeface="Cambria Math" panose="02040503050406030204" pitchFamily="18" charset="0"/>
            </a:rPr>
            <a:t>Refund  in accordance with provision of law (SGST)</a:t>
          </a:r>
          <a:endParaRPr lang="en-IN" sz="2000" dirty="0">
            <a:latin typeface="+mn-lt"/>
          </a:endParaRPr>
        </a:p>
      </dgm:t>
    </dgm:pt>
    <dgm:pt modelId="{7DE7A3A6-7554-4583-AF96-A3CBE6A2546A}" type="parTrans" cxnId="{94EF86A9-B9E5-4BFF-BCA0-C668332B5D6B}">
      <dgm:prSet/>
      <dgm:spPr/>
      <dgm:t>
        <a:bodyPr/>
        <a:lstStyle/>
        <a:p>
          <a:endParaRPr lang="en-IN">
            <a:latin typeface="+mn-lt"/>
          </a:endParaRPr>
        </a:p>
      </dgm:t>
    </dgm:pt>
    <dgm:pt modelId="{3B5C3E24-B735-47C1-BE18-94C54454FDFE}" type="sibTrans" cxnId="{94EF86A9-B9E5-4BFF-BCA0-C668332B5D6B}">
      <dgm:prSet/>
      <dgm:spPr/>
      <dgm:t>
        <a:bodyPr/>
        <a:lstStyle/>
        <a:p>
          <a:endParaRPr lang="en-IN">
            <a:latin typeface="+mn-lt"/>
          </a:endParaRPr>
        </a:p>
      </dgm:t>
    </dgm:pt>
    <dgm:pt modelId="{8FCC9FA9-5F31-415F-B6AD-89DEF80EBFAB}" type="pres">
      <dgm:prSet presAssocID="{8A1D2B05-EE49-49D5-9CDA-28DD4C3E49FA}" presName="diagram" presStyleCnt="0">
        <dgm:presLayoutVars>
          <dgm:chPref val="1"/>
          <dgm:dir/>
          <dgm:animOne val="branch"/>
          <dgm:animLvl val="lvl"/>
          <dgm:resizeHandles val="exact"/>
        </dgm:presLayoutVars>
      </dgm:prSet>
      <dgm:spPr/>
    </dgm:pt>
    <dgm:pt modelId="{DA622735-65B3-4B03-9182-765AC4EB1B89}" type="pres">
      <dgm:prSet presAssocID="{845670CC-1261-4327-97A8-8F999A7789E0}" presName="root1" presStyleCnt="0"/>
      <dgm:spPr/>
    </dgm:pt>
    <dgm:pt modelId="{DB7CD7E2-4DA8-4C2D-B938-8B800F558A37}" type="pres">
      <dgm:prSet presAssocID="{845670CC-1261-4327-97A8-8F999A7789E0}" presName="LevelOneTextNode" presStyleLbl="node0" presStyleIdx="0" presStyleCnt="1" custScaleY="175650">
        <dgm:presLayoutVars>
          <dgm:chPref val="3"/>
        </dgm:presLayoutVars>
      </dgm:prSet>
      <dgm:spPr/>
    </dgm:pt>
    <dgm:pt modelId="{BE0F428F-86CD-4852-99D7-E35650E06CD0}" type="pres">
      <dgm:prSet presAssocID="{845670CC-1261-4327-97A8-8F999A7789E0}" presName="level2hierChild" presStyleCnt="0"/>
      <dgm:spPr/>
    </dgm:pt>
    <dgm:pt modelId="{0C9D1717-3EB4-4196-B331-49FFB34723AA}" type="pres">
      <dgm:prSet presAssocID="{A14E60F5-0512-422A-A477-A87B36F6871D}" presName="conn2-1" presStyleLbl="parChTrans1D2" presStyleIdx="0" presStyleCnt="2"/>
      <dgm:spPr/>
    </dgm:pt>
    <dgm:pt modelId="{7E7E7ABE-F479-4C2F-BEDC-D85790C260E2}" type="pres">
      <dgm:prSet presAssocID="{A14E60F5-0512-422A-A477-A87B36F6871D}" presName="connTx" presStyleLbl="parChTrans1D2" presStyleIdx="0" presStyleCnt="2"/>
      <dgm:spPr/>
    </dgm:pt>
    <dgm:pt modelId="{D3AA2057-469E-416D-9073-E8A9F5EDFB2B}" type="pres">
      <dgm:prSet presAssocID="{2B74642B-0682-4A2A-BC03-19BCD53E1FB4}" presName="root2" presStyleCnt="0"/>
      <dgm:spPr/>
    </dgm:pt>
    <dgm:pt modelId="{58FA4DD9-F93D-4491-B35B-6F911A6F2195}" type="pres">
      <dgm:prSet presAssocID="{2B74642B-0682-4A2A-BC03-19BCD53E1FB4}" presName="LevelTwoTextNode" presStyleLbl="node2" presStyleIdx="0" presStyleCnt="2">
        <dgm:presLayoutVars>
          <dgm:chPref val="3"/>
        </dgm:presLayoutVars>
      </dgm:prSet>
      <dgm:spPr/>
    </dgm:pt>
    <dgm:pt modelId="{DD22F520-BE2D-4147-B515-894DA0E8E199}" type="pres">
      <dgm:prSet presAssocID="{2B74642B-0682-4A2A-BC03-19BCD53E1FB4}" presName="level3hierChild" presStyleCnt="0"/>
      <dgm:spPr/>
    </dgm:pt>
    <dgm:pt modelId="{A03DC99B-E71C-4C84-8919-49A624CC79DC}" type="pres">
      <dgm:prSet presAssocID="{5201D4B6-2D2D-47E4-941F-59540B65BD4F}" presName="conn2-1" presStyleLbl="parChTrans1D3" presStyleIdx="0" presStyleCnt="2"/>
      <dgm:spPr/>
    </dgm:pt>
    <dgm:pt modelId="{CF36BB1F-7D67-4D34-BD6D-AAB3E92CD04D}" type="pres">
      <dgm:prSet presAssocID="{5201D4B6-2D2D-47E4-941F-59540B65BD4F}" presName="connTx" presStyleLbl="parChTrans1D3" presStyleIdx="0" presStyleCnt="2"/>
      <dgm:spPr/>
    </dgm:pt>
    <dgm:pt modelId="{51275E32-EF18-4F42-85A8-CC3C8CB8463A}" type="pres">
      <dgm:prSet presAssocID="{319E7520-56DE-485A-A715-5CF082874C4D}" presName="root2" presStyleCnt="0"/>
      <dgm:spPr/>
    </dgm:pt>
    <dgm:pt modelId="{9FFC406D-3657-4CC4-9500-856B1F4F927D}" type="pres">
      <dgm:prSet presAssocID="{319E7520-56DE-485A-A715-5CF082874C4D}" presName="LevelTwoTextNode" presStyleLbl="node3" presStyleIdx="0" presStyleCnt="2">
        <dgm:presLayoutVars>
          <dgm:chPref val="3"/>
        </dgm:presLayoutVars>
      </dgm:prSet>
      <dgm:spPr/>
    </dgm:pt>
    <dgm:pt modelId="{027141A9-8503-4DAE-8992-517CD3763F34}" type="pres">
      <dgm:prSet presAssocID="{319E7520-56DE-485A-A715-5CF082874C4D}" presName="level3hierChild" presStyleCnt="0"/>
      <dgm:spPr/>
    </dgm:pt>
    <dgm:pt modelId="{B5B0136B-E53E-44FE-9239-0DC9393DFFBB}" type="pres">
      <dgm:prSet presAssocID="{1F987CBD-4A75-400F-BBE2-70B2F9F57204}" presName="conn2-1" presStyleLbl="parChTrans1D2" presStyleIdx="1" presStyleCnt="2"/>
      <dgm:spPr/>
    </dgm:pt>
    <dgm:pt modelId="{F7D8BF28-3E50-4EBB-8A3B-D448C79D73F2}" type="pres">
      <dgm:prSet presAssocID="{1F987CBD-4A75-400F-BBE2-70B2F9F57204}" presName="connTx" presStyleLbl="parChTrans1D2" presStyleIdx="1" presStyleCnt="2"/>
      <dgm:spPr/>
    </dgm:pt>
    <dgm:pt modelId="{534C24BA-C423-4482-A0F9-ECB9060A7A33}" type="pres">
      <dgm:prSet presAssocID="{542875C9-5FC0-4418-9554-858A167F2018}" presName="root2" presStyleCnt="0"/>
      <dgm:spPr/>
    </dgm:pt>
    <dgm:pt modelId="{BC6ADA3D-304C-406D-9C5B-8F4089899A8F}" type="pres">
      <dgm:prSet presAssocID="{542875C9-5FC0-4418-9554-858A167F2018}" presName="LevelTwoTextNode" presStyleLbl="node2" presStyleIdx="1" presStyleCnt="2">
        <dgm:presLayoutVars>
          <dgm:chPref val="3"/>
        </dgm:presLayoutVars>
      </dgm:prSet>
      <dgm:spPr/>
    </dgm:pt>
    <dgm:pt modelId="{1BCA6C5B-E643-46E9-B8A8-AF34E3AA1FF9}" type="pres">
      <dgm:prSet presAssocID="{542875C9-5FC0-4418-9554-858A167F2018}" presName="level3hierChild" presStyleCnt="0"/>
      <dgm:spPr/>
    </dgm:pt>
    <dgm:pt modelId="{57EF268A-B9FB-4E06-88B2-4D377F0120CD}" type="pres">
      <dgm:prSet presAssocID="{7DE7A3A6-7554-4583-AF96-A3CBE6A2546A}" presName="conn2-1" presStyleLbl="parChTrans1D3" presStyleIdx="1" presStyleCnt="2"/>
      <dgm:spPr/>
    </dgm:pt>
    <dgm:pt modelId="{28D95BFC-491A-4619-84BE-F8F518B0EC57}" type="pres">
      <dgm:prSet presAssocID="{7DE7A3A6-7554-4583-AF96-A3CBE6A2546A}" presName="connTx" presStyleLbl="parChTrans1D3" presStyleIdx="1" presStyleCnt="2"/>
      <dgm:spPr/>
    </dgm:pt>
    <dgm:pt modelId="{7DCD46A0-A9F6-4534-A1EE-7D2E9ED94DEF}" type="pres">
      <dgm:prSet presAssocID="{1DEC79BA-5579-409C-ADE4-D0BAEE6C479B}" presName="root2" presStyleCnt="0"/>
      <dgm:spPr/>
    </dgm:pt>
    <dgm:pt modelId="{BE351797-B905-48D7-B3F2-C86DDB1EED93}" type="pres">
      <dgm:prSet presAssocID="{1DEC79BA-5579-409C-ADE4-D0BAEE6C479B}" presName="LevelTwoTextNode" presStyleLbl="node3" presStyleIdx="1" presStyleCnt="2">
        <dgm:presLayoutVars>
          <dgm:chPref val="3"/>
        </dgm:presLayoutVars>
      </dgm:prSet>
      <dgm:spPr/>
    </dgm:pt>
    <dgm:pt modelId="{30595633-DF73-45BD-9698-38DD2730D3B3}" type="pres">
      <dgm:prSet presAssocID="{1DEC79BA-5579-409C-ADE4-D0BAEE6C479B}" presName="level3hierChild" presStyleCnt="0"/>
      <dgm:spPr/>
    </dgm:pt>
  </dgm:ptLst>
  <dgm:cxnLst>
    <dgm:cxn modelId="{510CAA1A-1A68-47A1-9BDA-7DCA2C99E5FB}" type="presOf" srcId="{319E7520-56DE-485A-A715-5CF082874C4D}" destId="{9FFC406D-3657-4CC4-9500-856B1F4F927D}" srcOrd="0" destOrd="0" presId="urn:microsoft.com/office/officeart/2005/8/layout/hierarchy2"/>
    <dgm:cxn modelId="{C9D1283E-C92C-4D58-8C73-4046817C2771}" type="presOf" srcId="{1F987CBD-4A75-400F-BBE2-70B2F9F57204}" destId="{B5B0136B-E53E-44FE-9239-0DC9393DFFBB}" srcOrd="0" destOrd="0" presId="urn:microsoft.com/office/officeart/2005/8/layout/hierarchy2"/>
    <dgm:cxn modelId="{75A24163-8887-4D6F-A850-D696618365B9}" type="presOf" srcId="{1F987CBD-4A75-400F-BBE2-70B2F9F57204}" destId="{F7D8BF28-3E50-4EBB-8A3B-D448C79D73F2}" srcOrd="1" destOrd="0" presId="urn:microsoft.com/office/officeart/2005/8/layout/hierarchy2"/>
    <dgm:cxn modelId="{C20DF155-8542-4704-9FB6-DBEA37C742A8}" srcId="{845670CC-1261-4327-97A8-8F999A7789E0}" destId="{542875C9-5FC0-4418-9554-858A167F2018}" srcOrd="1" destOrd="0" parTransId="{1F987CBD-4A75-400F-BBE2-70B2F9F57204}" sibTransId="{2381FAFA-621B-4B3A-A1EB-7E98F020EA46}"/>
    <dgm:cxn modelId="{748EBCC0-7511-4A8A-BC41-8BAE79E80038}" type="presOf" srcId="{8A1D2B05-EE49-49D5-9CDA-28DD4C3E49FA}" destId="{8FCC9FA9-5F31-415F-B6AD-89DEF80EBFAB}" srcOrd="0" destOrd="0" presId="urn:microsoft.com/office/officeart/2005/8/layout/hierarchy2"/>
    <dgm:cxn modelId="{8FF8D312-FE65-4504-AC04-0D672B1D49E8}" srcId="{8A1D2B05-EE49-49D5-9CDA-28DD4C3E49FA}" destId="{845670CC-1261-4327-97A8-8F999A7789E0}" srcOrd="0" destOrd="0" parTransId="{EB123641-3888-4947-AE28-EC0B4ACADD35}" sibTransId="{61FC0219-834F-460D-A5D9-B31F4ADAF2C2}"/>
    <dgm:cxn modelId="{A106D0BA-3086-4B09-9C16-9C9D6C204D70}" type="presOf" srcId="{5201D4B6-2D2D-47E4-941F-59540B65BD4F}" destId="{A03DC99B-E71C-4C84-8919-49A624CC79DC}" srcOrd="0" destOrd="0" presId="urn:microsoft.com/office/officeart/2005/8/layout/hierarchy2"/>
    <dgm:cxn modelId="{E63701B7-D789-43FF-9FDE-639FB45FDB33}" type="presOf" srcId="{5201D4B6-2D2D-47E4-941F-59540B65BD4F}" destId="{CF36BB1F-7D67-4D34-BD6D-AAB3E92CD04D}" srcOrd="1" destOrd="0" presId="urn:microsoft.com/office/officeart/2005/8/layout/hierarchy2"/>
    <dgm:cxn modelId="{263D4B61-C1D7-428A-868E-ACE04517EA5A}" type="presOf" srcId="{A14E60F5-0512-422A-A477-A87B36F6871D}" destId="{0C9D1717-3EB4-4196-B331-49FFB34723AA}" srcOrd="0" destOrd="0" presId="urn:microsoft.com/office/officeart/2005/8/layout/hierarchy2"/>
    <dgm:cxn modelId="{30AB0850-8834-466E-8A7C-C429FA42BBB9}" type="presOf" srcId="{2B74642B-0682-4A2A-BC03-19BCD53E1FB4}" destId="{58FA4DD9-F93D-4491-B35B-6F911A6F2195}" srcOrd="0" destOrd="0" presId="urn:microsoft.com/office/officeart/2005/8/layout/hierarchy2"/>
    <dgm:cxn modelId="{391DC5A6-A9E6-43C1-B824-AFD7F8C83E18}" srcId="{2B74642B-0682-4A2A-BC03-19BCD53E1FB4}" destId="{319E7520-56DE-485A-A715-5CF082874C4D}" srcOrd="0" destOrd="0" parTransId="{5201D4B6-2D2D-47E4-941F-59540B65BD4F}" sibTransId="{BDB2C38C-E133-467C-AFD5-83BBEAC60ED8}"/>
    <dgm:cxn modelId="{C31C1709-97A3-4482-8FAF-CC12B9FC790A}" type="presOf" srcId="{7DE7A3A6-7554-4583-AF96-A3CBE6A2546A}" destId="{57EF268A-B9FB-4E06-88B2-4D377F0120CD}" srcOrd="0" destOrd="0" presId="urn:microsoft.com/office/officeart/2005/8/layout/hierarchy2"/>
    <dgm:cxn modelId="{94EF86A9-B9E5-4BFF-BCA0-C668332B5D6B}" srcId="{542875C9-5FC0-4418-9554-858A167F2018}" destId="{1DEC79BA-5579-409C-ADE4-D0BAEE6C479B}" srcOrd="0" destOrd="0" parTransId="{7DE7A3A6-7554-4583-AF96-A3CBE6A2546A}" sibTransId="{3B5C3E24-B735-47C1-BE18-94C54454FDFE}"/>
    <dgm:cxn modelId="{3E3803D8-82C3-487B-9830-F37BCA91AE75}" type="presOf" srcId="{542875C9-5FC0-4418-9554-858A167F2018}" destId="{BC6ADA3D-304C-406D-9C5B-8F4089899A8F}" srcOrd="0" destOrd="0" presId="urn:microsoft.com/office/officeart/2005/8/layout/hierarchy2"/>
    <dgm:cxn modelId="{F3E293C7-CFCF-495C-AE60-113BFE3AE83D}" srcId="{845670CC-1261-4327-97A8-8F999A7789E0}" destId="{2B74642B-0682-4A2A-BC03-19BCD53E1FB4}" srcOrd="0" destOrd="0" parTransId="{A14E60F5-0512-422A-A477-A87B36F6871D}" sibTransId="{008E47C4-F389-4D6E-B412-60613D80C08A}"/>
    <dgm:cxn modelId="{C51EDC21-47C8-40C0-90C3-73D08790A39E}" type="presOf" srcId="{845670CC-1261-4327-97A8-8F999A7789E0}" destId="{DB7CD7E2-4DA8-4C2D-B938-8B800F558A37}" srcOrd="0" destOrd="0" presId="urn:microsoft.com/office/officeart/2005/8/layout/hierarchy2"/>
    <dgm:cxn modelId="{4AD0BD11-F9D7-4CC6-98E6-81EB66B37A47}" type="presOf" srcId="{A14E60F5-0512-422A-A477-A87B36F6871D}" destId="{7E7E7ABE-F479-4C2F-BEDC-D85790C260E2}" srcOrd="1" destOrd="0" presId="urn:microsoft.com/office/officeart/2005/8/layout/hierarchy2"/>
    <dgm:cxn modelId="{179E6C06-640A-4DD2-A35A-7E8C4D8094F6}" type="presOf" srcId="{7DE7A3A6-7554-4583-AF96-A3CBE6A2546A}" destId="{28D95BFC-491A-4619-84BE-F8F518B0EC57}" srcOrd="1" destOrd="0" presId="urn:microsoft.com/office/officeart/2005/8/layout/hierarchy2"/>
    <dgm:cxn modelId="{69C8EB1F-FC7F-43C6-ADF1-3C1402695741}" type="presOf" srcId="{1DEC79BA-5579-409C-ADE4-D0BAEE6C479B}" destId="{BE351797-B905-48D7-B3F2-C86DDB1EED93}" srcOrd="0" destOrd="0" presId="urn:microsoft.com/office/officeart/2005/8/layout/hierarchy2"/>
    <dgm:cxn modelId="{63CB418A-7C53-4EC1-A8F5-6B01608EEE9D}" type="presParOf" srcId="{8FCC9FA9-5F31-415F-B6AD-89DEF80EBFAB}" destId="{DA622735-65B3-4B03-9182-765AC4EB1B89}" srcOrd="0" destOrd="0" presId="urn:microsoft.com/office/officeart/2005/8/layout/hierarchy2"/>
    <dgm:cxn modelId="{A3281FE3-35BC-4525-A4B3-43194C4DF575}" type="presParOf" srcId="{DA622735-65B3-4B03-9182-765AC4EB1B89}" destId="{DB7CD7E2-4DA8-4C2D-B938-8B800F558A37}" srcOrd="0" destOrd="0" presId="urn:microsoft.com/office/officeart/2005/8/layout/hierarchy2"/>
    <dgm:cxn modelId="{E29392E9-C86C-4713-95FA-09F182F01C05}" type="presParOf" srcId="{DA622735-65B3-4B03-9182-765AC4EB1B89}" destId="{BE0F428F-86CD-4852-99D7-E35650E06CD0}" srcOrd="1" destOrd="0" presId="urn:microsoft.com/office/officeart/2005/8/layout/hierarchy2"/>
    <dgm:cxn modelId="{558F5E0B-1138-425F-A6AB-48CEA6AB3A10}" type="presParOf" srcId="{BE0F428F-86CD-4852-99D7-E35650E06CD0}" destId="{0C9D1717-3EB4-4196-B331-49FFB34723AA}" srcOrd="0" destOrd="0" presId="urn:microsoft.com/office/officeart/2005/8/layout/hierarchy2"/>
    <dgm:cxn modelId="{EE03483A-FE30-4FBF-BBC5-1A5FC30B1A68}" type="presParOf" srcId="{0C9D1717-3EB4-4196-B331-49FFB34723AA}" destId="{7E7E7ABE-F479-4C2F-BEDC-D85790C260E2}" srcOrd="0" destOrd="0" presId="urn:microsoft.com/office/officeart/2005/8/layout/hierarchy2"/>
    <dgm:cxn modelId="{C772443C-FDF0-4714-98FA-55912F5F9157}" type="presParOf" srcId="{BE0F428F-86CD-4852-99D7-E35650E06CD0}" destId="{D3AA2057-469E-416D-9073-E8A9F5EDFB2B}" srcOrd="1" destOrd="0" presId="urn:microsoft.com/office/officeart/2005/8/layout/hierarchy2"/>
    <dgm:cxn modelId="{498C8133-0600-4EEB-9189-E7887CC33DC6}" type="presParOf" srcId="{D3AA2057-469E-416D-9073-E8A9F5EDFB2B}" destId="{58FA4DD9-F93D-4491-B35B-6F911A6F2195}" srcOrd="0" destOrd="0" presId="urn:microsoft.com/office/officeart/2005/8/layout/hierarchy2"/>
    <dgm:cxn modelId="{13CC140E-D795-4DE4-904A-DBE9D5603E1D}" type="presParOf" srcId="{D3AA2057-469E-416D-9073-E8A9F5EDFB2B}" destId="{DD22F520-BE2D-4147-B515-894DA0E8E199}" srcOrd="1" destOrd="0" presId="urn:microsoft.com/office/officeart/2005/8/layout/hierarchy2"/>
    <dgm:cxn modelId="{1990D9AF-FA44-4082-9245-468FE13180E2}" type="presParOf" srcId="{DD22F520-BE2D-4147-B515-894DA0E8E199}" destId="{A03DC99B-E71C-4C84-8919-49A624CC79DC}" srcOrd="0" destOrd="0" presId="urn:microsoft.com/office/officeart/2005/8/layout/hierarchy2"/>
    <dgm:cxn modelId="{04BFC29D-8656-4352-B2F0-0F8B21D6205F}" type="presParOf" srcId="{A03DC99B-E71C-4C84-8919-49A624CC79DC}" destId="{CF36BB1F-7D67-4D34-BD6D-AAB3E92CD04D}" srcOrd="0" destOrd="0" presId="urn:microsoft.com/office/officeart/2005/8/layout/hierarchy2"/>
    <dgm:cxn modelId="{7DAA9F9D-D1FE-424F-802D-3D43B1BEC658}" type="presParOf" srcId="{DD22F520-BE2D-4147-B515-894DA0E8E199}" destId="{51275E32-EF18-4F42-85A8-CC3C8CB8463A}" srcOrd="1" destOrd="0" presId="urn:microsoft.com/office/officeart/2005/8/layout/hierarchy2"/>
    <dgm:cxn modelId="{A27121E9-2AC6-44FA-868D-2EFC77152184}" type="presParOf" srcId="{51275E32-EF18-4F42-85A8-CC3C8CB8463A}" destId="{9FFC406D-3657-4CC4-9500-856B1F4F927D}" srcOrd="0" destOrd="0" presId="urn:microsoft.com/office/officeart/2005/8/layout/hierarchy2"/>
    <dgm:cxn modelId="{9BF3E0E7-0590-4073-B6D6-436ED02AA382}" type="presParOf" srcId="{51275E32-EF18-4F42-85A8-CC3C8CB8463A}" destId="{027141A9-8503-4DAE-8992-517CD3763F34}" srcOrd="1" destOrd="0" presId="urn:microsoft.com/office/officeart/2005/8/layout/hierarchy2"/>
    <dgm:cxn modelId="{D4C92A11-454E-45A6-AF30-5EA836EB44E7}" type="presParOf" srcId="{BE0F428F-86CD-4852-99D7-E35650E06CD0}" destId="{B5B0136B-E53E-44FE-9239-0DC9393DFFBB}" srcOrd="2" destOrd="0" presId="urn:microsoft.com/office/officeart/2005/8/layout/hierarchy2"/>
    <dgm:cxn modelId="{1FA75C3C-6196-47F7-8183-060CBAFE15BA}" type="presParOf" srcId="{B5B0136B-E53E-44FE-9239-0DC9393DFFBB}" destId="{F7D8BF28-3E50-4EBB-8A3B-D448C79D73F2}" srcOrd="0" destOrd="0" presId="urn:microsoft.com/office/officeart/2005/8/layout/hierarchy2"/>
    <dgm:cxn modelId="{7E2B6EDF-B063-49A2-ACEA-CC5947970AA9}" type="presParOf" srcId="{BE0F428F-86CD-4852-99D7-E35650E06CD0}" destId="{534C24BA-C423-4482-A0F9-ECB9060A7A33}" srcOrd="3" destOrd="0" presId="urn:microsoft.com/office/officeart/2005/8/layout/hierarchy2"/>
    <dgm:cxn modelId="{952FF543-852B-4C6D-AFE2-B456EE8F09EF}" type="presParOf" srcId="{534C24BA-C423-4482-A0F9-ECB9060A7A33}" destId="{BC6ADA3D-304C-406D-9C5B-8F4089899A8F}" srcOrd="0" destOrd="0" presId="urn:microsoft.com/office/officeart/2005/8/layout/hierarchy2"/>
    <dgm:cxn modelId="{DFCF7F76-FD7B-4F79-8AAE-F31A86B08B7B}" type="presParOf" srcId="{534C24BA-C423-4482-A0F9-ECB9060A7A33}" destId="{1BCA6C5B-E643-46E9-B8A8-AF34E3AA1FF9}" srcOrd="1" destOrd="0" presId="urn:microsoft.com/office/officeart/2005/8/layout/hierarchy2"/>
    <dgm:cxn modelId="{C9565D16-6907-4208-B41E-4FC5689DECD4}" type="presParOf" srcId="{1BCA6C5B-E643-46E9-B8A8-AF34E3AA1FF9}" destId="{57EF268A-B9FB-4E06-88B2-4D377F0120CD}" srcOrd="0" destOrd="0" presId="urn:microsoft.com/office/officeart/2005/8/layout/hierarchy2"/>
    <dgm:cxn modelId="{17CCE3BE-4FF9-49DF-87BA-2C00D30E51B6}" type="presParOf" srcId="{57EF268A-B9FB-4E06-88B2-4D377F0120CD}" destId="{28D95BFC-491A-4619-84BE-F8F518B0EC57}" srcOrd="0" destOrd="0" presId="urn:microsoft.com/office/officeart/2005/8/layout/hierarchy2"/>
    <dgm:cxn modelId="{D7899E85-963A-4828-B22A-027631F9F5FC}" type="presParOf" srcId="{1BCA6C5B-E643-46E9-B8A8-AF34E3AA1FF9}" destId="{7DCD46A0-A9F6-4534-A1EE-7D2E9ED94DEF}" srcOrd="1" destOrd="0" presId="urn:microsoft.com/office/officeart/2005/8/layout/hierarchy2"/>
    <dgm:cxn modelId="{8CF59CB7-30A1-43C6-AC72-C16CBAF3D79D}" type="presParOf" srcId="{7DCD46A0-A9F6-4534-A1EE-7D2E9ED94DEF}" destId="{BE351797-B905-48D7-B3F2-C86DDB1EED93}" srcOrd="0" destOrd="0" presId="urn:microsoft.com/office/officeart/2005/8/layout/hierarchy2"/>
    <dgm:cxn modelId="{3BE0153D-01AA-443B-B8EE-E3F66ADB4930}" type="presParOf" srcId="{7DCD46A0-A9F6-4534-A1EE-7D2E9ED94DEF}" destId="{30595633-DF73-45BD-9698-38DD2730D3B3}"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5.xml><?xml version="1.0" encoding="utf-8"?>
<dgm:dataModel xmlns:dgm="http://schemas.openxmlformats.org/drawingml/2006/diagram" xmlns:a="http://schemas.openxmlformats.org/drawingml/2006/main">
  <dgm:ptLst>
    <dgm:pt modelId="{8A1D2B05-EE49-49D5-9CDA-28DD4C3E49FA}" type="doc">
      <dgm:prSet loTypeId="urn:microsoft.com/office/officeart/2005/8/layout/vProcess5" loCatId="process" qsTypeId="urn:microsoft.com/office/officeart/2005/8/quickstyle/simple1" qsCatId="simple" csTypeId="urn:microsoft.com/office/officeart/2005/8/colors/accent0_3" csCatId="mainScheme" phldr="1"/>
      <dgm:spPr/>
      <dgm:t>
        <a:bodyPr/>
        <a:lstStyle/>
        <a:p>
          <a:endParaRPr lang="en-IN"/>
        </a:p>
      </dgm:t>
    </dgm:pt>
    <dgm:pt modelId="{845670CC-1261-4327-97A8-8F999A7789E0}">
      <dgm:prSet phldrT="[Text]" custT="1"/>
      <dgm:spPr/>
      <dgm:t>
        <a:bodyPr/>
        <a:lstStyle/>
        <a:p>
          <a:r>
            <a:rPr lang="en-US" sz="2500" dirty="0">
              <a:latin typeface="Cambria Math" panose="02040503050406030204" pitchFamily="18" charset="0"/>
              <a:ea typeface="Cambria Math" panose="02040503050406030204" pitchFamily="18" charset="0"/>
            </a:rPr>
            <a:t>Goods and / or services supplied on or after appointed day</a:t>
          </a:r>
          <a:endParaRPr lang="en-IN" sz="2500" dirty="0">
            <a:latin typeface="+mn-lt"/>
          </a:endParaRPr>
        </a:p>
      </dgm:t>
    </dgm:pt>
    <dgm:pt modelId="{EB123641-3888-4947-AE28-EC0B4ACADD35}" type="parTrans" cxnId="{8FF8D312-FE65-4504-AC04-0D672B1D49E8}">
      <dgm:prSet/>
      <dgm:spPr/>
      <dgm:t>
        <a:bodyPr/>
        <a:lstStyle/>
        <a:p>
          <a:endParaRPr lang="en-IN">
            <a:latin typeface="+mn-lt"/>
          </a:endParaRPr>
        </a:p>
      </dgm:t>
    </dgm:pt>
    <dgm:pt modelId="{61FC0219-834F-460D-A5D9-B31F4ADAF2C2}" type="sibTrans" cxnId="{8FF8D312-FE65-4504-AC04-0D672B1D49E8}">
      <dgm:prSet/>
      <dgm:spPr/>
      <dgm:t>
        <a:bodyPr/>
        <a:lstStyle/>
        <a:p>
          <a:endParaRPr lang="en-IN" dirty="0">
            <a:latin typeface="+mn-lt"/>
          </a:endParaRPr>
        </a:p>
      </dgm:t>
    </dgm:pt>
    <dgm:pt modelId="{CD682234-442B-444A-A26C-A37ECF2C8575}">
      <dgm:prSet custT="1"/>
      <dgm:spPr/>
      <dgm:t>
        <a:bodyPr/>
        <a:lstStyle/>
        <a:p>
          <a:r>
            <a:rPr lang="en-US" sz="2500" dirty="0">
              <a:latin typeface="Cambria Math" panose="02040503050406030204" pitchFamily="18" charset="0"/>
              <a:ea typeface="Cambria Math" panose="02040503050406030204" pitchFamily="18" charset="0"/>
            </a:rPr>
            <a:t>Contract entered prior to the appointed day </a:t>
          </a:r>
        </a:p>
      </dgm:t>
    </dgm:pt>
    <dgm:pt modelId="{47936145-09CE-4D42-B7CE-2858BC8925E8}" type="parTrans" cxnId="{CFC0581D-1D2E-47FF-A950-7D0C129EABF8}">
      <dgm:prSet/>
      <dgm:spPr/>
      <dgm:t>
        <a:bodyPr/>
        <a:lstStyle/>
        <a:p>
          <a:endParaRPr lang="en-IN"/>
        </a:p>
      </dgm:t>
    </dgm:pt>
    <dgm:pt modelId="{7CF8A6D6-D3DB-4E3F-BFBF-FFC4BFEEE1AC}" type="sibTrans" cxnId="{CFC0581D-1D2E-47FF-A950-7D0C129EABF8}">
      <dgm:prSet/>
      <dgm:spPr/>
      <dgm:t>
        <a:bodyPr/>
        <a:lstStyle/>
        <a:p>
          <a:endParaRPr lang="en-IN"/>
        </a:p>
      </dgm:t>
    </dgm:pt>
    <dgm:pt modelId="{E4556E8B-65A2-4662-9E00-629CEE98FFFB}">
      <dgm:prSet custT="1"/>
      <dgm:spPr/>
      <dgm:t>
        <a:bodyPr/>
        <a:lstStyle/>
        <a:p>
          <a:r>
            <a:rPr lang="en-US" sz="2500" dirty="0">
              <a:latin typeface="Cambria Math" panose="02040503050406030204" pitchFamily="18" charset="0"/>
              <a:ea typeface="Cambria Math" panose="02040503050406030204" pitchFamily="18" charset="0"/>
            </a:rPr>
            <a:t>Liable for payment of taxes under the GST law </a:t>
          </a:r>
        </a:p>
      </dgm:t>
    </dgm:pt>
    <dgm:pt modelId="{E17EE1A4-1ACE-41AA-BD05-E403CE6B9AE5}" type="parTrans" cxnId="{1FD1FBE7-6918-4B05-904D-DC3A5536A9F5}">
      <dgm:prSet/>
      <dgm:spPr/>
      <dgm:t>
        <a:bodyPr/>
        <a:lstStyle/>
        <a:p>
          <a:endParaRPr lang="en-IN"/>
        </a:p>
      </dgm:t>
    </dgm:pt>
    <dgm:pt modelId="{10E9CD9D-2D6C-463D-8835-FFDAE1A22056}" type="sibTrans" cxnId="{1FD1FBE7-6918-4B05-904D-DC3A5536A9F5}">
      <dgm:prSet/>
      <dgm:spPr/>
      <dgm:t>
        <a:bodyPr/>
        <a:lstStyle/>
        <a:p>
          <a:endParaRPr lang="en-IN"/>
        </a:p>
      </dgm:t>
    </dgm:pt>
    <dgm:pt modelId="{4EAA1517-CD40-4F1C-B061-24AB3CEFC40B}" type="pres">
      <dgm:prSet presAssocID="{8A1D2B05-EE49-49D5-9CDA-28DD4C3E49FA}" presName="outerComposite" presStyleCnt="0">
        <dgm:presLayoutVars>
          <dgm:chMax val="5"/>
          <dgm:dir/>
          <dgm:resizeHandles val="exact"/>
        </dgm:presLayoutVars>
      </dgm:prSet>
      <dgm:spPr/>
    </dgm:pt>
    <dgm:pt modelId="{CE819F19-616A-4C56-8DD7-8F82CB202EBD}" type="pres">
      <dgm:prSet presAssocID="{8A1D2B05-EE49-49D5-9CDA-28DD4C3E49FA}" presName="dummyMaxCanvas" presStyleCnt="0">
        <dgm:presLayoutVars/>
      </dgm:prSet>
      <dgm:spPr/>
    </dgm:pt>
    <dgm:pt modelId="{6EA93B01-7486-484B-BBA7-AA324A2213BB}" type="pres">
      <dgm:prSet presAssocID="{8A1D2B05-EE49-49D5-9CDA-28DD4C3E49FA}" presName="ThreeNodes_1" presStyleLbl="node1" presStyleIdx="0" presStyleCnt="3" custScaleX="91807" custScaleY="58545" custLinFactNeighborY="14786">
        <dgm:presLayoutVars>
          <dgm:bulletEnabled val="1"/>
        </dgm:presLayoutVars>
      </dgm:prSet>
      <dgm:spPr/>
    </dgm:pt>
    <dgm:pt modelId="{09FD7893-22D1-46A8-B6E6-F11FFD5F33B8}" type="pres">
      <dgm:prSet presAssocID="{8A1D2B05-EE49-49D5-9CDA-28DD4C3E49FA}" presName="ThreeNodes_2" presStyleLbl="node1" presStyleIdx="1" presStyleCnt="3" custScaleX="91807" custScaleY="58545" custLinFactNeighborX="597" custLinFactNeighborY="-6337">
        <dgm:presLayoutVars>
          <dgm:bulletEnabled val="1"/>
        </dgm:presLayoutVars>
      </dgm:prSet>
      <dgm:spPr/>
    </dgm:pt>
    <dgm:pt modelId="{42EBD1D2-624A-4CA1-897D-7AFEC6B29BA8}" type="pres">
      <dgm:prSet presAssocID="{8A1D2B05-EE49-49D5-9CDA-28DD4C3E49FA}" presName="ThreeNodes_3" presStyleLbl="node1" presStyleIdx="2" presStyleCnt="3" custScaleX="91807" custScaleY="58545" custLinFactNeighborX="760" custLinFactNeighborY="-15842">
        <dgm:presLayoutVars>
          <dgm:bulletEnabled val="1"/>
        </dgm:presLayoutVars>
      </dgm:prSet>
      <dgm:spPr/>
    </dgm:pt>
    <dgm:pt modelId="{2E962A04-9469-4382-AC51-0C0F44B13C52}" type="pres">
      <dgm:prSet presAssocID="{8A1D2B05-EE49-49D5-9CDA-28DD4C3E49FA}" presName="ThreeConn_1-2" presStyleLbl="fgAccFollowNode1" presStyleIdx="0" presStyleCnt="2" custScaleX="83681" custScaleY="110325" custLinFactNeighborX="-28378" custLinFactNeighborY="-8124">
        <dgm:presLayoutVars>
          <dgm:bulletEnabled val="1"/>
        </dgm:presLayoutVars>
      </dgm:prSet>
      <dgm:spPr/>
    </dgm:pt>
    <dgm:pt modelId="{086DC79B-6B92-4CB2-B1AF-896657BE0D26}" type="pres">
      <dgm:prSet presAssocID="{8A1D2B05-EE49-49D5-9CDA-28DD4C3E49FA}" presName="ThreeConn_2-3" presStyleLbl="fgAccFollowNode1" presStyleIdx="1" presStyleCnt="2" custScaleX="83681" custScaleY="117358" custLinFactNeighborX="-28378" custLinFactNeighborY="-8124">
        <dgm:presLayoutVars>
          <dgm:bulletEnabled val="1"/>
        </dgm:presLayoutVars>
      </dgm:prSet>
      <dgm:spPr/>
    </dgm:pt>
    <dgm:pt modelId="{48944B65-A2B4-4767-A59A-C5CDE9788DA5}" type="pres">
      <dgm:prSet presAssocID="{8A1D2B05-EE49-49D5-9CDA-28DD4C3E49FA}" presName="ThreeNodes_1_text" presStyleLbl="node1" presStyleIdx="2" presStyleCnt="3">
        <dgm:presLayoutVars>
          <dgm:bulletEnabled val="1"/>
        </dgm:presLayoutVars>
      </dgm:prSet>
      <dgm:spPr/>
    </dgm:pt>
    <dgm:pt modelId="{42A99146-B010-4CC9-8789-B9055C71E15B}" type="pres">
      <dgm:prSet presAssocID="{8A1D2B05-EE49-49D5-9CDA-28DD4C3E49FA}" presName="ThreeNodes_2_text" presStyleLbl="node1" presStyleIdx="2" presStyleCnt="3">
        <dgm:presLayoutVars>
          <dgm:bulletEnabled val="1"/>
        </dgm:presLayoutVars>
      </dgm:prSet>
      <dgm:spPr/>
    </dgm:pt>
    <dgm:pt modelId="{4C8FFFAD-55F4-456F-BBA3-8BD9C7D027FE}" type="pres">
      <dgm:prSet presAssocID="{8A1D2B05-EE49-49D5-9CDA-28DD4C3E49FA}" presName="ThreeNodes_3_text" presStyleLbl="node1" presStyleIdx="2" presStyleCnt="3">
        <dgm:presLayoutVars>
          <dgm:bulletEnabled val="1"/>
        </dgm:presLayoutVars>
      </dgm:prSet>
      <dgm:spPr/>
    </dgm:pt>
  </dgm:ptLst>
  <dgm:cxnLst>
    <dgm:cxn modelId="{8FF8D312-FE65-4504-AC04-0D672B1D49E8}" srcId="{8A1D2B05-EE49-49D5-9CDA-28DD4C3E49FA}" destId="{845670CC-1261-4327-97A8-8F999A7789E0}" srcOrd="0" destOrd="0" parTransId="{EB123641-3888-4947-AE28-EC0B4ACADD35}" sibTransId="{61FC0219-834F-460D-A5D9-B31F4ADAF2C2}"/>
    <dgm:cxn modelId="{8B3AB150-2329-46B9-90FF-ACB6AE923A07}" type="presOf" srcId="{CD682234-442B-444A-A26C-A37ECF2C8575}" destId="{09FD7893-22D1-46A8-B6E6-F11FFD5F33B8}" srcOrd="0" destOrd="0" presId="urn:microsoft.com/office/officeart/2005/8/layout/vProcess5"/>
    <dgm:cxn modelId="{970C3BD3-6230-4890-891D-C5FD09D495AF}" type="presOf" srcId="{CD682234-442B-444A-A26C-A37ECF2C8575}" destId="{42A99146-B010-4CC9-8789-B9055C71E15B}" srcOrd="1" destOrd="0" presId="urn:microsoft.com/office/officeart/2005/8/layout/vProcess5"/>
    <dgm:cxn modelId="{809C8F08-4AC6-43C5-95F3-692B89B86525}" type="presOf" srcId="{7CF8A6D6-D3DB-4E3F-BFBF-FFC4BFEEE1AC}" destId="{086DC79B-6B92-4CB2-B1AF-896657BE0D26}" srcOrd="0" destOrd="0" presId="urn:microsoft.com/office/officeart/2005/8/layout/vProcess5"/>
    <dgm:cxn modelId="{4A016674-05BD-489C-BD04-8C0E08EF57CE}" type="presOf" srcId="{61FC0219-834F-460D-A5D9-B31F4ADAF2C2}" destId="{2E962A04-9469-4382-AC51-0C0F44B13C52}" srcOrd="0" destOrd="0" presId="urn:microsoft.com/office/officeart/2005/8/layout/vProcess5"/>
    <dgm:cxn modelId="{1FD1FBE7-6918-4B05-904D-DC3A5536A9F5}" srcId="{8A1D2B05-EE49-49D5-9CDA-28DD4C3E49FA}" destId="{E4556E8B-65A2-4662-9E00-629CEE98FFFB}" srcOrd="2" destOrd="0" parTransId="{E17EE1A4-1ACE-41AA-BD05-E403CE6B9AE5}" sibTransId="{10E9CD9D-2D6C-463D-8835-FFDAE1A22056}"/>
    <dgm:cxn modelId="{E88A5099-CB85-4BE1-9A00-64F7A17292F4}" type="presOf" srcId="{845670CC-1261-4327-97A8-8F999A7789E0}" destId="{6EA93B01-7486-484B-BBA7-AA324A2213BB}" srcOrd="0" destOrd="0" presId="urn:microsoft.com/office/officeart/2005/8/layout/vProcess5"/>
    <dgm:cxn modelId="{CC5940E3-D7C9-4405-AD5E-3E9FBDBE488B}" type="presOf" srcId="{845670CC-1261-4327-97A8-8F999A7789E0}" destId="{48944B65-A2B4-4767-A59A-C5CDE9788DA5}" srcOrd="1" destOrd="0" presId="urn:microsoft.com/office/officeart/2005/8/layout/vProcess5"/>
    <dgm:cxn modelId="{679545BB-8686-4C10-BB29-EAEDB99D83E7}" type="presOf" srcId="{8A1D2B05-EE49-49D5-9CDA-28DD4C3E49FA}" destId="{4EAA1517-CD40-4F1C-B061-24AB3CEFC40B}" srcOrd="0" destOrd="0" presId="urn:microsoft.com/office/officeart/2005/8/layout/vProcess5"/>
    <dgm:cxn modelId="{14972AC0-667D-4581-B09D-7D1801BF1C9C}" type="presOf" srcId="{E4556E8B-65A2-4662-9E00-629CEE98FFFB}" destId="{4C8FFFAD-55F4-456F-BBA3-8BD9C7D027FE}" srcOrd="1" destOrd="0" presId="urn:microsoft.com/office/officeart/2005/8/layout/vProcess5"/>
    <dgm:cxn modelId="{052AEFD7-B80E-4ECE-AD24-A27F9BD75D36}" type="presOf" srcId="{E4556E8B-65A2-4662-9E00-629CEE98FFFB}" destId="{42EBD1D2-624A-4CA1-897D-7AFEC6B29BA8}" srcOrd="0" destOrd="0" presId="urn:microsoft.com/office/officeart/2005/8/layout/vProcess5"/>
    <dgm:cxn modelId="{CFC0581D-1D2E-47FF-A950-7D0C129EABF8}" srcId="{8A1D2B05-EE49-49D5-9CDA-28DD4C3E49FA}" destId="{CD682234-442B-444A-A26C-A37ECF2C8575}" srcOrd="1" destOrd="0" parTransId="{47936145-09CE-4D42-B7CE-2858BC8925E8}" sibTransId="{7CF8A6D6-D3DB-4E3F-BFBF-FFC4BFEEE1AC}"/>
    <dgm:cxn modelId="{C0857CC7-4416-4C67-A4C9-3D85F226989E}" type="presParOf" srcId="{4EAA1517-CD40-4F1C-B061-24AB3CEFC40B}" destId="{CE819F19-616A-4C56-8DD7-8F82CB202EBD}" srcOrd="0" destOrd="0" presId="urn:microsoft.com/office/officeart/2005/8/layout/vProcess5"/>
    <dgm:cxn modelId="{C4AB3F71-CBB6-4EA8-ACB1-954C6F7E2950}" type="presParOf" srcId="{4EAA1517-CD40-4F1C-B061-24AB3CEFC40B}" destId="{6EA93B01-7486-484B-BBA7-AA324A2213BB}" srcOrd="1" destOrd="0" presId="urn:microsoft.com/office/officeart/2005/8/layout/vProcess5"/>
    <dgm:cxn modelId="{0F44C403-0FDD-4701-BA6A-C4BDD6CDBC27}" type="presParOf" srcId="{4EAA1517-CD40-4F1C-B061-24AB3CEFC40B}" destId="{09FD7893-22D1-46A8-B6E6-F11FFD5F33B8}" srcOrd="2" destOrd="0" presId="urn:microsoft.com/office/officeart/2005/8/layout/vProcess5"/>
    <dgm:cxn modelId="{6965BD0D-AF95-42D7-9FD6-83391D604FA6}" type="presParOf" srcId="{4EAA1517-CD40-4F1C-B061-24AB3CEFC40B}" destId="{42EBD1D2-624A-4CA1-897D-7AFEC6B29BA8}" srcOrd="3" destOrd="0" presId="urn:microsoft.com/office/officeart/2005/8/layout/vProcess5"/>
    <dgm:cxn modelId="{358C8438-542A-4CDF-B6D6-F761DD9C78D1}" type="presParOf" srcId="{4EAA1517-CD40-4F1C-B061-24AB3CEFC40B}" destId="{2E962A04-9469-4382-AC51-0C0F44B13C52}" srcOrd="4" destOrd="0" presId="urn:microsoft.com/office/officeart/2005/8/layout/vProcess5"/>
    <dgm:cxn modelId="{9DF09231-0255-4192-B9D1-D4CC834880DF}" type="presParOf" srcId="{4EAA1517-CD40-4F1C-B061-24AB3CEFC40B}" destId="{086DC79B-6B92-4CB2-B1AF-896657BE0D26}" srcOrd="5" destOrd="0" presId="urn:microsoft.com/office/officeart/2005/8/layout/vProcess5"/>
    <dgm:cxn modelId="{CD6E1FD2-71AC-4555-AD23-C23F479AB660}" type="presParOf" srcId="{4EAA1517-CD40-4F1C-B061-24AB3CEFC40B}" destId="{48944B65-A2B4-4767-A59A-C5CDE9788DA5}" srcOrd="6" destOrd="0" presId="urn:microsoft.com/office/officeart/2005/8/layout/vProcess5"/>
    <dgm:cxn modelId="{CCBE936F-A005-43D9-90C4-6D2E09EFF1FF}" type="presParOf" srcId="{4EAA1517-CD40-4F1C-B061-24AB3CEFC40B}" destId="{42A99146-B010-4CC9-8789-B9055C71E15B}" srcOrd="7" destOrd="0" presId="urn:microsoft.com/office/officeart/2005/8/layout/vProcess5"/>
    <dgm:cxn modelId="{F745BA99-0689-46A0-B841-96D130CBD8C2}" type="presParOf" srcId="{4EAA1517-CD40-4F1C-B061-24AB3CEFC40B}" destId="{4C8FFFAD-55F4-456F-BBA3-8BD9C7D027FE}"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6.xml><?xml version="1.0" encoding="utf-8"?>
<dgm:dataModel xmlns:dgm="http://schemas.openxmlformats.org/drawingml/2006/diagram" xmlns:a="http://schemas.openxmlformats.org/drawingml/2006/main">
  <dgm:ptLst>
    <dgm:pt modelId="{8A1D2B05-EE49-49D5-9CDA-28DD4C3E49FA}" type="doc">
      <dgm:prSet loTypeId="urn:microsoft.com/office/officeart/2008/layout/HalfCircleOrganizationChart" loCatId="hierarchy" qsTypeId="urn:microsoft.com/office/officeart/2005/8/quickstyle/simple1" qsCatId="simple" csTypeId="urn:microsoft.com/office/officeart/2005/8/colors/accent0_2" csCatId="mainScheme" phldr="1"/>
      <dgm:spPr/>
      <dgm:t>
        <a:bodyPr/>
        <a:lstStyle/>
        <a:p>
          <a:endParaRPr lang="en-IN"/>
        </a:p>
      </dgm:t>
    </dgm:pt>
    <dgm:pt modelId="{845670CC-1261-4327-97A8-8F999A7789E0}">
      <dgm:prSet phldrT="[Text]"/>
      <dgm:spPr/>
      <dgm:t>
        <a:bodyPr/>
        <a:lstStyle/>
        <a:p>
          <a:r>
            <a:rPr lang="en-IN" dirty="0"/>
            <a:t>Tax Shall not be payable if</a:t>
          </a:r>
          <a:endParaRPr lang="en-IN" dirty="0">
            <a:latin typeface="+mn-lt"/>
          </a:endParaRPr>
        </a:p>
      </dgm:t>
    </dgm:pt>
    <dgm:pt modelId="{EB123641-3888-4947-AE28-EC0B4ACADD35}" type="parTrans" cxnId="{8FF8D312-FE65-4504-AC04-0D672B1D49E8}">
      <dgm:prSet/>
      <dgm:spPr/>
      <dgm:t>
        <a:bodyPr/>
        <a:lstStyle/>
        <a:p>
          <a:endParaRPr lang="en-IN">
            <a:latin typeface="+mn-lt"/>
          </a:endParaRPr>
        </a:p>
      </dgm:t>
    </dgm:pt>
    <dgm:pt modelId="{61FC0219-834F-460D-A5D9-B31F4ADAF2C2}" type="sibTrans" cxnId="{8FF8D312-FE65-4504-AC04-0D672B1D49E8}">
      <dgm:prSet/>
      <dgm:spPr/>
      <dgm:t>
        <a:bodyPr/>
        <a:lstStyle/>
        <a:p>
          <a:endParaRPr lang="en-IN">
            <a:latin typeface="+mn-lt"/>
          </a:endParaRPr>
        </a:p>
      </dgm:t>
    </dgm:pt>
    <dgm:pt modelId="{4E4E1AEA-5482-4B24-B0ED-DDCECE8EDF2B}">
      <dgm:prSet/>
      <dgm:spPr/>
      <dgm:t>
        <a:bodyPr/>
        <a:lstStyle/>
        <a:p>
          <a:r>
            <a:rPr lang="en-US" dirty="0">
              <a:latin typeface="Cambria Math" panose="02040503050406030204" pitchFamily="18" charset="0"/>
              <a:ea typeface="Cambria Math" panose="02040503050406030204" pitchFamily="18" charset="0"/>
            </a:rPr>
            <a:t>Consideration is received prior to the appointed day ; and </a:t>
          </a:r>
        </a:p>
      </dgm:t>
    </dgm:pt>
    <dgm:pt modelId="{194DE6E2-F258-447B-8EDF-0A458C208A99}" type="parTrans" cxnId="{5692D524-D599-4B75-9BF6-E12CA5FA8DA5}">
      <dgm:prSet/>
      <dgm:spPr/>
      <dgm:t>
        <a:bodyPr/>
        <a:lstStyle/>
        <a:p>
          <a:endParaRPr lang="en-IN"/>
        </a:p>
      </dgm:t>
    </dgm:pt>
    <dgm:pt modelId="{8AB0B1F5-1721-42CB-B18C-5DD809E56CDC}" type="sibTrans" cxnId="{5692D524-D599-4B75-9BF6-E12CA5FA8DA5}">
      <dgm:prSet/>
      <dgm:spPr/>
      <dgm:t>
        <a:bodyPr/>
        <a:lstStyle/>
        <a:p>
          <a:endParaRPr lang="en-IN"/>
        </a:p>
      </dgm:t>
    </dgm:pt>
    <dgm:pt modelId="{7ABC98AF-DF34-49E3-B680-DAE6AEDDC718}">
      <dgm:prSet/>
      <dgm:spPr/>
      <dgm:t>
        <a:bodyPr/>
        <a:lstStyle/>
        <a:p>
          <a:r>
            <a:rPr lang="en-US" dirty="0">
              <a:latin typeface="Cambria Math" panose="02040503050406030204" pitchFamily="18" charset="0"/>
              <a:ea typeface="Cambria Math" panose="02040503050406030204" pitchFamily="18" charset="0"/>
            </a:rPr>
            <a:t>Duty or tax payable has been already paid under the earlier law  </a:t>
          </a:r>
        </a:p>
      </dgm:t>
    </dgm:pt>
    <dgm:pt modelId="{66585941-0744-4957-8578-4769A0BA3D41}" type="parTrans" cxnId="{5BB753E9-593F-4FBD-93CB-908FBAF3C7E5}">
      <dgm:prSet/>
      <dgm:spPr/>
      <dgm:t>
        <a:bodyPr/>
        <a:lstStyle/>
        <a:p>
          <a:endParaRPr lang="en-IN"/>
        </a:p>
      </dgm:t>
    </dgm:pt>
    <dgm:pt modelId="{91D1D021-D34F-4589-ABE4-0C76E14BF054}" type="sibTrans" cxnId="{5BB753E9-593F-4FBD-93CB-908FBAF3C7E5}">
      <dgm:prSet/>
      <dgm:spPr/>
      <dgm:t>
        <a:bodyPr/>
        <a:lstStyle/>
        <a:p>
          <a:endParaRPr lang="en-IN"/>
        </a:p>
      </dgm:t>
    </dgm:pt>
    <dgm:pt modelId="{DE12A88E-2CDA-4574-AE84-020425456F76}" type="pres">
      <dgm:prSet presAssocID="{8A1D2B05-EE49-49D5-9CDA-28DD4C3E49FA}" presName="Name0" presStyleCnt="0">
        <dgm:presLayoutVars>
          <dgm:orgChart val="1"/>
          <dgm:chPref val="1"/>
          <dgm:dir/>
          <dgm:animOne val="branch"/>
          <dgm:animLvl val="lvl"/>
          <dgm:resizeHandles/>
        </dgm:presLayoutVars>
      </dgm:prSet>
      <dgm:spPr/>
    </dgm:pt>
    <dgm:pt modelId="{FB50C087-3FEA-4663-A7BC-CED455013DD9}" type="pres">
      <dgm:prSet presAssocID="{845670CC-1261-4327-97A8-8F999A7789E0}" presName="hierRoot1" presStyleCnt="0">
        <dgm:presLayoutVars>
          <dgm:hierBranch val="init"/>
        </dgm:presLayoutVars>
      </dgm:prSet>
      <dgm:spPr/>
    </dgm:pt>
    <dgm:pt modelId="{1A4CA95A-14F3-4CB2-BFA1-C3D9D34EEF09}" type="pres">
      <dgm:prSet presAssocID="{845670CC-1261-4327-97A8-8F999A7789E0}" presName="rootComposite1" presStyleCnt="0"/>
      <dgm:spPr/>
    </dgm:pt>
    <dgm:pt modelId="{B58A1316-D216-4885-8EF9-58D503CF5AF6}" type="pres">
      <dgm:prSet presAssocID="{845670CC-1261-4327-97A8-8F999A7789E0}" presName="rootText1" presStyleLbl="alignAcc1" presStyleIdx="0" presStyleCnt="0" custFlipHor="1" custScaleX="103690">
        <dgm:presLayoutVars>
          <dgm:chPref val="3"/>
        </dgm:presLayoutVars>
      </dgm:prSet>
      <dgm:spPr/>
    </dgm:pt>
    <dgm:pt modelId="{A609E63B-40CB-4F4C-9850-F69D80060A70}" type="pres">
      <dgm:prSet presAssocID="{845670CC-1261-4327-97A8-8F999A7789E0}" presName="topArc1" presStyleLbl="parChTrans1D1" presStyleIdx="0" presStyleCnt="6"/>
      <dgm:spPr/>
    </dgm:pt>
    <dgm:pt modelId="{ACD3CE5C-A015-4802-8071-36B2115B5B6D}" type="pres">
      <dgm:prSet presAssocID="{845670CC-1261-4327-97A8-8F999A7789E0}" presName="bottomArc1" presStyleLbl="parChTrans1D1" presStyleIdx="1" presStyleCnt="6"/>
      <dgm:spPr/>
    </dgm:pt>
    <dgm:pt modelId="{5F57147F-302D-4469-9E67-FBC9130D5817}" type="pres">
      <dgm:prSet presAssocID="{845670CC-1261-4327-97A8-8F999A7789E0}" presName="topConnNode1" presStyleLbl="node1" presStyleIdx="0" presStyleCnt="0"/>
      <dgm:spPr/>
    </dgm:pt>
    <dgm:pt modelId="{D671D1F8-56BE-48FC-A96B-7F906227DF9E}" type="pres">
      <dgm:prSet presAssocID="{845670CC-1261-4327-97A8-8F999A7789E0}" presName="hierChild2" presStyleCnt="0"/>
      <dgm:spPr/>
    </dgm:pt>
    <dgm:pt modelId="{C72014A7-4C0C-4A5B-BAF9-D31A546B4CD6}" type="pres">
      <dgm:prSet presAssocID="{66585941-0744-4957-8578-4769A0BA3D41}" presName="Name28" presStyleLbl="parChTrans1D2" presStyleIdx="0" presStyleCnt="2"/>
      <dgm:spPr/>
    </dgm:pt>
    <dgm:pt modelId="{9E5B45DC-1014-4AA3-8326-1560E83B440F}" type="pres">
      <dgm:prSet presAssocID="{7ABC98AF-DF34-49E3-B680-DAE6AEDDC718}" presName="hierRoot2" presStyleCnt="0">
        <dgm:presLayoutVars>
          <dgm:hierBranch val="init"/>
        </dgm:presLayoutVars>
      </dgm:prSet>
      <dgm:spPr/>
    </dgm:pt>
    <dgm:pt modelId="{EDDCFBF6-AD21-4FB3-B2CC-6B6157702611}" type="pres">
      <dgm:prSet presAssocID="{7ABC98AF-DF34-49E3-B680-DAE6AEDDC718}" presName="rootComposite2" presStyleCnt="0"/>
      <dgm:spPr/>
    </dgm:pt>
    <dgm:pt modelId="{60719219-E618-4A5C-BF60-4ED307998B5A}" type="pres">
      <dgm:prSet presAssocID="{7ABC98AF-DF34-49E3-B680-DAE6AEDDC718}" presName="rootText2" presStyleLbl="alignAcc1" presStyleIdx="0" presStyleCnt="0">
        <dgm:presLayoutVars>
          <dgm:chPref val="3"/>
        </dgm:presLayoutVars>
      </dgm:prSet>
      <dgm:spPr/>
    </dgm:pt>
    <dgm:pt modelId="{02D29163-DAE7-4E91-B170-7FCB95DCC452}" type="pres">
      <dgm:prSet presAssocID="{7ABC98AF-DF34-49E3-B680-DAE6AEDDC718}" presName="topArc2" presStyleLbl="parChTrans1D1" presStyleIdx="2" presStyleCnt="6"/>
      <dgm:spPr/>
    </dgm:pt>
    <dgm:pt modelId="{CC37BFA9-5973-4EE6-9912-65D3447337B3}" type="pres">
      <dgm:prSet presAssocID="{7ABC98AF-DF34-49E3-B680-DAE6AEDDC718}" presName="bottomArc2" presStyleLbl="parChTrans1D1" presStyleIdx="3" presStyleCnt="6"/>
      <dgm:spPr/>
    </dgm:pt>
    <dgm:pt modelId="{C836B206-7193-4A4E-B02E-5ADF75ED9BBF}" type="pres">
      <dgm:prSet presAssocID="{7ABC98AF-DF34-49E3-B680-DAE6AEDDC718}" presName="topConnNode2" presStyleLbl="node2" presStyleIdx="0" presStyleCnt="0"/>
      <dgm:spPr/>
    </dgm:pt>
    <dgm:pt modelId="{15056CE9-67D6-49F9-BE71-D8EB8F21A39B}" type="pres">
      <dgm:prSet presAssocID="{7ABC98AF-DF34-49E3-B680-DAE6AEDDC718}" presName="hierChild4" presStyleCnt="0"/>
      <dgm:spPr/>
    </dgm:pt>
    <dgm:pt modelId="{C6A3D73C-557D-45A7-A93B-67BC7E1BBF35}" type="pres">
      <dgm:prSet presAssocID="{7ABC98AF-DF34-49E3-B680-DAE6AEDDC718}" presName="hierChild5" presStyleCnt="0"/>
      <dgm:spPr/>
    </dgm:pt>
    <dgm:pt modelId="{4ABBCDEF-C5BF-46FB-84C5-6760B7BCA5B9}" type="pres">
      <dgm:prSet presAssocID="{194DE6E2-F258-447B-8EDF-0A458C208A99}" presName="Name28" presStyleLbl="parChTrans1D2" presStyleIdx="1" presStyleCnt="2"/>
      <dgm:spPr/>
    </dgm:pt>
    <dgm:pt modelId="{1066BF85-D7BD-4A5D-BE33-977DD0334CF9}" type="pres">
      <dgm:prSet presAssocID="{4E4E1AEA-5482-4B24-B0ED-DDCECE8EDF2B}" presName="hierRoot2" presStyleCnt="0">
        <dgm:presLayoutVars>
          <dgm:hierBranch val="init"/>
        </dgm:presLayoutVars>
      </dgm:prSet>
      <dgm:spPr/>
    </dgm:pt>
    <dgm:pt modelId="{5CCAC48F-F3BD-41B0-8A54-17977A68A2AD}" type="pres">
      <dgm:prSet presAssocID="{4E4E1AEA-5482-4B24-B0ED-DDCECE8EDF2B}" presName="rootComposite2" presStyleCnt="0"/>
      <dgm:spPr/>
    </dgm:pt>
    <dgm:pt modelId="{D1389818-F27D-486A-BDC9-33162CFB5915}" type="pres">
      <dgm:prSet presAssocID="{4E4E1AEA-5482-4B24-B0ED-DDCECE8EDF2B}" presName="rootText2" presStyleLbl="alignAcc1" presStyleIdx="0" presStyleCnt="0">
        <dgm:presLayoutVars>
          <dgm:chPref val="3"/>
        </dgm:presLayoutVars>
      </dgm:prSet>
      <dgm:spPr/>
    </dgm:pt>
    <dgm:pt modelId="{50C0925E-4BCB-49BE-A97D-D68E13D211A7}" type="pres">
      <dgm:prSet presAssocID="{4E4E1AEA-5482-4B24-B0ED-DDCECE8EDF2B}" presName="topArc2" presStyleLbl="parChTrans1D1" presStyleIdx="4" presStyleCnt="6"/>
      <dgm:spPr/>
    </dgm:pt>
    <dgm:pt modelId="{A5F7CA8C-8B52-46F3-B245-B84DBAD2FF86}" type="pres">
      <dgm:prSet presAssocID="{4E4E1AEA-5482-4B24-B0ED-DDCECE8EDF2B}" presName="bottomArc2" presStyleLbl="parChTrans1D1" presStyleIdx="5" presStyleCnt="6"/>
      <dgm:spPr/>
    </dgm:pt>
    <dgm:pt modelId="{742DC11E-2919-431F-A897-ABF73D181D45}" type="pres">
      <dgm:prSet presAssocID="{4E4E1AEA-5482-4B24-B0ED-DDCECE8EDF2B}" presName="topConnNode2" presStyleLbl="node2" presStyleIdx="0" presStyleCnt="0"/>
      <dgm:spPr/>
    </dgm:pt>
    <dgm:pt modelId="{DA76C33F-2786-46EE-9D08-B6C63A2228F7}" type="pres">
      <dgm:prSet presAssocID="{4E4E1AEA-5482-4B24-B0ED-DDCECE8EDF2B}" presName="hierChild4" presStyleCnt="0"/>
      <dgm:spPr/>
    </dgm:pt>
    <dgm:pt modelId="{065EAA20-1488-4413-83F1-EA5C3157E598}" type="pres">
      <dgm:prSet presAssocID="{4E4E1AEA-5482-4B24-B0ED-DDCECE8EDF2B}" presName="hierChild5" presStyleCnt="0"/>
      <dgm:spPr/>
    </dgm:pt>
    <dgm:pt modelId="{2E2BB77E-B5E8-4963-86B9-255983FD08E3}" type="pres">
      <dgm:prSet presAssocID="{845670CC-1261-4327-97A8-8F999A7789E0}" presName="hierChild3" presStyleCnt="0"/>
      <dgm:spPr/>
    </dgm:pt>
  </dgm:ptLst>
  <dgm:cxnLst>
    <dgm:cxn modelId="{23B455A1-637C-4EDB-B229-80F3FF11F6F2}" type="presOf" srcId="{4E4E1AEA-5482-4B24-B0ED-DDCECE8EDF2B}" destId="{D1389818-F27D-486A-BDC9-33162CFB5915}" srcOrd="0" destOrd="0" presId="urn:microsoft.com/office/officeart/2008/layout/HalfCircleOrganizationChart"/>
    <dgm:cxn modelId="{8FF8D312-FE65-4504-AC04-0D672B1D49E8}" srcId="{8A1D2B05-EE49-49D5-9CDA-28DD4C3E49FA}" destId="{845670CC-1261-4327-97A8-8F999A7789E0}" srcOrd="0" destOrd="0" parTransId="{EB123641-3888-4947-AE28-EC0B4ACADD35}" sibTransId="{61FC0219-834F-460D-A5D9-B31F4ADAF2C2}"/>
    <dgm:cxn modelId="{5392B190-921F-49C9-B9B3-81A8CE73345D}" type="presOf" srcId="{8A1D2B05-EE49-49D5-9CDA-28DD4C3E49FA}" destId="{DE12A88E-2CDA-4574-AE84-020425456F76}" srcOrd="0" destOrd="0" presId="urn:microsoft.com/office/officeart/2008/layout/HalfCircleOrganizationChart"/>
    <dgm:cxn modelId="{36E1734A-B4AB-4AE0-B06E-71D9BDE1379E}" type="presOf" srcId="{7ABC98AF-DF34-49E3-B680-DAE6AEDDC718}" destId="{60719219-E618-4A5C-BF60-4ED307998B5A}" srcOrd="0" destOrd="0" presId="urn:microsoft.com/office/officeart/2008/layout/HalfCircleOrganizationChart"/>
    <dgm:cxn modelId="{56D35F0C-A556-453F-96F1-EF6E6C266DDB}" type="presOf" srcId="{66585941-0744-4957-8578-4769A0BA3D41}" destId="{C72014A7-4C0C-4A5B-BAF9-D31A546B4CD6}" srcOrd="0" destOrd="0" presId="urn:microsoft.com/office/officeart/2008/layout/HalfCircleOrganizationChart"/>
    <dgm:cxn modelId="{5D70B29D-9103-468E-A977-232DB0EF780E}" type="presOf" srcId="{4E4E1AEA-5482-4B24-B0ED-DDCECE8EDF2B}" destId="{742DC11E-2919-431F-A897-ABF73D181D45}" srcOrd="1" destOrd="0" presId="urn:microsoft.com/office/officeart/2008/layout/HalfCircleOrganizationChart"/>
    <dgm:cxn modelId="{5692D524-D599-4B75-9BF6-E12CA5FA8DA5}" srcId="{845670CC-1261-4327-97A8-8F999A7789E0}" destId="{4E4E1AEA-5482-4B24-B0ED-DDCECE8EDF2B}" srcOrd="1" destOrd="0" parTransId="{194DE6E2-F258-447B-8EDF-0A458C208A99}" sibTransId="{8AB0B1F5-1721-42CB-B18C-5DD809E56CDC}"/>
    <dgm:cxn modelId="{FB0165D4-C420-4195-8B9A-62242C3FD382}" type="presOf" srcId="{194DE6E2-F258-447B-8EDF-0A458C208A99}" destId="{4ABBCDEF-C5BF-46FB-84C5-6760B7BCA5B9}" srcOrd="0" destOrd="0" presId="urn:microsoft.com/office/officeart/2008/layout/HalfCircleOrganizationChart"/>
    <dgm:cxn modelId="{5BB753E9-593F-4FBD-93CB-908FBAF3C7E5}" srcId="{845670CC-1261-4327-97A8-8F999A7789E0}" destId="{7ABC98AF-DF34-49E3-B680-DAE6AEDDC718}" srcOrd="0" destOrd="0" parTransId="{66585941-0744-4957-8578-4769A0BA3D41}" sibTransId="{91D1D021-D34F-4589-ABE4-0C76E14BF054}"/>
    <dgm:cxn modelId="{A2688F7C-BDFA-4F9D-A609-0601A97517A4}" type="presOf" srcId="{845670CC-1261-4327-97A8-8F999A7789E0}" destId="{B58A1316-D216-4885-8EF9-58D503CF5AF6}" srcOrd="0" destOrd="0" presId="urn:microsoft.com/office/officeart/2008/layout/HalfCircleOrganizationChart"/>
    <dgm:cxn modelId="{408991A1-9EAD-4057-BB4A-F35FA2F76773}" type="presOf" srcId="{845670CC-1261-4327-97A8-8F999A7789E0}" destId="{5F57147F-302D-4469-9E67-FBC9130D5817}" srcOrd="1" destOrd="0" presId="urn:microsoft.com/office/officeart/2008/layout/HalfCircleOrganizationChart"/>
    <dgm:cxn modelId="{9C540BF5-C414-4EF9-858B-A95C64739AFA}" type="presOf" srcId="{7ABC98AF-DF34-49E3-B680-DAE6AEDDC718}" destId="{C836B206-7193-4A4E-B02E-5ADF75ED9BBF}" srcOrd="1" destOrd="0" presId="urn:microsoft.com/office/officeart/2008/layout/HalfCircleOrganizationChart"/>
    <dgm:cxn modelId="{7695037E-C5E1-46E0-905A-D0E86F2E14DD}" type="presParOf" srcId="{DE12A88E-2CDA-4574-AE84-020425456F76}" destId="{FB50C087-3FEA-4663-A7BC-CED455013DD9}" srcOrd="0" destOrd="0" presId="urn:microsoft.com/office/officeart/2008/layout/HalfCircleOrganizationChart"/>
    <dgm:cxn modelId="{C8A1D15A-1EE0-4E25-A399-FADF56502595}" type="presParOf" srcId="{FB50C087-3FEA-4663-A7BC-CED455013DD9}" destId="{1A4CA95A-14F3-4CB2-BFA1-C3D9D34EEF09}" srcOrd="0" destOrd="0" presId="urn:microsoft.com/office/officeart/2008/layout/HalfCircleOrganizationChart"/>
    <dgm:cxn modelId="{47FFE690-DDFD-4E09-8BCA-463A43342A1A}" type="presParOf" srcId="{1A4CA95A-14F3-4CB2-BFA1-C3D9D34EEF09}" destId="{B58A1316-D216-4885-8EF9-58D503CF5AF6}" srcOrd="0" destOrd="0" presId="urn:microsoft.com/office/officeart/2008/layout/HalfCircleOrganizationChart"/>
    <dgm:cxn modelId="{CFAF95E4-EA95-43A0-91EF-8C1E849E3A5E}" type="presParOf" srcId="{1A4CA95A-14F3-4CB2-BFA1-C3D9D34EEF09}" destId="{A609E63B-40CB-4F4C-9850-F69D80060A70}" srcOrd="1" destOrd="0" presId="urn:microsoft.com/office/officeart/2008/layout/HalfCircleOrganizationChart"/>
    <dgm:cxn modelId="{0E9A69DD-D226-4352-9A5D-E7B29EFB12C9}" type="presParOf" srcId="{1A4CA95A-14F3-4CB2-BFA1-C3D9D34EEF09}" destId="{ACD3CE5C-A015-4802-8071-36B2115B5B6D}" srcOrd="2" destOrd="0" presId="urn:microsoft.com/office/officeart/2008/layout/HalfCircleOrganizationChart"/>
    <dgm:cxn modelId="{359ED426-C8E6-4228-9779-F5B92C4F1867}" type="presParOf" srcId="{1A4CA95A-14F3-4CB2-BFA1-C3D9D34EEF09}" destId="{5F57147F-302D-4469-9E67-FBC9130D5817}" srcOrd="3" destOrd="0" presId="urn:microsoft.com/office/officeart/2008/layout/HalfCircleOrganizationChart"/>
    <dgm:cxn modelId="{A32C3D63-6390-4D04-B925-B2D1154318BE}" type="presParOf" srcId="{FB50C087-3FEA-4663-A7BC-CED455013DD9}" destId="{D671D1F8-56BE-48FC-A96B-7F906227DF9E}" srcOrd="1" destOrd="0" presId="urn:microsoft.com/office/officeart/2008/layout/HalfCircleOrganizationChart"/>
    <dgm:cxn modelId="{12F5F7EC-80D0-46C1-A54E-D4BFFECDBFDA}" type="presParOf" srcId="{D671D1F8-56BE-48FC-A96B-7F906227DF9E}" destId="{C72014A7-4C0C-4A5B-BAF9-D31A546B4CD6}" srcOrd="0" destOrd="0" presId="urn:microsoft.com/office/officeart/2008/layout/HalfCircleOrganizationChart"/>
    <dgm:cxn modelId="{26730FFE-B11B-4BCA-B4F0-B7267B742AF2}" type="presParOf" srcId="{D671D1F8-56BE-48FC-A96B-7F906227DF9E}" destId="{9E5B45DC-1014-4AA3-8326-1560E83B440F}" srcOrd="1" destOrd="0" presId="urn:microsoft.com/office/officeart/2008/layout/HalfCircleOrganizationChart"/>
    <dgm:cxn modelId="{3177BADC-CD4B-4C9A-A954-8A1518D01FB7}" type="presParOf" srcId="{9E5B45DC-1014-4AA3-8326-1560E83B440F}" destId="{EDDCFBF6-AD21-4FB3-B2CC-6B6157702611}" srcOrd="0" destOrd="0" presId="urn:microsoft.com/office/officeart/2008/layout/HalfCircleOrganizationChart"/>
    <dgm:cxn modelId="{43986EE1-E5D0-411F-86D5-98D65EF718FF}" type="presParOf" srcId="{EDDCFBF6-AD21-4FB3-B2CC-6B6157702611}" destId="{60719219-E618-4A5C-BF60-4ED307998B5A}" srcOrd="0" destOrd="0" presId="urn:microsoft.com/office/officeart/2008/layout/HalfCircleOrganizationChart"/>
    <dgm:cxn modelId="{CDAC5FFF-1A6F-4722-8F7F-058CE0D58B48}" type="presParOf" srcId="{EDDCFBF6-AD21-4FB3-B2CC-6B6157702611}" destId="{02D29163-DAE7-4E91-B170-7FCB95DCC452}" srcOrd="1" destOrd="0" presId="urn:microsoft.com/office/officeart/2008/layout/HalfCircleOrganizationChart"/>
    <dgm:cxn modelId="{5CE6BB78-8DA7-477B-A8DA-C1B4036351E2}" type="presParOf" srcId="{EDDCFBF6-AD21-4FB3-B2CC-6B6157702611}" destId="{CC37BFA9-5973-4EE6-9912-65D3447337B3}" srcOrd="2" destOrd="0" presId="urn:microsoft.com/office/officeart/2008/layout/HalfCircleOrganizationChart"/>
    <dgm:cxn modelId="{8049623D-FDBA-4BC4-98B4-2952CD781A2C}" type="presParOf" srcId="{EDDCFBF6-AD21-4FB3-B2CC-6B6157702611}" destId="{C836B206-7193-4A4E-B02E-5ADF75ED9BBF}" srcOrd="3" destOrd="0" presId="urn:microsoft.com/office/officeart/2008/layout/HalfCircleOrganizationChart"/>
    <dgm:cxn modelId="{CD0DE888-11BD-40E0-9140-11166C764EB9}" type="presParOf" srcId="{9E5B45DC-1014-4AA3-8326-1560E83B440F}" destId="{15056CE9-67D6-49F9-BE71-D8EB8F21A39B}" srcOrd="1" destOrd="0" presId="urn:microsoft.com/office/officeart/2008/layout/HalfCircleOrganizationChart"/>
    <dgm:cxn modelId="{B99976F8-1AF7-46A8-820E-1E9B1048C932}" type="presParOf" srcId="{9E5B45DC-1014-4AA3-8326-1560E83B440F}" destId="{C6A3D73C-557D-45A7-A93B-67BC7E1BBF35}" srcOrd="2" destOrd="0" presId="urn:microsoft.com/office/officeart/2008/layout/HalfCircleOrganizationChart"/>
    <dgm:cxn modelId="{47985D66-337E-4955-B560-01E3FC579E64}" type="presParOf" srcId="{D671D1F8-56BE-48FC-A96B-7F906227DF9E}" destId="{4ABBCDEF-C5BF-46FB-84C5-6760B7BCA5B9}" srcOrd="2" destOrd="0" presId="urn:microsoft.com/office/officeart/2008/layout/HalfCircleOrganizationChart"/>
    <dgm:cxn modelId="{C35E591E-99E4-4274-B23D-A47195FDD25D}" type="presParOf" srcId="{D671D1F8-56BE-48FC-A96B-7F906227DF9E}" destId="{1066BF85-D7BD-4A5D-BE33-977DD0334CF9}" srcOrd="3" destOrd="0" presId="urn:microsoft.com/office/officeart/2008/layout/HalfCircleOrganizationChart"/>
    <dgm:cxn modelId="{DC11D9DE-243B-4D82-A45D-61BC6BC89C47}" type="presParOf" srcId="{1066BF85-D7BD-4A5D-BE33-977DD0334CF9}" destId="{5CCAC48F-F3BD-41B0-8A54-17977A68A2AD}" srcOrd="0" destOrd="0" presId="urn:microsoft.com/office/officeart/2008/layout/HalfCircleOrganizationChart"/>
    <dgm:cxn modelId="{4E8B825E-F719-4309-AEB7-8F4EEFC46473}" type="presParOf" srcId="{5CCAC48F-F3BD-41B0-8A54-17977A68A2AD}" destId="{D1389818-F27D-486A-BDC9-33162CFB5915}" srcOrd="0" destOrd="0" presId="urn:microsoft.com/office/officeart/2008/layout/HalfCircleOrganizationChart"/>
    <dgm:cxn modelId="{D90E4814-7990-459E-94DD-DACEB91FC794}" type="presParOf" srcId="{5CCAC48F-F3BD-41B0-8A54-17977A68A2AD}" destId="{50C0925E-4BCB-49BE-A97D-D68E13D211A7}" srcOrd="1" destOrd="0" presId="urn:microsoft.com/office/officeart/2008/layout/HalfCircleOrganizationChart"/>
    <dgm:cxn modelId="{6F48DDF1-A12E-473D-BB85-5BDFE01BC2E1}" type="presParOf" srcId="{5CCAC48F-F3BD-41B0-8A54-17977A68A2AD}" destId="{A5F7CA8C-8B52-46F3-B245-B84DBAD2FF86}" srcOrd="2" destOrd="0" presId="urn:microsoft.com/office/officeart/2008/layout/HalfCircleOrganizationChart"/>
    <dgm:cxn modelId="{5252189B-8C66-4595-95FD-0409699CA270}" type="presParOf" srcId="{5CCAC48F-F3BD-41B0-8A54-17977A68A2AD}" destId="{742DC11E-2919-431F-A897-ABF73D181D45}" srcOrd="3" destOrd="0" presId="urn:microsoft.com/office/officeart/2008/layout/HalfCircleOrganizationChart"/>
    <dgm:cxn modelId="{5A607135-F92E-48CD-A3E5-9D9FF0066053}" type="presParOf" srcId="{1066BF85-D7BD-4A5D-BE33-977DD0334CF9}" destId="{DA76C33F-2786-46EE-9D08-B6C63A2228F7}" srcOrd="1" destOrd="0" presId="urn:microsoft.com/office/officeart/2008/layout/HalfCircleOrganizationChart"/>
    <dgm:cxn modelId="{8745A716-62D3-44F3-BFDB-3188D0ABC894}" type="presParOf" srcId="{1066BF85-D7BD-4A5D-BE33-977DD0334CF9}" destId="{065EAA20-1488-4413-83F1-EA5C3157E598}" srcOrd="2" destOrd="0" presId="urn:microsoft.com/office/officeart/2008/layout/HalfCircleOrganizationChart"/>
    <dgm:cxn modelId="{569EA9F5-D311-4E37-B383-EB46521DF4DE}" type="presParOf" srcId="{FB50C087-3FEA-4663-A7BC-CED455013DD9}" destId="{2E2BB77E-B5E8-4963-86B9-255983FD08E3}" srcOrd="2" destOrd="0" presId="urn:microsoft.com/office/officeart/2008/layout/HalfCircle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7.xml><?xml version="1.0" encoding="utf-8"?>
<dgm:dataModel xmlns:dgm="http://schemas.openxmlformats.org/drawingml/2006/diagram" xmlns:a="http://schemas.openxmlformats.org/drawingml/2006/main">
  <dgm:ptLst>
    <dgm:pt modelId="{8F522013-909A-4C2B-923F-E6099032261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IN"/>
        </a:p>
      </dgm:t>
    </dgm:pt>
    <dgm:pt modelId="{306556E7-66A1-486B-880A-CAC0F20EF057}">
      <dgm:prSet phldrT="[Text]" custT="1"/>
      <dgm:spPr>
        <a:solidFill>
          <a:schemeClr val="bg1"/>
        </a:solidFill>
        <a:ln w="57150">
          <a:solidFill>
            <a:schemeClr val="tx2"/>
          </a:solidFill>
        </a:ln>
      </dgm:spPr>
      <dgm:t>
        <a:bodyPr/>
        <a:lstStyle/>
        <a:p>
          <a:r>
            <a:rPr lang="en-IN" sz="2300" dirty="0">
              <a:solidFill>
                <a:schemeClr val="tx1"/>
              </a:solidFill>
              <a:latin typeface="Cambria Math" panose="02040503050406030204" pitchFamily="18" charset="0"/>
              <a:ea typeface="Cambria Math" panose="02040503050406030204" pitchFamily="18" charset="0"/>
            </a:rPr>
            <a:t>To the extent that </a:t>
          </a:r>
          <a:r>
            <a:rPr lang="en-IN" sz="2300" b="1" dirty="0">
              <a:solidFill>
                <a:schemeClr val="tx1"/>
              </a:solidFill>
              <a:latin typeface="Cambria Math" panose="02040503050406030204" pitchFamily="18" charset="0"/>
              <a:ea typeface="Cambria Math" panose="02040503050406030204" pitchFamily="18" charset="0"/>
            </a:rPr>
            <a:t>point of taxation arose before the appointed day,</a:t>
          </a:r>
          <a:r>
            <a:rPr lang="en-IN" sz="2300" dirty="0">
              <a:solidFill>
                <a:schemeClr val="tx1"/>
              </a:solidFill>
              <a:latin typeface="Cambria Math" panose="02040503050406030204" pitchFamily="18" charset="0"/>
              <a:ea typeface="Cambria Math" panose="02040503050406030204" pitchFamily="18" charset="0"/>
            </a:rPr>
            <a:t> tax on goods and services will be payable under earlier law</a:t>
          </a:r>
        </a:p>
      </dgm:t>
    </dgm:pt>
    <dgm:pt modelId="{21C4FC4A-2CD6-4EAD-A666-236B0081498A}" type="parTrans" cxnId="{905308CD-3A5A-4FC8-943D-8A5EA8700AC7}">
      <dgm:prSet/>
      <dgm:spPr/>
      <dgm:t>
        <a:bodyPr/>
        <a:lstStyle/>
        <a:p>
          <a:endParaRPr lang="en-IN"/>
        </a:p>
      </dgm:t>
    </dgm:pt>
    <dgm:pt modelId="{85B7640B-8649-49C8-93FB-4CDE5F203941}" type="sibTrans" cxnId="{905308CD-3A5A-4FC8-943D-8A5EA8700AC7}">
      <dgm:prSet/>
      <dgm:spPr/>
      <dgm:t>
        <a:bodyPr/>
        <a:lstStyle/>
        <a:p>
          <a:endParaRPr lang="en-IN"/>
        </a:p>
      </dgm:t>
    </dgm:pt>
    <dgm:pt modelId="{7BA42D46-571B-4533-9485-15FFD36DC5EA}">
      <dgm:prSet custT="1"/>
      <dgm:spPr>
        <a:solidFill>
          <a:schemeClr val="bg1"/>
        </a:solidFill>
        <a:ln w="57150">
          <a:solidFill>
            <a:schemeClr val="tx2"/>
          </a:solidFill>
        </a:ln>
      </dgm:spPr>
      <dgm:t>
        <a:bodyPr/>
        <a:lstStyle/>
        <a:p>
          <a:r>
            <a:rPr lang="en-IN" sz="2300" dirty="0">
              <a:solidFill>
                <a:schemeClr val="tx1"/>
              </a:solidFill>
              <a:latin typeface="Cambria Math" panose="02040503050406030204" pitchFamily="18" charset="0"/>
              <a:ea typeface="Cambria Math" panose="02040503050406030204" pitchFamily="18" charset="0"/>
            </a:rPr>
            <a:t>If portion of such supply not covered by this Section - such portion liable to GST</a:t>
          </a:r>
        </a:p>
      </dgm:t>
    </dgm:pt>
    <dgm:pt modelId="{BBD69492-F973-4BFA-AFB2-589201876E5C}" type="parTrans" cxnId="{8B64F523-914F-4B06-992E-45135AE8598B}">
      <dgm:prSet/>
      <dgm:spPr/>
      <dgm:t>
        <a:bodyPr/>
        <a:lstStyle/>
        <a:p>
          <a:endParaRPr lang="en-IN"/>
        </a:p>
      </dgm:t>
    </dgm:pt>
    <dgm:pt modelId="{C50D1B5E-9DB8-4AFE-AFE5-8853780798BE}" type="sibTrans" cxnId="{8B64F523-914F-4B06-992E-45135AE8598B}">
      <dgm:prSet/>
      <dgm:spPr/>
      <dgm:t>
        <a:bodyPr/>
        <a:lstStyle/>
        <a:p>
          <a:endParaRPr lang="en-IN"/>
        </a:p>
      </dgm:t>
    </dgm:pt>
    <dgm:pt modelId="{BD11A23B-F31E-4EC6-BC09-85701B0414A1}">
      <dgm:prSet custT="1"/>
      <dgm:spPr>
        <a:solidFill>
          <a:schemeClr val="bg1"/>
        </a:solidFill>
        <a:ln w="57150">
          <a:solidFill>
            <a:schemeClr val="tx2"/>
          </a:solidFill>
        </a:ln>
      </dgm:spPr>
      <dgm:t>
        <a:bodyPr/>
        <a:lstStyle/>
        <a:p>
          <a:r>
            <a:rPr lang="en-IN" sz="2300" dirty="0">
              <a:solidFill>
                <a:schemeClr val="tx1"/>
              </a:solidFill>
              <a:latin typeface="Cambria Math" panose="02040503050406030204" pitchFamily="18" charset="0"/>
              <a:ea typeface="Cambria Math" panose="02040503050406030204" pitchFamily="18" charset="0"/>
            </a:rPr>
            <a:t>Provisions to apply notwithstanding anything contained in Time of Supply of Goods and Services</a:t>
          </a:r>
        </a:p>
      </dgm:t>
    </dgm:pt>
    <dgm:pt modelId="{31D826E7-28D5-482C-A197-3A3C39858877}" type="parTrans" cxnId="{2A7B09C6-9E7B-430F-A15B-22BFB1D6ACA4}">
      <dgm:prSet/>
      <dgm:spPr/>
      <dgm:t>
        <a:bodyPr/>
        <a:lstStyle/>
        <a:p>
          <a:endParaRPr lang="en-IN"/>
        </a:p>
      </dgm:t>
    </dgm:pt>
    <dgm:pt modelId="{4CEB2FC4-5595-436A-8062-FB7B8EF2B31C}" type="sibTrans" cxnId="{2A7B09C6-9E7B-430F-A15B-22BFB1D6ACA4}">
      <dgm:prSet/>
      <dgm:spPr/>
      <dgm:t>
        <a:bodyPr/>
        <a:lstStyle/>
        <a:p>
          <a:endParaRPr lang="en-IN"/>
        </a:p>
      </dgm:t>
    </dgm:pt>
    <dgm:pt modelId="{B5B242FB-790A-4D70-90AF-032C7FC823C0}" type="pres">
      <dgm:prSet presAssocID="{8F522013-909A-4C2B-923F-E60990322614}" presName="diagram" presStyleCnt="0">
        <dgm:presLayoutVars>
          <dgm:dir/>
          <dgm:resizeHandles val="exact"/>
        </dgm:presLayoutVars>
      </dgm:prSet>
      <dgm:spPr/>
    </dgm:pt>
    <dgm:pt modelId="{D86FF0B1-7907-42A5-B45D-420BF5B428F7}" type="pres">
      <dgm:prSet presAssocID="{306556E7-66A1-486B-880A-CAC0F20EF057}" presName="node" presStyleLbl="node1" presStyleIdx="0" presStyleCnt="3" custScaleY="88058">
        <dgm:presLayoutVars>
          <dgm:bulletEnabled val="1"/>
        </dgm:presLayoutVars>
      </dgm:prSet>
      <dgm:spPr/>
    </dgm:pt>
    <dgm:pt modelId="{6D573CF6-0694-4EC9-A100-095DDB785A22}" type="pres">
      <dgm:prSet presAssocID="{85B7640B-8649-49C8-93FB-4CDE5F203941}" presName="sibTrans" presStyleCnt="0"/>
      <dgm:spPr/>
    </dgm:pt>
    <dgm:pt modelId="{0F4125B6-FE3E-4D1D-86F7-9250397FFEA5}" type="pres">
      <dgm:prSet presAssocID="{BD11A23B-F31E-4EC6-BC09-85701B0414A1}" presName="node" presStyleLbl="node1" presStyleIdx="1" presStyleCnt="3" custScaleY="88058">
        <dgm:presLayoutVars>
          <dgm:bulletEnabled val="1"/>
        </dgm:presLayoutVars>
      </dgm:prSet>
      <dgm:spPr/>
    </dgm:pt>
    <dgm:pt modelId="{4B13434A-A74B-4DEA-8417-CB59D9F4AB26}" type="pres">
      <dgm:prSet presAssocID="{4CEB2FC4-5595-436A-8062-FB7B8EF2B31C}" presName="sibTrans" presStyleCnt="0"/>
      <dgm:spPr/>
    </dgm:pt>
    <dgm:pt modelId="{F8EA775B-8B7B-4A77-88FB-E9AE06669B5F}" type="pres">
      <dgm:prSet presAssocID="{7BA42D46-571B-4533-9485-15FFD36DC5EA}" presName="node" presStyleLbl="node1" presStyleIdx="2" presStyleCnt="3" custScaleY="88058">
        <dgm:presLayoutVars>
          <dgm:bulletEnabled val="1"/>
        </dgm:presLayoutVars>
      </dgm:prSet>
      <dgm:spPr/>
    </dgm:pt>
  </dgm:ptLst>
  <dgm:cxnLst>
    <dgm:cxn modelId="{8B64F523-914F-4B06-992E-45135AE8598B}" srcId="{8F522013-909A-4C2B-923F-E60990322614}" destId="{7BA42D46-571B-4533-9485-15FFD36DC5EA}" srcOrd="2" destOrd="0" parTransId="{BBD69492-F973-4BFA-AFB2-589201876E5C}" sibTransId="{C50D1B5E-9DB8-4AFE-AFE5-8853780798BE}"/>
    <dgm:cxn modelId="{B4EBCEE4-A3F7-4E1D-A56D-CBB606CA8E75}" type="presOf" srcId="{8F522013-909A-4C2B-923F-E60990322614}" destId="{B5B242FB-790A-4D70-90AF-032C7FC823C0}" srcOrd="0" destOrd="0" presId="urn:microsoft.com/office/officeart/2005/8/layout/default"/>
    <dgm:cxn modelId="{2A7B09C6-9E7B-430F-A15B-22BFB1D6ACA4}" srcId="{8F522013-909A-4C2B-923F-E60990322614}" destId="{BD11A23B-F31E-4EC6-BC09-85701B0414A1}" srcOrd="1" destOrd="0" parTransId="{31D826E7-28D5-482C-A197-3A3C39858877}" sibTransId="{4CEB2FC4-5595-436A-8062-FB7B8EF2B31C}"/>
    <dgm:cxn modelId="{905308CD-3A5A-4FC8-943D-8A5EA8700AC7}" srcId="{8F522013-909A-4C2B-923F-E60990322614}" destId="{306556E7-66A1-486B-880A-CAC0F20EF057}" srcOrd="0" destOrd="0" parTransId="{21C4FC4A-2CD6-4EAD-A666-236B0081498A}" sibTransId="{85B7640B-8649-49C8-93FB-4CDE5F203941}"/>
    <dgm:cxn modelId="{0E721507-32F0-4B80-9442-5AE775396F0D}" type="presOf" srcId="{7BA42D46-571B-4533-9485-15FFD36DC5EA}" destId="{F8EA775B-8B7B-4A77-88FB-E9AE06669B5F}" srcOrd="0" destOrd="0" presId="urn:microsoft.com/office/officeart/2005/8/layout/default"/>
    <dgm:cxn modelId="{05138861-1736-4D12-B904-1372D983A258}" type="presOf" srcId="{BD11A23B-F31E-4EC6-BC09-85701B0414A1}" destId="{0F4125B6-FE3E-4D1D-86F7-9250397FFEA5}" srcOrd="0" destOrd="0" presId="urn:microsoft.com/office/officeart/2005/8/layout/default"/>
    <dgm:cxn modelId="{30FDADF6-4288-4635-B0B0-A2CFF9FBB1C8}" type="presOf" srcId="{306556E7-66A1-486B-880A-CAC0F20EF057}" destId="{D86FF0B1-7907-42A5-B45D-420BF5B428F7}" srcOrd="0" destOrd="0" presId="urn:microsoft.com/office/officeart/2005/8/layout/default"/>
    <dgm:cxn modelId="{5236C3B9-2A4F-475B-969C-01C00BB4E7DB}" type="presParOf" srcId="{B5B242FB-790A-4D70-90AF-032C7FC823C0}" destId="{D86FF0B1-7907-42A5-B45D-420BF5B428F7}" srcOrd="0" destOrd="0" presId="urn:microsoft.com/office/officeart/2005/8/layout/default"/>
    <dgm:cxn modelId="{E4E975A4-51D0-4541-9357-1F95F6FB1C21}" type="presParOf" srcId="{B5B242FB-790A-4D70-90AF-032C7FC823C0}" destId="{6D573CF6-0694-4EC9-A100-095DDB785A22}" srcOrd="1" destOrd="0" presId="urn:microsoft.com/office/officeart/2005/8/layout/default"/>
    <dgm:cxn modelId="{BF796576-5FCB-4E0F-859E-AC56342AE885}" type="presParOf" srcId="{B5B242FB-790A-4D70-90AF-032C7FC823C0}" destId="{0F4125B6-FE3E-4D1D-86F7-9250397FFEA5}" srcOrd="2" destOrd="0" presId="urn:microsoft.com/office/officeart/2005/8/layout/default"/>
    <dgm:cxn modelId="{481FE5D3-C952-4451-91CF-010C49BC90E0}" type="presParOf" srcId="{B5B242FB-790A-4D70-90AF-032C7FC823C0}" destId="{4B13434A-A74B-4DEA-8417-CB59D9F4AB26}" srcOrd="3" destOrd="0" presId="urn:microsoft.com/office/officeart/2005/8/layout/default"/>
    <dgm:cxn modelId="{65BF7F66-99DA-4951-918C-8A780C2C12EB}" type="presParOf" srcId="{B5B242FB-790A-4D70-90AF-032C7FC823C0}" destId="{F8EA775B-8B7B-4A77-88FB-E9AE06669B5F}"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8.xml><?xml version="1.0" encoding="utf-8"?>
<dgm:dataModel xmlns:dgm="http://schemas.openxmlformats.org/drawingml/2006/diagram" xmlns:a="http://schemas.openxmlformats.org/drawingml/2006/main">
  <dgm:ptLst>
    <dgm:pt modelId="{8A1D2B05-EE49-49D5-9CDA-28DD4C3E49FA}" type="doc">
      <dgm:prSet loTypeId="urn:microsoft.com/office/officeart/2005/8/layout/orgChart1" loCatId="hierarchy" qsTypeId="urn:microsoft.com/office/officeart/2005/8/quickstyle/simple1" qsCatId="simple" csTypeId="urn:microsoft.com/office/officeart/2005/8/colors/accent0_2" csCatId="mainScheme" phldr="1"/>
      <dgm:spPr/>
      <dgm:t>
        <a:bodyPr/>
        <a:lstStyle/>
        <a:p>
          <a:endParaRPr lang="en-IN"/>
        </a:p>
      </dgm:t>
    </dgm:pt>
    <dgm:pt modelId="{845670CC-1261-4327-97A8-8F999A7789E0}">
      <dgm:prSet phldrT="[Text]" custT="1"/>
      <dgm:spPr/>
      <dgm:t>
        <a:bodyPr/>
        <a:lstStyle/>
        <a:p>
          <a:r>
            <a:rPr lang="en-US" sz="2800" b="0" dirty="0">
              <a:latin typeface="+mn-lt"/>
              <a:ea typeface="Cambria Math" panose="02040503050406030204" pitchFamily="18" charset="0"/>
            </a:rPr>
            <a:t>Input service distributor shall be eligible for distribution of credit </a:t>
          </a:r>
          <a:endParaRPr lang="en-IN" sz="2800" b="0" dirty="0">
            <a:latin typeface="+mn-lt"/>
          </a:endParaRPr>
        </a:p>
      </dgm:t>
    </dgm:pt>
    <dgm:pt modelId="{EB123641-3888-4947-AE28-EC0B4ACADD35}" type="parTrans" cxnId="{8FF8D312-FE65-4504-AC04-0D672B1D49E8}">
      <dgm:prSet/>
      <dgm:spPr/>
      <dgm:t>
        <a:bodyPr/>
        <a:lstStyle/>
        <a:p>
          <a:endParaRPr lang="en-IN" sz="2800">
            <a:latin typeface="+mn-lt"/>
          </a:endParaRPr>
        </a:p>
      </dgm:t>
    </dgm:pt>
    <dgm:pt modelId="{61FC0219-834F-460D-A5D9-B31F4ADAF2C2}" type="sibTrans" cxnId="{8FF8D312-FE65-4504-AC04-0D672B1D49E8}">
      <dgm:prSet/>
      <dgm:spPr/>
      <dgm:t>
        <a:bodyPr/>
        <a:lstStyle/>
        <a:p>
          <a:endParaRPr lang="en-IN" sz="2800">
            <a:latin typeface="+mn-lt"/>
          </a:endParaRPr>
        </a:p>
      </dgm:t>
    </dgm:pt>
    <dgm:pt modelId="{4E4E1AEA-5482-4B24-B0ED-DDCECE8EDF2B}">
      <dgm:prSet custT="1"/>
      <dgm:spPr/>
      <dgm:t>
        <a:bodyPr/>
        <a:lstStyle/>
        <a:p>
          <a:r>
            <a:rPr lang="en-US" sz="2800" dirty="0">
              <a:latin typeface="+mn-lt"/>
              <a:ea typeface="Cambria Math" panose="02040503050406030204" pitchFamily="18" charset="0"/>
            </a:rPr>
            <a:t>Invoices for such services are received on or after the appointed day</a:t>
          </a:r>
        </a:p>
      </dgm:t>
    </dgm:pt>
    <dgm:pt modelId="{194DE6E2-F258-447B-8EDF-0A458C208A99}" type="parTrans" cxnId="{5692D524-D599-4B75-9BF6-E12CA5FA8DA5}">
      <dgm:prSet/>
      <dgm:spPr/>
      <dgm:t>
        <a:bodyPr/>
        <a:lstStyle/>
        <a:p>
          <a:endParaRPr lang="en-IN" sz="2800">
            <a:latin typeface="+mn-lt"/>
          </a:endParaRPr>
        </a:p>
      </dgm:t>
    </dgm:pt>
    <dgm:pt modelId="{8AB0B1F5-1721-42CB-B18C-5DD809E56CDC}" type="sibTrans" cxnId="{5692D524-D599-4B75-9BF6-E12CA5FA8DA5}">
      <dgm:prSet/>
      <dgm:spPr/>
      <dgm:t>
        <a:bodyPr/>
        <a:lstStyle/>
        <a:p>
          <a:endParaRPr lang="en-IN" sz="2800">
            <a:latin typeface="+mn-lt"/>
          </a:endParaRPr>
        </a:p>
      </dgm:t>
    </dgm:pt>
    <dgm:pt modelId="{7ABC98AF-DF34-49E3-B680-DAE6AEDDC718}">
      <dgm:prSet custT="1"/>
      <dgm:spPr/>
      <dgm:t>
        <a:bodyPr/>
        <a:lstStyle/>
        <a:p>
          <a:r>
            <a:rPr lang="en-US" sz="2800" dirty="0">
              <a:latin typeface="+mn-lt"/>
              <a:ea typeface="Cambria Math" panose="02040503050406030204" pitchFamily="18" charset="0"/>
            </a:rPr>
            <a:t>Services are received prior to appointed day</a:t>
          </a:r>
        </a:p>
      </dgm:t>
    </dgm:pt>
    <dgm:pt modelId="{66585941-0744-4957-8578-4769A0BA3D41}" type="parTrans" cxnId="{5BB753E9-593F-4FBD-93CB-908FBAF3C7E5}">
      <dgm:prSet/>
      <dgm:spPr/>
      <dgm:t>
        <a:bodyPr/>
        <a:lstStyle/>
        <a:p>
          <a:endParaRPr lang="en-IN" sz="2800">
            <a:latin typeface="+mn-lt"/>
          </a:endParaRPr>
        </a:p>
      </dgm:t>
    </dgm:pt>
    <dgm:pt modelId="{91D1D021-D34F-4589-ABE4-0C76E14BF054}" type="sibTrans" cxnId="{5BB753E9-593F-4FBD-93CB-908FBAF3C7E5}">
      <dgm:prSet/>
      <dgm:spPr/>
      <dgm:t>
        <a:bodyPr/>
        <a:lstStyle/>
        <a:p>
          <a:endParaRPr lang="en-IN" sz="2800">
            <a:latin typeface="+mn-lt"/>
          </a:endParaRPr>
        </a:p>
      </dgm:t>
    </dgm:pt>
    <dgm:pt modelId="{2ABF2EBD-659C-4AE4-BBE6-24150ED7B922}" type="pres">
      <dgm:prSet presAssocID="{8A1D2B05-EE49-49D5-9CDA-28DD4C3E49FA}" presName="hierChild1" presStyleCnt="0">
        <dgm:presLayoutVars>
          <dgm:orgChart val="1"/>
          <dgm:chPref val="1"/>
          <dgm:dir/>
          <dgm:animOne val="branch"/>
          <dgm:animLvl val="lvl"/>
          <dgm:resizeHandles/>
        </dgm:presLayoutVars>
      </dgm:prSet>
      <dgm:spPr/>
    </dgm:pt>
    <dgm:pt modelId="{E7B14A9F-0E76-4217-A91D-C0AFAFC1A15F}" type="pres">
      <dgm:prSet presAssocID="{845670CC-1261-4327-97A8-8F999A7789E0}" presName="hierRoot1" presStyleCnt="0">
        <dgm:presLayoutVars>
          <dgm:hierBranch val="init"/>
        </dgm:presLayoutVars>
      </dgm:prSet>
      <dgm:spPr/>
    </dgm:pt>
    <dgm:pt modelId="{C543E3D6-AE9B-4CA9-90F3-05C8D6786EC9}" type="pres">
      <dgm:prSet presAssocID="{845670CC-1261-4327-97A8-8F999A7789E0}" presName="rootComposite1" presStyleCnt="0"/>
      <dgm:spPr/>
    </dgm:pt>
    <dgm:pt modelId="{3F9034E4-A8D9-4C60-9F0C-B08BB3E20197}" type="pres">
      <dgm:prSet presAssocID="{845670CC-1261-4327-97A8-8F999A7789E0}" presName="rootText1" presStyleLbl="node0" presStyleIdx="0" presStyleCnt="1">
        <dgm:presLayoutVars>
          <dgm:chPref val="3"/>
        </dgm:presLayoutVars>
      </dgm:prSet>
      <dgm:spPr/>
    </dgm:pt>
    <dgm:pt modelId="{6CDAF138-E7C9-496B-A967-DB90E78C51FA}" type="pres">
      <dgm:prSet presAssocID="{845670CC-1261-4327-97A8-8F999A7789E0}" presName="rootConnector1" presStyleLbl="node1" presStyleIdx="0" presStyleCnt="0"/>
      <dgm:spPr/>
    </dgm:pt>
    <dgm:pt modelId="{31B086DC-BFDA-4CCA-8319-0F0F08195287}" type="pres">
      <dgm:prSet presAssocID="{845670CC-1261-4327-97A8-8F999A7789E0}" presName="hierChild2" presStyleCnt="0"/>
      <dgm:spPr/>
    </dgm:pt>
    <dgm:pt modelId="{474950DB-0A81-4A07-9D02-57C7DDFBF9D9}" type="pres">
      <dgm:prSet presAssocID="{66585941-0744-4957-8578-4769A0BA3D41}" presName="Name37" presStyleLbl="parChTrans1D2" presStyleIdx="0" presStyleCnt="2"/>
      <dgm:spPr/>
    </dgm:pt>
    <dgm:pt modelId="{692E32AD-7A0E-48A4-B67F-46F0933FD43F}" type="pres">
      <dgm:prSet presAssocID="{7ABC98AF-DF34-49E3-B680-DAE6AEDDC718}" presName="hierRoot2" presStyleCnt="0">
        <dgm:presLayoutVars>
          <dgm:hierBranch val="init"/>
        </dgm:presLayoutVars>
      </dgm:prSet>
      <dgm:spPr/>
    </dgm:pt>
    <dgm:pt modelId="{5AA35559-0658-4B9F-BD10-781259C8767C}" type="pres">
      <dgm:prSet presAssocID="{7ABC98AF-DF34-49E3-B680-DAE6AEDDC718}" presName="rootComposite" presStyleCnt="0"/>
      <dgm:spPr/>
    </dgm:pt>
    <dgm:pt modelId="{A7CC39F0-C3D1-485A-8DC8-A82261E5DCE1}" type="pres">
      <dgm:prSet presAssocID="{7ABC98AF-DF34-49E3-B680-DAE6AEDDC718}" presName="rootText" presStyleLbl="node2" presStyleIdx="0" presStyleCnt="2">
        <dgm:presLayoutVars>
          <dgm:chPref val="3"/>
        </dgm:presLayoutVars>
      </dgm:prSet>
      <dgm:spPr/>
    </dgm:pt>
    <dgm:pt modelId="{0C4DD197-2645-49AA-8A0F-232620F84F7C}" type="pres">
      <dgm:prSet presAssocID="{7ABC98AF-DF34-49E3-B680-DAE6AEDDC718}" presName="rootConnector" presStyleLbl="node2" presStyleIdx="0" presStyleCnt="2"/>
      <dgm:spPr/>
    </dgm:pt>
    <dgm:pt modelId="{C348880B-778A-4850-AF17-25C57728ED7D}" type="pres">
      <dgm:prSet presAssocID="{7ABC98AF-DF34-49E3-B680-DAE6AEDDC718}" presName="hierChild4" presStyleCnt="0"/>
      <dgm:spPr/>
    </dgm:pt>
    <dgm:pt modelId="{7805F5C9-9862-4C7F-81D4-6184BCBA1955}" type="pres">
      <dgm:prSet presAssocID="{7ABC98AF-DF34-49E3-B680-DAE6AEDDC718}" presName="hierChild5" presStyleCnt="0"/>
      <dgm:spPr/>
    </dgm:pt>
    <dgm:pt modelId="{F901AD16-68DB-4A7F-9B20-0AF0F3F75744}" type="pres">
      <dgm:prSet presAssocID="{194DE6E2-F258-447B-8EDF-0A458C208A99}" presName="Name37" presStyleLbl="parChTrans1D2" presStyleIdx="1" presStyleCnt="2"/>
      <dgm:spPr/>
    </dgm:pt>
    <dgm:pt modelId="{43074117-9C96-4477-8E9B-048577903D43}" type="pres">
      <dgm:prSet presAssocID="{4E4E1AEA-5482-4B24-B0ED-DDCECE8EDF2B}" presName="hierRoot2" presStyleCnt="0">
        <dgm:presLayoutVars>
          <dgm:hierBranch val="init"/>
        </dgm:presLayoutVars>
      </dgm:prSet>
      <dgm:spPr/>
    </dgm:pt>
    <dgm:pt modelId="{01364BAE-C6CA-480B-ACE8-7C2424D15268}" type="pres">
      <dgm:prSet presAssocID="{4E4E1AEA-5482-4B24-B0ED-DDCECE8EDF2B}" presName="rootComposite" presStyleCnt="0"/>
      <dgm:spPr/>
    </dgm:pt>
    <dgm:pt modelId="{D5F46F8E-E5C9-4C3C-ACFC-20453C8E1676}" type="pres">
      <dgm:prSet presAssocID="{4E4E1AEA-5482-4B24-B0ED-DDCECE8EDF2B}" presName="rootText" presStyleLbl="node2" presStyleIdx="1" presStyleCnt="2">
        <dgm:presLayoutVars>
          <dgm:chPref val="3"/>
        </dgm:presLayoutVars>
      </dgm:prSet>
      <dgm:spPr/>
    </dgm:pt>
    <dgm:pt modelId="{48AD2A07-86D4-4B59-8EB2-1B803B64D584}" type="pres">
      <dgm:prSet presAssocID="{4E4E1AEA-5482-4B24-B0ED-DDCECE8EDF2B}" presName="rootConnector" presStyleLbl="node2" presStyleIdx="1" presStyleCnt="2"/>
      <dgm:spPr/>
    </dgm:pt>
    <dgm:pt modelId="{7556ED6B-83CB-4C3E-91A9-730A5BD5A79A}" type="pres">
      <dgm:prSet presAssocID="{4E4E1AEA-5482-4B24-B0ED-DDCECE8EDF2B}" presName="hierChild4" presStyleCnt="0"/>
      <dgm:spPr/>
    </dgm:pt>
    <dgm:pt modelId="{3B8F4475-445F-4857-A2E2-8DD3405F7747}" type="pres">
      <dgm:prSet presAssocID="{4E4E1AEA-5482-4B24-B0ED-DDCECE8EDF2B}" presName="hierChild5" presStyleCnt="0"/>
      <dgm:spPr/>
    </dgm:pt>
    <dgm:pt modelId="{254343D2-9319-471D-AFAB-C77AFFC356C2}" type="pres">
      <dgm:prSet presAssocID="{845670CC-1261-4327-97A8-8F999A7789E0}" presName="hierChild3" presStyleCnt="0"/>
      <dgm:spPr/>
    </dgm:pt>
  </dgm:ptLst>
  <dgm:cxnLst>
    <dgm:cxn modelId="{46F06BF4-80A0-44B8-8458-D82702D67B3A}" type="presOf" srcId="{194DE6E2-F258-447B-8EDF-0A458C208A99}" destId="{F901AD16-68DB-4A7F-9B20-0AF0F3F75744}" srcOrd="0" destOrd="0" presId="urn:microsoft.com/office/officeart/2005/8/layout/orgChart1"/>
    <dgm:cxn modelId="{8FF8D312-FE65-4504-AC04-0D672B1D49E8}" srcId="{8A1D2B05-EE49-49D5-9CDA-28DD4C3E49FA}" destId="{845670CC-1261-4327-97A8-8F999A7789E0}" srcOrd="0" destOrd="0" parTransId="{EB123641-3888-4947-AE28-EC0B4ACADD35}" sibTransId="{61FC0219-834F-460D-A5D9-B31F4ADAF2C2}"/>
    <dgm:cxn modelId="{7512AB64-0DC8-4306-B8E8-ADFF327F4BF6}" type="presOf" srcId="{7ABC98AF-DF34-49E3-B680-DAE6AEDDC718}" destId="{A7CC39F0-C3D1-485A-8DC8-A82261E5DCE1}" srcOrd="0" destOrd="0" presId="urn:microsoft.com/office/officeart/2005/8/layout/orgChart1"/>
    <dgm:cxn modelId="{D09F24FF-DA4D-4AD6-A05C-50C2F5F8B0A8}" type="presOf" srcId="{4E4E1AEA-5482-4B24-B0ED-DDCECE8EDF2B}" destId="{D5F46F8E-E5C9-4C3C-ACFC-20453C8E1676}" srcOrd="0" destOrd="0" presId="urn:microsoft.com/office/officeart/2005/8/layout/orgChart1"/>
    <dgm:cxn modelId="{A8218624-2065-4C4E-BF76-13CE9BED7AFC}" type="presOf" srcId="{4E4E1AEA-5482-4B24-B0ED-DDCECE8EDF2B}" destId="{48AD2A07-86D4-4B59-8EB2-1B803B64D584}" srcOrd="1" destOrd="0" presId="urn:microsoft.com/office/officeart/2005/8/layout/orgChart1"/>
    <dgm:cxn modelId="{5692D524-D599-4B75-9BF6-E12CA5FA8DA5}" srcId="{845670CC-1261-4327-97A8-8F999A7789E0}" destId="{4E4E1AEA-5482-4B24-B0ED-DDCECE8EDF2B}" srcOrd="1" destOrd="0" parTransId="{194DE6E2-F258-447B-8EDF-0A458C208A99}" sibTransId="{8AB0B1F5-1721-42CB-B18C-5DD809E56CDC}"/>
    <dgm:cxn modelId="{5BB753E9-593F-4FBD-93CB-908FBAF3C7E5}" srcId="{845670CC-1261-4327-97A8-8F999A7789E0}" destId="{7ABC98AF-DF34-49E3-B680-DAE6AEDDC718}" srcOrd="0" destOrd="0" parTransId="{66585941-0744-4957-8578-4769A0BA3D41}" sibTransId="{91D1D021-D34F-4589-ABE4-0C76E14BF054}"/>
    <dgm:cxn modelId="{58BEF272-C6C9-4807-9F42-EBC6CC116A55}" type="presOf" srcId="{66585941-0744-4957-8578-4769A0BA3D41}" destId="{474950DB-0A81-4A07-9D02-57C7DDFBF9D9}" srcOrd="0" destOrd="0" presId="urn:microsoft.com/office/officeart/2005/8/layout/orgChart1"/>
    <dgm:cxn modelId="{AE866467-4BB6-4097-91A8-59D369AE1C7D}" type="presOf" srcId="{8A1D2B05-EE49-49D5-9CDA-28DD4C3E49FA}" destId="{2ABF2EBD-659C-4AE4-BBE6-24150ED7B922}" srcOrd="0" destOrd="0" presId="urn:microsoft.com/office/officeart/2005/8/layout/orgChart1"/>
    <dgm:cxn modelId="{882833D0-D561-4B1E-B571-0960E1A8E512}" type="presOf" srcId="{7ABC98AF-DF34-49E3-B680-DAE6AEDDC718}" destId="{0C4DD197-2645-49AA-8A0F-232620F84F7C}" srcOrd="1" destOrd="0" presId="urn:microsoft.com/office/officeart/2005/8/layout/orgChart1"/>
    <dgm:cxn modelId="{1E720CBF-99F4-4D7D-B4EC-E4B3D6939A5C}" type="presOf" srcId="{845670CC-1261-4327-97A8-8F999A7789E0}" destId="{6CDAF138-E7C9-496B-A967-DB90E78C51FA}" srcOrd="1" destOrd="0" presId="urn:microsoft.com/office/officeart/2005/8/layout/orgChart1"/>
    <dgm:cxn modelId="{D4F31F0B-7B40-4B1E-8FB9-29AB98FE5886}" type="presOf" srcId="{845670CC-1261-4327-97A8-8F999A7789E0}" destId="{3F9034E4-A8D9-4C60-9F0C-B08BB3E20197}" srcOrd="0" destOrd="0" presId="urn:microsoft.com/office/officeart/2005/8/layout/orgChart1"/>
    <dgm:cxn modelId="{8CE59E0C-218B-4DB4-9AB8-03BA1FBB744B}" type="presParOf" srcId="{2ABF2EBD-659C-4AE4-BBE6-24150ED7B922}" destId="{E7B14A9F-0E76-4217-A91D-C0AFAFC1A15F}" srcOrd="0" destOrd="0" presId="urn:microsoft.com/office/officeart/2005/8/layout/orgChart1"/>
    <dgm:cxn modelId="{445F3789-952E-4C78-854A-719A787875F0}" type="presParOf" srcId="{E7B14A9F-0E76-4217-A91D-C0AFAFC1A15F}" destId="{C543E3D6-AE9B-4CA9-90F3-05C8D6786EC9}" srcOrd="0" destOrd="0" presId="urn:microsoft.com/office/officeart/2005/8/layout/orgChart1"/>
    <dgm:cxn modelId="{D67DA884-08EC-4F94-BEBC-CD245A0A1F59}" type="presParOf" srcId="{C543E3D6-AE9B-4CA9-90F3-05C8D6786EC9}" destId="{3F9034E4-A8D9-4C60-9F0C-B08BB3E20197}" srcOrd="0" destOrd="0" presId="urn:microsoft.com/office/officeart/2005/8/layout/orgChart1"/>
    <dgm:cxn modelId="{1F0ECFBE-F6DB-49DC-B089-99BC799C3DFF}" type="presParOf" srcId="{C543E3D6-AE9B-4CA9-90F3-05C8D6786EC9}" destId="{6CDAF138-E7C9-496B-A967-DB90E78C51FA}" srcOrd="1" destOrd="0" presId="urn:microsoft.com/office/officeart/2005/8/layout/orgChart1"/>
    <dgm:cxn modelId="{90043F13-6B94-488F-9309-EE842EAB3B11}" type="presParOf" srcId="{E7B14A9F-0E76-4217-A91D-C0AFAFC1A15F}" destId="{31B086DC-BFDA-4CCA-8319-0F0F08195287}" srcOrd="1" destOrd="0" presId="urn:microsoft.com/office/officeart/2005/8/layout/orgChart1"/>
    <dgm:cxn modelId="{7DCEE85A-BC56-4C63-A1A7-752F56BC97B4}" type="presParOf" srcId="{31B086DC-BFDA-4CCA-8319-0F0F08195287}" destId="{474950DB-0A81-4A07-9D02-57C7DDFBF9D9}" srcOrd="0" destOrd="0" presId="urn:microsoft.com/office/officeart/2005/8/layout/orgChart1"/>
    <dgm:cxn modelId="{CC33E85D-BFFC-4AF2-AB05-2235A7FC253A}" type="presParOf" srcId="{31B086DC-BFDA-4CCA-8319-0F0F08195287}" destId="{692E32AD-7A0E-48A4-B67F-46F0933FD43F}" srcOrd="1" destOrd="0" presId="urn:microsoft.com/office/officeart/2005/8/layout/orgChart1"/>
    <dgm:cxn modelId="{CBE65486-A446-47C8-8A79-8E4D2ACC172F}" type="presParOf" srcId="{692E32AD-7A0E-48A4-B67F-46F0933FD43F}" destId="{5AA35559-0658-4B9F-BD10-781259C8767C}" srcOrd="0" destOrd="0" presId="urn:microsoft.com/office/officeart/2005/8/layout/orgChart1"/>
    <dgm:cxn modelId="{FD8A9D63-7430-4497-A1AD-67130EC9D4EB}" type="presParOf" srcId="{5AA35559-0658-4B9F-BD10-781259C8767C}" destId="{A7CC39F0-C3D1-485A-8DC8-A82261E5DCE1}" srcOrd="0" destOrd="0" presId="urn:microsoft.com/office/officeart/2005/8/layout/orgChart1"/>
    <dgm:cxn modelId="{45F70321-EC4B-4ABA-86A3-41259CC73E03}" type="presParOf" srcId="{5AA35559-0658-4B9F-BD10-781259C8767C}" destId="{0C4DD197-2645-49AA-8A0F-232620F84F7C}" srcOrd="1" destOrd="0" presId="urn:microsoft.com/office/officeart/2005/8/layout/orgChart1"/>
    <dgm:cxn modelId="{E221F080-F019-4DF5-8212-4510202FA68E}" type="presParOf" srcId="{692E32AD-7A0E-48A4-B67F-46F0933FD43F}" destId="{C348880B-778A-4850-AF17-25C57728ED7D}" srcOrd="1" destOrd="0" presId="urn:microsoft.com/office/officeart/2005/8/layout/orgChart1"/>
    <dgm:cxn modelId="{0700DE44-CF4C-4ADF-B33A-D273E2681A4C}" type="presParOf" srcId="{692E32AD-7A0E-48A4-B67F-46F0933FD43F}" destId="{7805F5C9-9862-4C7F-81D4-6184BCBA1955}" srcOrd="2" destOrd="0" presId="urn:microsoft.com/office/officeart/2005/8/layout/orgChart1"/>
    <dgm:cxn modelId="{AE316E74-1D61-429A-8440-68DA89D251CB}" type="presParOf" srcId="{31B086DC-BFDA-4CCA-8319-0F0F08195287}" destId="{F901AD16-68DB-4A7F-9B20-0AF0F3F75744}" srcOrd="2" destOrd="0" presId="urn:microsoft.com/office/officeart/2005/8/layout/orgChart1"/>
    <dgm:cxn modelId="{4310BFAB-1EF9-4243-91FC-0B40AD04822E}" type="presParOf" srcId="{31B086DC-BFDA-4CCA-8319-0F0F08195287}" destId="{43074117-9C96-4477-8E9B-048577903D43}" srcOrd="3" destOrd="0" presId="urn:microsoft.com/office/officeart/2005/8/layout/orgChart1"/>
    <dgm:cxn modelId="{48E14AA1-391C-4624-8A29-B013CC9AC23C}" type="presParOf" srcId="{43074117-9C96-4477-8E9B-048577903D43}" destId="{01364BAE-C6CA-480B-ACE8-7C2424D15268}" srcOrd="0" destOrd="0" presId="urn:microsoft.com/office/officeart/2005/8/layout/orgChart1"/>
    <dgm:cxn modelId="{41DF6105-F4FE-420F-AC33-2B2C57EAFC48}" type="presParOf" srcId="{01364BAE-C6CA-480B-ACE8-7C2424D15268}" destId="{D5F46F8E-E5C9-4C3C-ACFC-20453C8E1676}" srcOrd="0" destOrd="0" presId="urn:microsoft.com/office/officeart/2005/8/layout/orgChart1"/>
    <dgm:cxn modelId="{96E7E0F3-0ADE-4C8D-99B5-BDEE5CAFA1EE}" type="presParOf" srcId="{01364BAE-C6CA-480B-ACE8-7C2424D15268}" destId="{48AD2A07-86D4-4B59-8EB2-1B803B64D584}" srcOrd="1" destOrd="0" presId="urn:microsoft.com/office/officeart/2005/8/layout/orgChart1"/>
    <dgm:cxn modelId="{62E7A56E-9DCC-43B1-9BE8-3433A06A6BD7}" type="presParOf" srcId="{43074117-9C96-4477-8E9B-048577903D43}" destId="{7556ED6B-83CB-4C3E-91A9-730A5BD5A79A}" srcOrd="1" destOrd="0" presId="urn:microsoft.com/office/officeart/2005/8/layout/orgChart1"/>
    <dgm:cxn modelId="{CC05457B-F938-44A6-9659-D067375D8E59}" type="presParOf" srcId="{43074117-9C96-4477-8E9B-048577903D43}" destId="{3B8F4475-445F-4857-A2E2-8DD3405F7747}" srcOrd="2" destOrd="0" presId="urn:microsoft.com/office/officeart/2005/8/layout/orgChart1"/>
    <dgm:cxn modelId="{28E1C7AC-453B-42C1-B803-0143394EC4C7}" type="presParOf" srcId="{E7B14A9F-0E76-4217-A91D-C0AFAFC1A15F}" destId="{254343D2-9319-471D-AFAB-C77AFFC356C2}"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9.xml><?xml version="1.0" encoding="utf-8"?>
<dgm:dataModel xmlns:dgm="http://schemas.openxmlformats.org/drawingml/2006/diagram" xmlns:a="http://schemas.openxmlformats.org/drawingml/2006/main">
  <dgm:ptLst>
    <dgm:pt modelId="{0FAE23FD-163D-43E5-B865-C9EE409B72ED}" type="doc">
      <dgm:prSet loTypeId="urn:microsoft.com/office/officeart/2005/8/layout/process1" loCatId="process" qsTypeId="urn:microsoft.com/office/officeart/2005/8/quickstyle/simple1" qsCatId="simple" csTypeId="urn:microsoft.com/office/officeart/2005/8/colors/accent1_2" csCatId="accent1" phldr="1"/>
      <dgm:spPr/>
    </dgm:pt>
    <dgm:pt modelId="{B84614AC-1178-422E-8323-97D5B003640D}">
      <dgm:prSet phldrT="[Text]" custT="1"/>
      <dgm:spPr>
        <a:solidFill>
          <a:schemeClr val="bg1"/>
        </a:solidFill>
        <a:ln w="38100">
          <a:solidFill>
            <a:schemeClr val="tx2"/>
          </a:solidFill>
        </a:ln>
      </dgm:spPr>
      <dgm:t>
        <a:bodyPr/>
        <a:lstStyle/>
        <a:p>
          <a:r>
            <a:rPr lang="en-IN" sz="2300" dirty="0">
              <a:solidFill>
                <a:schemeClr val="tx1"/>
              </a:solidFill>
              <a:latin typeface="Cambria Math" panose="02040503050406030204" pitchFamily="18" charset="0"/>
              <a:ea typeface="Cambria Math" panose="02040503050406030204" pitchFamily="18" charset="0"/>
            </a:rPr>
            <a:t>Taxable person has centralised registration under earlier law</a:t>
          </a:r>
        </a:p>
      </dgm:t>
    </dgm:pt>
    <dgm:pt modelId="{C20A6066-85F5-4228-BB72-DB252F28F436}" type="parTrans" cxnId="{92ED6AED-9CCA-4B71-86AE-96E8D535FF49}">
      <dgm:prSet/>
      <dgm:spPr/>
      <dgm:t>
        <a:bodyPr/>
        <a:lstStyle/>
        <a:p>
          <a:endParaRPr lang="en-IN"/>
        </a:p>
      </dgm:t>
    </dgm:pt>
    <dgm:pt modelId="{3A786BB5-8A0E-47D0-B608-E24D6725AFB5}" type="sibTrans" cxnId="{92ED6AED-9CCA-4B71-86AE-96E8D535FF49}">
      <dgm:prSet/>
      <dgm:spPr/>
      <dgm:t>
        <a:bodyPr/>
        <a:lstStyle/>
        <a:p>
          <a:endParaRPr lang="en-IN"/>
        </a:p>
      </dgm:t>
    </dgm:pt>
    <dgm:pt modelId="{C15059B3-0F94-4E03-BF7E-94FBE78A9DEC}">
      <dgm:prSet phldrT="[Text]" custT="1"/>
      <dgm:spPr>
        <a:solidFill>
          <a:schemeClr val="bg1"/>
        </a:solidFill>
        <a:ln w="38100">
          <a:solidFill>
            <a:schemeClr val="tx2"/>
          </a:solidFill>
        </a:ln>
      </dgm:spPr>
      <dgm:t>
        <a:bodyPr/>
        <a:lstStyle/>
        <a:p>
          <a:r>
            <a:rPr lang="en-IN" sz="2300" dirty="0">
              <a:solidFill>
                <a:schemeClr val="tx1"/>
              </a:solidFill>
              <a:latin typeface="Cambria Math" panose="02040503050406030204" pitchFamily="18" charset="0"/>
              <a:ea typeface="Cambria Math" panose="02040503050406030204" pitchFamily="18" charset="0"/>
            </a:rPr>
            <a:t>Obtained registration under GST law</a:t>
          </a:r>
        </a:p>
      </dgm:t>
    </dgm:pt>
    <dgm:pt modelId="{B3FECBBC-4102-47BD-A306-F7DBC2E9E75E}" type="parTrans" cxnId="{6F8EC134-C7B2-4AEB-BF68-D3B34FB143F3}">
      <dgm:prSet/>
      <dgm:spPr/>
      <dgm:t>
        <a:bodyPr/>
        <a:lstStyle/>
        <a:p>
          <a:endParaRPr lang="en-IN"/>
        </a:p>
      </dgm:t>
    </dgm:pt>
    <dgm:pt modelId="{3C01163D-77F4-47A6-8470-4B2233F898EA}" type="sibTrans" cxnId="{6F8EC134-C7B2-4AEB-BF68-D3B34FB143F3}">
      <dgm:prSet/>
      <dgm:spPr/>
      <dgm:t>
        <a:bodyPr/>
        <a:lstStyle/>
        <a:p>
          <a:endParaRPr lang="en-IN"/>
        </a:p>
      </dgm:t>
    </dgm:pt>
    <dgm:pt modelId="{05191629-CF02-474B-B24F-9B4B030F4FEC}">
      <dgm:prSet phldrT="[Text]" custT="1"/>
      <dgm:spPr>
        <a:solidFill>
          <a:schemeClr val="bg1"/>
        </a:solidFill>
        <a:ln w="38100">
          <a:solidFill>
            <a:schemeClr val="tx2"/>
          </a:solidFill>
        </a:ln>
      </dgm:spPr>
      <dgm:t>
        <a:bodyPr/>
        <a:lstStyle/>
        <a:p>
          <a:r>
            <a:rPr lang="en-IN" sz="2300" dirty="0">
              <a:solidFill>
                <a:schemeClr val="tx1"/>
              </a:solidFill>
              <a:latin typeface="Cambria Math" panose="02040503050406030204" pitchFamily="18" charset="0"/>
              <a:ea typeface="Cambria Math" panose="02040503050406030204" pitchFamily="18" charset="0"/>
            </a:rPr>
            <a:t>Allowed to take credit of </a:t>
          </a:r>
          <a:r>
            <a:rPr lang="en-IN" sz="2300" dirty="0" err="1">
              <a:solidFill>
                <a:schemeClr val="tx1"/>
              </a:solidFill>
              <a:latin typeface="Cambria Math" panose="02040503050406030204" pitchFamily="18" charset="0"/>
              <a:ea typeface="Cambria Math" panose="02040503050406030204" pitchFamily="18" charset="0"/>
            </a:rPr>
            <a:t>Cenvat</a:t>
          </a:r>
          <a:r>
            <a:rPr lang="en-IN" sz="2300" dirty="0">
              <a:solidFill>
                <a:schemeClr val="tx1"/>
              </a:solidFill>
              <a:latin typeface="Cambria Math" panose="02040503050406030204" pitchFamily="18" charset="0"/>
              <a:ea typeface="Cambria Math" panose="02040503050406030204" pitchFamily="18" charset="0"/>
            </a:rPr>
            <a:t> c/f in return furnished under earlier law in electronic credit ledger </a:t>
          </a:r>
        </a:p>
      </dgm:t>
    </dgm:pt>
    <dgm:pt modelId="{3D6F6241-ACE4-4A9A-B434-084D99D6D178}" type="parTrans" cxnId="{B751D088-A1C8-4E96-90AD-B92E36EDBB95}">
      <dgm:prSet/>
      <dgm:spPr/>
      <dgm:t>
        <a:bodyPr/>
        <a:lstStyle/>
        <a:p>
          <a:endParaRPr lang="en-IN"/>
        </a:p>
      </dgm:t>
    </dgm:pt>
    <dgm:pt modelId="{E036B9C4-3773-4A65-A9CA-982794DDD114}" type="sibTrans" cxnId="{B751D088-A1C8-4E96-90AD-B92E36EDBB95}">
      <dgm:prSet/>
      <dgm:spPr/>
      <dgm:t>
        <a:bodyPr/>
        <a:lstStyle/>
        <a:p>
          <a:endParaRPr lang="en-IN"/>
        </a:p>
      </dgm:t>
    </dgm:pt>
    <dgm:pt modelId="{304AEEF9-4262-42B1-B53B-3876E950AD22}" type="pres">
      <dgm:prSet presAssocID="{0FAE23FD-163D-43E5-B865-C9EE409B72ED}" presName="Name0" presStyleCnt="0">
        <dgm:presLayoutVars>
          <dgm:dir/>
          <dgm:resizeHandles val="exact"/>
        </dgm:presLayoutVars>
      </dgm:prSet>
      <dgm:spPr/>
    </dgm:pt>
    <dgm:pt modelId="{F255FEEB-1957-437D-A65A-37C8997DA035}" type="pres">
      <dgm:prSet presAssocID="{B84614AC-1178-422E-8323-97D5B003640D}" presName="node" presStyleLbl="node1" presStyleIdx="0" presStyleCnt="3">
        <dgm:presLayoutVars>
          <dgm:bulletEnabled val="1"/>
        </dgm:presLayoutVars>
      </dgm:prSet>
      <dgm:spPr/>
    </dgm:pt>
    <dgm:pt modelId="{BE0AE164-0214-467D-98CA-E8C4CE83B12B}" type="pres">
      <dgm:prSet presAssocID="{3A786BB5-8A0E-47D0-B608-E24D6725AFB5}" presName="sibTrans" presStyleLbl="sibTrans2D1" presStyleIdx="0" presStyleCnt="2"/>
      <dgm:spPr/>
    </dgm:pt>
    <dgm:pt modelId="{83B4EE9C-F2B0-4999-83E3-8690EF230C8F}" type="pres">
      <dgm:prSet presAssocID="{3A786BB5-8A0E-47D0-B608-E24D6725AFB5}" presName="connectorText" presStyleLbl="sibTrans2D1" presStyleIdx="0" presStyleCnt="2"/>
      <dgm:spPr/>
    </dgm:pt>
    <dgm:pt modelId="{9324FADF-6C4F-4A0B-AE79-14F46BC64C7F}" type="pres">
      <dgm:prSet presAssocID="{C15059B3-0F94-4E03-BF7E-94FBE78A9DEC}" presName="node" presStyleLbl="node1" presStyleIdx="1" presStyleCnt="3">
        <dgm:presLayoutVars>
          <dgm:bulletEnabled val="1"/>
        </dgm:presLayoutVars>
      </dgm:prSet>
      <dgm:spPr/>
    </dgm:pt>
    <dgm:pt modelId="{72CBCDDF-9EE9-45D6-BA5E-B0383B92DF30}" type="pres">
      <dgm:prSet presAssocID="{3C01163D-77F4-47A6-8470-4B2233F898EA}" presName="sibTrans" presStyleLbl="sibTrans2D1" presStyleIdx="1" presStyleCnt="2"/>
      <dgm:spPr/>
    </dgm:pt>
    <dgm:pt modelId="{76547A9A-F737-4405-BC62-247AE4B610AE}" type="pres">
      <dgm:prSet presAssocID="{3C01163D-77F4-47A6-8470-4B2233F898EA}" presName="connectorText" presStyleLbl="sibTrans2D1" presStyleIdx="1" presStyleCnt="2"/>
      <dgm:spPr/>
    </dgm:pt>
    <dgm:pt modelId="{63DF71FC-22AD-4DDE-862E-31C1E5B98037}" type="pres">
      <dgm:prSet presAssocID="{05191629-CF02-474B-B24F-9B4B030F4FEC}" presName="node" presStyleLbl="node1" presStyleIdx="2" presStyleCnt="3">
        <dgm:presLayoutVars>
          <dgm:bulletEnabled val="1"/>
        </dgm:presLayoutVars>
      </dgm:prSet>
      <dgm:spPr/>
    </dgm:pt>
  </dgm:ptLst>
  <dgm:cxnLst>
    <dgm:cxn modelId="{92ED6AED-9CCA-4B71-86AE-96E8D535FF49}" srcId="{0FAE23FD-163D-43E5-B865-C9EE409B72ED}" destId="{B84614AC-1178-422E-8323-97D5B003640D}" srcOrd="0" destOrd="0" parTransId="{C20A6066-85F5-4228-BB72-DB252F28F436}" sibTransId="{3A786BB5-8A0E-47D0-B608-E24D6725AFB5}"/>
    <dgm:cxn modelId="{4BEBAF4A-8501-40CC-AF5F-BFE67E3CA441}" type="presOf" srcId="{3A786BB5-8A0E-47D0-B608-E24D6725AFB5}" destId="{83B4EE9C-F2B0-4999-83E3-8690EF230C8F}" srcOrd="1" destOrd="0" presId="urn:microsoft.com/office/officeart/2005/8/layout/process1"/>
    <dgm:cxn modelId="{762B235B-C2C1-4123-837E-C415E3B6B53B}" type="presOf" srcId="{05191629-CF02-474B-B24F-9B4B030F4FEC}" destId="{63DF71FC-22AD-4DDE-862E-31C1E5B98037}" srcOrd="0" destOrd="0" presId="urn:microsoft.com/office/officeart/2005/8/layout/process1"/>
    <dgm:cxn modelId="{1AD4D69F-A528-41BE-BDFF-3AF2B9FAAC53}" type="presOf" srcId="{3C01163D-77F4-47A6-8470-4B2233F898EA}" destId="{72CBCDDF-9EE9-45D6-BA5E-B0383B92DF30}" srcOrd="0" destOrd="0" presId="urn:microsoft.com/office/officeart/2005/8/layout/process1"/>
    <dgm:cxn modelId="{D9530D57-DE16-4F93-A67C-71A6C03CAB8E}" type="presOf" srcId="{3A786BB5-8A0E-47D0-B608-E24D6725AFB5}" destId="{BE0AE164-0214-467D-98CA-E8C4CE83B12B}" srcOrd="0" destOrd="0" presId="urn:microsoft.com/office/officeart/2005/8/layout/process1"/>
    <dgm:cxn modelId="{178BD150-EF62-4878-B408-8EAFDED92371}" type="presOf" srcId="{3C01163D-77F4-47A6-8470-4B2233F898EA}" destId="{76547A9A-F737-4405-BC62-247AE4B610AE}" srcOrd="1" destOrd="0" presId="urn:microsoft.com/office/officeart/2005/8/layout/process1"/>
    <dgm:cxn modelId="{6F8EC134-C7B2-4AEB-BF68-D3B34FB143F3}" srcId="{0FAE23FD-163D-43E5-B865-C9EE409B72ED}" destId="{C15059B3-0F94-4E03-BF7E-94FBE78A9DEC}" srcOrd="1" destOrd="0" parTransId="{B3FECBBC-4102-47BD-A306-F7DBC2E9E75E}" sibTransId="{3C01163D-77F4-47A6-8470-4B2233F898EA}"/>
    <dgm:cxn modelId="{4852A4B5-2138-4D04-805E-F588B2A6541E}" type="presOf" srcId="{C15059B3-0F94-4E03-BF7E-94FBE78A9DEC}" destId="{9324FADF-6C4F-4A0B-AE79-14F46BC64C7F}" srcOrd="0" destOrd="0" presId="urn:microsoft.com/office/officeart/2005/8/layout/process1"/>
    <dgm:cxn modelId="{5F588747-094E-47F9-BE56-50E600A44350}" type="presOf" srcId="{0FAE23FD-163D-43E5-B865-C9EE409B72ED}" destId="{304AEEF9-4262-42B1-B53B-3876E950AD22}" srcOrd="0" destOrd="0" presId="urn:microsoft.com/office/officeart/2005/8/layout/process1"/>
    <dgm:cxn modelId="{66BEBC53-B50B-464E-9B19-FE09701E5824}" type="presOf" srcId="{B84614AC-1178-422E-8323-97D5B003640D}" destId="{F255FEEB-1957-437D-A65A-37C8997DA035}" srcOrd="0" destOrd="0" presId="urn:microsoft.com/office/officeart/2005/8/layout/process1"/>
    <dgm:cxn modelId="{B751D088-A1C8-4E96-90AD-B92E36EDBB95}" srcId="{0FAE23FD-163D-43E5-B865-C9EE409B72ED}" destId="{05191629-CF02-474B-B24F-9B4B030F4FEC}" srcOrd="2" destOrd="0" parTransId="{3D6F6241-ACE4-4A9A-B434-084D99D6D178}" sibTransId="{E036B9C4-3773-4A65-A9CA-982794DDD114}"/>
    <dgm:cxn modelId="{C658FDBC-BD97-4E1C-A8AD-C3AF587B112C}" type="presParOf" srcId="{304AEEF9-4262-42B1-B53B-3876E950AD22}" destId="{F255FEEB-1957-437D-A65A-37C8997DA035}" srcOrd="0" destOrd="0" presId="urn:microsoft.com/office/officeart/2005/8/layout/process1"/>
    <dgm:cxn modelId="{DFF0BC6C-F9DA-4ACC-9421-C7668C92E0E9}" type="presParOf" srcId="{304AEEF9-4262-42B1-B53B-3876E950AD22}" destId="{BE0AE164-0214-467D-98CA-E8C4CE83B12B}" srcOrd="1" destOrd="0" presId="urn:microsoft.com/office/officeart/2005/8/layout/process1"/>
    <dgm:cxn modelId="{7515DCBB-6878-46CF-ABA7-57FA15A96F56}" type="presParOf" srcId="{BE0AE164-0214-467D-98CA-E8C4CE83B12B}" destId="{83B4EE9C-F2B0-4999-83E3-8690EF230C8F}" srcOrd="0" destOrd="0" presId="urn:microsoft.com/office/officeart/2005/8/layout/process1"/>
    <dgm:cxn modelId="{5D4C8E89-30F2-448E-A01E-15A3A67B350D}" type="presParOf" srcId="{304AEEF9-4262-42B1-B53B-3876E950AD22}" destId="{9324FADF-6C4F-4A0B-AE79-14F46BC64C7F}" srcOrd="2" destOrd="0" presId="urn:microsoft.com/office/officeart/2005/8/layout/process1"/>
    <dgm:cxn modelId="{573422D7-FB6A-4919-A718-C7955C2E5125}" type="presParOf" srcId="{304AEEF9-4262-42B1-B53B-3876E950AD22}" destId="{72CBCDDF-9EE9-45D6-BA5E-B0383B92DF30}" srcOrd="3" destOrd="0" presId="urn:microsoft.com/office/officeart/2005/8/layout/process1"/>
    <dgm:cxn modelId="{72104E4B-927B-44FD-B375-901D22ACDC60}" type="presParOf" srcId="{72CBCDDF-9EE9-45D6-BA5E-B0383B92DF30}" destId="{76547A9A-F737-4405-BC62-247AE4B610AE}" srcOrd="0" destOrd="0" presId="urn:microsoft.com/office/officeart/2005/8/layout/process1"/>
    <dgm:cxn modelId="{6FAD691C-1472-4B0B-9445-3A6FEFB74320}" type="presParOf" srcId="{304AEEF9-4262-42B1-B53B-3876E950AD22}" destId="{63DF71FC-22AD-4DDE-862E-31C1E5B98037}"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0.xml><?xml version="1.0" encoding="utf-8"?>
<dgm:dataModel xmlns:dgm="http://schemas.openxmlformats.org/drawingml/2006/diagram" xmlns:a="http://schemas.openxmlformats.org/drawingml/2006/main">
  <dgm:ptLst>
    <dgm:pt modelId="{8A1D2B05-EE49-49D5-9CDA-28DD4C3E49FA}" type="doc">
      <dgm:prSet loTypeId="urn:microsoft.com/office/officeart/2005/8/layout/lProcess2" loCatId="list" qsTypeId="urn:microsoft.com/office/officeart/2005/8/quickstyle/simple1" qsCatId="simple" csTypeId="urn:microsoft.com/office/officeart/2005/8/colors/accent0_2" csCatId="mainScheme" phldr="1"/>
      <dgm:spPr/>
      <dgm:t>
        <a:bodyPr/>
        <a:lstStyle/>
        <a:p>
          <a:endParaRPr lang="en-IN"/>
        </a:p>
      </dgm:t>
    </dgm:pt>
    <dgm:pt modelId="{845670CC-1261-4327-97A8-8F999A7789E0}">
      <dgm:prSet phldrT="[Text]" custT="1"/>
      <dgm:spPr/>
      <dgm:t>
        <a:bodyPr/>
        <a:lstStyle/>
        <a:p>
          <a:r>
            <a:rPr lang="en-US" sz="2400" dirty="0">
              <a:latin typeface="+mn-lt"/>
              <a:ea typeface="Cambria Math" panose="02040503050406030204" pitchFamily="18" charset="0"/>
            </a:rPr>
            <a:t>Person eligible for input tax credit </a:t>
          </a:r>
          <a:endParaRPr lang="en-IN" sz="2400" b="0" dirty="0">
            <a:latin typeface="+mn-lt"/>
          </a:endParaRPr>
        </a:p>
      </dgm:t>
    </dgm:pt>
    <dgm:pt modelId="{EB123641-3888-4947-AE28-EC0B4ACADD35}" type="parTrans" cxnId="{8FF8D312-FE65-4504-AC04-0D672B1D49E8}">
      <dgm:prSet/>
      <dgm:spPr/>
      <dgm:t>
        <a:bodyPr/>
        <a:lstStyle/>
        <a:p>
          <a:endParaRPr lang="en-IN" sz="2800">
            <a:latin typeface="+mn-lt"/>
          </a:endParaRPr>
        </a:p>
      </dgm:t>
    </dgm:pt>
    <dgm:pt modelId="{61FC0219-834F-460D-A5D9-B31F4ADAF2C2}" type="sibTrans" cxnId="{8FF8D312-FE65-4504-AC04-0D672B1D49E8}">
      <dgm:prSet/>
      <dgm:spPr/>
      <dgm:t>
        <a:bodyPr/>
        <a:lstStyle/>
        <a:p>
          <a:endParaRPr lang="en-IN" sz="2800">
            <a:latin typeface="+mn-lt"/>
          </a:endParaRPr>
        </a:p>
      </dgm:t>
    </dgm:pt>
    <dgm:pt modelId="{7ABC98AF-DF34-49E3-B680-DAE6AEDDC718}">
      <dgm:prSet custT="1"/>
      <dgm:spPr/>
      <dgm:t>
        <a:bodyPr/>
        <a:lstStyle/>
        <a:p>
          <a:r>
            <a:rPr lang="en-US" sz="2000" dirty="0">
              <a:latin typeface="+mn-lt"/>
              <a:ea typeface="Cambria Math" panose="02040503050406030204" pitchFamily="18" charset="0"/>
            </a:rPr>
            <a:t>Agent is eligible for taking credit on tax paid goods</a:t>
          </a:r>
        </a:p>
      </dgm:t>
    </dgm:pt>
    <dgm:pt modelId="{66585941-0744-4957-8578-4769A0BA3D41}" type="parTrans" cxnId="{5BB753E9-593F-4FBD-93CB-908FBAF3C7E5}">
      <dgm:prSet/>
      <dgm:spPr/>
      <dgm:t>
        <a:bodyPr/>
        <a:lstStyle/>
        <a:p>
          <a:endParaRPr lang="en-IN" sz="2800">
            <a:latin typeface="+mn-lt"/>
          </a:endParaRPr>
        </a:p>
      </dgm:t>
    </dgm:pt>
    <dgm:pt modelId="{91D1D021-D34F-4589-ABE4-0C76E14BF054}" type="sibTrans" cxnId="{5BB753E9-593F-4FBD-93CB-908FBAF3C7E5}">
      <dgm:prSet/>
      <dgm:spPr/>
      <dgm:t>
        <a:bodyPr/>
        <a:lstStyle/>
        <a:p>
          <a:endParaRPr lang="en-IN" sz="2800">
            <a:latin typeface="+mn-lt"/>
          </a:endParaRPr>
        </a:p>
      </dgm:t>
    </dgm:pt>
    <dgm:pt modelId="{E25A8884-0F07-4228-B7D1-74874B909DD2}">
      <dgm:prSet custT="1"/>
      <dgm:spPr/>
      <dgm:t>
        <a:bodyPr/>
        <a:lstStyle/>
        <a:p>
          <a:r>
            <a:rPr lang="en-US" sz="2400" dirty="0">
              <a:latin typeface="+mn-lt"/>
              <a:ea typeface="Cambria Math" panose="02040503050406030204" pitchFamily="18" charset="0"/>
            </a:rPr>
            <a:t>Conditions</a:t>
          </a:r>
        </a:p>
      </dgm:t>
    </dgm:pt>
    <dgm:pt modelId="{99160398-5040-4177-85BD-3611A822D295}" type="parTrans" cxnId="{AF9E700B-7D55-47D9-8B9B-0227D6B652FE}">
      <dgm:prSet/>
      <dgm:spPr/>
      <dgm:t>
        <a:bodyPr/>
        <a:lstStyle/>
        <a:p>
          <a:endParaRPr lang="en-IN">
            <a:latin typeface="+mn-lt"/>
          </a:endParaRPr>
        </a:p>
      </dgm:t>
    </dgm:pt>
    <dgm:pt modelId="{066C4707-8D02-44BD-9E88-E742C5483BB5}" type="sibTrans" cxnId="{AF9E700B-7D55-47D9-8B9B-0227D6B652FE}">
      <dgm:prSet/>
      <dgm:spPr/>
      <dgm:t>
        <a:bodyPr/>
        <a:lstStyle/>
        <a:p>
          <a:endParaRPr lang="en-IN">
            <a:latin typeface="+mn-lt"/>
          </a:endParaRPr>
        </a:p>
      </dgm:t>
    </dgm:pt>
    <dgm:pt modelId="{6D27EF43-D51D-494D-83F8-165C457DE45B}">
      <dgm:prSet custT="1"/>
      <dgm:spPr/>
      <dgm:t>
        <a:bodyPr/>
        <a:lstStyle/>
        <a:p>
          <a:r>
            <a:rPr lang="en-US" sz="2400" dirty="0">
              <a:latin typeface="+mn-lt"/>
              <a:ea typeface="Cambria Math" panose="02040503050406030204" pitchFamily="18" charset="0"/>
            </a:rPr>
            <a:t>Credit available on</a:t>
          </a:r>
        </a:p>
      </dgm:t>
    </dgm:pt>
    <dgm:pt modelId="{65A80EFE-FDB0-4EDF-80AF-78333D812373}" type="parTrans" cxnId="{8AF5C899-8295-47C8-8D28-B7E83363BCA6}">
      <dgm:prSet/>
      <dgm:spPr/>
      <dgm:t>
        <a:bodyPr/>
        <a:lstStyle/>
        <a:p>
          <a:endParaRPr lang="en-IN">
            <a:latin typeface="+mn-lt"/>
          </a:endParaRPr>
        </a:p>
      </dgm:t>
    </dgm:pt>
    <dgm:pt modelId="{67A0E0A2-F556-4140-884D-F6DF959CC0A7}" type="sibTrans" cxnId="{8AF5C899-8295-47C8-8D28-B7E83363BCA6}">
      <dgm:prSet/>
      <dgm:spPr/>
      <dgm:t>
        <a:bodyPr/>
        <a:lstStyle/>
        <a:p>
          <a:endParaRPr lang="en-IN">
            <a:latin typeface="+mn-lt"/>
          </a:endParaRPr>
        </a:p>
      </dgm:t>
    </dgm:pt>
    <dgm:pt modelId="{952D881B-D27D-4689-9C6B-351E00834E98}">
      <dgm:prSet custT="1"/>
      <dgm:spPr/>
      <dgm:t>
        <a:bodyPr/>
        <a:lstStyle/>
        <a:p>
          <a:r>
            <a:rPr lang="en-US" sz="2000" dirty="0">
              <a:latin typeface="+mn-lt"/>
              <a:ea typeface="Cambria Math" panose="02040503050406030204" pitchFamily="18" charset="0"/>
            </a:rPr>
            <a:t>Any goods/ capital goods belonging to the Principal; and</a:t>
          </a:r>
        </a:p>
      </dgm:t>
    </dgm:pt>
    <dgm:pt modelId="{DF4623CD-95CE-4B2A-B34E-219AB43C8350}" type="parTrans" cxnId="{4A425C8C-E264-4AE0-A527-2CC5D14B85BD}">
      <dgm:prSet/>
      <dgm:spPr/>
      <dgm:t>
        <a:bodyPr/>
        <a:lstStyle/>
        <a:p>
          <a:endParaRPr lang="en-IN">
            <a:latin typeface="+mn-lt"/>
          </a:endParaRPr>
        </a:p>
      </dgm:t>
    </dgm:pt>
    <dgm:pt modelId="{62B7ABC5-9B31-4F4A-9092-1FBA5E582E85}" type="sibTrans" cxnId="{4A425C8C-E264-4AE0-A527-2CC5D14B85BD}">
      <dgm:prSet/>
      <dgm:spPr/>
      <dgm:t>
        <a:bodyPr/>
        <a:lstStyle/>
        <a:p>
          <a:endParaRPr lang="en-IN">
            <a:latin typeface="+mn-lt"/>
          </a:endParaRPr>
        </a:p>
      </dgm:t>
    </dgm:pt>
    <dgm:pt modelId="{A206BAD8-241D-4E29-88A7-40CD44849DC6}">
      <dgm:prSet custT="1"/>
      <dgm:spPr/>
      <dgm:t>
        <a:bodyPr/>
        <a:lstStyle/>
        <a:p>
          <a:r>
            <a:rPr lang="en-US" sz="2000" dirty="0">
              <a:latin typeface="+mn-lt"/>
              <a:ea typeface="Cambria Math" panose="02040503050406030204" pitchFamily="18" charset="0"/>
            </a:rPr>
            <a:t>Such goods are lying at the premises of Agent as on the appointed day</a:t>
          </a:r>
        </a:p>
      </dgm:t>
    </dgm:pt>
    <dgm:pt modelId="{19F1DF51-4E9D-4781-8219-F53E54B8BEA4}" type="parTrans" cxnId="{94A15B96-94BF-4B16-ADB9-0D14076BCBDC}">
      <dgm:prSet/>
      <dgm:spPr/>
      <dgm:t>
        <a:bodyPr/>
        <a:lstStyle/>
        <a:p>
          <a:endParaRPr lang="en-IN">
            <a:latin typeface="+mn-lt"/>
          </a:endParaRPr>
        </a:p>
      </dgm:t>
    </dgm:pt>
    <dgm:pt modelId="{AE86BDEB-1114-48A7-B533-3501B588C61A}" type="sibTrans" cxnId="{94A15B96-94BF-4B16-ADB9-0D14076BCBDC}">
      <dgm:prSet/>
      <dgm:spPr/>
      <dgm:t>
        <a:bodyPr/>
        <a:lstStyle/>
        <a:p>
          <a:endParaRPr lang="en-IN">
            <a:latin typeface="+mn-lt"/>
          </a:endParaRPr>
        </a:p>
      </dgm:t>
    </dgm:pt>
    <dgm:pt modelId="{6D265F81-A439-46DE-BF84-B08E4177DAF5}">
      <dgm:prSet custT="1"/>
      <dgm:spPr/>
      <dgm:t>
        <a:bodyPr/>
        <a:lstStyle/>
        <a:p>
          <a:r>
            <a:rPr lang="en-US" sz="1800" dirty="0">
              <a:latin typeface="+mn-lt"/>
              <a:ea typeface="Cambria Math" panose="02040503050406030204" pitchFamily="18" charset="0"/>
            </a:rPr>
            <a:t>Agent must be a registered taxable person under GST</a:t>
          </a:r>
          <a:endParaRPr lang="en-IN" sz="1800" dirty="0">
            <a:latin typeface="+mn-lt"/>
          </a:endParaRPr>
        </a:p>
      </dgm:t>
    </dgm:pt>
    <dgm:pt modelId="{186398DA-1862-43B9-8B5B-BBDCECF3BB4A}" type="parTrans" cxnId="{D9701C60-7966-42B4-8361-1F3EC2BF3022}">
      <dgm:prSet/>
      <dgm:spPr/>
      <dgm:t>
        <a:bodyPr/>
        <a:lstStyle/>
        <a:p>
          <a:endParaRPr lang="en-IN">
            <a:latin typeface="+mn-lt"/>
          </a:endParaRPr>
        </a:p>
      </dgm:t>
    </dgm:pt>
    <dgm:pt modelId="{106C3E55-C199-4051-8091-49C5DD49DF1F}" type="sibTrans" cxnId="{D9701C60-7966-42B4-8361-1F3EC2BF3022}">
      <dgm:prSet/>
      <dgm:spPr/>
      <dgm:t>
        <a:bodyPr/>
        <a:lstStyle/>
        <a:p>
          <a:endParaRPr lang="en-IN">
            <a:latin typeface="+mn-lt"/>
          </a:endParaRPr>
        </a:p>
      </dgm:t>
    </dgm:pt>
    <dgm:pt modelId="{DE9428FB-C040-41FC-89AF-F73A7B3012CE}">
      <dgm:prSet custT="1"/>
      <dgm:spPr/>
      <dgm:t>
        <a:bodyPr/>
        <a:lstStyle/>
        <a:p>
          <a:r>
            <a:rPr lang="en-US" sz="1800" dirty="0">
              <a:latin typeface="+mn-lt"/>
              <a:ea typeface="Cambria Math" panose="02040503050406030204" pitchFamily="18" charset="0"/>
            </a:rPr>
            <a:t>Details of goods lying must be declared by the Agent and Principal</a:t>
          </a:r>
          <a:endParaRPr lang="en-IN" sz="1800" dirty="0">
            <a:latin typeface="+mn-lt"/>
          </a:endParaRPr>
        </a:p>
      </dgm:t>
    </dgm:pt>
    <dgm:pt modelId="{DBE12549-848D-45DE-8321-96C8D5DF51B6}" type="parTrans" cxnId="{3121D6B7-FEA1-477A-912E-F38D3AE3603A}">
      <dgm:prSet/>
      <dgm:spPr/>
      <dgm:t>
        <a:bodyPr/>
        <a:lstStyle/>
        <a:p>
          <a:endParaRPr lang="en-IN">
            <a:latin typeface="+mn-lt"/>
          </a:endParaRPr>
        </a:p>
      </dgm:t>
    </dgm:pt>
    <dgm:pt modelId="{B49EE49B-7944-407E-84F4-7B13A1D6F6F3}" type="sibTrans" cxnId="{3121D6B7-FEA1-477A-912E-F38D3AE3603A}">
      <dgm:prSet/>
      <dgm:spPr/>
      <dgm:t>
        <a:bodyPr/>
        <a:lstStyle/>
        <a:p>
          <a:endParaRPr lang="en-IN">
            <a:latin typeface="+mn-lt"/>
          </a:endParaRPr>
        </a:p>
      </dgm:t>
    </dgm:pt>
    <dgm:pt modelId="{D76D4ECE-4B05-4920-AB3E-DAAC64002B30}">
      <dgm:prSet custT="1"/>
      <dgm:spPr/>
      <dgm:t>
        <a:bodyPr/>
        <a:lstStyle/>
        <a:p>
          <a:pPr algn="just"/>
          <a:r>
            <a:rPr lang="en-US" sz="1800" dirty="0">
              <a:latin typeface="+mn-lt"/>
              <a:ea typeface="Cambria Math" panose="02040503050406030204" pitchFamily="18" charset="0"/>
            </a:rPr>
            <a:t>Invoices pertaining to such goods must be within twelve months from the appointed day; and</a:t>
          </a:r>
        </a:p>
      </dgm:t>
    </dgm:pt>
    <dgm:pt modelId="{674C046D-5002-4282-BA53-2FB5B661980B}" type="parTrans" cxnId="{B0BFFDB2-B062-4057-B219-8F01B22C56C9}">
      <dgm:prSet/>
      <dgm:spPr/>
      <dgm:t>
        <a:bodyPr/>
        <a:lstStyle/>
        <a:p>
          <a:endParaRPr lang="en-IN">
            <a:latin typeface="+mn-lt"/>
          </a:endParaRPr>
        </a:p>
      </dgm:t>
    </dgm:pt>
    <dgm:pt modelId="{533D5149-9751-423B-8068-B4CB7DC5FD6D}" type="sibTrans" cxnId="{B0BFFDB2-B062-4057-B219-8F01B22C56C9}">
      <dgm:prSet/>
      <dgm:spPr/>
      <dgm:t>
        <a:bodyPr/>
        <a:lstStyle/>
        <a:p>
          <a:endParaRPr lang="en-IN">
            <a:latin typeface="+mn-lt"/>
          </a:endParaRPr>
        </a:p>
      </dgm:t>
    </dgm:pt>
    <dgm:pt modelId="{05D79CA7-CAFE-4351-BF84-A891101057E9}">
      <dgm:prSet custT="1"/>
      <dgm:spPr/>
      <dgm:t>
        <a:bodyPr/>
        <a:lstStyle/>
        <a:p>
          <a:r>
            <a:rPr lang="en-US" sz="1800" dirty="0">
              <a:latin typeface="+mn-lt"/>
              <a:ea typeface="Cambria Math" panose="02040503050406030204" pitchFamily="18" charset="0"/>
            </a:rPr>
            <a:t>Principal either reversed or </a:t>
          </a:r>
          <a:r>
            <a:rPr lang="en-US" sz="1800" b="1" dirty="0">
              <a:latin typeface="+mn-lt"/>
              <a:ea typeface="Cambria Math" panose="02040503050406030204" pitchFamily="18" charset="0"/>
            </a:rPr>
            <a:t>should not </a:t>
          </a:r>
          <a:r>
            <a:rPr lang="en-US" sz="1800" dirty="0">
              <a:latin typeface="+mn-lt"/>
              <a:ea typeface="Cambria Math" panose="02040503050406030204" pitchFamily="18" charset="0"/>
            </a:rPr>
            <a:t>have availed credit</a:t>
          </a:r>
        </a:p>
      </dgm:t>
    </dgm:pt>
    <dgm:pt modelId="{37877BC4-5487-487B-98DF-672F14F8F1C6}" type="parTrans" cxnId="{F0C65119-0E92-436E-AB67-9159AB8E858F}">
      <dgm:prSet/>
      <dgm:spPr/>
      <dgm:t>
        <a:bodyPr/>
        <a:lstStyle/>
        <a:p>
          <a:endParaRPr lang="en-IN">
            <a:latin typeface="+mn-lt"/>
          </a:endParaRPr>
        </a:p>
      </dgm:t>
    </dgm:pt>
    <dgm:pt modelId="{EF7F34DD-F6E4-4B44-B929-307C7D0070AA}" type="sibTrans" cxnId="{F0C65119-0E92-436E-AB67-9159AB8E858F}">
      <dgm:prSet/>
      <dgm:spPr/>
      <dgm:t>
        <a:bodyPr/>
        <a:lstStyle/>
        <a:p>
          <a:endParaRPr lang="en-IN">
            <a:latin typeface="+mn-lt"/>
          </a:endParaRPr>
        </a:p>
      </dgm:t>
    </dgm:pt>
    <dgm:pt modelId="{BB228C77-9829-4846-B6BA-2A22E7CFC048}" type="pres">
      <dgm:prSet presAssocID="{8A1D2B05-EE49-49D5-9CDA-28DD4C3E49FA}" presName="theList" presStyleCnt="0">
        <dgm:presLayoutVars>
          <dgm:dir/>
          <dgm:animLvl val="lvl"/>
          <dgm:resizeHandles val="exact"/>
        </dgm:presLayoutVars>
      </dgm:prSet>
      <dgm:spPr/>
    </dgm:pt>
    <dgm:pt modelId="{A668CF00-2346-4184-834B-7B55AE0BA68C}" type="pres">
      <dgm:prSet presAssocID="{845670CC-1261-4327-97A8-8F999A7789E0}" presName="compNode" presStyleCnt="0"/>
      <dgm:spPr/>
    </dgm:pt>
    <dgm:pt modelId="{DD4B3C94-3D17-4CC0-BF52-BB324D234AD1}" type="pres">
      <dgm:prSet presAssocID="{845670CC-1261-4327-97A8-8F999A7789E0}" presName="aNode" presStyleLbl="bgShp" presStyleIdx="0" presStyleCnt="3"/>
      <dgm:spPr/>
    </dgm:pt>
    <dgm:pt modelId="{B6F67DBF-829A-4513-BE9D-BA6ED7FB6671}" type="pres">
      <dgm:prSet presAssocID="{845670CC-1261-4327-97A8-8F999A7789E0}" presName="textNode" presStyleLbl="bgShp" presStyleIdx="0" presStyleCnt="3"/>
      <dgm:spPr/>
    </dgm:pt>
    <dgm:pt modelId="{26D4AF80-48D7-48C3-BD5B-49D150163C12}" type="pres">
      <dgm:prSet presAssocID="{845670CC-1261-4327-97A8-8F999A7789E0}" presName="compChildNode" presStyleCnt="0"/>
      <dgm:spPr/>
    </dgm:pt>
    <dgm:pt modelId="{647CF94B-A2D0-4C3D-AA3C-75BBF8178642}" type="pres">
      <dgm:prSet presAssocID="{845670CC-1261-4327-97A8-8F999A7789E0}" presName="theInnerList" presStyleCnt="0"/>
      <dgm:spPr/>
    </dgm:pt>
    <dgm:pt modelId="{80D8969B-5325-4B65-BD80-2E11A0A6FCB9}" type="pres">
      <dgm:prSet presAssocID="{7ABC98AF-DF34-49E3-B680-DAE6AEDDC718}" presName="childNode" presStyleLbl="node1" presStyleIdx="0" presStyleCnt="7">
        <dgm:presLayoutVars>
          <dgm:bulletEnabled val="1"/>
        </dgm:presLayoutVars>
      </dgm:prSet>
      <dgm:spPr/>
    </dgm:pt>
    <dgm:pt modelId="{A40E820D-4BE0-44C9-873C-F9E4DC2BD7D8}" type="pres">
      <dgm:prSet presAssocID="{845670CC-1261-4327-97A8-8F999A7789E0}" presName="aSpace" presStyleCnt="0"/>
      <dgm:spPr/>
    </dgm:pt>
    <dgm:pt modelId="{43040165-B3D5-4A99-9C86-4B2EA7D0126D}" type="pres">
      <dgm:prSet presAssocID="{6D27EF43-D51D-494D-83F8-165C457DE45B}" presName="compNode" presStyleCnt="0"/>
      <dgm:spPr/>
    </dgm:pt>
    <dgm:pt modelId="{E90A73BA-1E97-4C32-A874-84832A962E01}" type="pres">
      <dgm:prSet presAssocID="{6D27EF43-D51D-494D-83F8-165C457DE45B}" presName="aNode" presStyleLbl="bgShp" presStyleIdx="1" presStyleCnt="3"/>
      <dgm:spPr/>
    </dgm:pt>
    <dgm:pt modelId="{6C5A2E59-F0E0-492C-BDB2-01D5BBF42FE6}" type="pres">
      <dgm:prSet presAssocID="{6D27EF43-D51D-494D-83F8-165C457DE45B}" presName="textNode" presStyleLbl="bgShp" presStyleIdx="1" presStyleCnt="3"/>
      <dgm:spPr/>
    </dgm:pt>
    <dgm:pt modelId="{B98D766F-9D86-49B2-ADA0-52F7C1775411}" type="pres">
      <dgm:prSet presAssocID="{6D27EF43-D51D-494D-83F8-165C457DE45B}" presName="compChildNode" presStyleCnt="0"/>
      <dgm:spPr/>
    </dgm:pt>
    <dgm:pt modelId="{38F830BB-CA7C-42BE-A359-2585830E2E0C}" type="pres">
      <dgm:prSet presAssocID="{6D27EF43-D51D-494D-83F8-165C457DE45B}" presName="theInnerList" presStyleCnt="0"/>
      <dgm:spPr/>
    </dgm:pt>
    <dgm:pt modelId="{777AC38A-FE0E-471E-B9FC-1999CEAEFAF0}" type="pres">
      <dgm:prSet presAssocID="{952D881B-D27D-4689-9C6B-351E00834E98}" presName="childNode" presStyleLbl="node1" presStyleIdx="1" presStyleCnt="7">
        <dgm:presLayoutVars>
          <dgm:bulletEnabled val="1"/>
        </dgm:presLayoutVars>
      </dgm:prSet>
      <dgm:spPr/>
    </dgm:pt>
    <dgm:pt modelId="{CCA37C05-092B-4FA1-A9CA-23555F03842B}" type="pres">
      <dgm:prSet presAssocID="{952D881B-D27D-4689-9C6B-351E00834E98}" presName="aSpace2" presStyleCnt="0"/>
      <dgm:spPr/>
    </dgm:pt>
    <dgm:pt modelId="{2268F7A0-D2AA-4AAE-B780-5E4229811273}" type="pres">
      <dgm:prSet presAssocID="{A206BAD8-241D-4E29-88A7-40CD44849DC6}" presName="childNode" presStyleLbl="node1" presStyleIdx="2" presStyleCnt="7">
        <dgm:presLayoutVars>
          <dgm:bulletEnabled val="1"/>
        </dgm:presLayoutVars>
      </dgm:prSet>
      <dgm:spPr/>
    </dgm:pt>
    <dgm:pt modelId="{E9A9492E-CC2D-4C5B-8D8D-6BF2FD3BDAB3}" type="pres">
      <dgm:prSet presAssocID="{6D27EF43-D51D-494D-83F8-165C457DE45B}" presName="aSpace" presStyleCnt="0"/>
      <dgm:spPr/>
    </dgm:pt>
    <dgm:pt modelId="{A4B9D14D-A8F3-4863-AA41-73D3CC0694CD}" type="pres">
      <dgm:prSet presAssocID="{E25A8884-0F07-4228-B7D1-74874B909DD2}" presName="compNode" presStyleCnt="0"/>
      <dgm:spPr/>
    </dgm:pt>
    <dgm:pt modelId="{DCD38D2B-CACA-4D35-88CF-262B346F6097}" type="pres">
      <dgm:prSet presAssocID="{E25A8884-0F07-4228-B7D1-74874B909DD2}" presName="aNode" presStyleLbl="bgShp" presStyleIdx="2" presStyleCnt="3"/>
      <dgm:spPr/>
    </dgm:pt>
    <dgm:pt modelId="{0F9B85FD-6CFA-4F30-AD6D-8ABB79C14AE6}" type="pres">
      <dgm:prSet presAssocID="{E25A8884-0F07-4228-B7D1-74874B909DD2}" presName="textNode" presStyleLbl="bgShp" presStyleIdx="2" presStyleCnt="3"/>
      <dgm:spPr/>
    </dgm:pt>
    <dgm:pt modelId="{02752DC9-1071-4D2F-A3FC-34D8017C8EDB}" type="pres">
      <dgm:prSet presAssocID="{E25A8884-0F07-4228-B7D1-74874B909DD2}" presName="compChildNode" presStyleCnt="0"/>
      <dgm:spPr/>
    </dgm:pt>
    <dgm:pt modelId="{71A3530C-99D8-4047-92CE-D9CA869A6896}" type="pres">
      <dgm:prSet presAssocID="{E25A8884-0F07-4228-B7D1-74874B909DD2}" presName="theInnerList" presStyleCnt="0"/>
      <dgm:spPr/>
    </dgm:pt>
    <dgm:pt modelId="{D201D172-D937-49F4-8D5E-F503806CED82}" type="pres">
      <dgm:prSet presAssocID="{6D265F81-A439-46DE-BF84-B08E4177DAF5}" presName="childNode" presStyleLbl="node1" presStyleIdx="3" presStyleCnt="7" custScaleX="117981" custScaleY="167759" custLinFactY="-35997" custLinFactNeighborX="-1026" custLinFactNeighborY="-100000">
        <dgm:presLayoutVars>
          <dgm:bulletEnabled val="1"/>
        </dgm:presLayoutVars>
      </dgm:prSet>
      <dgm:spPr/>
    </dgm:pt>
    <dgm:pt modelId="{A629B5AD-2029-40E2-BE1D-AF2B6A50D4F1}" type="pres">
      <dgm:prSet presAssocID="{6D265F81-A439-46DE-BF84-B08E4177DAF5}" presName="aSpace2" presStyleCnt="0"/>
      <dgm:spPr/>
    </dgm:pt>
    <dgm:pt modelId="{833DC45C-FEC6-4CD7-9116-F40B1716ABCC}" type="pres">
      <dgm:prSet presAssocID="{DE9428FB-C040-41FC-89AF-F73A7B3012CE}" presName="childNode" presStyleLbl="node1" presStyleIdx="4" presStyleCnt="7" custScaleX="119006" custScaleY="205475" custLinFactY="-24988" custLinFactNeighborX="-513" custLinFactNeighborY="-100000">
        <dgm:presLayoutVars>
          <dgm:bulletEnabled val="1"/>
        </dgm:presLayoutVars>
      </dgm:prSet>
      <dgm:spPr/>
    </dgm:pt>
    <dgm:pt modelId="{C37E9F17-1011-44E0-AB45-379BA5AD6361}" type="pres">
      <dgm:prSet presAssocID="{DE9428FB-C040-41FC-89AF-F73A7B3012CE}" presName="aSpace2" presStyleCnt="0"/>
      <dgm:spPr/>
    </dgm:pt>
    <dgm:pt modelId="{99C06493-C841-42FA-A94B-B888733685D4}" type="pres">
      <dgm:prSet presAssocID="{D76D4ECE-4B05-4920-AB3E-DAAC64002B30}" presName="childNode" presStyleLbl="node1" presStyleIdx="5" presStyleCnt="7" custScaleX="119006" custScaleY="223889" custLinFactY="-19821" custLinFactNeighborY="-100000">
        <dgm:presLayoutVars>
          <dgm:bulletEnabled val="1"/>
        </dgm:presLayoutVars>
      </dgm:prSet>
      <dgm:spPr/>
    </dgm:pt>
    <dgm:pt modelId="{18C0334F-B7AC-4EF9-BC69-081CC5C7753C}" type="pres">
      <dgm:prSet presAssocID="{D76D4ECE-4B05-4920-AB3E-DAAC64002B30}" presName="aSpace2" presStyleCnt="0"/>
      <dgm:spPr/>
    </dgm:pt>
    <dgm:pt modelId="{2A20755D-478E-4190-A94A-ED0AC237B1E0}" type="pres">
      <dgm:prSet presAssocID="{05D79CA7-CAFE-4351-BF84-A891101057E9}" presName="childNode" presStyleLbl="node1" presStyleIdx="6" presStyleCnt="7" custScaleX="119006" custScaleY="157412" custLinFactY="-22540" custLinFactNeighborY="-100000">
        <dgm:presLayoutVars>
          <dgm:bulletEnabled val="1"/>
        </dgm:presLayoutVars>
      </dgm:prSet>
      <dgm:spPr/>
    </dgm:pt>
  </dgm:ptLst>
  <dgm:cxnLst>
    <dgm:cxn modelId="{877149C9-FA68-45B1-9A19-C2FA86C997D1}" type="presOf" srcId="{845670CC-1261-4327-97A8-8F999A7789E0}" destId="{B6F67DBF-829A-4513-BE9D-BA6ED7FB6671}" srcOrd="1" destOrd="0" presId="urn:microsoft.com/office/officeart/2005/8/layout/lProcess2"/>
    <dgm:cxn modelId="{3DB16196-006D-4A3E-8541-C30BFB329657}" type="presOf" srcId="{DE9428FB-C040-41FC-89AF-F73A7B3012CE}" destId="{833DC45C-FEC6-4CD7-9116-F40B1716ABCC}" srcOrd="0" destOrd="0" presId="urn:microsoft.com/office/officeart/2005/8/layout/lProcess2"/>
    <dgm:cxn modelId="{7F1EE0B3-C081-45E3-8F09-8378494B9CDC}" type="presOf" srcId="{6D265F81-A439-46DE-BF84-B08E4177DAF5}" destId="{D201D172-D937-49F4-8D5E-F503806CED82}" srcOrd="0" destOrd="0" presId="urn:microsoft.com/office/officeart/2005/8/layout/lProcess2"/>
    <dgm:cxn modelId="{D9701C60-7966-42B4-8361-1F3EC2BF3022}" srcId="{E25A8884-0F07-4228-B7D1-74874B909DD2}" destId="{6D265F81-A439-46DE-BF84-B08E4177DAF5}" srcOrd="0" destOrd="0" parTransId="{186398DA-1862-43B9-8B5B-BBDCECF3BB4A}" sibTransId="{106C3E55-C199-4051-8091-49C5DD49DF1F}"/>
    <dgm:cxn modelId="{8FF8D312-FE65-4504-AC04-0D672B1D49E8}" srcId="{8A1D2B05-EE49-49D5-9CDA-28DD4C3E49FA}" destId="{845670CC-1261-4327-97A8-8F999A7789E0}" srcOrd="0" destOrd="0" parTransId="{EB123641-3888-4947-AE28-EC0B4ACADD35}" sibTransId="{61FC0219-834F-460D-A5D9-B31F4ADAF2C2}"/>
    <dgm:cxn modelId="{8A585403-4588-4655-A581-72DD5FAEFAE7}" type="presOf" srcId="{845670CC-1261-4327-97A8-8F999A7789E0}" destId="{DD4B3C94-3D17-4CC0-BF52-BB324D234AD1}" srcOrd="0" destOrd="0" presId="urn:microsoft.com/office/officeart/2005/8/layout/lProcess2"/>
    <dgm:cxn modelId="{8AF5C899-8295-47C8-8D28-B7E83363BCA6}" srcId="{8A1D2B05-EE49-49D5-9CDA-28DD4C3E49FA}" destId="{6D27EF43-D51D-494D-83F8-165C457DE45B}" srcOrd="1" destOrd="0" parTransId="{65A80EFE-FDB0-4EDF-80AF-78333D812373}" sibTransId="{67A0E0A2-F556-4140-884D-F6DF959CC0A7}"/>
    <dgm:cxn modelId="{D4309898-EEE7-42EE-A188-912DC1D65DD2}" type="presOf" srcId="{6D27EF43-D51D-494D-83F8-165C457DE45B}" destId="{E90A73BA-1E97-4C32-A874-84832A962E01}" srcOrd="0" destOrd="0" presId="urn:microsoft.com/office/officeart/2005/8/layout/lProcess2"/>
    <dgm:cxn modelId="{907E90E9-5922-4DBB-A106-7F57C32FA812}" type="presOf" srcId="{D76D4ECE-4B05-4920-AB3E-DAAC64002B30}" destId="{99C06493-C841-42FA-A94B-B888733685D4}" srcOrd="0" destOrd="0" presId="urn:microsoft.com/office/officeart/2005/8/layout/lProcess2"/>
    <dgm:cxn modelId="{00455784-2EAF-4FB4-AA20-1076031E7CCF}" type="presOf" srcId="{6D27EF43-D51D-494D-83F8-165C457DE45B}" destId="{6C5A2E59-F0E0-492C-BDB2-01D5BBF42FE6}" srcOrd="1" destOrd="0" presId="urn:microsoft.com/office/officeart/2005/8/layout/lProcess2"/>
    <dgm:cxn modelId="{F83BD5AA-9A8A-41AE-A0BD-CEF7BB89740F}" type="presOf" srcId="{A206BAD8-241D-4E29-88A7-40CD44849DC6}" destId="{2268F7A0-D2AA-4AAE-B780-5E4229811273}" srcOrd="0" destOrd="0" presId="urn:microsoft.com/office/officeart/2005/8/layout/lProcess2"/>
    <dgm:cxn modelId="{2C6901FB-DBC7-42FF-BD97-2501B80578DC}" type="presOf" srcId="{952D881B-D27D-4689-9C6B-351E00834E98}" destId="{777AC38A-FE0E-471E-B9FC-1999CEAEFAF0}" srcOrd="0" destOrd="0" presId="urn:microsoft.com/office/officeart/2005/8/layout/lProcess2"/>
    <dgm:cxn modelId="{B0BFFDB2-B062-4057-B219-8F01B22C56C9}" srcId="{E25A8884-0F07-4228-B7D1-74874B909DD2}" destId="{D76D4ECE-4B05-4920-AB3E-DAAC64002B30}" srcOrd="2" destOrd="0" parTransId="{674C046D-5002-4282-BA53-2FB5B661980B}" sibTransId="{533D5149-9751-423B-8068-B4CB7DC5FD6D}"/>
    <dgm:cxn modelId="{3121D6B7-FEA1-477A-912E-F38D3AE3603A}" srcId="{E25A8884-0F07-4228-B7D1-74874B909DD2}" destId="{DE9428FB-C040-41FC-89AF-F73A7B3012CE}" srcOrd="1" destOrd="0" parTransId="{DBE12549-848D-45DE-8321-96C8D5DF51B6}" sibTransId="{B49EE49B-7944-407E-84F4-7B13A1D6F6F3}"/>
    <dgm:cxn modelId="{AF9E700B-7D55-47D9-8B9B-0227D6B652FE}" srcId="{8A1D2B05-EE49-49D5-9CDA-28DD4C3E49FA}" destId="{E25A8884-0F07-4228-B7D1-74874B909DD2}" srcOrd="2" destOrd="0" parTransId="{99160398-5040-4177-85BD-3611A822D295}" sibTransId="{066C4707-8D02-44BD-9E88-E742C5483BB5}"/>
    <dgm:cxn modelId="{5BB753E9-593F-4FBD-93CB-908FBAF3C7E5}" srcId="{845670CC-1261-4327-97A8-8F999A7789E0}" destId="{7ABC98AF-DF34-49E3-B680-DAE6AEDDC718}" srcOrd="0" destOrd="0" parTransId="{66585941-0744-4957-8578-4769A0BA3D41}" sibTransId="{91D1D021-D34F-4589-ABE4-0C76E14BF054}"/>
    <dgm:cxn modelId="{885F4F37-A0DB-4BCA-88DB-BE84C0DC0083}" type="presOf" srcId="{E25A8884-0F07-4228-B7D1-74874B909DD2}" destId="{DCD38D2B-CACA-4D35-88CF-262B346F6097}" srcOrd="0" destOrd="0" presId="urn:microsoft.com/office/officeart/2005/8/layout/lProcess2"/>
    <dgm:cxn modelId="{E2D6EE45-3F25-40F8-89CE-3EE105B1A589}" type="presOf" srcId="{E25A8884-0F07-4228-B7D1-74874B909DD2}" destId="{0F9B85FD-6CFA-4F30-AD6D-8ABB79C14AE6}" srcOrd="1" destOrd="0" presId="urn:microsoft.com/office/officeart/2005/8/layout/lProcess2"/>
    <dgm:cxn modelId="{783A0F57-319D-4027-B45E-F17DBADADC16}" type="presOf" srcId="{8A1D2B05-EE49-49D5-9CDA-28DD4C3E49FA}" destId="{BB228C77-9829-4846-B6BA-2A22E7CFC048}" srcOrd="0" destOrd="0" presId="urn:microsoft.com/office/officeart/2005/8/layout/lProcess2"/>
    <dgm:cxn modelId="{F0C65119-0E92-436E-AB67-9159AB8E858F}" srcId="{E25A8884-0F07-4228-B7D1-74874B909DD2}" destId="{05D79CA7-CAFE-4351-BF84-A891101057E9}" srcOrd="3" destOrd="0" parTransId="{37877BC4-5487-487B-98DF-672F14F8F1C6}" sibTransId="{EF7F34DD-F6E4-4B44-B929-307C7D0070AA}"/>
    <dgm:cxn modelId="{4A425C8C-E264-4AE0-A527-2CC5D14B85BD}" srcId="{6D27EF43-D51D-494D-83F8-165C457DE45B}" destId="{952D881B-D27D-4689-9C6B-351E00834E98}" srcOrd="0" destOrd="0" parTransId="{DF4623CD-95CE-4B2A-B34E-219AB43C8350}" sibTransId="{62B7ABC5-9B31-4F4A-9092-1FBA5E582E85}"/>
    <dgm:cxn modelId="{94A15B96-94BF-4B16-ADB9-0D14076BCBDC}" srcId="{6D27EF43-D51D-494D-83F8-165C457DE45B}" destId="{A206BAD8-241D-4E29-88A7-40CD44849DC6}" srcOrd="1" destOrd="0" parTransId="{19F1DF51-4E9D-4781-8219-F53E54B8BEA4}" sibTransId="{AE86BDEB-1114-48A7-B533-3501B588C61A}"/>
    <dgm:cxn modelId="{AFBCD0DB-B56C-4153-9B4E-14599F6A7A6F}" type="presOf" srcId="{05D79CA7-CAFE-4351-BF84-A891101057E9}" destId="{2A20755D-478E-4190-A94A-ED0AC237B1E0}" srcOrd="0" destOrd="0" presId="urn:microsoft.com/office/officeart/2005/8/layout/lProcess2"/>
    <dgm:cxn modelId="{A8BEA347-945F-4123-A64C-C16C46289063}" type="presOf" srcId="{7ABC98AF-DF34-49E3-B680-DAE6AEDDC718}" destId="{80D8969B-5325-4B65-BD80-2E11A0A6FCB9}" srcOrd="0" destOrd="0" presId="urn:microsoft.com/office/officeart/2005/8/layout/lProcess2"/>
    <dgm:cxn modelId="{E5D6751E-F2FE-426E-BB77-3331021F33D8}" type="presParOf" srcId="{BB228C77-9829-4846-B6BA-2A22E7CFC048}" destId="{A668CF00-2346-4184-834B-7B55AE0BA68C}" srcOrd="0" destOrd="0" presId="urn:microsoft.com/office/officeart/2005/8/layout/lProcess2"/>
    <dgm:cxn modelId="{118113B3-5620-4316-8E78-382278B14C04}" type="presParOf" srcId="{A668CF00-2346-4184-834B-7B55AE0BA68C}" destId="{DD4B3C94-3D17-4CC0-BF52-BB324D234AD1}" srcOrd="0" destOrd="0" presId="urn:microsoft.com/office/officeart/2005/8/layout/lProcess2"/>
    <dgm:cxn modelId="{ADEFF963-985A-4D6E-A434-A93A3A7EC3E6}" type="presParOf" srcId="{A668CF00-2346-4184-834B-7B55AE0BA68C}" destId="{B6F67DBF-829A-4513-BE9D-BA6ED7FB6671}" srcOrd="1" destOrd="0" presId="urn:microsoft.com/office/officeart/2005/8/layout/lProcess2"/>
    <dgm:cxn modelId="{48A38A67-0EEF-4649-A70B-5FF5D3D8F3F1}" type="presParOf" srcId="{A668CF00-2346-4184-834B-7B55AE0BA68C}" destId="{26D4AF80-48D7-48C3-BD5B-49D150163C12}" srcOrd="2" destOrd="0" presId="urn:microsoft.com/office/officeart/2005/8/layout/lProcess2"/>
    <dgm:cxn modelId="{AA9A8CBB-CB1C-4923-A23A-7026303C2002}" type="presParOf" srcId="{26D4AF80-48D7-48C3-BD5B-49D150163C12}" destId="{647CF94B-A2D0-4C3D-AA3C-75BBF8178642}" srcOrd="0" destOrd="0" presId="urn:microsoft.com/office/officeart/2005/8/layout/lProcess2"/>
    <dgm:cxn modelId="{34271E65-4C14-4780-A0FB-02277492FA05}" type="presParOf" srcId="{647CF94B-A2D0-4C3D-AA3C-75BBF8178642}" destId="{80D8969B-5325-4B65-BD80-2E11A0A6FCB9}" srcOrd="0" destOrd="0" presId="urn:microsoft.com/office/officeart/2005/8/layout/lProcess2"/>
    <dgm:cxn modelId="{814D7C1F-79AA-41F8-B37B-0602D574B6D2}" type="presParOf" srcId="{BB228C77-9829-4846-B6BA-2A22E7CFC048}" destId="{A40E820D-4BE0-44C9-873C-F9E4DC2BD7D8}" srcOrd="1" destOrd="0" presId="urn:microsoft.com/office/officeart/2005/8/layout/lProcess2"/>
    <dgm:cxn modelId="{D4583EE8-E060-4B68-ADAC-90B2647E2846}" type="presParOf" srcId="{BB228C77-9829-4846-B6BA-2A22E7CFC048}" destId="{43040165-B3D5-4A99-9C86-4B2EA7D0126D}" srcOrd="2" destOrd="0" presId="urn:microsoft.com/office/officeart/2005/8/layout/lProcess2"/>
    <dgm:cxn modelId="{3E1ADD51-B596-41F8-8E9F-343F87061711}" type="presParOf" srcId="{43040165-B3D5-4A99-9C86-4B2EA7D0126D}" destId="{E90A73BA-1E97-4C32-A874-84832A962E01}" srcOrd="0" destOrd="0" presId="urn:microsoft.com/office/officeart/2005/8/layout/lProcess2"/>
    <dgm:cxn modelId="{C56391AB-CBB4-4131-BE3C-6DB8F3BBF8D6}" type="presParOf" srcId="{43040165-B3D5-4A99-9C86-4B2EA7D0126D}" destId="{6C5A2E59-F0E0-492C-BDB2-01D5BBF42FE6}" srcOrd="1" destOrd="0" presId="urn:microsoft.com/office/officeart/2005/8/layout/lProcess2"/>
    <dgm:cxn modelId="{20AAC335-2683-44B1-8F1D-46F1BD75180C}" type="presParOf" srcId="{43040165-B3D5-4A99-9C86-4B2EA7D0126D}" destId="{B98D766F-9D86-49B2-ADA0-52F7C1775411}" srcOrd="2" destOrd="0" presId="urn:microsoft.com/office/officeart/2005/8/layout/lProcess2"/>
    <dgm:cxn modelId="{88A84775-A8A3-4C22-84BD-E25CCB468D0F}" type="presParOf" srcId="{B98D766F-9D86-49B2-ADA0-52F7C1775411}" destId="{38F830BB-CA7C-42BE-A359-2585830E2E0C}" srcOrd="0" destOrd="0" presId="urn:microsoft.com/office/officeart/2005/8/layout/lProcess2"/>
    <dgm:cxn modelId="{2ABB1905-0E26-42B2-883D-8F80FBA44273}" type="presParOf" srcId="{38F830BB-CA7C-42BE-A359-2585830E2E0C}" destId="{777AC38A-FE0E-471E-B9FC-1999CEAEFAF0}" srcOrd="0" destOrd="0" presId="urn:microsoft.com/office/officeart/2005/8/layout/lProcess2"/>
    <dgm:cxn modelId="{CBF9DF85-3F9A-43C5-8573-2157E4DB7F63}" type="presParOf" srcId="{38F830BB-CA7C-42BE-A359-2585830E2E0C}" destId="{CCA37C05-092B-4FA1-A9CA-23555F03842B}" srcOrd="1" destOrd="0" presId="urn:microsoft.com/office/officeart/2005/8/layout/lProcess2"/>
    <dgm:cxn modelId="{A1AAA074-8D82-4455-AAC4-2387EDA887B3}" type="presParOf" srcId="{38F830BB-CA7C-42BE-A359-2585830E2E0C}" destId="{2268F7A0-D2AA-4AAE-B780-5E4229811273}" srcOrd="2" destOrd="0" presId="urn:microsoft.com/office/officeart/2005/8/layout/lProcess2"/>
    <dgm:cxn modelId="{2BE0963C-F646-4597-9CD3-A184FEDE9CC3}" type="presParOf" srcId="{BB228C77-9829-4846-B6BA-2A22E7CFC048}" destId="{E9A9492E-CC2D-4C5B-8D8D-6BF2FD3BDAB3}" srcOrd="3" destOrd="0" presId="urn:microsoft.com/office/officeart/2005/8/layout/lProcess2"/>
    <dgm:cxn modelId="{A624EE19-289D-482A-A21B-9AD6C51F93D6}" type="presParOf" srcId="{BB228C77-9829-4846-B6BA-2A22E7CFC048}" destId="{A4B9D14D-A8F3-4863-AA41-73D3CC0694CD}" srcOrd="4" destOrd="0" presId="urn:microsoft.com/office/officeart/2005/8/layout/lProcess2"/>
    <dgm:cxn modelId="{AFA4A6C5-6583-43EF-83C5-8BC7AF81E858}" type="presParOf" srcId="{A4B9D14D-A8F3-4863-AA41-73D3CC0694CD}" destId="{DCD38D2B-CACA-4D35-88CF-262B346F6097}" srcOrd="0" destOrd="0" presId="urn:microsoft.com/office/officeart/2005/8/layout/lProcess2"/>
    <dgm:cxn modelId="{CA3F4F80-6D48-499A-974F-FA66BDD7EC51}" type="presParOf" srcId="{A4B9D14D-A8F3-4863-AA41-73D3CC0694CD}" destId="{0F9B85FD-6CFA-4F30-AD6D-8ABB79C14AE6}" srcOrd="1" destOrd="0" presId="urn:microsoft.com/office/officeart/2005/8/layout/lProcess2"/>
    <dgm:cxn modelId="{73251287-DA75-486B-AF5E-1E02955E8D8C}" type="presParOf" srcId="{A4B9D14D-A8F3-4863-AA41-73D3CC0694CD}" destId="{02752DC9-1071-4D2F-A3FC-34D8017C8EDB}" srcOrd="2" destOrd="0" presId="urn:microsoft.com/office/officeart/2005/8/layout/lProcess2"/>
    <dgm:cxn modelId="{87B01FBB-62AB-497F-8FCA-E0EB968E46DC}" type="presParOf" srcId="{02752DC9-1071-4D2F-A3FC-34D8017C8EDB}" destId="{71A3530C-99D8-4047-92CE-D9CA869A6896}" srcOrd="0" destOrd="0" presId="urn:microsoft.com/office/officeart/2005/8/layout/lProcess2"/>
    <dgm:cxn modelId="{1E6AE25E-1CCF-4104-9341-5D8773A818D9}" type="presParOf" srcId="{71A3530C-99D8-4047-92CE-D9CA869A6896}" destId="{D201D172-D937-49F4-8D5E-F503806CED82}" srcOrd="0" destOrd="0" presId="urn:microsoft.com/office/officeart/2005/8/layout/lProcess2"/>
    <dgm:cxn modelId="{1D1F67EB-8E23-44B5-A44B-4DAF00DBAF6B}" type="presParOf" srcId="{71A3530C-99D8-4047-92CE-D9CA869A6896}" destId="{A629B5AD-2029-40E2-BE1D-AF2B6A50D4F1}" srcOrd="1" destOrd="0" presId="urn:microsoft.com/office/officeart/2005/8/layout/lProcess2"/>
    <dgm:cxn modelId="{ADF83C98-6391-4441-9E47-2E4F705DC510}" type="presParOf" srcId="{71A3530C-99D8-4047-92CE-D9CA869A6896}" destId="{833DC45C-FEC6-4CD7-9116-F40B1716ABCC}" srcOrd="2" destOrd="0" presId="urn:microsoft.com/office/officeart/2005/8/layout/lProcess2"/>
    <dgm:cxn modelId="{944220E7-573B-4101-9574-2829B1B25F8F}" type="presParOf" srcId="{71A3530C-99D8-4047-92CE-D9CA869A6896}" destId="{C37E9F17-1011-44E0-AB45-379BA5AD6361}" srcOrd="3" destOrd="0" presId="urn:microsoft.com/office/officeart/2005/8/layout/lProcess2"/>
    <dgm:cxn modelId="{55C26103-7040-4EBA-AD53-3E5D6CF2F55B}" type="presParOf" srcId="{71A3530C-99D8-4047-92CE-D9CA869A6896}" destId="{99C06493-C841-42FA-A94B-B888733685D4}" srcOrd="4" destOrd="0" presId="urn:microsoft.com/office/officeart/2005/8/layout/lProcess2"/>
    <dgm:cxn modelId="{ADC398FF-006D-48F3-83EE-206CA6D124D2}" type="presParOf" srcId="{71A3530C-99D8-4047-92CE-D9CA869A6896}" destId="{18C0334F-B7AC-4EF9-BC69-081CC5C7753C}" srcOrd="5" destOrd="0" presId="urn:microsoft.com/office/officeart/2005/8/layout/lProcess2"/>
    <dgm:cxn modelId="{5302C8C0-5B91-4AB9-99F3-CD44C04374FB}" type="presParOf" srcId="{71A3530C-99D8-4047-92CE-D9CA869A6896}" destId="{2A20755D-478E-4190-A94A-ED0AC237B1E0}" srcOrd="6"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1.xml><?xml version="1.0" encoding="utf-8"?>
<dgm:dataModel xmlns:dgm="http://schemas.openxmlformats.org/drawingml/2006/diagram" xmlns:a="http://schemas.openxmlformats.org/drawingml/2006/main">
  <dgm:ptLst>
    <dgm:pt modelId="{FDA919B3-1085-4676-8705-15F7643F1ED1}" type="doc">
      <dgm:prSet loTypeId="urn:microsoft.com/office/officeart/2005/8/layout/chevron2" loCatId="process" qsTypeId="urn:microsoft.com/office/officeart/2005/8/quickstyle/simple1" qsCatId="simple" csTypeId="urn:microsoft.com/office/officeart/2005/8/colors/accent0_3" csCatId="mainScheme" phldr="1"/>
      <dgm:spPr/>
      <dgm:t>
        <a:bodyPr/>
        <a:lstStyle/>
        <a:p>
          <a:endParaRPr lang="en-IN"/>
        </a:p>
      </dgm:t>
    </dgm:pt>
    <dgm:pt modelId="{85193F27-05A2-40E4-B5F2-23E40DDBBEB5}">
      <dgm:prSet custT="1"/>
      <dgm:spPr/>
      <dgm:t>
        <a:bodyPr/>
        <a:lstStyle/>
        <a:p>
          <a:r>
            <a:rPr lang="en-US" sz="2000" b="0" dirty="0">
              <a:latin typeface="+mn-lt"/>
              <a:ea typeface="Cambria Math" panose="02040503050406030204" pitchFamily="18" charset="0"/>
            </a:rPr>
            <a:t>Tax not to be payable when</a:t>
          </a:r>
        </a:p>
      </dgm:t>
    </dgm:pt>
    <dgm:pt modelId="{AC8A068B-E235-4684-875B-CE7BA53E5D03}" type="parTrans" cxnId="{62083F0D-5DFF-44C7-AE80-50C13C9D3BDE}">
      <dgm:prSet/>
      <dgm:spPr/>
      <dgm:t>
        <a:bodyPr/>
        <a:lstStyle/>
        <a:p>
          <a:endParaRPr lang="en-IN" sz="2000">
            <a:latin typeface="+mn-lt"/>
          </a:endParaRPr>
        </a:p>
      </dgm:t>
    </dgm:pt>
    <dgm:pt modelId="{B5F108B7-2F10-4A31-A670-BD3926F7E38A}" type="sibTrans" cxnId="{62083F0D-5DFF-44C7-AE80-50C13C9D3BDE}">
      <dgm:prSet/>
      <dgm:spPr/>
      <dgm:t>
        <a:bodyPr/>
        <a:lstStyle/>
        <a:p>
          <a:endParaRPr lang="en-IN" sz="2000">
            <a:latin typeface="+mn-lt"/>
          </a:endParaRPr>
        </a:p>
      </dgm:t>
    </dgm:pt>
    <dgm:pt modelId="{20DF3E35-83DC-4CE6-9823-167985269347}">
      <dgm:prSet custT="1"/>
      <dgm:spPr/>
      <dgm:t>
        <a:bodyPr/>
        <a:lstStyle/>
        <a:p>
          <a:r>
            <a:rPr lang="en-US" sz="2000" dirty="0">
              <a:latin typeface="+mn-lt"/>
              <a:ea typeface="Cambria Math" panose="02040503050406030204" pitchFamily="18" charset="0"/>
            </a:rPr>
            <a:t>Goods sent on approval basis under earlier law prior to six months from the appointed day;</a:t>
          </a:r>
          <a:endParaRPr lang="en-IN" sz="2000" dirty="0">
            <a:latin typeface="+mn-lt"/>
          </a:endParaRPr>
        </a:p>
      </dgm:t>
    </dgm:pt>
    <dgm:pt modelId="{908E5677-A8D6-404F-9DA9-36FD24EF547C}" type="parTrans" cxnId="{6BAEBB6A-2E14-4B35-ADEF-7BD785664ECC}">
      <dgm:prSet/>
      <dgm:spPr/>
      <dgm:t>
        <a:bodyPr/>
        <a:lstStyle/>
        <a:p>
          <a:endParaRPr lang="en-IN" sz="2000">
            <a:latin typeface="+mn-lt"/>
          </a:endParaRPr>
        </a:p>
      </dgm:t>
    </dgm:pt>
    <dgm:pt modelId="{9516D9B8-AEB5-4154-8E88-B7AFFC3D3251}" type="sibTrans" cxnId="{6BAEBB6A-2E14-4B35-ADEF-7BD785664ECC}">
      <dgm:prSet/>
      <dgm:spPr/>
      <dgm:t>
        <a:bodyPr/>
        <a:lstStyle/>
        <a:p>
          <a:endParaRPr lang="en-IN" sz="2000">
            <a:latin typeface="+mn-lt"/>
          </a:endParaRPr>
        </a:p>
      </dgm:t>
    </dgm:pt>
    <dgm:pt modelId="{5562F273-0F70-4551-82FC-43F2846EFA97}">
      <dgm:prSet custT="1"/>
      <dgm:spPr/>
      <dgm:t>
        <a:bodyPr/>
        <a:lstStyle/>
        <a:p>
          <a:r>
            <a:rPr lang="en-US" sz="2000" b="0" dirty="0">
              <a:latin typeface="+mn-lt"/>
              <a:ea typeface="Cambria Math" panose="02040503050406030204" pitchFamily="18" charset="0"/>
            </a:rPr>
            <a:t>Tax to be payable when and by whom</a:t>
          </a:r>
        </a:p>
      </dgm:t>
    </dgm:pt>
    <dgm:pt modelId="{4389E1E5-A094-4AE0-81BD-7ECAD196C247}" type="parTrans" cxnId="{D317CFEF-080B-464D-A4E2-C125082F5F76}">
      <dgm:prSet/>
      <dgm:spPr/>
      <dgm:t>
        <a:bodyPr/>
        <a:lstStyle/>
        <a:p>
          <a:endParaRPr lang="en-IN" sz="2000">
            <a:latin typeface="+mn-lt"/>
          </a:endParaRPr>
        </a:p>
      </dgm:t>
    </dgm:pt>
    <dgm:pt modelId="{7D70B1CB-02C2-4FDE-B8A9-91FD20772E88}" type="sibTrans" cxnId="{D317CFEF-080B-464D-A4E2-C125082F5F76}">
      <dgm:prSet/>
      <dgm:spPr/>
      <dgm:t>
        <a:bodyPr/>
        <a:lstStyle/>
        <a:p>
          <a:endParaRPr lang="en-IN" sz="2000">
            <a:latin typeface="+mn-lt"/>
          </a:endParaRPr>
        </a:p>
      </dgm:t>
    </dgm:pt>
    <dgm:pt modelId="{0F6BC010-EE17-41EE-9947-C60E381A926C}">
      <dgm:prSet custT="1"/>
      <dgm:spPr/>
      <dgm:t>
        <a:bodyPr/>
        <a:lstStyle/>
        <a:p>
          <a:r>
            <a:rPr lang="en-US" sz="2000" dirty="0">
              <a:latin typeface="+mn-lt"/>
              <a:ea typeface="Cambria Math" panose="02040503050406030204" pitchFamily="18" charset="0"/>
            </a:rPr>
            <a:t>Goods are liable for payment of taxes under GST; and </a:t>
          </a:r>
          <a:endParaRPr lang="en-IN" sz="2000" dirty="0">
            <a:latin typeface="+mn-lt"/>
          </a:endParaRPr>
        </a:p>
      </dgm:t>
    </dgm:pt>
    <dgm:pt modelId="{A9D38A89-0501-4DD0-8FA8-71907D1E2570}" type="parTrans" cxnId="{654D9EC4-076A-42AE-8141-316884BDF430}">
      <dgm:prSet/>
      <dgm:spPr/>
      <dgm:t>
        <a:bodyPr/>
        <a:lstStyle/>
        <a:p>
          <a:endParaRPr lang="en-IN" sz="2000">
            <a:latin typeface="+mn-lt"/>
          </a:endParaRPr>
        </a:p>
      </dgm:t>
    </dgm:pt>
    <dgm:pt modelId="{656C082C-D0B2-42A4-96BC-BB9FD1716DEC}" type="sibTrans" cxnId="{654D9EC4-076A-42AE-8141-316884BDF430}">
      <dgm:prSet/>
      <dgm:spPr/>
      <dgm:t>
        <a:bodyPr/>
        <a:lstStyle/>
        <a:p>
          <a:endParaRPr lang="en-IN" sz="2000">
            <a:latin typeface="+mn-lt"/>
          </a:endParaRPr>
        </a:p>
      </dgm:t>
    </dgm:pt>
    <dgm:pt modelId="{BAA6F048-C2D0-4528-9878-D915E1394C4A}">
      <dgm:prSet custT="1"/>
      <dgm:spPr/>
      <dgm:t>
        <a:bodyPr/>
        <a:lstStyle/>
        <a:p>
          <a:r>
            <a:rPr lang="en-IN" sz="2000" dirty="0">
              <a:latin typeface="+mn-lt"/>
              <a:ea typeface="Cambria Math" panose="02040503050406030204" pitchFamily="18" charset="0"/>
            </a:rPr>
            <a:t>Tax shall be payable by person returning  the goods, if the goods are returned after a period of six months or </a:t>
          </a:r>
          <a:r>
            <a:rPr lang="en-US" sz="2000" dirty="0">
              <a:latin typeface="+mn-lt"/>
              <a:ea typeface="Cambria Math" panose="02040503050406030204" pitchFamily="18" charset="0"/>
            </a:rPr>
            <a:t>extended period of time from the appointed day</a:t>
          </a:r>
        </a:p>
      </dgm:t>
    </dgm:pt>
    <dgm:pt modelId="{D4BD1F0B-6F94-458A-BC8D-A2F7268AA575}" type="sibTrans" cxnId="{CD90ED6C-BC83-4C31-A2E6-C6E3AA8E1B99}">
      <dgm:prSet/>
      <dgm:spPr/>
      <dgm:t>
        <a:bodyPr/>
        <a:lstStyle/>
        <a:p>
          <a:endParaRPr lang="en-IN" sz="2000">
            <a:latin typeface="+mn-lt"/>
          </a:endParaRPr>
        </a:p>
      </dgm:t>
    </dgm:pt>
    <dgm:pt modelId="{8F1DF9EB-FCC7-4FF7-BD67-353AB83A4EF4}" type="parTrans" cxnId="{CD90ED6C-BC83-4C31-A2E6-C6E3AA8E1B99}">
      <dgm:prSet/>
      <dgm:spPr/>
      <dgm:t>
        <a:bodyPr/>
        <a:lstStyle/>
        <a:p>
          <a:endParaRPr lang="en-IN" sz="2000">
            <a:latin typeface="+mn-lt"/>
          </a:endParaRPr>
        </a:p>
      </dgm:t>
    </dgm:pt>
    <dgm:pt modelId="{01986F74-D0EB-4BF9-8439-A1865B888E28}">
      <dgm:prSet custT="1"/>
      <dgm:spPr/>
      <dgm:t>
        <a:bodyPr/>
        <a:lstStyle/>
        <a:p>
          <a:r>
            <a:rPr lang="en-US" sz="2000" b="1" dirty="0">
              <a:latin typeface="+mn-lt"/>
              <a:ea typeface="Cambria Math" panose="02040503050406030204" pitchFamily="18" charset="0"/>
            </a:rPr>
            <a:t>Such goods </a:t>
          </a:r>
          <a:r>
            <a:rPr lang="en-US" sz="2000" dirty="0">
              <a:latin typeface="+mn-lt"/>
              <a:ea typeface="Cambria Math" panose="02040503050406030204" pitchFamily="18" charset="0"/>
            </a:rPr>
            <a:t>are returned after six month </a:t>
          </a:r>
          <a:r>
            <a:rPr lang="en-IN" sz="2000" dirty="0">
              <a:latin typeface="+mn-lt"/>
              <a:ea typeface="Cambria Math" panose="02040503050406030204" pitchFamily="18" charset="0"/>
            </a:rPr>
            <a:t>or within the extended period </a:t>
          </a:r>
          <a:r>
            <a:rPr lang="en-US" sz="2000" dirty="0">
              <a:latin typeface="+mn-lt"/>
              <a:ea typeface="Cambria Math" panose="02040503050406030204" pitchFamily="18" charset="0"/>
            </a:rPr>
            <a:t>from the appointed day </a:t>
          </a:r>
        </a:p>
      </dgm:t>
    </dgm:pt>
    <dgm:pt modelId="{2F132EE0-0A06-496E-A946-9E23F02A4D12}" type="sibTrans" cxnId="{4369540E-6A8E-4222-80C4-CA1EDDED43B1}">
      <dgm:prSet/>
      <dgm:spPr/>
      <dgm:t>
        <a:bodyPr/>
        <a:lstStyle/>
        <a:p>
          <a:endParaRPr lang="en-IN" sz="2000">
            <a:latin typeface="+mn-lt"/>
          </a:endParaRPr>
        </a:p>
      </dgm:t>
    </dgm:pt>
    <dgm:pt modelId="{4DFCFC16-F602-4815-B4B9-ED090D8D8013}" type="parTrans" cxnId="{4369540E-6A8E-4222-80C4-CA1EDDED43B1}">
      <dgm:prSet/>
      <dgm:spPr/>
      <dgm:t>
        <a:bodyPr/>
        <a:lstStyle/>
        <a:p>
          <a:endParaRPr lang="en-IN" sz="2000">
            <a:latin typeface="+mn-lt"/>
          </a:endParaRPr>
        </a:p>
      </dgm:t>
    </dgm:pt>
    <dgm:pt modelId="{F3AC322A-47DE-4F12-B3DD-8AAF6781BC48}">
      <dgm:prSet custT="1"/>
      <dgm:spPr/>
      <dgm:t>
        <a:bodyPr/>
        <a:lstStyle/>
        <a:p>
          <a:r>
            <a:rPr lang="en-US" sz="2000" b="1" dirty="0">
              <a:latin typeface="+mn-lt"/>
              <a:ea typeface="Cambria Math" panose="02040503050406030204" pitchFamily="18" charset="0"/>
            </a:rPr>
            <a:t>Such goods </a:t>
          </a:r>
          <a:r>
            <a:rPr lang="en-US" sz="2000" dirty="0">
              <a:latin typeface="+mn-lt"/>
              <a:ea typeface="Cambria Math" panose="02040503050406030204" pitchFamily="18" charset="0"/>
            </a:rPr>
            <a:t>are returned within six months or within the extended period from the appointed date</a:t>
          </a:r>
        </a:p>
      </dgm:t>
    </dgm:pt>
    <dgm:pt modelId="{91A05A66-A03F-4B1E-A10B-889668A6B8C1}" type="parTrans" cxnId="{341769E2-C3A1-4792-BA7A-143FAEF1C46F}">
      <dgm:prSet/>
      <dgm:spPr/>
      <dgm:t>
        <a:bodyPr/>
        <a:lstStyle/>
        <a:p>
          <a:endParaRPr lang="en-IN" sz="2000">
            <a:latin typeface="+mn-lt"/>
          </a:endParaRPr>
        </a:p>
      </dgm:t>
    </dgm:pt>
    <dgm:pt modelId="{C87C1273-45FB-4ACF-B5B2-F6BE5B6EB977}" type="sibTrans" cxnId="{341769E2-C3A1-4792-BA7A-143FAEF1C46F}">
      <dgm:prSet/>
      <dgm:spPr/>
      <dgm:t>
        <a:bodyPr/>
        <a:lstStyle/>
        <a:p>
          <a:endParaRPr lang="en-IN" sz="2000">
            <a:latin typeface="+mn-lt"/>
          </a:endParaRPr>
        </a:p>
      </dgm:t>
    </dgm:pt>
    <dgm:pt modelId="{391DD90A-ED43-4C05-834E-41B4CE86A8F4}">
      <dgm:prSet custT="1"/>
      <dgm:spPr/>
      <dgm:t>
        <a:bodyPr/>
        <a:lstStyle/>
        <a:p>
          <a:r>
            <a:rPr lang="en-US" sz="2000" dirty="0">
              <a:latin typeface="+mn-lt"/>
              <a:ea typeface="Cambria Math" panose="02040503050406030204" pitchFamily="18" charset="0"/>
            </a:rPr>
            <a:t>Tax shall be payable by </a:t>
          </a:r>
          <a:r>
            <a:rPr lang="en-US" sz="2000" b="1" dirty="0">
              <a:latin typeface="+mn-lt"/>
              <a:ea typeface="Cambria Math" panose="02040503050406030204" pitchFamily="18" charset="0"/>
            </a:rPr>
            <a:t>person who has sent goods on  approval basis</a:t>
          </a:r>
          <a:r>
            <a:rPr lang="en-US" sz="2000" dirty="0">
              <a:latin typeface="+mn-lt"/>
              <a:ea typeface="Cambria Math" panose="02040503050406030204" pitchFamily="18" charset="0"/>
            </a:rPr>
            <a:t>, if the goods are </a:t>
          </a:r>
          <a:r>
            <a:rPr lang="en-US" sz="2000" b="1" dirty="0">
              <a:latin typeface="+mn-lt"/>
              <a:ea typeface="Cambria Math" panose="02040503050406030204" pitchFamily="18" charset="0"/>
            </a:rPr>
            <a:t>not returned within the six months </a:t>
          </a:r>
          <a:r>
            <a:rPr lang="en-US" sz="2000" dirty="0">
              <a:latin typeface="+mn-lt"/>
              <a:ea typeface="Cambria Math" panose="02040503050406030204" pitchFamily="18" charset="0"/>
            </a:rPr>
            <a:t>or extended period of time from the appointed day</a:t>
          </a:r>
        </a:p>
      </dgm:t>
    </dgm:pt>
    <dgm:pt modelId="{95BA1779-3910-4E1D-9F05-005B42B2203D}" type="parTrans" cxnId="{FCC5AE3F-981B-487F-9081-1BCE1127CA05}">
      <dgm:prSet/>
      <dgm:spPr/>
      <dgm:t>
        <a:bodyPr/>
        <a:lstStyle/>
        <a:p>
          <a:endParaRPr lang="en-IN"/>
        </a:p>
      </dgm:t>
    </dgm:pt>
    <dgm:pt modelId="{51EEB90D-0CD5-4D5E-86A8-5A989E8EC226}" type="sibTrans" cxnId="{FCC5AE3F-981B-487F-9081-1BCE1127CA05}">
      <dgm:prSet/>
      <dgm:spPr/>
      <dgm:t>
        <a:bodyPr/>
        <a:lstStyle/>
        <a:p>
          <a:endParaRPr lang="en-IN"/>
        </a:p>
      </dgm:t>
    </dgm:pt>
    <dgm:pt modelId="{6EA58B81-03FD-44E6-9B48-2EC99E009A2A}" type="pres">
      <dgm:prSet presAssocID="{FDA919B3-1085-4676-8705-15F7643F1ED1}" presName="linearFlow" presStyleCnt="0">
        <dgm:presLayoutVars>
          <dgm:dir/>
          <dgm:animLvl val="lvl"/>
          <dgm:resizeHandles val="exact"/>
        </dgm:presLayoutVars>
      </dgm:prSet>
      <dgm:spPr/>
    </dgm:pt>
    <dgm:pt modelId="{A724DFA5-DEE1-4DF5-8C96-5FC3B4A61BF9}" type="pres">
      <dgm:prSet presAssocID="{85193F27-05A2-40E4-B5F2-23E40DDBBEB5}" presName="composite" presStyleCnt="0"/>
      <dgm:spPr/>
    </dgm:pt>
    <dgm:pt modelId="{F4400128-FA84-4E60-8946-DA18985242CA}" type="pres">
      <dgm:prSet presAssocID="{85193F27-05A2-40E4-B5F2-23E40DDBBEB5}" presName="parentText" presStyleLbl="alignNode1" presStyleIdx="0" presStyleCnt="2">
        <dgm:presLayoutVars>
          <dgm:chMax val="1"/>
          <dgm:bulletEnabled val="1"/>
        </dgm:presLayoutVars>
      </dgm:prSet>
      <dgm:spPr/>
    </dgm:pt>
    <dgm:pt modelId="{F2AFF228-33BE-4EF4-A652-8293D7B46625}" type="pres">
      <dgm:prSet presAssocID="{85193F27-05A2-40E4-B5F2-23E40DDBBEB5}" presName="descendantText" presStyleLbl="alignAcc1" presStyleIdx="0" presStyleCnt="2">
        <dgm:presLayoutVars>
          <dgm:bulletEnabled val="1"/>
        </dgm:presLayoutVars>
      </dgm:prSet>
      <dgm:spPr/>
    </dgm:pt>
    <dgm:pt modelId="{ABD6D7B0-2392-42D2-878B-D6AEA8E5D754}" type="pres">
      <dgm:prSet presAssocID="{B5F108B7-2F10-4A31-A670-BD3926F7E38A}" presName="sp" presStyleCnt="0"/>
      <dgm:spPr/>
    </dgm:pt>
    <dgm:pt modelId="{BE2ADC72-C169-4EBB-99E8-B9E872C68FC9}" type="pres">
      <dgm:prSet presAssocID="{5562F273-0F70-4551-82FC-43F2846EFA97}" presName="composite" presStyleCnt="0"/>
      <dgm:spPr/>
    </dgm:pt>
    <dgm:pt modelId="{0853FCE4-F8F8-431C-ABE6-198128FB2ECA}" type="pres">
      <dgm:prSet presAssocID="{5562F273-0F70-4551-82FC-43F2846EFA97}" presName="parentText" presStyleLbl="alignNode1" presStyleIdx="1" presStyleCnt="2">
        <dgm:presLayoutVars>
          <dgm:chMax val="1"/>
          <dgm:bulletEnabled val="1"/>
        </dgm:presLayoutVars>
      </dgm:prSet>
      <dgm:spPr/>
    </dgm:pt>
    <dgm:pt modelId="{59236561-59B2-4B99-AF7A-2A0E0316F142}" type="pres">
      <dgm:prSet presAssocID="{5562F273-0F70-4551-82FC-43F2846EFA97}" presName="descendantText" presStyleLbl="alignAcc1" presStyleIdx="1" presStyleCnt="2" custScaleY="178797">
        <dgm:presLayoutVars>
          <dgm:bulletEnabled val="1"/>
        </dgm:presLayoutVars>
      </dgm:prSet>
      <dgm:spPr/>
    </dgm:pt>
  </dgm:ptLst>
  <dgm:cxnLst>
    <dgm:cxn modelId="{CD90ED6C-BC83-4C31-A2E6-C6E3AA8E1B99}" srcId="{5562F273-0F70-4551-82FC-43F2846EFA97}" destId="{BAA6F048-C2D0-4528-9878-D915E1394C4A}" srcOrd="2" destOrd="0" parTransId="{8F1DF9EB-FCC7-4FF7-BD67-353AB83A4EF4}" sibTransId="{D4BD1F0B-6F94-458A-BC8D-A2F7268AA575}"/>
    <dgm:cxn modelId="{7C0A24BF-7E5C-45CA-8A77-52B36EB289A0}" type="presOf" srcId="{85193F27-05A2-40E4-B5F2-23E40DDBBEB5}" destId="{F4400128-FA84-4E60-8946-DA18985242CA}" srcOrd="0" destOrd="0" presId="urn:microsoft.com/office/officeart/2005/8/layout/chevron2"/>
    <dgm:cxn modelId="{7164475C-3AF4-4C26-9527-D582FF597B96}" type="presOf" srcId="{20DF3E35-83DC-4CE6-9823-167985269347}" destId="{F2AFF228-33BE-4EF4-A652-8293D7B46625}" srcOrd="0" destOrd="0" presId="urn:microsoft.com/office/officeart/2005/8/layout/chevron2"/>
    <dgm:cxn modelId="{D317CFEF-080B-464D-A4E2-C125082F5F76}" srcId="{FDA919B3-1085-4676-8705-15F7643F1ED1}" destId="{5562F273-0F70-4551-82FC-43F2846EFA97}" srcOrd="1" destOrd="0" parTransId="{4389E1E5-A094-4AE0-81BD-7ECAD196C247}" sibTransId="{7D70B1CB-02C2-4FDE-B8A9-91FD20772E88}"/>
    <dgm:cxn modelId="{654D9EC4-076A-42AE-8141-316884BDF430}" srcId="{5562F273-0F70-4551-82FC-43F2846EFA97}" destId="{0F6BC010-EE17-41EE-9947-C60E381A926C}" srcOrd="0" destOrd="0" parTransId="{A9D38A89-0501-4DD0-8FA8-71907D1E2570}" sibTransId="{656C082C-D0B2-42A4-96BC-BB9FD1716DEC}"/>
    <dgm:cxn modelId="{341769E2-C3A1-4792-BA7A-143FAEF1C46F}" srcId="{85193F27-05A2-40E4-B5F2-23E40DDBBEB5}" destId="{F3AC322A-47DE-4F12-B3DD-8AAF6781BC48}" srcOrd="1" destOrd="0" parTransId="{91A05A66-A03F-4B1E-A10B-889668A6B8C1}" sibTransId="{C87C1273-45FB-4ACF-B5B2-F6BE5B6EB977}"/>
    <dgm:cxn modelId="{6BAEBB6A-2E14-4B35-ADEF-7BD785664ECC}" srcId="{85193F27-05A2-40E4-B5F2-23E40DDBBEB5}" destId="{20DF3E35-83DC-4CE6-9823-167985269347}" srcOrd="0" destOrd="0" parTransId="{908E5677-A8D6-404F-9DA9-36FD24EF547C}" sibTransId="{9516D9B8-AEB5-4154-8E88-B7AFFC3D3251}"/>
    <dgm:cxn modelId="{FCC5AE3F-981B-487F-9081-1BCE1127CA05}" srcId="{5562F273-0F70-4551-82FC-43F2846EFA97}" destId="{391DD90A-ED43-4C05-834E-41B4CE86A8F4}" srcOrd="3" destOrd="0" parTransId="{95BA1779-3910-4E1D-9F05-005B42B2203D}" sibTransId="{51EEB90D-0CD5-4D5E-86A8-5A989E8EC226}"/>
    <dgm:cxn modelId="{5BC5EF5C-51D5-4CF5-B49C-9DA03E82E9F3}" type="presOf" srcId="{01986F74-D0EB-4BF9-8439-A1865B888E28}" destId="{59236561-59B2-4B99-AF7A-2A0E0316F142}" srcOrd="0" destOrd="1" presId="urn:microsoft.com/office/officeart/2005/8/layout/chevron2"/>
    <dgm:cxn modelId="{97FCBBA8-00ED-4245-9D7F-579BF791B6ED}" type="presOf" srcId="{FDA919B3-1085-4676-8705-15F7643F1ED1}" destId="{6EA58B81-03FD-44E6-9B48-2EC99E009A2A}" srcOrd="0" destOrd="0" presId="urn:microsoft.com/office/officeart/2005/8/layout/chevron2"/>
    <dgm:cxn modelId="{7F6B8690-4399-4BE8-BDAF-0572DF1425CD}" type="presOf" srcId="{0F6BC010-EE17-41EE-9947-C60E381A926C}" destId="{59236561-59B2-4B99-AF7A-2A0E0316F142}" srcOrd="0" destOrd="0" presId="urn:microsoft.com/office/officeart/2005/8/layout/chevron2"/>
    <dgm:cxn modelId="{6B3B8604-19FC-4211-82B5-756E2018626D}" type="presOf" srcId="{391DD90A-ED43-4C05-834E-41B4CE86A8F4}" destId="{59236561-59B2-4B99-AF7A-2A0E0316F142}" srcOrd="0" destOrd="3" presId="urn:microsoft.com/office/officeart/2005/8/layout/chevron2"/>
    <dgm:cxn modelId="{62083F0D-5DFF-44C7-AE80-50C13C9D3BDE}" srcId="{FDA919B3-1085-4676-8705-15F7643F1ED1}" destId="{85193F27-05A2-40E4-B5F2-23E40DDBBEB5}" srcOrd="0" destOrd="0" parTransId="{AC8A068B-E235-4684-875B-CE7BA53E5D03}" sibTransId="{B5F108B7-2F10-4A31-A670-BD3926F7E38A}"/>
    <dgm:cxn modelId="{340124F7-E70E-4123-9D45-96D1F17821E6}" type="presOf" srcId="{BAA6F048-C2D0-4528-9878-D915E1394C4A}" destId="{59236561-59B2-4B99-AF7A-2A0E0316F142}" srcOrd="0" destOrd="2" presId="urn:microsoft.com/office/officeart/2005/8/layout/chevron2"/>
    <dgm:cxn modelId="{ACF03B2E-D9A9-4307-A920-00D019134AAB}" type="presOf" srcId="{5562F273-0F70-4551-82FC-43F2846EFA97}" destId="{0853FCE4-F8F8-431C-ABE6-198128FB2ECA}" srcOrd="0" destOrd="0" presId="urn:microsoft.com/office/officeart/2005/8/layout/chevron2"/>
    <dgm:cxn modelId="{4369540E-6A8E-4222-80C4-CA1EDDED43B1}" srcId="{5562F273-0F70-4551-82FC-43F2846EFA97}" destId="{01986F74-D0EB-4BF9-8439-A1865B888E28}" srcOrd="1" destOrd="0" parTransId="{4DFCFC16-F602-4815-B4B9-ED090D8D8013}" sibTransId="{2F132EE0-0A06-496E-A946-9E23F02A4D12}"/>
    <dgm:cxn modelId="{3557E06D-AA3F-4048-9E9C-9157858FD98E}" type="presOf" srcId="{F3AC322A-47DE-4F12-B3DD-8AAF6781BC48}" destId="{F2AFF228-33BE-4EF4-A652-8293D7B46625}" srcOrd="0" destOrd="1" presId="urn:microsoft.com/office/officeart/2005/8/layout/chevron2"/>
    <dgm:cxn modelId="{9DB3351D-BA3E-4611-B042-8EED6E005BA4}" type="presParOf" srcId="{6EA58B81-03FD-44E6-9B48-2EC99E009A2A}" destId="{A724DFA5-DEE1-4DF5-8C96-5FC3B4A61BF9}" srcOrd="0" destOrd="0" presId="urn:microsoft.com/office/officeart/2005/8/layout/chevron2"/>
    <dgm:cxn modelId="{C3D14DAC-B75C-4C48-A8C3-6D08E2F475DB}" type="presParOf" srcId="{A724DFA5-DEE1-4DF5-8C96-5FC3B4A61BF9}" destId="{F4400128-FA84-4E60-8946-DA18985242CA}" srcOrd="0" destOrd="0" presId="urn:microsoft.com/office/officeart/2005/8/layout/chevron2"/>
    <dgm:cxn modelId="{A85788F0-DF6F-43C3-930B-A5A07A93ECD2}" type="presParOf" srcId="{A724DFA5-DEE1-4DF5-8C96-5FC3B4A61BF9}" destId="{F2AFF228-33BE-4EF4-A652-8293D7B46625}" srcOrd="1" destOrd="0" presId="urn:microsoft.com/office/officeart/2005/8/layout/chevron2"/>
    <dgm:cxn modelId="{2A6D92C0-21F5-463A-8564-AED5E20C3D9B}" type="presParOf" srcId="{6EA58B81-03FD-44E6-9B48-2EC99E009A2A}" destId="{ABD6D7B0-2392-42D2-878B-D6AEA8E5D754}" srcOrd="1" destOrd="0" presId="urn:microsoft.com/office/officeart/2005/8/layout/chevron2"/>
    <dgm:cxn modelId="{7377556A-44AB-4D09-B1C6-822E89B124C6}" type="presParOf" srcId="{6EA58B81-03FD-44E6-9B48-2EC99E009A2A}" destId="{BE2ADC72-C169-4EBB-99E8-B9E872C68FC9}" srcOrd="2" destOrd="0" presId="urn:microsoft.com/office/officeart/2005/8/layout/chevron2"/>
    <dgm:cxn modelId="{720DEC36-E283-4A1F-8757-ABBB4C852277}" type="presParOf" srcId="{BE2ADC72-C169-4EBB-99E8-B9E872C68FC9}" destId="{0853FCE4-F8F8-431C-ABE6-198128FB2ECA}" srcOrd="0" destOrd="0" presId="urn:microsoft.com/office/officeart/2005/8/layout/chevron2"/>
    <dgm:cxn modelId="{B899BF0B-A5C0-43CF-95BA-7A4DF3F7C60B}" type="presParOf" srcId="{BE2ADC72-C169-4EBB-99E8-B9E872C68FC9}" destId="{59236561-59B2-4B99-AF7A-2A0E0316F142}"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2.xml><?xml version="1.0" encoding="utf-8"?>
<dgm:dataModel xmlns:dgm="http://schemas.openxmlformats.org/drawingml/2006/diagram" xmlns:a="http://schemas.openxmlformats.org/drawingml/2006/main">
  <dgm:ptLst>
    <dgm:pt modelId="{8A1D2B05-EE49-49D5-9CDA-28DD4C3E49FA}" type="doc">
      <dgm:prSet loTypeId="urn:microsoft.com/office/officeart/2005/8/layout/orgChart1" loCatId="hierarchy" qsTypeId="urn:microsoft.com/office/officeart/2005/8/quickstyle/simple1" qsCatId="simple" csTypeId="urn:microsoft.com/office/officeart/2005/8/colors/accent0_2" csCatId="mainScheme" phldr="1"/>
      <dgm:spPr/>
      <dgm:t>
        <a:bodyPr/>
        <a:lstStyle/>
        <a:p>
          <a:endParaRPr lang="en-IN"/>
        </a:p>
      </dgm:t>
    </dgm:pt>
    <dgm:pt modelId="{845670CC-1261-4327-97A8-8F999A7789E0}">
      <dgm:prSet phldrT="[Text]" custT="1"/>
      <dgm:spPr/>
      <dgm:t>
        <a:bodyPr/>
        <a:lstStyle/>
        <a:p>
          <a:r>
            <a:rPr lang="en-US" sz="2800" b="1" dirty="0">
              <a:latin typeface="+mn-lt"/>
              <a:ea typeface="Cambria Math" panose="02040503050406030204" pitchFamily="18" charset="0"/>
            </a:rPr>
            <a:t>TDS shall not be made when</a:t>
          </a:r>
          <a:endParaRPr lang="en-IN" sz="2800" b="0" dirty="0">
            <a:latin typeface="+mn-lt"/>
          </a:endParaRPr>
        </a:p>
      </dgm:t>
    </dgm:pt>
    <dgm:pt modelId="{EB123641-3888-4947-AE28-EC0B4ACADD35}" type="parTrans" cxnId="{8FF8D312-FE65-4504-AC04-0D672B1D49E8}">
      <dgm:prSet/>
      <dgm:spPr/>
      <dgm:t>
        <a:bodyPr/>
        <a:lstStyle/>
        <a:p>
          <a:endParaRPr lang="en-IN" sz="2800">
            <a:latin typeface="+mn-lt"/>
          </a:endParaRPr>
        </a:p>
      </dgm:t>
    </dgm:pt>
    <dgm:pt modelId="{61FC0219-834F-460D-A5D9-B31F4ADAF2C2}" type="sibTrans" cxnId="{8FF8D312-FE65-4504-AC04-0D672B1D49E8}">
      <dgm:prSet/>
      <dgm:spPr/>
      <dgm:t>
        <a:bodyPr/>
        <a:lstStyle/>
        <a:p>
          <a:endParaRPr lang="en-IN" sz="2800">
            <a:latin typeface="+mn-lt"/>
          </a:endParaRPr>
        </a:p>
      </dgm:t>
    </dgm:pt>
    <dgm:pt modelId="{4E4E1AEA-5482-4B24-B0ED-DDCECE8EDF2B}">
      <dgm:prSet custT="1"/>
      <dgm:spPr/>
      <dgm:t>
        <a:bodyPr/>
        <a:lstStyle/>
        <a:p>
          <a:r>
            <a:rPr lang="en-US" sz="2800" dirty="0">
              <a:latin typeface="+mn-lt"/>
              <a:ea typeface="Cambria Math" panose="02040503050406030204" pitchFamily="18" charset="0"/>
            </a:rPr>
            <a:t>Payment of such invoices is made on or after the appointed day </a:t>
          </a:r>
        </a:p>
      </dgm:t>
    </dgm:pt>
    <dgm:pt modelId="{194DE6E2-F258-447B-8EDF-0A458C208A99}" type="parTrans" cxnId="{5692D524-D599-4B75-9BF6-E12CA5FA8DA5}">
      <dgm:prSet/>
      <dgm:spPr/>
      <dgm:t>
        <a:bodyPr/>
        <a:lstStyle/>
        <a:p>
          <a:endParaRPr lang="en-IN" sz="2800">
            <a:latin typeface="+mn-lt"/>
          </a:endParaRPr>
        </a:p>
      </dgm:t>
    </dgm:pt>
    <dgm:pt modelId="{8AB0B1F5-1721-42CB-B18C-5DD809E56CDC}" type="sibTrans" cxnId="{5692D524-D599-4B75-9BF6-E12CA5FA8DA5}">
      <dgm:prSet/>
      <dgm:spPr/>
      <dgm:t>
        <a:bodyPr/>
        <a:lstStyle/>
        <a:p>
          <a:endParaRPr lang="en-IN" sz="2800">
            <a:latin typeface="+mn-lt"/>
          </a:endParaRPr>
        </a:p>
      </dgm:t>
    </dgm:pt>
    <dgm:pt modelId="{7ABC98AF-DF34-49E3-B680-DAE6AEDDC718}">
      <dgm:prSet custT="1"/>
      <dgm:spPr/>
      <dgm:t>
        <a:bodyPr/>
        <a:lstStyle/>
        <a:p>
          <a:r>
            <a:rPr lang="en-US" sz="2800" dirty="0">
              <a:latin typeface="+mn-lt"/>
              <a:ea typeface="Cambria Math" panose="02040503050406030204" pitchFamily="18" charset="0"/>
            </a:rPr>
            <a:t>Invoices are issued before the appointed day </a:t>
          </a:r>
        </a:p>
      </dgm:t>
    </dgm:pt>
    <dgm:pt modelId="{66585941-0744-4957-8578-4769A0BA3D41}" type="parTrans" cxnId="{5BB753E9-593F-4FBD-93CB-908FBAF3C7E5}">
      <dgm:prSet/>
      <dgm:spPr/>
      <dgm:t>
        <a:bodyPr/>
        <a:lstStyle/>
        <a:p>
          <a:endParaRPr lang="en-IN" sz="2800">
            <a:latin typeface="+mn-lt"/>
          </a:endParaRPr>
        </a:p>
      </dgm:t>
    </dgm:pt>
    <dgm:pt modelId="{91D1D021-D34F-4589-ABE4-0C76E14BF054}" type="sibTrans" cxnId="{5BB753E9-593F-4FBD-93CB-908FBAF3C7E5}">
      <dgm:prSet/>
      <dgm:spPr/>
      <dgm:t>
        <a:bodyPr/>
        <a:lstStyle/>
        <a:p>
          <a:endParaRPr lang="en-IN" sz="2800">
            <a:latin typeface="+mn-lt"/>
          </a:endParaRPr>
        </a:p>
      </dgm:t>
    </dgm:pt>
    <dgm:pt modelId="{2ABF2EBD-659C-4AE4-BBE6-24150ED7B922}" type="pres">
      <dgm:prSet presAssocID="{8A1D2B05-EE49-49D5-9CDA-28DD4C3E49FA}" presName="hierChild1" presStyleCnt="0">
        <dgm:presLayoutVars>
          <dgm:orgChart val="1"/>
          <dgm:chPref val="1"/>
          <dgm:dir/>
          <dgm:animOne val="branch"/>
          <dgm:animLvl val="lvl"/>
          <dgm:resizeHandles/>
        </dgm:presLayoutVars>
      </dgm:prSet>
      <dgm:spPr/>
    </dgm:pt>
    <dgm:pt modelId="{E7B14A9F-0E76-4217-A91D-C0AFAFC1A15F}" type="pres">
      <dgm:prSet presAssocID="{845670CC-1261-4327-97A8-8F999A7789E0}" presName="hierRoot1" presStyleCnt="0">
        <dgm:presLayoutVars>
          <dgm:hierBranch val="init"/>
        </dgm:presLayoutVars>
      </dgm:prSet>
      <dgm:spPr/>
    </dgm:pt>
    <dgm:pt modelId="{C543E3D6-AE9B-4CA9-90F3-05C8D6786EC9}" type="pres">
      <dgm:prSet presAssocID="{845670CC-1261-4327-97A8-8F999A7789E0}" presName="rootComposite1" presStyleCnt="0"/>
      <dgm:spPr/>
    </dgm:pt>
    <dgm:pt modelId="{3F9034E4-A8D9-4C60-9F0C-B08BB3E20197}" type="pres">
      <dgm:prSet presAssocID="{845670CC-1261-4327-97A8-8F999A7789E0}" presName="rootText1" presStyleLbl="node0" presStyleIdx="0" presStyleCnt="1">
        <dgm:presLayoutVars>
          <dgm:chPref val="3"/>
        </dgm:presLayoutVars>
      </dgm:prSet>
      <dgm:spPr/>
    </dgm:pt>
    <dgm:pt modelId="{6CDAF138-E7C9-496B-A967-DB90E78C51FA}" type="pres">
      <dgm:prSet presAssocID="{845670CC-1261-4327-97A8-8F999A7789E0}" presName="rootConnector1" presStyleLbl="node1" presStyleIdx="0" presStyleCnt="0"/>
      <dgm:spPr/>
    </dgm:pt>
    <dgm:pt modelId="{31B086DC-BFDA-4CCA-8319-0F0F08195287}" type="pres">
      <dgm:prSet presAssocID="{845670CC-1261-4327-97A8-8F999A7789E0}" presName="hierChild2" presStyleCnt="0"/>
      <dgm:spPr/>
    </dgm:pt>
    <dgm:pt modelId="{474950DB-0A81-4A07-9D02-57C7DDFBF9D9}" type="pres">
      <dgm:prSet presAssocID="{66585941-0744-4957-8578-4769A0BA3D41}" presName="Name37" presStyleLbl="parChTrans1D2" presStyleIdx="0" presStyleCnt="2"/>
      <dgm:spPr/>
    </dgm:pt>
    <dgm:pt modelId="{692E32AD-7A0E-48A4-B67F-46F0933FD43F}" type="pres">
      <dgm:prSet presAssocID="{7ABC98AF-DF34-49E3-B680-DAE6AEDDC718}" presName="hierRoot2" presStyleCnt="0">
        <dgm:presLayoutVars>
          <dgm:hierBranch val="init"/>
        </dgm:presLayoutVars>
      </dgm:prSet>
      <dgm:spPr/>
    </dgm:pt>
    <dgm:pt modelId="{5AA35559-0658-4B9F-BD10-781259C8767C}" type="pres">
      <dgm:prSet presAssocID="{7ABC98AF-DF34-49E3-B680-DAE6AEDDC718}" presName="rootComposite" presStyleCnt="0"/>
      <dgm:spPr/>
    </dgm:pt>
    <dgm:pt modelId="{A7CC39F0-C3D1-485A-8DC8-A82261E5DCE1}" type="pres">
      <dgm:prSet presAssocID="{7ABC98AF-DF34-49E3-B680-DAE6AEDDC718}" presName="rootText" presStyleLbl="node2" presStyleIdx="0" presStyleCnt="2">
        <dgm:presLayoutVars>
          <dgm:chPref val="3"/>
        </dgm:presLayoutVars>
      </dgm:prSet>
      <dgm:spPr/>
    </dgm:pt>
    <dgm:pt modelId="{0C4DD197-2645-49AA-8A0F-232620F84F7C}" type="pres">
      <dgm:prSet presAssocID="{7ABC98AF-DF34-49E3-B680-DAE6AEDDC718}" presName="rootConnector" presStyleLbl="node2" presStyleIdx="0" presStyleCnt="2"/>
      <dgm:spPr/>
    </dgm:pt>
    <dgm:pt modelId="{C348880B-778A-4850-AF17-25C57728ED7D}" type="pres">
      <dgm:prSet presAssocID="{7ABC98AF-DF34-49E3-B680-DAE6AEDDC718}" presName="hierChild4" presStyleCnt="0"/>
      <dgm:spPr/>
    </dgm:pt>
    <dgm:pt modelId="{7805F5C9-9862-4C7F-81D4-6184BCBA1955}" type="pres">
      <dgm:prSet presAssocID="{7ABC98AF-DF34-49E3-B680-DAE6AEDDC718}" presName="hierChild5" presStyleCnt="0"/>
      <dgm:spPr/>
    </dgm:pt>
    <dgm:pt modelId="{F901AD16-68DB-4A7F-9B20-0AF0F3F75744}" type="pres">
      <dgm:prSet presAssocID="{194DE6E2-F258-447B-8EDF-0A458C208A99}" presName="Name37" presStyleLbl="parChTrans1D2" presStyleIdx="1" presStyleCnt="2"/>
      <dgm:spPr/>
    </dgm:pt>
    <dgm:pt modelId="{43074117-9C96-4477-8E9B-048577903D43}" type="pres">
      <dgm:prSet presAssocID="{4E4E1AEA-5482-4B24-B0ED-DDCECE8EDF2B}" presName="hierRoot2" presStyleCnt="0">
        <dgm:presLayoutVars>
          <dgm:hierBranch val="init"/>
        </dgm:presLayoutVars>
      </dgm:prSet>
      <dgm:spPr/>
    </dgm:pt>
    <dgm:pt modelId="{01364BAE-C6CA-480B-ACE8-7C2424D15268}" type="pres">
      <dgm:prSet presAssocID="{4E4E1AEA-5482-4B24-B0ED-DDCECE8EDF2B}" presName="rootComposite" presStyleCnt="0"/>
      <dgm:spPr/>
    </dgm:pt>
    <dgm:pt modelId="{D5F46F8E-E5C9-4C3C-ACFC-20453C8E1676}" type="pres">
      <dgm:prSet presAssocID="{4E4E1AEA-5482-4B24-B0ED-DDCECE8EDF2B}" presName="rootText" presStyleLbl="node2" presStyleIdx="1" presStyleCnt="2">
        <dgm:presLayoutVars>
          <dgm:chPref val="3"/>
        </dgm:presLayoutVars>
      </dgm:prSet>
      <dgm:spPr/>
    </dgm:pt>
    <dgm:pt modelId="{48AD2A07-86D4-4B59-8EB2-1B803B64D584}" type="pres">
      <dgm:prSet presAssocID="{4E4E1AEA-5482-4B24-B0ED-DDCECE8EDF2B}" presName="rootConnector" presStyleLbl="node2" presStyleIdx="1" presStyleCnt="2"/>
      <dgm:spPr/>
    </dgm:pt>
    <dgm:pt modelId="{7556ED6B-83CB-4C3E-91A9-730A5BD5A79A}" type="pres">
      <dgm:prSet presAssocID="{4E4E1AEA-5482-4B24-B0ED-DDCECE8EDF2B}" presName="hierChild4" presStyleCnt="0"/>
      <dgm:spPr/>
    </dgm:pt>
    <dgm:pt modelId="{3B8F4475-445F-4857-A2E2-8DD3405F7747}" type="pres">
      <dgm:prSet presAssocID="{4E4E1AEA-5482-4B24-B0ED-DDCECE8EDF2B}" presName="hierChild5" presStyleCnt="0"/>
      <dgm:spPr/>
    </dgm:pt>
    <dgm:pt modelId="{254343D2-9319-471D-AFAB-C77AFFC356C2}" type="pres">
      <dgm:prSet presAssocID="{845670CC-1261-4327-97A8-8F999A7789E0}" presName="hierChild3" presStyleCnt="0"/>
      <dgm:spPr/>
    </dgm:pt>
  </dgm:ptLst>
  <dgm:cxnLst>
    <dgm:cxn modelId="{75AB31DD-841F-439E-9387-ABEEEE155B3B}" type="presOf" srcId="{845670CC-1261-4327-97A8-8F999A7789E0}" destId="{6CDAF138-E7C9-496B-A967-DB90E78C51FA}" srcOrd="1" destOrd="0" presId="urn:microsoft.com/office/officeart/2005/8/layout/orgChart1"/>
    <dgm:cxn modelId="{91B12AC1-7741-463E-8376-224DA4976A2C}" type="presOf" srcId="{7ABC98AF-DF34-49E3-B680-DAE6AEDDC718}" destId="{A7CC39F0-C3D1-485A-8DC8-A82261E5DCE1}" srcOrd="0" destOrd="0" presId="urn:microsoft.com/office/officeart/2005/8/layout/orgChart1"/>
    <dgm:cxn modelId="{249D11A8-2952-43D6-93EF-3C2F201FF98D}" type="presOf" srcId="{7ABC98AF-DF34-49E3-B680-DAE6AEDDC718}" destId="{0C4DD197-2645-49AA-8A0F-232620F84F7C}" srcOrd="1" destOrd="0" presId="urn:microsoft.com/office/officeart/2005/8/layout/orgChart1"/>
    <dgm:cxn modelId="{8FF8D312-FE65-4504-AC04-0D672B1D49E8}" srcId="{8A1D2B05-EE49-49D5-9CDA-28DD4C3E49FA}" destId="{845670CC-1261-4327-97A8-8F999A7789E0}" srcOrd="0" destOrd="0" parTransId="{EB123641-3888-4947-AE28-EC0B4ACADD35}" sibTransId="{61FC0219-834F-460D-A5D9-B31F4ADAF2C2}"/>
    <dgm:cxn modelId="{B17C429B-DB2D-4C8B-9AFB-572FB8B36756}" type="presOf" srcId="{845670CC-1261-4327-97A8-8F999A7789E0}" destId="{3F9034E4-A8D9-4C60-9F0C-B08BB3E20197}" srcOrd="0" destOrd="0" presId="urn:microsoft.com/office/officeart/2005/8/layout/orgChart1"/>
    <dgm:cxn modelId="{157048BA-73E7-471C-A1EE-6F277F6648F0}" type="presOf" srcId="{194DE6E2-F258-447B-8EDF-0A458C208A99}" destId="{F901AD16-68DB-4A7F-9B20-0AF0F3F75744}" srcOrd="0" destOrd="0" presId="urn:microsoft.com/office/officeart/2005/8/layout/orgChart1"/>
    <dgm:cxn modelId="{5692D524-D599-4B75-9BF6-E12CA5FA8DA5}" srcId="{845670CC-1261-4327-97A8-8F999A7789E0}" destId="{4E4E1AEA-5482-4B24-B0ED-DDCECE8EDF2B}" srcOrd="1" destOrd="0" parTransId="{194DE6E2-F258-447B-8EDF-0A458C208A99}" sibTransId="{8AB0B1F5-1721-42CB-B18C-5DD809E56CDC}"/>
    <dgm:cxn modelId="{54E0D25E-8E2F-4D4F-95F5-3135333442AB}" type="presOf" srcId="{66585941-0744-4957-8578-4769A0BA3D41}" destId="{474950DB-0A81-4A07-9D02-57C7DDFBF9D9}" srcOrd="0" destOrd="0" presId="urn:microsoft.com/office/officeart/2005/8/layout/orgChart1"/>
    <dgm:cxn modelId="{5BB753E9-593F-4FBD-93CB-908FBAF3C7E5}" srcId="{845670CC-1261-4327-97A8-8F999A7789E0}" destId="{7ABC98AF-DF34-49E3-B680-DAE6AEDDC718}" srcOrd="0" destOrd="0" parTransId="{66585941-0744-4957-8578-4769A0BA3D41}" sibTransId="{91D1D021-D34F-4589-ABE4-0C76E14BF054}"/>
    <dgm:cxn modelId="{C26D33AC-998B-4A95-8B7F-8E08A140D050}" type="presOf" srcId="{8A1D2B05-EE49-49D5-9CDA-28DD4C3E49FA}" destId="{2ABF2EBD-659C-4AE4-BBE6-24150ED7B922}" srcOrd="0" destOrd="0" presId="urn:microsoft.com/office/officeart/2005/8/layout/orgChart1"/>
    <dgm:cxn modelId="{5887DCCC-0790-41FE-A5E6-A85B83A35785}" type="presOf" srcId="{4E4E1AEA-5482-4B24-B0ED-DDCECE8EDF2B}" destId="{48AD2A07-86D4-4B59-8EB2-1B803B64D584}" srcOrd="1" destOrd="0" presId="urn:microsoft.com/office/officeart/2005/8/layout/orgChart1"/>
    <dgm:cxn modelId="{A1B424F4-F988-45B7-A71B-5F8677847C7C}" type="presOf" srcId="{4E4E1AEA-5482-4B24-B0ED-DDCECE8EDF2B}" destId="{D5F46F8E-E5C9-4C3C-ACFC-20453C8E1676}" srcOrd="0" destOrd="0" presId="urn:microsoft.com/office/officeart/2005/8/layout/orgChart1"/>
    <dgm:cxn modelId="{D7D75269-9AF8-4488-ACED-8B061F5D8741}" type="presParOf" srcId="{2ABF2EBD-659C-4AE4-BBE6-24150ED7B922}" destId="{E7B14A9F-0E76-4217-A91D-C0AFAFC1A15F}" srcOrd="0" destOrd="0" presId="urn:microsoft.com/office/officeart/2005/8/layout/orgChart1"/>
    <dgm:cxn modelId="{5688E926-C791-4315-8BBD-F9F219813C22}" type="presParOf" srcId="{E7B14A9F-0E76-4217-A91D-C0AFAFC1A15F}" destId="{C543E3D6-AE9B-4CA9-90F3-05C8D6786EC9}" srcOrd="0" destOrd="0" presId="urn:microsoft.com/office/officeart/2005/8/layout/orgChart1"/>
    <dgm:cxn modelId="{022CFA2F-458E-48AD-95DC-BB68B10C34C3}" type="presParOf" srcId="{C543E3D6-AE9B-4CA9-90F3-05C8D6786EC9}" destId="{3F9034E4-A8D9-4C60-9F0C-B08BB3E20197}" srcOrd="0" destOrd="0" presId="urn:microsoft.com/office/officeart/2005/8/layout/orgChart1"/>
    <dgm:cxn modelId="{68EE3B1A-EE63-432B-8BA5-6AF2FF74C9FC}" type="presParOf" srcId="{C543E3D6-AE9B-4CA9-90F3-05C8D6786EC9}" destId="{6CDAF138-E7C9-496B-A967-DB90E78C51FA}" srcOrd="1" destOrd="0" presId="urn:microsoft.com/office/officeart/2005/8/layout/orgChart1"/>
    <dgm:cxn modelId="{00AE085E-7060-4EB9-B176-403696A304E1}" type="presParOf" srcId="{E7B14A9F-0E76-4217-A91D-C0AFAFC1A15F}" destId="{31B086DC-BFDA-4CCA-8319-0F0F08195287}" srcOrd="1" destOrd="0" presId="urn:microsoft.com/office/officeart/2005/8/layout/orgChart1"/>
    <dgm:cxn modelId="{8203B13D-44B5-4C62-BE4C-44D281FD5350}" type="presParOf" srcId="{31B086DC-BFDA-4CCA-8319-0F0F08195287}" destId="{474950DB-0A81-4A07-9D02-57C7DDFBF9D9}" srcOrd="0" destOrd="0" presId="urn:microsoft.com/office/officeart/2005/8/layout/orgChart1"/>
    <dgm:cxn modelId="{432E0C1B-825D-4E97-9D8F-E0E5C52B7EE7}" type="presParOf" srcId="{31B086DC-BFDA-4CCA-8319-0F0F08195287}" destId="{692E32AD-7A0E-48A4-B67F-46F0933FD43F}" srcOrd="1" destOrd="0" presId="urn:microsoft.com/office/officeart/2005/8/layout/orgChart1"/>
    <dgm:cxn modelId="{8CE445FA-1EBF-4032-86C4-AC746F74F77B}" type="presParOf" srcId="{692E32AD-7A0E-48A4-B67F-46F0933FD43F}" destId="{5AA35559-0658-4B9F-BD10-781259C8767C}" srcOrd="0" destOrd="0" presId="urn:microsoft.com/office/officeart/2005/8/layout/orgChart1"/>
    <dgm:cxn modelId="{C44B0082-8B84-46F7-994C-6B7828E8E9B0}" type="presParOf" srcId="{5AA35559-0658-4B9F-BD10-781259C8767C}" destId="{A7CC39F0-C3D1-485A-8DC8-A82261E5DCE1}" srcOrd="0" destOrd="0" presId="urn:microsoft.com/office/officeart/2005/8/layout/orgChart1"/>
    <dgm:cxn modelId="{315739E6-9E8D-4606-9B38-3CB7C84BEDC1}" type="presParOf" srcId="{5AA35559-0658-4B9F-BD10-781259C8767C}" destId="{0C4DD197-2645-49AA-8A0F-232620F84F7C}" srcOrd="1" destOrd="0" presId="urn:microsoft.com/office/officeart/2005/8/layout/orgChart1"/>
    <dgm:cxn modelId="{3CD22FE9-EF05-4403-8F48-A10F7BEBED30}" type="presParOf" srcId="{692E32AD-7A0E-48A4-B67F-46F0933FD43F}" destId="{C348880B-778A-4850-AF17-25C57728ED7D}" srcOrd="1" destOrd="0" presId="urn:microsoft.com/office/officeart/2005/8/layout/orgChart1"/>
    <dgm:cxn modelId="{554B2D18-799F-407C-B32F-8C6A9B2B891C}" type="presParOf" srcId="{692E32AD-7A0E-48A4-B67F-46F0933FD43F}" destId="{7805F5C9-9862-4C7F-81D4-6184BCBA1955}" srcOrd="2" destOrd="0" presId="urn:microsoft.com/office/officeart/2005/8/layout/orgChart1"/>
    <dgm:cxn modelId="{308D7A23-B299-490D-95F8-57058A23686E}" type="presParOf" srcId="{31B086DC-BFDA-4CCA-8319-0F0F08195287}" destId="{F901AD16-68DB-4A7F-9B20-0AF0F3F75744}" srcOrd="2" destOrd="0" presId="urn:microsoft.com/office/officeart/2005/8/layout/orgChart1"/>
    <dgm:cxn modelId="{DE47934A-DE71-4CB2-801B-7155588D3498}" type="presParOf" srcId="{31B086DC-BFDA-4CCA-8319-0F0F08195287}" destId="{43074117-9C96-4477-8E9B-048577903D43}" srcOrd="3" destOrd="0" presId="urn:microsoft.com/office/officeart/2005/8/layout/orgChart1"/>
    <dgm:cxn modelId="{1126DE58-560C-4AD5-9EEB-9CC82AF330D7}" type="presParOf" srcId="{43074117-9C96-4477-8E9B-048577903D43}" destId="{01364BAE-C6CA-480B-ACE8-7C2424D15268}" srcOrd="0" destOrd="0" presId="urn:microsoft.com/office/officeart/2005/8/layout/orgChart1"/>
    <dgm:cxn modelId="{D787AE01-C73D-4268-B7B4-C304543C6905}" type="presParOf" srcId="{01364BAE-C6CA-480B-ACE8-7C2424D15268}" destId="{D5F46F8E-E5C9-4C3C-ACFC-20453C8E1676}" srcOrd="0" destOrd="0" presId="urn:microsoft.com/office/officeart/2005/8/layout/orgChart1"/>
    <dgm:cxn modelId="{F2596E92-751C-455E-8369-B8586E49538C}" type="presParOf" srcId="{01364BAE-C6CA-480B-ACE8-7C2424D15268}" destId="{48AD2A07-86D4-4B59-8EB2-1B803B64D584}" srcOrd="1" destOrd="0" presId="urn:microsoft.com/office/officeart/2005/8/layout/orgChart1"/>
    <dgm:cxn modelId="{C5BBFC3D-FCB7-4945-B34F-2602083B5212}" type="presParOf" srcId="{43074117-9C96-4477-8E9B-048577903D43}" destId="{7556ED6B-83CB-4C3E-91A9-730A5BD5A79A}" srcOrd="1" destOrd="0" presId="urn:microsoft.com/office/officeart/2005/8/layout/orgChart1"/>
    <dgm:cxn modelId="{85FF35F7-F8F9-4165-804F-0FA7DE2425B8}" type="presParOf" srcId="{43074117-9C96-4477-8E9B-048577903D43}" destId="{3B8F4475-445F-4857-A2E2-8DD3405F7747}" srcOrd="2" destOrd="0" presId="urn:microsoft.com/office/officeart/2005/8/layout/orgChart1"/>
    <dgm:cxn modelId="{61F43A0B-9DD6-4EB9-8CEC-B4D0D53D4EE7}" type="presParOf" srcId="{E7B14A9F-0E76-4217-A91D-C0AFAFC1A15F}" destId="{254343D2-9319-471D-AFAB-C77AFFC356C2}"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3.xml><?xml version="1.0" encoding="utf-8"?>
<dgm:dataModel xmlns:dgm="http://schemas.openxmlformats.org/drawingml/2006/diagram" xmlns:a="http://schemas.openxmlformats.org/drawingml/2006/main">
  <dgm:ptLst>
    <dgm:pt modelId="{851212F9-D5FA-44C0-92E6-527C3E08A1D0}" type="doc">
      <dgm:prSet loTypeId="urn:microsoft.com/office/officeart/2005/8/layout/process1" loCatId="process" qsTypeId="urn:microsoft.com/office/officeart/2005/8/quickstyle/simple1" qsCatId="simple" csTypeId="urn:microsoft.com/office/officeart/2005/8/colors/accent1_2" csCatId="accent1" phldr="1"/>
      <dgm:spPr/>
    </dgm:pt>
    <dgm:pt modelId="{AFFC86EB-64E3-4A42-9104-B5F8AAFA0D82}">
      <dgm:prSet phldrT="[Text]" custT="1"/>
      <dgm:spPr>
        <a:solidFill>
          <a:schemeClr val="bg1"/>
        </a:solidFill>
        <a:ln w="38100">
          <a:solidFill>
            <a:schemeClr val="tx2"/>
          </a:solidFill>
        </a:ln>
      </dgm:spPr>
      <dgm:t>
        <a:bodyPr/>
        <a:lstStyle/>
        <a:p>
          <a:r>
            <a:rPr lang="en-IN" sz="2000" dirty="0">
              <a:solidFill>
                <a:schemeClr val="tx1"/>
              </a:solidFill>
            </a:rPr>
            <a:t>Input services provided under earlier law</a:t>
          </a:r>
        </a:p>
      </dgm:t>
    </dgm:pt>
    <dgm:pt modelId="{3F3619ED-A890-4926-943A-250D9F2927C2}" type="parTrans" cxnId="{6A76C135-A96E-4CE1-90DD-55E1D05054C6}">
      <dgm:prSet/>
      <dgm:spPr/>
      <dgm:t>
        <a:bodyPr/>
        <a:lstStyle/>
        <a:p>
          <a:endParaRPr lang="en-IN"/>
        </a:p>
      </dgm:t>
    </dgm:pt>
    <dgm:pt modelId="{B3D34F0C-FC42-42E5-81B9-58ABABA0F5BE}" type="sibTrans" cxnId="{6A76C135-A96E-4CE1-90DD-55E1D05054C6}">
      <dgm:prSet/>
      <dgm:spPr/>
      <dgm:t>
        <a:bodyPr/>
        <a:lstStyle/>
        <a:p>
          <a:endParaRPr lang="en-IN"/>
        </a:p>
      </dgm:t>
    </dgm:pt>
    <dgm:pt modelId="{3A9815B7-41A6-499E-A013-ABC1EFBA9C0C}">
      <dgm:prSet phldrT="[Text]" custT="1"/>
      <dgm:spPr>
        <a:solidFill>
          <a:schemeClr val="bg1"/>
        </a:solidFill>
        <a:ln w="38100">
          <a:solidFill>
            <a:schemeClr val="tx2"/>
          </a:solidFill>
        </a:ln>
      </dgm:spPr>
      <dgm:t>
        <a:bodyPr/>
        <a:lstStyle/>
        <a:p>
          <a:r>
            <a:rPr lang="en-IN" sz="2000" dirty="0" err="1">
              <a:solidFill>
                <a:schemeClr val="tx1"/>
              </a:solidFill>
            </a:rPr>
            <a:t>Cenvat</a:t>
          </a:r>
          <a:r>
            <a:rPr lang="en-IN" sz="2000" dirty="0">
              <a:solidFill>
                <a:schemeClr val="tx1"/>
              </a:solidFill>
            </a:rPr>
            <a:t> credit reversed due to non-payment of consideration within 3 months </a:t>
          </a:r>
        </a:p>
      </dgm:t>
    </dgm:pt>
    <dgm:pt modelId="{4AFBA64C-D92C-4362-B555-14822FE13339}" type="parTrans" cxnId="{B61B273C-9592-4E0B-9A26-B9979E2B9639}">
      <dgm:prSet/>
      <dgm:spPr/>
      <dgm:t>
        <a:bodyPr/>
        <a:lstStyle/>
        <a:p>
          <a:endParaRPr lang="en-IN"/>
        </a:p>
      </dgm:t>
    </dgm:pt>
    <dgm:pt modelId="{FF08993D-2EF3-4B83-8F04-0B363CDC4ED0}" type="sibTrans" cxnId="{B61B273C-9592-4E0B-9A26-B9979E2B9639}">
      <dgm:prSet/>
      <dgm:spPr/>
      <dgm:t>
        <a:bodyPr/>
        <a:lstStyle/>
        <a:p>
          <a:endParaRPr lang="en-IN"/>
        </a:p>
      </dgm:t>
    </dgm:pt>
    <dgm:pt modelId="{FEBC5501-1EFC-4ECB-87C6-5F893802A78B}">
      <dgm:prSet phldrT="[Text]" custT="1"/>
      <dgm:spPr>
        <a:solidFill>
          <a:schemeClr val="bg1"/>
        </a:solidFill>
        <a:ln w="38100">
          <a:solidFill>
            <a:schemeClr val="tx2"/>
          </a:solidFill>
        </a:ln>
      </dgm:spPr>
      <dgm:t>
        <a:bodyPr/>
        <a:lstStyle/>
        <a:p>
          <a:r>
            <a:rPr lang="en-IN" sz="2000" dirty="0">
              <a:solidFill>
                <a:schemeClr val="tx1"/>
              </a:solidFill>
            </a:rPr>
            <a:t>Credit can be reclaimed if consideration is paid within 3 months from the appointed day</a:t>
          </a:r>
        </a:p>
      </dgm:t>
    </dgm:pt>
    <dgm:pt modelId="{E23471FD-9D4E-42DF-9028-F20C029D20A0}" type="parTrans" cxnId="{ACE9CC8A-F664-4815-8A55-D01ED1C77D67}">
      <dgm:prSet/>
      <dgm:spPr/>
      <dgm:t>
        <a:bodyPr/>
        <a:lstStyle/>
        <a:p>
          <a:endParaRPr lang="en-IN"/>
        </a:p>
      </dgm:t>
    </dgm:pt>
    <dgm:pt modelId="{BA9E0F95-F447-46A6-A0A0-A25642890518}" type="sibTrans" cxnId="{ACE9CC8A-F664-4815-8A55-D01ED1C77D67}">
      <dgm:prSet/>
      <dgm:spPr/>
      <dgm:t>
        <a:bodyPr/>
        <a:lstStyle/>
        <a:p>
          <a:endParaRPr lang="en-IN"/>
        </a:p>
      </dgm:t>
    </dgm:pt>
    <dgm:pt modelId="{D3C00527-1470-461E-AA6E-91702981F726}" type="pres">
      <dgm:prSet presAssocID="{851212F9-D5FA-44C0-92E6-527C3E08A1D0}" presName="Name0" presStyleCnt="0">
        <dgm:presLayoutVars>
          <dgm:dir/>
          <dgm:resizeHandles val="exact"/>
        </dgm:presLayoutVars>
      </dgm:prSet>
      <dgm:spPr/>
    </dgm:pt>
    <dgm:pt modelId="{6AC16674-9BF2-4977-BA75-E8FB4977FF59}" type="pres">
      <dgm:prSet presAssocID="{AFFC86EB-64E3-4A42-9104-B5F8AAFA0D82}" presName="node" presStyleLbl="node1" presStyleIdx="0" presStyleCnt="3">
        <dgm:presLayoutVars>
          <dgm:bulletEnabled val="1"/>
        </dgm:presLayoutVars>
      </dgm:prSet>
      <dgm:spPr/>
    </dgm:pt>
    <dgm:pt modelId="{432566C5-F2C6-4C10-8407-9C11ADD53A0F}" type="pres">
      <dgm:prSet presAssocID="{B3D34F0C-FC42-42E5-81B9-58ABABA0F5BE}" presName="sibTrans" presStyleLbl="sibTrans2D1" presStyleIdx="0" presStyleCnt="2"/>
      <dgm:spPr/>
    </dgm:pt>
    <dgm:pt modelId="{11BC98C2-BEA1-4697-A43A-3100250F13D4}" type="pres">
      <dgm:prSet presAssocID="{B3D34F0C-FC42-42E5-81B9-58ABABA0F5BE}" presName="connectorText" presStyleLbl="sibTrans2D1" presStyleIdx="0" presStyleCnt="2"/>
      <dgm:spPr/>
    </dgm:pt>
    <dgm:pt modelId="{3D5A61F1-704C-4F8F-B9B8-A09B41E115F6}" type="pres">
      <dgm:prSet presAssocID="{3A9815B7-41A6-499E-A013-ABC1EFBA9C0C}" presName="node" presStyleLbl="node1" presStyleIdx="1" presStyleCnt="3">
        <dgm:presLayoutVars>
          <dgm:bulletEnabled val="1"/>
        </dgm:presLayoutVars>
      </dgm:prSet>
      <dgm:spPr/>
    </dgm:pt>
    <dgm:pt modelId="{8F5742F8-4A81-4F10-AE78-CDEE829B7C31}" type="pres">
      <dgm:prSet presAssocID="{FF08993D-2EF3-4B83-8F04-0B363CDC4ED0}" presName="sibTrans" presStyleLbl="sibTrans2D1" presStyleIdx="1" presStyleCnt="2"/>
      <dgm:spPr/>
    </dgm:pt>
    <dgm:pt modelId="{ABB5123D-6474-4794-8C30-2389DD44DD29}" type="pres">
      <dgm:prSet presAssocID="{FF08993D-2EF3-4B83-8F04-0B363CDC4ED0}" presName="connectorText" presStyleLbl="sibTrans2D1" presStyleIdx="1" presStyleCnt="2"/>
      <dgm:spPr/>
    </dgm:pt>
    <dgm:pt modelId="{8658AD8B-D459-4E9D-ABB4-CCEB744DED52}" type="pres">
      <dgm:prSet presAssocID="{FEBC5501-1EFC-4ECB-87C6-5F893802A78B}" presName="node" presStyleLbl="node1" presStyleIdx="2" presStyleCnt="3">
        <dgm:presLayoutVars>
          <dgm:bulletEnabled val="1"/>
        </dgm:presLayoutVars>
      </dgm:prSet>
      <dgm:spPr/>
    </dgm:pt>
  </dgm:ptLst>
  <dgm:cxnLst>
    <dgm:cxn modelId="{66F1DB30-BB77-4A27-84F0-C63E28DC22F0}" type="presOf" srcId="{851212F9-D5FA-44C0-92E6-527C3E08A1D0}" destId="{D3C00527-1470-461E-AA6E-91702981F726}" srcOrd="0" destOrd="0" presId="urn:microsoft.com/office/officeart/2005/8/layout/process1"/>
    <dgm:cxn modelId="{ACE9CC8A-F664-4815-8A55-D01ED1C77D67}" srcId="{851212F9-D5FA-44C0-92E6-527C3E08A1D0}" destId="{FEBC5501-1EFC-4ECB-87C6-5F893802A78B}" srcOrd="2" destOrd="0" parTransId="{E23471FD-9D4E-42DF-9028-F20C029D20A0}" sibTransId="{BA9E0F95-F447-46A6-A0A0-A25642890518}"/>
    <dgm:cxn modelId="{AB503E72-A636-4C74-B55D-744664083A2D}" type="presOf" srcId="{FEBC5501-1EFC-4ECB-87C6-5F893802A78B}" destId="{8658AD8B-D459-4E9D-ABB4-CCEB744DED52}" srcOrd="0" destOrd="0" presId="urn:microsoft.com/office/officeart/2005/8/layout/process1"/>
    <dgm:cxn modelId="{B61B273C-9592-4E0B-9A26-B9979E2B9639}" srcId="{851212F9-D5FA-44C0-92E6-527C3E08A1D0}" destId="{3A9815B7-41A6-499E-A013-ABC1EFBA9C0C}" srcOrd="1" destOrd="0" parTransId="{4AFBA64C-D92C-4362-B555-14822FE13339}" sibTransId="{FF08993D-2EF3-4B83-8F04-0B363CDC4ED0}"/>
    <dgm:cxn modelId="{33D71D2F-0A02-4A3B-834F-BB7B6171F35F}" type="presOf" srcId="{AFFC86EB-64E3-4A42-9104-B5F8AAFA0D82}" destId="{6AC16674-9BF2-4977-BA75-E8FB4977FF59}" srcOrd="0" destOrd="0" presId="urn:microsoft.com/office/officeart/2005/8/layout/process1"/>
    <dgm:cxn modelId="{6A76C135-A96E-4CE1-90DD-55E1D05054C6}" srcId="{851212F9-D5FA-44C0-92E6-527C3E08A1D0}" destId="{AFFC86EB-64E3-4A42-9104-B5F8AAFA0D82}" srcOrd="0" destOrd="0" parTransId="{3F3619ED-A890-4926-943A-250D9F2927C2}" sibTransId="{B3D34F0C-FC42-42E5-81B9-58ABABA0F5BE}"/>
    <dgm:cxn modelId="{D094BF9D-4404-4F21-B89B-19A29D8D9012}" type="presOf" srcId="{B3D34F0C-FC42-42E5-81B9-58ABABA0F5BE}" destId="{11BC98C2-BEA1-4697-A43A-3100250F13D4}" srcOrd="1" destOrd="0" presId="urn:microsoft.com/office/officeart/2005/8/layout/process1"/>
    <dgm:cxn modelId="{26DC1C67-5FD1-436F-8D98-467CDAAF6F7B}" type="presOf" srcId="{B3D34F0C-FC42-42E5-81B9-58ABABA0F5BE}" destId="{432566C5-F2C6-4C10-8407-9C11ADD53A0F}" srcOrd="0" destOrd="0" presId="urn:microsoft.com/office/officeart/2005/8/layout/process1"/>
    <dgm:cxn modelId="{16539A2B-4D4F-45E7-89D6-6E9090FB3C63}" type="presOf" srcId="{3A9815B7-41A6-499E-A013-ABC1EFBA9C0C}" destId="{3D5A61F1-704C-4F8F-B9B8-A09B41E115F6}" srcOrd="0" destOrd="0" presId="urn:microsoft.com/office/officeart/2005/8/layout/process1"/>
    <dgm:cxn modelId="{1D648F77-A0FC-40D2-94B5-BF3FC2C16EB7}" type="presOf" srcId="{FF08993D-2EF3-4B83-8F04-0B363CDC4ED0}" destId="{ABB5123D-6474-4794-8C30-2389DD44DD29}" srcOrd="1" destOrd="0" presId="urn:microsoft.com/office/officeart/2005/8/layout/process1"/>
    <dgm:cxn modelId="{1CCE8387-B0A1-4535-B2EE-CA656FC848FE}" type="presOf" srcId="{FF08993D-2EF3-4B83-8F04-0B363CDC4ED0}" destId="{8F5742F8-4A81-4F10-AE78-CDEE829B7C31}" srcOrd="0" destOrd="0" presId="urn:microsoft.com/office/officeart/2005/8/layout/process1"/>
    <dgm:cxn modelId="{C6A2C028-9E73-411F-BF27-40A92A50A7FE}" type="presParOf" srcId="{D3C00527-1470-461E-AA6E-91702981F726}" destId="{6AC16674-9BF2-4977-BA75-E8FB4977FF59}" srcOrd="0" destOrd="0" presId="urn:microsoft.com/office/officeart/2005/8/layout/process1"/>
    <dgm:cxn modelId="{0B040D13-56D4-45E8-983E-D878FB9F324C}" type="presParOf" srcId="{D3C00527-1470-461E-AA6E-91702981F726}" destId="{432566C5-F2C6-4C10-8407-9C11ADD53A0F}" srcOrd="1" destOrd="0" presId="urn:microsoft.com/office/officeart/2005/8/layout/process1"/>
    <dgm:cxn modelId="{A21A1F45-BA91-43AA-832F-916BF78C5A50}" type="presParOf" srcId="{432566C5-F2C6-4C10-8407-9C11ADD53A0F}" destId="{11BC98C2-BEA1-4697-A43A-3100250F13D4}" srcOrd="0" destOrd="0" presId="urn:microsoft.com/office/officeart/2005/8/layout/process1"/>
    <dgm:cxn modelId="{ACC5B4FE-DAEC-46F6-9A4E-C74E82495677}" type="presParOf" srcId="{D3C00527-1470-461E-AA6E-91702981F726}" destId="{3D5A61F1-704C-4F8F-B9B8-A09B41E115F6}" srcOrd="2" destOrd="0" presId="urn:microsoft.com/office/officeart/2005/8/layout/process1"/>
    <dgm:cxn modelId="{3D0D8A9D-F3FE-4F4A-B432-DB0BB6D5B0CC}" type="presParOf" srcId="{D3C00527-1470-461E-AA6E-91702981F726}" destId="{8F5742F8-4A81-4F10-AE78-CDEE829B7C31}" srcOrd="3" destOrd="0" presId="urn:microsoft.com/office/officeart/2005/8/layout/process1"/>
    <dgm:cxn modelId="{2988535E-B18B-4FEF-83BD-6131725747FD}" type="presParOf" srcId="{8F5742F8-4A81-4F10-AE78-CDEE829B7C31}" destId="{ABB5123D-6474-4794-8C30-2389DD44DD29}" srcOrd="0" destOrd="0" presId="urn:microsoft.com/office/officeart/2005/8/layout/process1"/>
    <dgm:cxn modelId="{2F17A883-92D8-4D30-A0CD-6E19A82D259D}" type="presParOf" srcId="{D3C00527-1470-461E-AA6E-91702981F726}" destId="{8658AD8B-D459-4E9D-ABB4-CCEB744DED52}"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4.xml><?xml version="1.0" encoding="utf-8"?>
<dgm:dataModel xmlns:dgm="http://schemas.openxmlformats.org/drawingml/2006/diagram" xmlns:a="http://schemas.openxmlformats.org/drawingml/2006/main">
  <dgm:ptLst>
    <dgm:pt modelId="{8A1D2B05-EE49-49D5-9CDA-28DD4C3E49FA}" type="doc">
      <dgm:prSet loTypeId="urn:microsoft.com/office/officeart/2009/3/layout/HorizontalOrganizationChart" loCatId="hierarchy" qsTypeId="urn:microsoft.com/office/officeart/2005/8/quickstyle/simple1" qsCatId="simple" csTypeId="urn:microsoft.com/office/officeart/2005/8/colors/accent0_2" csCatId="mainScheme" phldr="1"/>
      <dgm:spPr/>
      <dgm:t>
        <a:bodyPr/>
        <a:lstStyle/>
        <a:p>
          <a:endParaRPr lang="en-IN"/>
        </a:p>
      </dgm:t>
    </dgm:pt>
    <dgm:pt modelId="{845670CC-1261-4327-97A8-8F999A7789E0}">
      <dgm:prSet phldrT="[Text]"/>
      <dgm:spPr/>
      <dgm:t>
        <a:bodyPr/>
        <a:lstStyle/>
        <a:p>
          <a:r>
            <a:rPr lang="en-US" b="0" dirty="0">
              <a:latin typeface="+mn-lt"/>
              <a:ea typeface="Cambria Math" panose="02040503050406030204" pitchFamily="18" charset="0"/>
            </a:rPr>
            <a:t>Import of services or Inter-State supply of goods and/ or  services</a:t>
          </a:r>
          <a:endParaRPr lang="en-IN" b="0" dirty="0">
            <a:latin typeface="+mn-lt"/>
          </a:endParaRPr>
        </a:p>
      </dgm:t>
    </dgm:pt>
    <dgm:pt modelId="{EB123641-3888-4947-AE28-EC0B4ACADD35}" type="parTrans" cxnId="{8FF8D312-FE65-4504-AC04-0D672B1D49E8}">
      <dgm:prSet/>
      <dgm:spPr/>
      <dgm:t>
        <a:bodyPr/>
        <a:lstStyle/>
        <a:p>
          <a:endParaRPr lang="en-IN" b="0">
            <a:latin typeface="+mn-lt"/>
          </a:endParaRPr>
        </a:p>
      </dgm:t>
    </dgm:pt>
    <dgm:pt modelId="{61FC0219-834F-460D-A5D9-B31F4ADAF2C2}" type="sibTrans" cxnId="{8FF8D312-FE65-4504-AC04-0D672B1D49E8}">
      <dgm:prSet/>
      <dgm:spPr/>
      <dgm:t>
        <a:bodyPr/>
        <a:lstStyle/>
        <a:p>
          <a:endParaRPr lang="en-IN" b="0">
            <a:latin typeface="+mn-lt"/>
          </a:endParaRPr>
        </a:p>
      </dgm:t>
    </dgm:pt>
    <dgm:pt modelId="{4E4E1AEA-5482-4B24-B0ED-DDCECE8EDF2B}">
      <dgm:prSet/>
      <dgm:spPr/>
      <dgm:t>
        <a:bodyPr/>
        <a:lstStyle/>
        <a:p>
          <a:r>
            <a:rPr lang="en-US" b="0" dirty="0">
              <a:latin typeface="+mn-lt"/>
              <a:ea typeface="Cambria Math" panose="02040503050406030204" pitchFamily="18" charset="0"/>
            </a:rPr>
            <a:t>Tax shall not be payable </a:t>
          </a:r>
        </a:p>
      </dgm:t>
    </dgm:pt>
    <dgm:pt modelId="{194DE6E2-F258-447B-8EDF-0A458C208A99}" type="parTrans" cxnId="{5692D524-D599-4B75-9BF6-E12CA5FA8DA5}">
      <dgm:prSet/>
      <dgm:spPr/>
      <dgm:t>
        <a:bodyPr/>
        <a:lstStyle/>
        <a:p>
          <a:endParaRPr lang="en-IN" b="0">
            <a:latin typeface="+mn-lt"/>
          </a:endParaRPr>
        </a:p>
      </dgm:t>
    </dgm:pt>
    <dgm:pt modelId="{8AB0B1F5-1721-42CB-B18C-5DD809E56CDC}" type="sibTrans" cxnId="{5692D524-D599-4B75-9BF6-E12CA5FA8DA5}">
      <dgm:prSet/>
      <dgm:spPr/>
      <dgm:t>
        <a:bodyPr/>
        <a:lstStyle/>
        <a:p>
          <a:endParaRPr lang="en-IN" b="0">
            <a:latin typeface="+mn-lt"/>
          </a:endParaRPr>
        </a:p>
      </dgm:t>
    </dgm:pt>
    <dgm:pt modelId="{7ABC98AF-DF34-49E3-B680-DAE6AEDDC718}">
      <dgm:prSet/>
      <dgm:spPr/>
      <dgm:t>
        <a:bodyPr/>
        <a:lstStyle/>
        <a:p>
          <a:r>
            <a:rPr lang="en-US" b="0" dirty="0">
              <a:latin typeface="+mn-lt"/>
              <a:ea typeface="Cambria Math" panose="02040503050406030204" pitchFamily="18" charset="0"/>
            </a:rPr>
            <a:t>Tax shall be payable</a:t>
          </a:r>
        </a:p>
      </dgm:t>
    </dgm:pt>
    <dgm:pt modelId="{66585941-0744-4957-8578-4769A0BA3D41}" type="parTrans" cxnId="{5BB753E9-593F-4FBD-93CB-908FBAF3C7E5}">
      <dgm:prSet/>
      <dgm:spPr/>
      <dgm:t>
        <a:bodyPr/>
        <a:lstStyle/>
        <a:p>
          <a:endParaRPr lang="en-IN" b="0">
            <a:latin typeface="+mn-lt"/>
          </a:endParaRPr>
        </a:p>
      </dgm:t>
    </dgm:pt>
    <dgm:pt modelId="{91D1D021-D34F-4589-ABE4-0C76E14BF054}" type="sibTrans" cxnId="{5BB753E9-593F-4FBD-93CB-908FBAF3C7E5}">
      <dgm:prSet/>
      <dgm:spPr/>
      <dgm:t>
        <a:bodyPr/>
        <a:lstStyle/>
        <a:p>
          <a:endParaRPr lang="en-IN" b="0">
            <a:latin typeface="+mn-lt"/>
          </a:endParaRPr>
        </a:p>
      </dgm:t>
    </dgm:pt>
    <dgm:pt modelId="{0C782431-F99E-47F7-B516-48960BB30839}">
      <dgm:prSet/>
      <dgm:spPr/>
      <dgm:t>
        <a:bodyPr/>
        <a:lstStyle/>
        <a:p>
          <a:r>
            <a:rPr lang="en-US" b="0" dirty="0">
              <a:latin typeface="+mn-lt"/>
              <a:ea typeface="Cambria Math" panose="02040503050406030204" pitchFamily="18" charset="0"/>
            </a:rPr>
            <a:t>Whether or not such transaction are initiated before the appointed day</a:t>
          </a:r>
        </a:p>
      </dgm:t>
    </dgm:pt>
    <dgm:pt modelId="{AD8DB84A-D0B8-418E-8501-E56F232A3519}" type="parTrans" cxnId="{006025D7-A1F7-4843-B10F-D5F90D7B4FFA}">
      <dgm:prSet/>
      <dgm:spPr/>
      <dgm:t>
        <a:bodyPr/>
        <a:lstStyle/>
        <a:p>
          <a:endParaRPr lang="en-IN" b="0">
            <a:latin typeface="+mn-lt"/>
          </a:endParaRPr>
        </a:p>
      </dgm:t>
    </dgm:pt>
    <dgm:pt modelId="{A1210596-A4D3-4B19-9FDC-BF843AAF99B0}" type="sibTrans" cxnId="{006025D7-A1F7-4843-B10F-D5F90D7B4FFA}">
      <dgm:prSet/>
      <dgm:spPr/>
      <dgm:t>
        <a:bodyPr/>
        <a:lstStyle/>
        <a:p>
          <a:endParaRPr lang="en-IN" b="0">
            <a:latin typeface="+mn-lt"/>
          </a:endParaRPr>
        </a:p>
      </dgm:t>
    </dgm:pt>
    <dgm:pt modelId="{77CCFEA9-0987-46B5-98D1-10F23C4289BD}">
      <dgm:prSet/>
      <dgm:spPr/>
      <dgm:t>
        <a:bodyPr/>
        <a:lstStyle/>
        <a:p>
          <a:r>
            <a:rPr lang="en-US" b="0">
              <a:latin typeface="+mn-lt"/>
              <a:ea typeface="Cambria Math" panose="02040503050406030204" pitchFamily="18" charset="0"/>
            </a:rPr>
            <a:t>Only to the extent of payment not made under the earlier law </a:t>
          </a:r>
          <a:endParaRPr lang="en-US" b="0" dirty="0">
            <a:latin typeface="+mn-lt"/>
            <a:ea typeface="Cambria Math" panose="02040503050406030204" pitchFamily="18" charset="0"/>
          </a:endParaRPr>
        </a:p>
      </dgm:t>
    </dgm:pt>
    <dgm:pt modelId="{444E9A07-84E2-41A2-ACB5-4F7FFAD90E2F}" type="parTrans" cxnId="{45435DAC-7538-4003-80FB-AB663B4322AE}">
      <dgm:prSet/>
      <dgm:spPr/>
      <dgm:t>
        <a:bodyPr/>
        <a:lstStyle/>
        <a:p>
          <a:endParaRPr lang="en-IN" b="0">
            <a:latin typeface="+mn-lt"/>
          </a:endParaRPr>
        </a:p>
      </dgm:t>
    </dgm:pt>
    <dgm:pt modelId="{49935954-732F-4561-B3B3-1397C3304EE7}" type="sibTrans" cxnId="{45435DAC-7538-4003-80FB-AB663B4322AE}">
      <dgm:prSet/>
      <dgm:spPr/>
      <dgm:t>
        <a:bodyPr/>
        <a:lstStyle/>
        <a:p>
          <a:endParaRPr lang="en-IN" b="0">
            <a:latin typeface="+mn-lt"/>
          </a:endParaRPr>
        </a:p>
      </dgm:t>
    </dgm:pt>
    <dgm:pt modelId="{ACB6720A-A6A0-4C72-BEBE-84157AA26DA9}">
      <dgm:prSet/>
      <dgm:spPr/>
      <dgm:t>
        <a:bodyPr/>
        <a:lstStyle/>
        <a:p>
          <a:r>
            <a:rPr lang="en-US" b="0">
              <a:latin typeface="+mn-lt"/>
              <a:ea typeface="Cambria Math" panose="02040503050406030204" pitchFamily="18" charset="0"/>
            </a:rPr>
            <a:t>If tax on such transaction had been paid in full under the earlier law</a:t>
          </a:r>
          <a:endParaRPr lang="en-US" b="0" dirty="0">
            <a:latin typeface="+mn-lt"/>
            <a:ea typeface="Cambria Math" panose="02040503050406030204" pitchFamily="18" charset="0"/>
          </a:endParaRPr>
        </a:p>
      </dgm:t>
    </dgm:pt>
    <dgm:pt modelId="{9CC2A3DF-FAB9-4179-818D-ADE109F8B900}" type="parTrans" cxnId="{199B7960-583C-4923-A073-416873949084}">
      <dgm:prSet/>
      <dgm:spPr/>
      <dgm:t>
        <a:bodyPr/>
        <a:lstStyle/>
        <a:p>
          <a:endParaRPr lang="en-IN" b="0">
            <a:latin typeface="+mn-lt"/>
          </a:endParaRPr>
        </a:p>
      </dgm:t>
    </dgm:pt>
    <dgm:pt modelId="{65311EDF-2DEC-45DC-A764-26FF35560657}" type="sibTrans" cxnId="{199B7960-583C-4923-A073-416873949084}">
      <dgm:prSet/>
      <dgm:spPr/>
      <dgm:t>
        <a:bodyPr/>
        <a:lstStyle/>
        <a:p>
          <a:endParaRPr lang="en-IN" b="0">
            <a:latin typeface="+mn-lt"/>
          </a:endParaRPr>
        </a:p>
      </dgm:t>
    </dgm:pt>
    <dgm:pt modelId="{126FAF86-91A9-496B-82ED-BC28F60F2D85}" type="pres">
      <dgm:prSet presAssocID="{8A1D2B05-EE49-49D5-9CDA-28DD4C3E49FA}" presName="hierChild1" presStyleCnt="0">
        <dgm:presLayoutVars>
          <dgm:orgChart val="1"/>
          <dgm:chPref val="1"/>
          <dgm:dir/>
          <dgm:animOne val="branch"/>
          <dgm:animLvl val="lvl"/>
          <dgm:resizeHandles/>
        </dgm:presLayoutVars>
      </dgm:prSet>
      <dgm:spPr/>
    </dgm:pt>
    <dgm:pt modelId="{0D3C6307-1D85-4D7B-BD91-FD0BC0803E7D}" type="pres">
      <dgm:prSet presAssocID="{845670CC-1261-4327-97A8-8F999A7789E0}" presName="hierRoot1" presStyleCnt="0">
        <dgm:presLayoutVars>
          <dgm:hierBranch val="init"/>
        </dgm:presLayoutVars>
      </dgm:prSet>
      <dgm:spPr/>
    </dgm:pt>
    <dgm:pt modelId="{5F08ED5B-30A1-409E-903D-739F9CB58633}" type="pres">
      <dgm:prSet presAssocID="{845670CC-1261-4327-97A8-8F999A7789E0}" presName="rootComposite1" presStyleCnt="0"/>
      <dgm:spPr/>
    </dgm:pt>
    <dgm:pt modelId="{569DCF1F-D9DE-4A44-A4F0-CE90BFDF4372}" type="pres">
      <dgm:prSet presAssocID="{845670CC-1261-4327-97A8-8F999A7789E0}" presName="rootText1" presStyleLbl="node0" presStyleIdx="0" presStyleCnt="1">
        <dgm:presLayoutVars>
          <dgm:chPref val="3"/>
        </dgm:presLayoutVars>
      </dgm:prSet>
      <dgm:spPr/>
    </dgm:pt>
    <dgm:pt modelId="{05D0FF0C-F266-4046-9BC0-80A95A82CEBD}" type="pres">
      <dgm:prSet presAssocID="{845670CC-1261-4327-97A8-8F999A7789E0}" presName="rootConnector1" presStyleLbl="node1" presStyleIdx="0" presStyleCnt="0"/>
      <dgm:spPr/>
    </dgm:pt>
    <dgm:pt modelId="{76C50EBD-D1CA-49B0-BC6F-00E89B40B8AE}" type="pres">
      <dgm:prSet presAssocID="{845670CC-1261-4327-97A8-8F999A7789E0}" presName="hierChild2" presStyleCnt="0"/>
      <dgm:spPr/>
    </dgm:pt>
    <dgm:pt modelId="{F3C919DB-890A-4A73-9BBE-3CF1986B1AE5}" type="pres">
      <dgm:prSet presAssocID="{66585941-0744-4957-8578-4769A0BA3D41}" presName="Name64" presStyleLbl="parChTrans1D2" presStyleIdx="0" presStyleCnt="2"/>
      <dgm:spPr/>
    </dgm:pt>
    <dgm:pt modelId="{289B7F57-F77D-4FA7-8BE3-05516BACDD0D}" type="pres">
      <dgm:prSet presAssocID="{7ABC98AF-DF34-49E3-B680-DAE6AEDDC718}" presName="hierRoot2" presStyleCnt="0">
        <dgm:presLayoutVars>
          <dgm:hierBranch val="init"/>
        </dgm:presLayoutVars>
      </dgm:prSet>
      <dgm:spPr/>
    </dgm:pt>
    <dgm:pt modelId="{124C5D02-33ED-4E50-BCCC-19A65CE8C6FD}" type="pres">
      <dgm:prSet presAssocID="{7ABC98AF-DF34-49E3-B680-DAE6AEDDC718}" presName="rootComposite" presStyleCnt="0"/>
      <dgm:spPr/>
    </dgm:pt>
    <dgm:pt modelId="{A03E9D01-9E6C-480A-8F63-E15F2D95064F}" type="pres">
      <dgm:prSet presAssocID="{7ABC98AF-DF34-49E3-B680-DAE6AEDDC718}" presName="rootText" presStyleLbl="node2" presStyleIdx="0" presStyleCnt="2">
        <dgm:presLayoutVars>
          <dgm:chPref val="3"/>
        </dgm:presLayoutVars>
      </dgm:prSet>
      <dgm:spPr/>
    </dgm:pt>
    <dgm:pt modelId="{CEEE621C-C1C9-41CC-AA36-2F3EA6C3BF95}" type="pres">
      <dgm:prSet presAssocID="{7ABC98AF-DF34-49E3-B680-DAE6AEDDC718}" presName="rootConnector" presStyleLbl="node2" presStyleIdx="0" presStyleCnt="2"/>
      <dgm:spPr/>
    </dgm:pt>
    <dgm:pt modelId="{10F9A403-985A-4AC3-8071-AC6B075A5077}" type="pres">
      <dgm:prSet presAssocID="{7ABC98AF-DF34-49E3-B680-DAE6AEDDC718}" presName="hierChild4" presStyleCnt="0"/>
      <dgm:spPr/>
    </dgm:pt>
    <dgm:pt modelId="{C78FE074-EC5E-40D3-8509-80310BFB3114}" type="pres">
      <dgm:prSet presAssocID="{AD8DB84A-D0B8-418E-8501-E56F232A3519}" presName="Name64" presStyleLbl="parChTrans1D3" presStyleIdx="0" presStyleCnt="3"/>
      <dgm:spPr/>
    </dgm:pt>
    <dgm:pt modelId="{93000051-FA6B-44E1-9DB1-A346A1B15EEF}" type="pres">
      <dgm:prSet presAssocID="{0C782431-F99E-47F7-B516-48960BB30839}" presName="hierRoot2" presStyleCnt="0">
        <dgm:presLayoutVars>
          <dgm:hierBranch val="init"/>
        </dgm:presLayoutVars>
      </dgm:prSet>
      <dgm:spPr/>
    </dgm:pt>
    <dgm:pt modelId="{3AC1D33D-8FF4-4005-8148-DA424C8BABD2}" type="pres">
      <dgm:prSet presAssocID="{0C782431-F99E-47F7-B516-48960BB30839}" presName="rootComposite" presStyleCnt="0"/>
      <dgm:spPr/>
    </dgm:pt>
    <dgm:pt modelId="{5FAC7BFC-CCAC-40B8-BE89-201B174152A8}" type="pres">
      <dgm:prSet presAssocID="{0C782431-F99E-47F7-B516-48960BB30839}" presName="rootText" presStyleLbl="node3" presStyleIdx="0" presStyleCnt="3">
        <dgm:presLayoutVars>
          <dgm:chPref val="3"/>
        </dgm:presLayoutVars>
      </dgm:prSet>
      <dgm:spPr/>
    </dgm:pt>
    <dgm:pt modelId="{9A534BCA-F361-4DBB-97A6-0A2E2E369957}" type="pres">
      <dgm:prSet presAssocID="{0C782431-F99E-47F7-B516-48960BB30839}" presName="rootConnector" presStyleLbl="node3" presStyleIdx="0" presStyleCnt="3"/>
      <dgm:spPr/>
    </dgm:pt>
    <dgm:pt modelId="{7FA0A042-93A3-4C71-AEE0-902B2AAE11B8}" type="pres">
      <dgm:prSet presAssocID="{0C782431-F99E-47F7-B516-48960BB30839}" presName="hierChild4" presStyleCnt="0"/>
      <dgm:spPr/>
    </dgm:pt>
    <dgm:pt modelId="{596AE992-6B5A-4C38-A03D-0E1802F1BAE8}" type="pres">
      <dgm:prSet presAssocID="{0C782431-F99E-47F7-B516-48960BB30839}" presName="hierChild5" presStyleCnt="0"/>
      <dgm:spPr/>
    </dgm:pt>
    <dgm:pt modelId="{F64DDCA7-B95F-4251-BFAA-8A53F1CE6CB2}" type="pres">
      <dgm:prSet presAssocID="{444E9A07-84E2-41A2-ACB5-4F7FFAD90E2F}" presName="Name64" presStyleLbl="parChTrans1D3" presStyleIdx="1" presStyleCnt="3"/>
      <dgm:spPr/>
    </dgm:pt>
    <dgm:pt modelId="{8FE11D6E-CA49-422C-A64C-554BC2922A0D}" type="pres">
      <dgm:prSet presAssocID="{77CCFEA9-0987-46B5-98D1-10F23C4289BD}" presName="hierRoot2" presStyleCnt="0">
        <dgm:presLayoutVars>
          <dgm:hierBranch val="init"/>
        </dgm:presLayoutVars>
      </dgm:prSet>
      <dgm:spPr/>
    </dgm:pt>
    <dgm:pt modelId="{938CE8F5-4127-465D-AC9C-E03D486CE80B}" type="pres">
      <dgm:prSet presAssocID="{77CCFEA9-0987-46B5-98D1-10F23C4289BD}" presName="rootComposite" presStyleCnt="0"/>
      <dgm:spPr/>
    </dgm:pt>
    <dgm:pt modelId="{582150D9-841B-4537-BFD8-3ADFF21DCECF}" type="pres">
      <dgm:prSet presAssocID="{77CCFEA9-0987-46B5-98D1-10F23C4289BD}" presName="rootText" presStyleLbl="node3" presStyleIdx="1" presStyleCnt="3">
        <dgm:presLayoutVars>
          <dgm:chPref val="3"/>
        </dgm:presLayoutVars>
      </dgm:prSet>
      <dgm:spPr/>
    </dgm:pt>
    <dgm:pt modelId="{E809D994-2BA8-4DBE-B629-C31264724A5A}" type="pres">
      <dgm:prSet presAssocID="{77CCFEA9-0987-46B5-98D1-10F23C4289BD}" presName="rootConnector" presStyleLbl="node3" presStyleIdx="1" presStyleCnt="3"/>
      <dgm:spPr/>
    </dgm:pt>
    <dgm:pt modelId="{1E6A0762-2323-4AD5-BC10-CFEEAABC6CFB}" type="pres">
      <dgm:prSet presAssocID="{77CCFEA9-0987-46B5-98D1-10F23C4289BD}" presName="hierChild4" presStyleCnt="0"/>
      <dgm:spPr/>
    </dgm:pt>
    <dgm:pt modelId="{13FC2A29-EE3B-415D-A491-561ABDD4AA17}" type="pres">
      <dgm:prSet presAssocID="{77CCFEA9-0987-46B5-98D1-10F23C4289BD}" presName="hierChild5" presStyleCnt="0"/>
      <dgm:spPr/>
    </dgm:pt>
    <dgm:pt modelId="{7A367BCD-4C9B-489C-84E8-ACAD4D991C25}" type="pres">
      <dgm:prSet presAssocID="{7ABC98AF-DF34-49E3-B680-DAE6AEDDC718}" presName="hierChild5" presStyleCnt="0"/>
      <dgm:spPr/>
    </dgm:pt>
    <dgm:pt modelId="{0F189844-8D16-4952-9B2E-D12D0EBE85F8}" type="pres">
      <dgm:prSet presAssocID="{194DE6E2-F258-447B-8EDF-0A458C208A99}" presName="Name64" presStyleLbl="parChTrans1D2" presStyleIdx="1" presStyleCnt="2"/>
      <dgm:spPr/>
    </dgm:pt>
    <dgm:pt modelId="{E5D13641-D14F-4A0B-B297-27355645E8DA}" type="pres">
      <dgm:prSet presAssocID="{4E4E1AEA-5482-4B24-B0ED-DDCECE8EDF2B}" presName="hierRoot2" presStyleCnt="0">
        <dgm:presLayoutVars>
          <dgm:hierBranch val="init"/>
        </dgm:presLayoutVars>
      </dgm:prSet>
      <dgm:spPr/>
    </dgm:pt>
    <dgm:pt modelId="{F1C6EB52-6328-4EF9-90DB-6E66ED4101C9}" type="pres">
      <dgm:prSet presAssocID="{4E4E1AEA-5482-4B24-B0ED-DDCECE8EDF2B}" presName="rootComposite" presStyleCnt="0"/>
      <dgm:spPr/>
    </dgm:pt>
    <dgm:pt modelId="{78F016B2-504A-456A-B277-46D7BB1F223A}" type="pres">
      <dgm:prSet presAssocID="{4E4E1AEA-5482-4B24-B0ED-DDCECE8EDF2B}" presName="rootText" presStyleLbl="node2" presStyleIdx="1" presStyleCnt="2">
        <dgm:presLayoutVars>
          <dgm:chPref val="3"/>
        </dgm:presLayoutVars>
      </dgm:prSet>
      <dgm:spPr/>
    </dgm:pt>
    <dgm:pt modelId="{7107E07A-DC5C-4AB3-A407-8C276C0370D2}" type="pres">
      <dgm:prSet presAssocID="{4E4E1AEA-5482-4B24-B0ED-DDCECE8EDF2B}" presName="rootConnector" presStyleLbl="node2" presStyleIdx="1" presStyleCnt="2"/>
      <dgm:spPr/>
    </dgm:pt>
    <dgm:pt modelId="{8D6141CD-A3D0-4A7F-A175-C981A411CD13}" type="pres">
      <dgm:prSet presAssocID="{4E4E1AEA-5482-4B24-B0ED-DDCECE8EDF2B}" presName="hierChild4" presStyleCnt="0"/>
      <dgm:spPr/>
    </dgm:pt>
    <dgm:pt modelId="{9515095B-9E07-4680-9E09-ED85E75FA7AB}" type="pres">
      <dgm:prSet presAssocID="{9CC2A3DF-FAB9-4179-818D-ADE109F8B900}" presName="Name64" presStyleLbl="parChTrans1D3" presStyleIdx="2" presStyleCnt="3"/>
      <dgm:spPr/>
    </dgm:pt>
    <dgm:pt modelId="{1B5CEDE8-BCAC-48AF-A0B5-7CB567DCB7F7}" type="pres">
      <dgm:prSet presAssocID="{ACB6720A-A6A0-4C72-BEBE-84157AA26DA9}" presName="hierRoot2" presStyleCnt="0">
        <dgm:presLayoutVars>
          <dgm:hierBranch val="init"/>
        </dgm:presLayoutVars>
      </dgm:prSet>
      <dgm:spPr/>
    </dgm:pt>
    <dgm:pt modelId="{5BD8631C-85E2-44AD-B5BE-A62C9FC3C815}" type="pres">
      <dgm:prSet presAssocID="{ACB6720A-A6A0-4C72-BEBE-84157AA26DA9}" presName="rootComposite" presStyleCnt="0"/>
      <dgm:spPr/>
    </dgm:pt>
    <dgm:pt modelId="{B0A0D710-E245-47F2-BBD0-9E914D69EC41}" type="pres">
      <dgm:prSet presAssocID="{ACB6720A-A6A0-4C72-BEBE-84157AA26DA9}" presName="rootText" presStyleLbl="node3" presStyleIdx="2" presStyleCnt="3">
        <dgm:presLayoutVars>
          <dgm:chPref val="3"/>
        </dgm:presLayoutVars>
      </dgm:prSet>
      <dgm:spPr/>
    </dgm:pt>
    <dgm:pt modelId="{03A1D625-AFAE-42B3-A364-6AE505003243}" type="pres">
      <dgm:prSet presAssocID="{ACB6720A-A6A0-4C72-BEBE-84157AA26DA9}" presName="rootConnector" presStyleLbl="node3" presStyleIdx="2" presStyleCnt="3"/>
      <dgm:spPr/>
    </dgm:pt>
    <dgm:pt modelId="{CB36F2C0-505F-4E22-BA69-95B7C179FD61}" type="pres">
      <dgm:prSet presAssocID="{ACB6720A-A6A0-4C72-BEBE-84157AA26DA9}" presName="hierChild4" presStyleCnt="0"/>
      <dgm:spPr/>
    </dgm:pt>
    <dgm:pt modelId="{F375939A-A495-4CA4-A92C-E82A632AE604}" type="pres">
      <dgm:prSet presAssocID="{ACB6720A-A6A0-4C72-BEBE-84157AA26DA9}" presName="hierChild5" presStyleCnt="0"/>
      <dgm:spPr/>
    </dgm:pt>
    <dgm:pt modelId="{31052A62-C394-447A-AABC-837DAFE023CE}" type="pres">
      <dgm:prSet presAssocID="{4E4E1AEA-5482-4B24-B0ED-DDCECE8EDF2B}" presName="hierChild5" presStyleCnt="0"/>
      <dgm:spPr/>
    </dgm:pt>
    <dgm:pt modelId="{FBE9CF21-B45B-48A0-9659-44E43151F227}" type="pres">
      <dgm:prSet presAssocID="{845670CC-1261-4327-97A8-8F999A7789E0}" presName="hierChild3" presStyleCnt="0"/>
      <dgm:spPr/>
    </dgm:pt>
  </dgm:ptLst>
  <dgm:cxnLst>
    <dgm:cxn modelId="{1F6CA012-CDCF-48D8-87E0-2B6EA564BE43}" type="presOf" srcId="{194DE6E2-F258-447B-8EDF-0A458C208A99}" destId="{0F189844-8D16-4952-9B2E-D12D0EBE85F8}" srcOrd="0" destOrd="0" presId="urn:microsoft.com/office/officeart/2009/3/layout/HorizontalOrganizationChart"/>
    <dgm:cxn modelId="{481F6461-BD57-497D-9331-A6E78DA13E85}" type="presOf" srcId="{ACB6720A-A6A0-4C72-BEBE-84157AA26DA9}" destId="{B0A0D710-E245-47F2-BBD0-9E914D69EC41}" srcOrd="0" destOrd="0" presId="urn:microsoft.com/office/officeart/2009/3/layout/HorizontalOrganizationChart"/>
    <dgm:cxn modelId="{3C879360-1456-493F-A3B9-1CF93FAA54D6}" type="presOf" srcId="{845670CC-1261-4327-97A8-8F999A7789E0}" destId="{05D0FF0C-F266-4046-9BC0-80A95A82CEBD}" srcOrd="1" destOrd="0" presId="urn:microsoft.com/office/officeart/2009/3/layout/HorizontalOrganizationChart"/>
    <dgm:cxn modelId="{8815DF4C-C6DB-410D-AFDA-72BE61D7579D}" type="presOf" srcId="{845670CC-1261-4327-97A8-8F999A7789E0}" destId="{569DCF1F-D9DE-4A44-A4F0-CE90BFDF4372}" srcOrd="0" destOrd="0" presId="urn:microsoft.com/office/officeart/2009/3/layout/HorizontalOrganizationChart"/>
    <dgm:cxn modelId="{BDBC990C-4761-42FB-968F-7190127B044A}" type="presOf" srcId="{AD8DB84A-D0B8-418E-8501-E56F232A3519}" destId="{C78FE074-EC5E-40D3-8509-80310BFB3114}" srcOrd="0" destOrd="0" presId="urn:microsoft.com/office/officeart/2009/3/layout/HorizontalOrganizationChart"/>
    <dgm:cxn modelId="{8FF8D312-FE65-4504-AC04-0D672B1D49E8}" srcId="{8A1D2B05-EE49-49D5-9CDA-28DD4C3E49FA}" destId="{845670CC-1261-4327-97A8-8F999A7789E0}" srcOrd="0" destOrd="0" parTransId="{EB123641-3888-4947-AE28-EC0B4ACADD35}" sibTransId="{61FC0219-834F-460D-A5D9-B31F4ADAF2C2}"/>
    <dgm:cxn modelId="{84DA2D4C-8882-44A6-B870-3B840A93ECCF}" type="presOf" srcId="{66585941-0744-4957-8578-4769A0BA3D41}" destId="{F3C919DB-890A-4A73-9BBE-3CF1986B1AE5}" srcOrd="0" destOrd="0" presId="urn:microsoft.com/office/officeart/2009/3/layout/HorizontalOrganizationChart"/>
    <dgm:cxn modelId="{5543EC0D-F4FE-4E50-9D62-9CA94D830227}" type="presOf" srcId="{7ABC98AF-DF34-49E3-B680-DAE6AEDDC718}" destId="{A03E9D01-9E6C-480A-8F63-E15F2D95064F}" srcOrd="0" destOrd="0" presId="urn:microsoft.com/office/officeart/2009/3/layout/HorizontalOrganizationChart"/>
    <dgm:cxn modelId="{006025D7-A1F7-4843-B10F-D5F90D7B4FFA}" srcId="{7ABC98AF-DF34-49E3-B680-DAE6AEDDC718}" destId="{0C782431-F99E-47F7-B516-48960BB30839}" srcOrd="0" destOrd="0" parTransId="{AD8DB84A-D0B8-418E-8501-E56F232A3519}" sibTransId="{A1210596-A4D3-4B19-9FDC-BF843AAF99B0}"/>
    <dgm:cxn modelId="{199B7960-583C-4923-A073-416873949084}" srcId="{4E4E1AEA-5482-4B24-B0ED-DDCECE8EDF2B}" destId="{ACB6720A-A6A0-4C72-BEBE-84157AA26DA9}" srcOrd="0" destOrd="0" parTransId="{9CC2A3DF-FAB9-4179-818D-ADE109F8B900}" sibTransId="{65311EDF-2DEC-45DC-A764-26FF35560657}"/>
    <dgm:cxn modelId="{5BB753E9-593F-4FBD-93CB-908FBAF3C7E5}" srcId="{845670CC-1261-4327-97A8-8F999A7789E0}" destId="{7ABC98AF-DF34-49E3-B680-DAE6AEDDC718}" srcOrd="0" destOrd="0" parTransId="{66585941-0744-4957-8578-4769A0BA3D41}" sibTransId="{91D1D021-D34F-4589-ABE4-0C76E14BF054}"/>
    <dgm:cxn modelId="{3F6BA4EC-0676-4078-B100-BCD622048A26}" type="presOf" srcId="{77CCFEA9-0987-46B5-98D1-10F23C4289BD}" destId="{582150D9-841B-4537-BFD8-3ADFF21DCECF}" srcOrd="0" destOrd="0" presId="urn:microsoft.com/office/officeart/2009/3/layout/HorizontalOrganizationChart"/>
    <dgm:cxn modelId="{BC092BBD-ED44-4018-A1E1-A85636037D24}" type="presOf" srcId="{77CCFEA9-0987-46B5-98D1-10F23C4289BD}" destId="{E809D994-2BA8-4DBE-B629-C31264724A5A}" srcOrd="1" destOrd="0" presId="urn:microsoft.com/office/officeart/2009/3/layout/HorizontalOrganizationChart"/>
    <dgm:cxn modelId="{E1A4B441-BBE1-4C91-880A-8068EF659BA3}" type="presOf" srcId="{444E9A07-84E2-41A2-ACB5-4F7FFAD90E2F}" destId="{F64DDCA7-B95F-4251-BFAA-8A53F1CE6CB2}" srcOrd="0" destOrd="0" presId="urn:microsoft.com/office/officeart/2009/3/layout/HorizontalOrganizationChart"/>
    <dgm:cxn modelId="{0D29FEB6-430E-4C57-9563-FEF2E1A8D3CF}" type="presOf" srcId="{4E4E1AEA-5482-4B24-B0ED-DDCECE8EDF2B}" destId="{78F016B2-504A-456A-B277-46D7BB1F223A}" srcOrd="0" destOrd="0" presId="urn:microsoft.com/office/officeart/2009/3/layout/HorizontalOrganizationChart"/>
    <dgm:cxn modelId="{467497A1-E595-45FB-BAF6-D40546321649}" type="presOf" srcId="{7ABC98AF-DF34-49E3-B680-DAE6AEDDC718}" destId="{CEEE621C-C1C9-41CC-AA36-2F3EA6C3BF95}" srcOrd="1" destOrd="0" presId="urn:microsoft.com/office/officeart/2009/3/layout/HorizontalOrganizationChart"/>
    <dgm:cxn modelId="{9125C496-36C7-4AE2-BE70-E88E76DDB96D}" type="presOf" srcId="{ACB6720A-A6A0-4C72-BEBE-84157AA26DA9}" destId="{03A1D625-AFAE-42B3-A364-6AE505003243}" srcOrd="1" destOrd="0" presId="urn:microsoft.com/office/officeart/2009/3/layout/HorizontalOrganizationChart"/>
    <dgm:cxn modelId="{18C35144-B114-4B97-99B6-6C7D67968E2A}" type="presOf" srcId="{9CC2A3DF-FAB9-4179-818D-ADE109F8B900}" destId="{9515095B-9E07-4680-9E09-ED85E75FA7AB}" srcOrd="0" destOrd="0" presId="urn:microsoft.com/office/officeart/2009/3/layout/HorizontalOrganizationChart"/>
    <dgm:cxn modelId="{C4875838-8DC1-4691-B892-C867B9E284EC}" type="presOf" srcId="{8A1D2B05-EE49-49D5-9CDA-28DD4C3E49FA}" destId="{126FAF86-91A9-496B-82ED-BC28F60F2D85}" srcOrd="0" destOrd="0" presId="urn:microsoft.com/office/officeart/2009/3/layout/HorizontalOrganizationChart"/>
    <dgm:cxn modelId="{09E98DEC-A1A4-4747-AD80-EFB936AAAB2A}" type="presOf" srcId="{0C782431-F99E-47F7-B516-48960BB30839}" destId="{5FAC7BFC-CCAC-40B8-BE89-201B174152A8}" srcOrd="0" destOrd="0" presId="urn:microsoft.com/office/officeart/2009/3/layout/HorizontalOrganizationChart"/>
    <dgm:cxn modelId="{5692D524-D599-4B75-9BF6-E12CA5FA8DA5}" srcId="{845670CC-1261-4327-97A8-8F999A7789E0}" destId="{4E4E1AEA-5482-4B24-B0ED-DDCECE8EDF2B}" srcOrd="1" destOrd="0" parTransId="{194DE6E2-F258-447B-8EDF-0A458C208A99}" sibTransId="{8AB0B1F5-1721-42CB-B18C-5DD809E56CDC}"/>
    <dgm:cxn modelId="{45435DAC-7538-4003-80FB-AB663B4322AE}" srcId="{7ABC98AF-DF34-49E3-B680-DAE6AEDDC718}" destId="{77CCFEA9-0987-46B5-98D1-10F23C4289BD}" srcOrd="1" destOrd="0" parTransId="{444E9A07-84E2-41A2-ACB5-4F7FFAD90E2F}" sibTransId="{49935954-732F-4561-B3B3-1397C3304EE7}"/>
    <dgm:cxn modelId="{8B07BE05-795D-47F5-8AF5-6B743C4BFD00}" type="presOf" srcId="{0C782431-F99E-47F7-B516-48960BB30839}" destId="{9A534BCA-F361-4DBB-97A6-0A2E2E369957}" srcOrd="1" destOrd="0" presId="urn:microsoft.com/office/officeart/2009/3/layout/HorizontalOrganizationChart"/>
    <dgm:cxn modelId="{4D1B7DE6-785F-48DB-89C3-C737B3069C48}" type="presOf" srcId="{4E4E1AEA-5482-4B24-B0ED-DDCECE8EDF2B}" destId="{7107E07A-DC5C-4AB3-A407-8C276C0370D2}" srcOrd="1" destOrd="0" presId="urn:microsoft.com/office/officeart/2009/3/layout/HorizontalOrganizationChart"/>
    <dgm:cxn modelId="{91A45670-0C83-422A-8E63-474564B7261E}" type="presParOf" srcId="{126FAF86-91A9-496B-82ED-BC28F60F2D85}" destId="{0D3C6307-1D85-4D7B-BD91-FD0BC0803E7D}" srcOrd="0" destOrd="0" presId="urn:microsoft.com/office/officeart/2009/3/layout/HorizontalOrganizationChart"/>
    <dgm:cxn modelId="{24900B59-C514-43EA-9574-340E0AA35D83}" type="presParOf" srcId="{0D3C6307-1D85-4D7B-BD91-FD0BC0803E7D}" destId="{5F08ED5B-30A1-409E-903D-739F9CB58633}" srcOrd="0" destOrd="0" presId="urn:microsoft.com/office/officeart/2009/3/layout/HorizontalOrganizationChart"/>
    <dgm:cxn modelId="{C5183257-2447-4F58-B347-AB615E8C920A}" type="presParOf" srcId="{5F08ED5B-30A1-409E-903D-739F9CB58633}" destId="{569DCF1F-D9DE-4A44-A4F0-CE90BFDF4372}" srcOrd="0" destOrd="0" presId="urn:microsoft.com/office/officeart/2009/3/layout/HorizontalOrganizationChart"/>
    <dgm:cxn modelId="{D9EC82A1-4104-4C80-B944-D45F4C73A88D}" type="presParOf" srcId="{5F08ED5B-30A1-409E-903D-739F9CB58633}" destId="{05D0FF0C-F266-4046-9BC0-80A95A82CEBD}" srcOrd="1" destOrd="0" presId="urn:microsoft.com/office/officeart/2009/3/layout/HorizontalOrganizationChart"/>
    <dgm:cxn modelId="{59B44248-A188-457A-AA93-F6D356C424CC}" type="presParOf" srcId="{0D3C6307-1D85-4D7B-BD91-FD0BC0803E7D}" destId="{76C50EBD-D1CA-49B0-BC6F-00E89B40B8AE}" srcOrd="1" destOrd="0" presId="urn:microsoft.com/office/officeart/2009/3/layout/HorizontalOrganizationChart"/>
    <dgm:cxn modelId="{76B4AA0E-129B-4482-951A-4FED06B51E97}" type="presParOf" srcId="{76C50EBD-D1CA-49B0-BC6F-00E89B40B8AE}" destId="{F3C919DB-890A-4A73-9BBE-3CF1986B1AE5}" srcOrd="0" destOrd="0" presId="urn:microsoft.com/office/officeart/2009/3/layout/HorizontalOrganizationChart"/>
    <dgm:cxn modelId="{48250B98-11A9-4CDF-8C23-C551A97FE7F5}" type="presParOf" srcId="{76C50EBD-D1CA-49B0-BC6F-00E89B40B8AE}" destId="{289B7F57-F77D-4FA7-8BE3-05516BACDD0D}" srcOrd="1" destOrd="0" presId="urn:microsoft.com/office/officeart/2009/3/layout/HorizontalOrganizationChart"/>
    <dgm:cxn modelId="{E2828B1F-97AA-4EA4-A88A-1F6AE05D98D4}" type="presParOf" srcId="{289B7F57-F77D-4FA7-8BE3-05516BACDD0D}" destId="{124C5D02-33ED-4E50-BCCC-19A65CE8C6FD}" srcOrd="0" destOrd="0" presId="urn:microsoft.com/office/officeart/2009/3/layout/HorizontalOrganizationChart"/>
    <dgm:cxn modelId="{82D7AC75-FF75-4380-BEE3-50395FDDFC71}" type="presParOf" srcId="{124C5D02-33ED-4E50-BCCC-19A65CE8C6FD}" destId="{A03E9D01-9E6C-480A-8F63-E15F2D95064F}" srcOrd="0" destOrd="0" presId="urn:microsoft.com/office/officeart/2009/3/layout/HorizontalOrganizationChart"/>
    <dgm:cxn modelId="{94EA03EC-648E-4CAC-9220-AE9746E291A6}" type="presParOf" srcId="{124C5D02-33ED-4E50-BCCC-19A65CE8C6FD}" destId="{CEEE621C-C1C9-41CC-AA36-2F3EA6C3BF95}" srcOrd="1" destOrd="0" presId="urn:microsoft.com/office/officeart/2009/3/layout/HorizontalOrganizationChart"/>
    <dgm:cxn modelId="{6FDFBE49-E118-4DF4-86FC-0DC4176220F6}" type="presParOf" srcId="{289B7F57-F77D-4FA7-8BE3-05516BACDD0D}" destId="{10F9A403-985A-4AC3-8071-AC6B075A5077}" srcOrd="1" destOrd="0" presId="urn:microsoft.com/office/officeart/2009/3/layout/HorizontalOrganizationChart"/>
    <dgm:cxn modelId="{97D6AF2D-3161-468B-B701-F4D62361816F}" type="presParOf" srcId="{10F9A403-985A-4AC3-8071-AC6B075A5077}" destId="{C78FE074-EC5E-40D3-8509-80310BFB3114}" srcOrd="0" destOrd="0" presId="urn:microsoft.com/office/officeart/2009/3/layout/HorizontalOrganizationChart"/>
    <dgm:cxn modelId="{D5B007B6-6EDE-497C-BBDE-093A7C62860D}" type="presParOf" srcId="{10F9A403-985A-4AC3-8071-AC6B075A5077}" destId="{93000051-FA6B-44E1-9DB1-A346A1B15EEF}" srcOrd="1" destOrd="0" presId="urn:microsoft.com/office/officeart/2009/3/layout/HorizontalOrganizationChart"/>
    <dgm:cxn modelId="{6FEE91E4-9444-446B-982F-249C4B88F6EE}" type="presParOf" srcId="{93000051-FA6B-44E1-9DB1-A346A1B15EEF}" destId="{3AC1D33D-8FF4-4005-8148-DA424C8BABD2}" srcOrd="0" destOrd="0" presId="urn:microsoft.com/office/officeart/2009/3/layout/HorizontalOrganizationChart"/>
    <dgm:cxn modelId="{7E1CAD4E-072A-4423-AE2F-1EB5D7409646}" type="presParOf" srcId="{3AC1D33D-8FF4-4005-8148-DA424C8BABD2}" destId="{5FAC7BFC-CCAC-40B8-BE89-201B174152A8}" srcOrd="0" destOrd="0" presId="urn:microsoft.com/office/officeart/2009/3/layout/HorizontalOrganizationChart"/>
    <dgm:cxn modelId="{DE634E9B-B358-4012-8074-859327DE0192}" type="presParOf" srcId="{3AC1D33D-8FF4-4005-8148-DA424C8BABD2}" destId="{9A534BCA-F361-4DBB-97A6-0A2E2E369957}" srcOrd="1" destOrd="0" presId="urn:microsoft.com/office/officeart/2009/3/layout/HorizontalOrganizationChart"/>
    <dgm:cxn modelId="{74CA5B5A-A69F-494D-AAA5-92467D28A155}" type="presParOf" srcId="{93000051-FA6B-44E1-9DB1-A346A1B15EEF}" destId="{7FA0A042-93A3-4C71-AEE0-902B2AAE11B8}" srcOrd="1" destOrd="0" presId="urn:microsoft.com/office/officeart/2009/3/layout/HorizontalOrganizationChart"/>
    <dgm:cxn modelId="{1728399E-E978-49D3-BB33-2B059ADAE525}" type="presParOf" srcId="{93000051-FA6B-44E1-9DB1-A346A1B15EEF}" destId="{596AE992-6B5A-4C38-A03D-0E1802F1BAE8}" srcOrd="2" destOrd="0" presId="urn:microsoft.com/office/officeart/2009/3/layout/HorizontalOrganizationChart"/>
    <dgm:cxn modelId="{5932A874-EB65-4B1F-9F39-3024BEE432E1}" type="presParOf" srcId="{10F9A403-985A-4AC3-8071-AC6B075A5077}" destId="{F64DDCA7-B95F-4251-BFAA-8A53F1CE6CB2}" srcOrd="2" destOrd="0" presId="urn:microsoft.com/office/officeart/2009/3/layout/HorizontalOrganizationChart"/>
    <dgm:cxn modelId="{657063DF-87DA-4F75-A978-B3041BC430CD}" type="presParOf" srcId="{10F9A403-985A-4AC3-8071-AC6B075A5077}" destId="{8FE11D6E-CA49-422C-A64C-554BC2922A0D}" srcOrd="3" destOrd="0" presId="urn:microsoft.com/office/officeart/2009/3/layout/HorizontalOrganizationChart"/>
    <dgm:cxn modelId="{D1105501-2DD6-4195-AE45-77E461E69E7C}" type="presParOf" srcId="{8FE11D6E-CA49-422C-A64C-554BC2922A0D}" destId="{938CE8F5-4127-465D-AC9C-E03D486CE80B}" srcOrd="0" destOrd="0" presId="urn:microsoft.com/office/officeart/2009/3/layout/HorizontalOrganizationChart"/>
    <dgm:cxn modelId="{668ACE1B-EED6-404F-8A8C-CDA4642B7919}" type="presParOf" srcId="{938CE8F5-4127-465D-AC9C-E03D486CE80B}" destId="{582150D9-841B-4537-BFD8-3ADFF21DCECF}" srcOrd="0" destOrd="0" presId="urn:microsoft.com/office/officeart/2009/3/layout/HorizontalOrganizationChart"/>
    <dgm:cxn modelId="{1DFAD494-DD33-4976-B09F-1448E380F3E2}" type="presParOf" srcId="{938CE8F5-4127-465D-AC9C-E03D486CE80B}" destId="{E809D994-2BA8-4DBE-B629-C31264724A5A}" srcOrd="1" destOrd="0" presId="urn:microsoft.com/office/officeart/2009/3/layout/HorizontalOrganizationChart"/>
    <dgm:cxn modelId="{9780215F-80D6-4F3A-AD36-27FD48FE776F}" type="presParOf" srcId="{8FE11D6E-CA49-422C-A64C-554BC2922A0D}" destId="{1E6A0762-2323-4AD5-BC10-CFEEAABC6CFB}" srcOrd="1" destOrd="0" presId="urn:microsoft.com/office/officeart/2009/3/layout/HorizontalOrganizationChart"/>
    <dgm:cxn modelId="{45E67D0E-4876-48A0-92B5-189AAD792ADF}" type="presParOf" srcId="{8FE11D6E-CA49-422C-A64C-554BC2922A0D}" destId="{13FC2A29-EE3B-415D-A491-561ABDD4AA17}" srcOrd="2" destOrd="0" presId="urn:microsoft.com/office/officeart/2009/3/layout/HorizontalOrganizationChart"/>
    <dgm:cxn modelId="{513B55AC-8C8B-4DC5-B1C4-1D5C92E2EAF7}" type="presParOf" srcId="{289B7F57-F77D-4FA7-8BE3-05516BACDD0D}" destId="{7A367BCD-4C9B-489C-84E8-ACAD4D991C25}" srcOrd="2" destOrd="0" presId="urn:microsoft.com/office/officeart/2009/3/layout/HorizontalOrganizationChart"/>
    <dgm:cxn modelId="{BAF22203-75F1-480F-B07F-8E3E00350C9C}" type="presParOf" srcId="{76C50EBD-D1CA-49B0-BC6F-00E89B40B8AE}" destId="{0F189844-8D16-4952-9B2E-D12D0EBE85F8}" srcOrd="2" destOrd="0" presId="urn:microsoft.com/office/officeart/2009/3/layout/HorizontalOrganizationChart"/>
    <dgm:cxn modelId="{20B35765-D1AE-4570-B1E2-1FD812513B07}" type="presParOf" srcId="{76C50EBD-D1CA-49B0-BC6F-00E89B40B8AE}" destId="{E5D13641-D14F-4A0B-B297-27355645E8DA}" srcOrd="3" destOrd="0" presId="urn:microsoft.com/office/officeart/2009/3/layout/HorizontalOrganizationChart"/>
    <dgm:cxn modelId="{44DAF592-032F-4CFB-AD9F-4F91A475AF26}" type="presParOf" srcId="{E5D13641-D14F-4A0B-B297-27355645E8DA}" destId="{F1C6EB52-6328-4EF9-90DB-6E66ED4101C9}" srcOrd="0" destOrd="0" presId="urn:microsoft.com/office/officeart/2009/3/layout/HorizontalOrganizationChart"/>
    <dgm:cxn modelId="{86457F79-03DC-4A9F-9DCF-92B4F2031B1F}" type="presParOf" srcId="{F1C6EB52-6328-4EF9-90DB-6E66ED4101C9}" destId="{78F016B2-504A-456A-B277-46D7BB1F223A}" srcOrd="0" destOrd="0" presId="urn:microsoft.com/office/officeart/2009/3/layout/HorizontalOrganizationChart"/>
    <dgm:cxn modelId="{0FBCD0F6-CD9E-4597-AFB6-564EC06178E5}" type="presParOf" srcId="{F1C6EB52-6328-4EF9-90DB-6E66ED4101C9}" destId="{7107E07A-DC5C-4AB3-A407-8C276C0370D2}" srcOrd="1" destOrd="0" presId="urn:microsoft.com/office/officeart/2009/3/layout/HorizontalOrganizationChart"/>
    <dgm:cxn modelId="{D5141BEF-16F6-4044-9C37-307B46FC1867}" type="presParOf" srcId="{E5D13641-D14F-4A0B-B297-27355645E8DA}" destId="{8D6141CD-A3D0-4A7F-A175-C981A411CD13}" srcOrd="1" destOrd="0" presId="urn:microsoft.com/office/officeart/2009/3/layout/HorizontalOrganizationChart"/>
    <dgm:cxn modelId="{483CE928-C9D1-4D26-9BB3-1D8FDC2239E6}" type="presParOf" srcId="{8D6141CD-A3D0-4A7F-A175-C981A411CD13}" destId="{9515095B-9E07-4680-9E09-ED85E75FA7AB}" srcOrd="0" destOrd="0" presId="urn:microsoft.com/office/officeart/2009/3/layout/HorizontalOrganizationChart"/>
    <dgm:cxn modelId="{71753935-0C7D-4007-82A3-9A902C0AE070}" type="presParOf" srcId="{8D6141CD-A3D0-4A7F-A175-C981A411CD13}" destId="{1B5CEDE8-BCAC-48AF-A0B5-7CB567DCB7F7}" srcOrd="1" destOrd="0" presId="urn:microsoft.com/office/officeart/2009/3/layout/HorizontalOrganizationChart"/>
    <dgm:cxn modelId="{313BFADF-A2F3-4FEA-BD37-9031DF6CAFDB}" type="presParOf" srcId="{1B5CEDE8-BCAC-48AF-A0B5-7CB567DCB7F7}" destId="{5BD8631C-85E2-44AD-B5BE-A62C9FC3C815}" srcOrd="0" destOrd="0" presId="urn:microsoft.com/office/officeart/2009/3/layout/HorizontalOrganizationChart"/>
    <dgm:cxn modelId="{12D45FA7-D608-41CC-BCC7-47A1F2520206}" type="presParOf" srcId="{5BD8631C-85E2-44AD-B5BE-A62C9FC3C815}" destId="{B0A0D710-E245-47F2-BBD0-9E914D69EC41}" srcOrd="0" destOrd="0" presId="urn:microsoft.com/office/officeart/2009/3/layout/HorizontalOrganizationChart"/>
    <dgm:cxn modelId="{A66D5BDA-B6F1-40A9-A192-7BFD28A1D84B}" type="presParOf" srcId="{5BD8631C-85E2-44AD-B5BE-A62C9FC3C815}" destId="{03A1D625-AFAE-42B3-A364-6AE505003243}" srcOrd="1" destOrd="0" presId="urn:microsoft.com/office/officeart/2009/3/layout/HorizontalOrganizationChart"/>
    <dgm:cxn modelId="{EC697186-9DE4-479E-92C7-461495A620C7}" type="presParOf" srcId="{1B5CEDE8-BCAC-48AF-A0B5-7CB567DCB7F7}" destId="{CB36F2C0-505F-4E22-BA69-95B7C179FD61}" srcOrd="1" destOrd="0" presId="urn:microsoft.com/office/officeart/2009/3/layout/HorizontalOrganizationChart"/>
    <dgm:cxn modelId="{0367CD9D-4757-4E6F-BD08-F88DFECBC3CE}" type="presParOf" srcId="{1B5CEDE8-BCAC-48AF-A0B5-7CB567DCB7F7}" destId="{F375939A-A495-4CA4-A92C-E82A632AE604}" srcOrd="2" destOrd="0" presId="urn:microsoft.com/office/officeart/2009/3/layout/HorizontalOrganizationChart"/>
    <dgm:cxn modelId="{32B6564F-2326-4F66-AA19-8B865F8B2B69}" type="presParOf" srcId="{E5D13641-D14F-4A0B-B297-27355645E8DA}" destId="{31052A62-C394-447A-AABC-837DAFE023CE}" srcOrd="2" destOrd="0" presId="urn:microsoft.com/office/officeart/2009/3/layout/HorizontalOrganizationChart"/>
    <dgm:cxn modelId="{D62D2A2A-B314-4434-A9E9-B4CFA9013E1B}" type="presParOf" srcId="{0D3C6307-1D85-4D7B-BD91-FD0BC0803E7D}" destId="{FBE9CF21-B45B-48A0-9659-44E43151F227}"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5.xml><?xml version="1.0" encoding="utf-8"?>
<dgm:dataModel xmlns:dgm="http://schemas.openxmlformats.org/drawingml/2006/diagram" xmlns:a="http://schemas.openxmlformats.org/drawingml/2006/main">
  <dgm:ptLst>
    <dgm:pt modelId="{CED13BFA-7988-4F64-B4D3-060E6B77AEC8}" type="doc">
      <dgm:prSet loTypeId="urn:microsoft.com/office/officeart/2005/8/layout/hierarchy5" loCatId="hierarchy" qsTypeId="urn:microsoft.com/office/officeart/2005/8/quickstyle/simple5" qsCatId="simple" csTypeId="urn:microsoft.com/office/officeart/2005/8/colors/accent0_3" csCatId="mainScheme" phldr="1"/>
      <dgm:spPr/>
      <dgm:t>
        <a:bodyPr/>
        <a:lstStyle/>
        <a:p>
          <a:endParaRPr lang="en-US"/>
        </a:p>
      </dgm:t>
    </dgm:pt>
    <dgm:pt modelId="{4B427E7B-A42C-4126-8A50-D6239AADD2A0}">
      <dgm:prSet phldrT="[Text]" custT="1"/>
      <dgm:spPr/>
      <dgm:t>
        <a:bodyPr/>
        <a:lstStyle/>
        <a:p>
          <a:r>
            <a:rPr lang="en-US" sz="2000" dirty="0"/>
            <a:t>Location of supplier of Goods/ Services</a:t>
          </a:r>
        </a:p>
        <a:p>
          <a:r>
            <a:rPr lang="en-US" sz="2000" dirty="0"/>
            <a:t>(State X)</a:t>
          </a:r>
        </a:p>
      </dgm:t>
    </dgm:pt>
    <dgm:pt modelId="{2EA771AE-D993-4EBE-9FA0-92EF56BC4975}" type="parTrans" cxnId="{556C737D-7AC8-41DF-92D2-4EE4F0EDBC7B}">
      <dgm:prSet/>
      <dgm:spPr/>
      <dgm:t>
        <a:bodyPr/>
        <a:lstStyle/>
        <a:p>
          <a:endParaRPr lang="en-US" sz="1800"/>
        </a:p>
      </dgm:t>
    </dgm:pt>
    <dgm:pt modelId="{710C506F-A313-4F77-BA60-3BCAC464005B}" type="sibTrans" cxnId="{556C737D-7AC8-41DF-92D2-4EE4F0EDBC7B}">
      <dgm:prSet/>
      <dgm:spPr/>
      <dgm:t>
        <a:bodyPr/>
        <a:lstStyle/>
        <a:p>
          <a:endParaRPr lang="en-US" sz="1800"/>
        </a:p>
      </dgm:t>
    </dgm:pt>
    <dgm:pt modelId="{D2249EEF-6D18-4B46-9CCE-9A6C02C09072}">
      <dgm:prSet phldrT="[Text]" custT="1"/>
      <dgm:spPr/>
      <dgm:t>
        <a:bodyPr/>
        <a:lstStyle/>
        <a:p>
          <a:r>
            <a:rPr lang="en-US" sz="2000" dirty="0"/>
            <a:t>State X</a:t>
          </a:r>
        </a:p>
      </dgm:t>
    </dgm:pt>
    <dgm:pt modelId="{C43800AC-3E9A-46BD-BC74-EE13CF50A395}" type="parTrans" cxnId="{DC03D961-E58D-42CC-AA3D-7D5951F137D9}">
      <dgm:prSet custT="1"/>
      <dgm:spPr/>
      <dgm:t>
        <a:bodyPr/>
        <a:lstStyle/>
        <a:p>
          <a:endParaRPr lang="en-US" sz="1800"/>
        </a:p>
      </dgm:t>
    </dgm:pt>
    <dgm:pt modelId="{D1F23B12-2588-4B6E-8A2D-0F112948F140}" type="sibTrans" cxnId="{DC03D961-E58D-42CC-AA3D-7D5951F137D9}">
      <dgm:prSet/>
      <dgm:spPr/>
      <dgm:t>
        <a:bodyPr/>
        <a:lstStyle/>
        <a:p>
          <a:endParaRPr lang="en-US" sz="1800"/>
        </a:p>
      </dgm:t>
    </dgm:pt>
    <dgm:pt modelId="{4F408E31-D102-4ADE-B72F-14BD20F4725C}">
      <dgm:prSet phldrT="[Text]" custT="1"/>
      <dgm:spPr/>
      <dgm:t>
        <a:bodyPr/>
        <a:lstStyle/>
        <a:p>
          <a:r>
            <a:rPr lang="en-US" sz="2000" dirty="0"/>
            <a:t>Intra - State supply</a:t>
          </a:r>
        </a:p>
      </dgm:t>
    </dgm:pt>
    <dgm:pt modelId="{1DF6C280-9C16-498A-9102-71E857888EAF}" type="parTrans" cxnId="{D02BCC30-88C6-432C-AFB6-94E0238C9173}">
      <dgm:prSet custT="1"/>
      <dgm:spPr/>
      <dgm:t>
        <a:bodyPr/>
        <a:lstStyle/>
        <a:p>
          <a:endParaRPr lang="en-US" sz="1800"/>
        </a:p>
      </dgm:t>
    </dgm:pt>
    <dgm:pt modelId="{88F2333D-DD95-49D5-9B08-39BE9D7E0D7F}" type="sibTrans" cxnId="{D02BCC30-88C6-432C-AFB6-94E0238C9173}">
      <dgm:prSet/>
      <dgm:spPr/>
      <dgm:t>
        <a:bodyPr/>
        <a:lstStyle/>
        <a:p>
          <a:endParaRPr lang="en-US" sz="1800"/>
        </a:p>
      </dgm:t>
    </dgm:pt>
    <dgm:pt modelId="{4FA364F9-CF6E-4F34-A2E1-ECDCA9613578}">
      <dgm:prSet phldrT="[Text]" custT="1"/>
      <dgm:spPr/>
      <dgm:t>
        <a:bodyPr/>
        <a:lstStyle/>
        <a:p>
          <a:r>
            <a:rPr lang="en-US" sz="2000" dirty="0"/>
            <a:t>State Y</a:t>
          </a:r>
        </a:p>
      </dgm:t>
    </dgm:pt>
    <dgm:pt modelId="{643905ED-EC6C-44D1-8BDE-EC1C38F5336D}" type="parTrans" cxnId="{1C622DA6-36D0-4E90-9715-EEAB40291213}">
      <dgm:prSet custT="1"/>
      <dgm:spPr/>
      <dgm:t>
        <a:bodyPr/>
        <a:lstStyle/>
        <a:p>
          <a:endParaRPr lang="en-US" sz="1800"/>
        </a:p>
      </dgm:t>
    </dgm:pt>
    <dgm:pt modelId="{7CA8A80D-807D-4CCB-8D75-BE088D8BC311}" type="sibTrans" cxnId="{1C622DA6-36D0-4E90-9715-EEAB40291213}">
      <dgm:prSet/>
      <dgm:spPr/>
      <dgm:t>
        <a:bodyPr/>
        <a:lstStyle/>
        <a:p>
          <a:endParaRPr lang="en-US" sz="1800"/>
        </a:p>
      </dgm:t>
    </dgm:pt>
    <dgm:pt modelId="{73EA48EF-C0A6-43F6-B727-51066BF7468B}">
      <dgm:prSet phldrT="[Text]" custT="1"/>
      <dgm:spPr/>
      <dgm:t>
        <a:bodyPr/>
        <a:lstStyle/>
        <a:p>
          <a:r>
            <a:rPr lang="en-US" altLang="en-US" sz="2000" dirty="0"/>
            <a:t>Supply in the course of</a:t>
          </a:r>
          <a:br>
            <a:rPr lang="en-US" altLang="en-US" sz="2000" dirty="0"/>
          </a:br>
          <a:r>
            <a:rPr lang="en-US" altLang="en-US" sz="2000" dirty="0"/>
            <a:t> inter-state</a:t>
          </a:r>
          <a:br>
            <a:rPr lang="en-US" altLang="en-US" sz="2000" dirty="0"/>
          </a:br>
          <a:r>
            <a:rPr lang="en-US" altLang="en-US" sz="2000" dirty="0"/>
            <a:t> trade or commerce</a:t>
          </a:r>
          <a:endParaRPr lang="en-US" sz="2000" dirty="0"/>
        </a:p>
      </dgm:t>
    </dgm:pt>
    <dgm:pt modelId="{849E0CE2-CC36-4CC7-85D0-83EBAF1E2337}" type="parTrans" cxnId="{5411F804-5CC7-4D20-AE5F-5EC86467D6AC}">
      <dgm:prSet custT="1"/>
      <dgm:spPr/>
      <dgm:t>
        <a:bodyPr/>
        <a:lstStyle/>
        <a:p>
          <a:endParaRPr lang="en-US" sz="1800"/>
        </a:p>
      </dgm:t>
    </dgm:pt>
    <dgm:pt modelId="{734106F1-2AD1-4DA7-AD85-62E0398901C8}" type="sibTrans" cxnId="{5411F804-5CC7-4D20-AE5F-5EC86467D6AC}">
      <dgm:prSet/>
      <dgm:spPr/>
      <dgm:t>
        <a:bodyPr/>
        <a:lstStyle/>
        <a:p>
          <a:endParaRPr lang="en-US" sz="1800"/>
        </a:p>
      </dgm:t>
    </dgm:pt>
    <dgm:pt modelId="{54BCF7B6-6A40-4CE4-A7C1-A0BA40A80719}" type="pres">
      <dgm:prSet presAssocID="{CED13BFA-7988-4F64-B4D3-060E6B77AEC8}" presName="mainComposite" presStyleCnt="0">
        <dgm:presLayoutVars>
          <dgm:chPref val="1"/>
          <dgm:dir/>
          <dgm:animOne val="branch"/>
          <dgm:animLvl val="lvl"/>
          <dgm:resizeHandles val="exact"/>
        </dgm:presLayoutVars>
      </dgm:prSet>
      <dgm:spPr/>
    </dgm:pt>
    <dgm:pt modelId="{8A420379-7E93-4548-A030-767573FD3CA0}" type="pres">
      <dgm:prSet presAssocID="{CED13BFA-7988-4F64-B4D3-060E6B77AEC8}" presName="hierFlow" presStyleCnt="0"/>
      <dgm:spPr/>
    </dgm:pt>
    <dgm:pt modelId="{FA55B27E-4FE1-465D-B4A2-5AE7BCBBE75D}" type="pres">
      <dgm:prSet presAssocID="{CED13BFA-7988-4F64-B4D3-060E6B77AEC8}" presName="hierChild1" presStyleCnt="0">
        <dgm:presLayoutVars>
          <dgm:chPref val="1"/>
          <dgm:animOne val="branch"/>
          <dgm:animLvl val="lvl"/>
        </dgm:presLayoutVars>
      </dgm:prSet>
      <dgm:spPr/>
    </dgm:pt>
    <dgm:pt modelId="{D91F7DAA-A3E5-4C24-8D43-B8A9330F8B31}" type="pres">
      <dgm:prSet presAssocID="{4B427E7B-A42C-4126-8A50-D6239AADD2A0}" presName="Name17" presStyleCnt="0"/>
      <dgm:spPr/>
    </dgm:pt>
    <dgm:pt modelId="{E1528568-E676-4D28-A99C-0E8F6BEE7904}" type="pres">
      <dgm:prSet presAssocID="{4B427E7B-A42C-4126-8A50-D6239AADD2A0}" presName="level1Shape" presStyleLbl="node0" presStyleIdx="0" presStyleCnt="1">
        <dgm:presLayoutVars>
          <dgm:chPref val="3"/>
        </dgm:presLayoutVars>
      </dgm:prSet>
      <dgm:spPr/>
    </dgm:pt>
    <dgm:pt modelId="{52B42C0B-7E97-43F1-9520-57737F7DD622}" type="pres">
      <dgm:prSet presAssocID="{4B427E7B-A42C-4126-8A50-D6239AADD2A0}" presName="hierChild2" presStyleCnt="0"/>
      <dgm:spPr/>
    </dgm:pt>
    <dgm:pt modelId="{C26AB9C4-8E8E-439C-B719-2A4C21388F87}" type="pres">
      <dgm:prSet presAssocID="{C43800AC-3E9A-46BD-BC74-EE13CF50A395}" presName="Name25" presStyleLbl="parChTrans1D2" presStyleIdx="0" presStyleCnt="2"/>
      <dgm:spPr/>
    </dgm:pt>
    <dgm:pt modelId="{A74266B1-9A47-4E6F-BA1A-A8BA43D470D1}" type="pres">
      <dgm:prSet presAssocID="{C43800AC-3E9A-46BD-BC74-EE13CF50A395}" presName="connTx" presStyleLbl="parChTrans1D2" presStyleIdx="0" presStyleCnt="2"/>
      <dgm:spPr/>
    </dgm:pt>
    <dgm:pt modelId="{2EE4D257-0326-4CD9-A27B-62F8988E2FFD}" type="pres">
      <dgm:prSet presAssocID="{D2249EEF-6D18-4B46-9CCE-9A6C02C09072}" presName="Name30" presStyleCnt="0"/>
      <dgm:spPr/>
    </dgm:pt>
    <dgm:pt modelId="{E6BFD176-FF5A-4872-8C50-35E04C0D704E}" type="pres">
      <dgm:prSet presAssocID="{D2249EEF-6D18-4B46-9CCE-9A6C02C09072}" presName="level2Shape" presStyleLbl="node2" presStyleIdx="0" presStyleCnt="2"/>
      <dgm:spPr/>
    </dgm:pt>
    <dgm:pt modelId="{4E1D292D-9A02-4768-A54B-531FCF78F6B9}" type="pres">
      <dgm:prSet presAssocID="{D2249EEF-6D18-4B46-9CCE-9A6C02C09072}" presName="hierChild3" presStyleCnt="0"/>
      <dgm:spPr/>
    </dgm:pt>
    <dgm:pt modelId="{03D3AE22-E266-476F-BB38-6D5EA676980E}" type="pres">
      <dgm:prSet presAssocID="{1DF6C280-9C16-498A-9102-71E857888EAF}" presName="Name25" presStyleLbl="parChTrans1D3" presStyleIdx="0" presStyleCnt="2"/>
      <dgm:spPr/>
    </dgm:pt>
    <dgm:pt modelId="{F4F878CB-9091-4FE6-984A-5F52BD797CEE}" type="pres">
      <dgm:prSet presAssocID="{1DF6C280-9C16-498A-9102-71E857888EAF}" presName="connTx" presStyleLbl="parChTrans1D3" presStyleIdx="0" presStyleCnt="2"/>
      <dgm:spPr/>
    </dgm:pt>
    <dgm:pt modelId="{C8E056F4-C5AD-42B1-9BC2-25111C83BCDA}" type="pres">
      <dgm:prSet presAssocID="{4F408E31-D102-4ADE-B72F-14BD20F4725C}" presName="Name30" presStyleCnt="0"/>
      <dgm:spPr/>
    </dgm:pt>
    <dgm:pt modelId="{0023CEF3-E6DA-4EA3-97AD-C295CAAE2A93}" type="pres">
      <dgm:prSet presAssocID="{4F408E31-D102-4ADE-B72F-14BD20F4725C}" presName="level2Shape" presStyleLbl="node3" presStyleIdx="0" presStyleCnt="2" custLinFactNeighborX="1441"/>
      <dgm:spPr/>
    </dgm:pt>
    <dgm:pt modelId="{A86B1E8F-B0D0-4E40-AF6B-6765EA380D04}" type="pres">
      <dgm:prSet presAssocID="{4F408E31-D102-4ADE-B72F-14BD20F4725C}" presName="hierChild3" presStyleCnt="0"/>
      <dgm:spPr/>
    </dgm:pt>
    <dgm:pt modelId="{D6846AD3-DE6B-4150-9860-31A0975A8276}" type="pres">
      <dgm:prSet presAssocID="{643905ED-EC6C-44D1-8BDE-EC1C38F5336D}" presName="Name25" presStyleLbl="parChTrans1D2" presStyleIdx="1" presStyleCnt="2"/>
      <dgm:spPr/>
    </dgm:pt>
    <dgm:pt modelId="{1979A4FA-4756-4FBA-84D2-7ED2DF773080}" type="pres">
      <dgm:prSet presAssocID="{643905ED-EC6C-44D1-8BDE-EC1C38F5336D}" presName="connTx" presStyleLbl="parChTrans1D2" presStyleIdx="1" presStyleCnt="2"/>
      <dgm:spPr/>
    </dgm:pt>
    <dgm:pt modelId="{66A06365-3D46-4D0D-AFE3-90312CD22500}" type="pres">
      <dgm:prSet presAssocID="{4FA364F9-CF6E-4F34-A2E1-ECDCA9613578}" presName="Name30" presStyleCnt="0"/>
      <dgm:spPr/>
    </dgm:pt>
    <dgm:pt modelId="{9CAAE7F3-DA9C-4D7C-B96E-4CCB64B2442D}" type="pres">
      <dgm:prSet presAssocID="{4FA364F9-CF6E-4F34-A2E1-ECDCA9613578}" presName="level2Shape" presStyleLbl="node2" presStyleIdx="1" presStyleCnt="2" custLinFactNeighborX="-1045"/>
      <dgm:spPr/>
    </dgm:pt>
    <dgm:pt modelId="{6BD2A3C4-36D9-4E44-B7DC-4E2119EE42C9}" type="pres">
      <dgm:prSet presAssocID="{4FA364F9-CF6E-4F34-A2E1-ECDCA9613578}" presName="hierChild3" presStyleCnt="0"/>
      <dgm:spPr/>
    </dgm:pt>
    <dgm:pt modelId="{81AE5576-9220-4C3F-B646-C547BE04FC39}" type="pres">
      <dgm:prSet presAssocID="{849E0CE2-CC36-4CC7-85D0-83EBAF1E2337}" presName="Name25" presStyleLbl="parChTrans1D3" presStyleIdx="1" presStyleCnt="2"/>
      <dgm:spPr/>
    </dgm:pt>
    <dgm:pt modelId="{F051A336-38ED-4508-8F58-A890F685D582}" type="pres">
      <dgm:prSet presAssocID="{849E0CE2-CC36-4CC7-85D0-83EBAF1E2337}" presName="connTx" presStyleLbl="parChTrans1D3" presStyleIdx="1" presStyleCnt="2"/>
      <dgm:spPr/>
    </dgm:pt>
    <dgm:pt modelId="{2577E420-E918-4FCF-9DFA-03204023B8E0}" type="pres">
      <dgm:prSet presAssocID="{73EA48EF-C0A6-43F6-B727-51066BF7468B}" presName="Name30" presStyleCnt="0"/>
      <dgm:spPr/>
    </dgm:pt>
    <dgm:pt modelId="{4C887918-9DA0-4084-B01B-6CD42BDE97D6}" type="pres">
      <dgm:prSet presAssocID="{73EA48EF-C0A6-43F6-B727-51066BF7468B}" presName="level2Shape" presStyleLbl="node3" presStyleIdx="1" presStyleCnt="2"/>
      <dgm:spPr/>
    </dgm:pt>
    <dgm:pt modelId="{08BC3CFA-B141-4E6D-AD65-C0B50C739B0A}" type="pres">
      <dgm:prSet presAssocID="{73EA48EF-C0A6-43F6-B727-51066BF7468B}" presName="hierChild3" presStyleCnt="0"/>
      <dgm:spPr/>
    </dgm:pt>
    <dgm:pt modelId="{902DB7C8-0788-4EA8-9F06-7EDE90E1D4EE}" type="pres">
      <dgm:prSet presAssocID="{CED13BFA-7988-4F64-B4D3-060E6B77AEC8}" presName="bgShapesFlow" presStyleCnt="0"/>
      <dgm:spPr/>
    </dgm:pt>
  </dgm:ptLst>
  <dgm:cxnLst>
    <dgm:cxn modelId="{A097A3E4-EEEC-4F2C-B62B-F4A860DBA235}" type="presOf" srcId="{643905ED-EC6C-44D1-8BDE-EC1C38F5336D}" destId="{D6846AD3-DE6B-4150-9860-31A0975A8276}" srcOrd="0" destOrd="0" presId="urn:microsoft.com/office/officeart/2005/8/layout/hierarchy5"/>
    <dgm:cxn modelId="{544E7448-BEA6-4AE7-A688-A1AC05B8E706}" type="presOf" srcId="{73EA48EF-C0A6-43F6-B727-51066BF7468B}" destId="{4C887918-9DA0-4084-B01B-6CD42BDE97D6}" srcOrd="0" destOrd="0" presId="urn:microsoft.com/office/officeart/2005/8/layout/hierarchy5"/>
    <dgm:cxn modelId="{B4E9E2B0-734F-4C90-9D2B-7576216684CA}" type="presOf" srcId="{C43800AC-3E9A-46BD-BC74-EE13CF50A395}" destId="{C26AB9C4-8E8E-439C-B719-2A4C21388F87}" srcOrd="0" destOrd="0" presId="urn:microsoft.com/office/officeart/2005/8/layout/hierarchy5"/>
    <dgm:cxn modelId="{14330582-1593-439E-A651-15B1E48B5E98}" type="presOf" srcId="{4FA364F9-CF6E-4F34-A2E1-ECDCA9613578}" destId="{9CAAE7F3-DA9C-4D7C-B96E-4CCB64B2442D}" srcOrd="0" destOrd="0" presId="urn:microsoft.com/office/officeart/2005/8/layout/hierarchy5"/>
    <dgm:cxn modelId="{E03732C5-2436-4076-BDAC-E7C9AB364119}" type="presOf" srcId="{849E0CE2-CC36-4CC7-85D0-83EBAF1E2337}" destId="{F051A336-38ED-4508-8F58-A890F685D582}" srcOrd="1" destOrd="0" presId="urn:microsoft.com/office/officeart/2005/8/layout/hierarchy5"/>
    <dgm:cxn modelId="{B36A349B-ECA5-447D-B133-4F1E09F17D58}" type="presOf" srcId="{1DF6C280-9C16-498A-9102-71E857888EAF}" destId="{03D3AE22-E266-476F-BB38-6D5EA676980E}" srcOrd="0" destOrd="0" presId="urn:microsoft.com/office/officeart/2005/8/layout/hierarchy5"/>
    <dgm:cxn modelId="{556C737D-7AC8-41DF-92D2-4EE4F0EDBC7B}" srcId="{CED13BFA-7988-4F64-B4D3-060E6B77AEC8}" destId="{4B427E7B-A42C-4126-8A50-D6239AADD2A0}" srcOrd="0" destOrd="0" parTransId="{2EA771AE-D993-4EBE-9FA0-92EF56BC4975}" sibTransId="{710C506F-A313-4F77-BA60-3BCAC464005B}"/>
    <dgm:cxn modelId="{8237D1ED-2030-4CB5-B2FE-801B91382C85}" type="presOf" srcId="{D2249EEF-6D18-4B46-9CCE-9A6C02C09072}" destId="{E6BFD176-FF5A-4872-8C50-35E04C0D704E}" srcOrd="0" destOrd="0" presId="urn:microsoft.com/office/officeart/2005/8/layout/hierarchy5"/>
    <dgm:cxn modelId="{5660B640-0D8A-43B6-BB04-975049781D2C}" type="presOf" srcId="{CED13BFA-7988-4F64-B4D3-060E6B77AEC8}" destId="{54BCF7B6-6A40-4CE4-A7C1-A0BA40A80719}" srcOrd="0" destOrd="0" presId="urn:microsoft.com/office/officeart/2005/8/layout/hierarchy5"/>
    <dgm:cxn modelId="{17430540-83BF-44E3-B2AB-E6AAC22E7672}" type="presOf" srcId="{1DF6C280-9C16-498A-9102-71E857888EAF}" destId="{F4F878CB-9091-4FE6-984A-5F52BD797CEE}" srcOrd="1" destOrd="0" presId="urn:microsoft.com/office/officeart/2005/8/layout/hierarchy5"/>
    <dgm:cxn modelId="{D6E81A9E-71E0-441A-BA11-CA44BED05D02}" type="presOf" srcId="{4F408E31-D102-4ADE-B72F-14BD20F4725C}" destId="{0023CEF3-E6DA-4EA3-97AD-C295CAAE2A93}" srcOrd="0" destOrd="0" presId="urn:microsoft.com/office/officeart/2005/8/layout/hierarchy5"/>
    <dgm:cxn modelId="{5411F804-5CC7-4D20-AE5F-5EC86467D6AC}" srcId="{4FA364F9-CF6E-4F34-A2E1-ECDCA9613578}" destId="{73EA48EF-C0A6-43F6-B727-51066BF7468B}" srcOrd="0" destOrd="0" parTransId="{849E0CE2-CC36-4CC7-85D0-83EBAF1E2337}" sibTransId="{734106F1-2AD1-4DA7-AD85-62E0398901C8}"/>
    <dgm:cxn modelId="{1C622DA6-36D0-4E90-9715-EEAB40291213}" srcId="{4B427E7B-A42C-4126-8A50-D6239AADD2A0}" destId="{4FA364F9-CF6E-4F34-A2E1-ECDCA9613578}" srcOrd="1" destOrd="0" parTransId="{643905ED-EC6C-44D1-8BDE-EC1C38F5336D}" sibTransId="{7CA8A80D-807D-4CCB-8D75-BE088D8BC311}"/>
    <dgm:cxn modelId="{E89827D9-38B8-41BD-9CB5-D3BE6776DC0A}" type="presOf" srcId="{849E0CE2-CC36-4CC7-85D0-83EBAF1E2337}" destId="{81AE5576-9220-4C3F-B646-C547BE04FC39}" srcOrd="0" destOrd="0" presId="urn:microsoft.com/office/officeart/2005/8/layout/hierarchy5"/>
    <dgm:cxn modelId="{DC03D961-E58D-42CC-AA3D-7D5951F137D9}" srcId="{4B427E7B-A42C-4126-8A50-D6239AADD2A0}" destId="{D2249EEF-6D18-4B46-9CCE-9A6C02C09072}" srcOrd="0" destOrd="0" parTransId="{C43800AC-3E9A-46BD-BC74-EE13CF50A395}" sibTransId="{D1F23B12-2588-4B6E-8A2D-0F112948F140}"/>
    <dgm:cxn modelId="{67133F35-BFFE-420F-BCD3-137F674EDFAE}" type="presOf" srcId="{4B427E7B-A42C-4126-8A50-D6239AADD2A0}" destId="{E1528568-E676-4D28-A99C-0E8F6BEE7904}" srcOrd="0" destOrd="0" presId="urn:microsoft.com/office/officeart/2005/8/layout/hierarchy5"/>
    <dgm:cxn modelId="{7ED8447A-92C4-40D1-88D1-90CC7D599795}" type="presOf" srcId="{643905ED-EC6C-44D1-8BDE-EC1C38F5336D}" destId="{1979A4FA-4756-4FBA-84D2-7ED2DF773080}" srcOrd="1" destOrd="0" presId="urn:microsoft.com/office/officeart/2005/8/layout/hierarchy5"/>
    <dgm:cxn modelId="{D02BCC30-88C6-432C-AFB6-94E0238C9173}" srcId="{D2249EEF-6D18-4B46-9CCE-9A6C02C09072}" destId="{4F408E31-D102-4ADE-B72F-14BD20F4725C}" srcOrd="0" destOrd="0" parTransId="{1DF6C280-9C16-498A-9102-71E857888EAF}" sibTransId="{88F2333D-DD95-49D5-9B08-39BE9D7E0D7F}"/>
    <dgm:cxn modelId="{F40356F5-3F75-4B9D-B518-F3872AB72550}" type="presOf" srcId="{C43800AC-3E9A-46BD-BC74-EE13CF50A395}" destId="{A74266B1-9A47-4E6F-BA1A-A8BA43D470D1}" srcOrd="1" destOrd="0" presId="urn:microsoft.com/office/officeart/2005/8/layout/hierarchy5"/>
    <dgm:cxn modelId="{93763F1C-9CF0-4851-B06A-CA568A94F96D}" type="presParOf" srcId="{54BCF7B6-6A40-4CE4-A7C1-A0BA40A80719}" destId="{8A420379-7E93-4548-A030-767573FD3CA0}" srcOrd="0" destOrd="0" presId="urn:microsoft.com/office/officeart/2005/8/layout/hierarchy5"/>
    <dgm:cxn modelId="{39CD837B-37AC-44C2-B73F-79CB404EFDBD}" type="presParOf" srcId="{8A420379-7E93-4548-A030-767573FD3CA0}" destId="{FA55B27E-4FE1-465D-B4A2-5AE7BCBBE75D}" srcOrd="0" destOrd="0" presId="urn:microsoft.com/office/officeart/2005/8/layout/hierarchy5"/>
    <dgm:cxn modelId="{772F9740-C09B-41A9-9B14-5AABAE1DEB5E}" type="presParOf" srcId="{FA55B27E-4FE1-465D-B4A2-5AE7BCBBE75D}" destId="{D91F7DAA-A3E5-4C24-8D43-B8A9330F8B31}" srcOrd="0" destOrd="0" presId="urn:microsoft.com/office/officeart/2005/8/layout/hierarchy5"/>
    <dgm:cxn modelId="{26B98CAD-C431-47D4-BFFE-A7117BB3E1E1}" type="presParOf" srcId="{D91F7DAA-A3E5-4C24-8D43-B8A9330F8B31}" destId="{E1528568-E676-4D28-A99C-0E8F6BEE7904}" srcOrd="0" destOrd="0" presId="urn:microsoft.com/office/officeart/2005/8/layout/hierarchy5"/>
    <dgm:cxn modelId="{8B20B81C-8393-4D9D-89BB-9C6A2D058C73}" type="presParOf" srcId="{D91F7DAA-A3E5-4C24-8D43-B8A9330F8B31}" destId="{52B42C0B-7E97-43F1-9520-57737F7DD622}" srcOrd="1" destOrd="0" presId="urn:microsoft.com/office/officeart/2005/8/layout/hierarchy5"/>
    <dgm:cxn modelId="{15D57789-7CE3-4FC8-BA4E-DAA4748BE52D}" type="presParOf" srcId="{52B42C0B-7E97-43F1-9520-57737F7DD622}" destId="{C26AB9C4-8E8E-439C-B719-2A4C21388F87}" srcOrd="0" destOrd="0" presId="urn:microsoft.com/office/officeart/2005/8/layout/hierarchy5"/>
    <dgm:cxn modelId="{9B0990F4-DD15-43C1-89AD-BEC537345329}" type="presParOf" srcId="{C26AB9C4-8E8E-439C-B719-2A4C21388F87}" destId="{A74266B1-9A47-4E6F-BA1A-A8BA43D470D1}" srcOrd="0" destOrd="0" presId="urn:microsoft.com/office/officeart/2005/8/layout/hierarchy5"/>
    <dgm:cxn modelId="{8AAF9DE9-6030-47B4-A1D3-5218ABF9D046}" type="presParOf" srcId="{52B42C0B-7E97-43F1-9520-57737F7DD622}" destId="{2EE4D257-0326-4CD9-A27B-62F8988E2FFD}" srcOrd="1" destOrd="0" presId="urn:microsoft.com/office/officeart/2005/8/layout/hierarchy5"/>
    <dgm:cxn modelId="{753C8BE7-7D34-48F7-AE47-3968E7588AD6}" type="presParOf" srcId="{2EE4D257-0326-4CD9-A27B-62F8988E2FFD}" destId="{E6BFD176-FF5A-4872-8C50-35E04C0D704E}" srcOrd="0" destOrd="0" presId="urn:microsoft.com/office/officeart/2005/8/layout/hierarchy5"/>
    <dgm:cxn modelId="{0EBA5AE1-1791-4E27-BA4B-266951C8F836}" type="presParOf" srcId="{2EE4D257-0326-4CD9-A27B-62F8988E2FFD}" destId="{4E1D292D-9A02-4768-A54B-531FCF78F6B9}" srcOrd="1" destOrd="0" presId="urn:microsoft.com/office/officeart/2005/8/layout/hierarchy5"/>
    <dgm:cxn modelId="{8B29FCCC-F1C2-4565-A74B-C681580E2BD6}" type="presParOf" srcId="{4E1D292D-9A02-4768-A54B-531FCF78F6B9}" destId="{03D3AE22-E266-476F-BB38-6D5EA676980E}" srcOrd="0" destOrd="0" presId="urn:microsoft.com/office/officeart/2005/8/layout/hierarchy5"/>
    <dgm:cxn modelId="{B5903F46-9757-4B08-8760-008C3B4AE8C3}" type="presParOf" srcId="{03D3AE22-E266-476F-BB38-6D5EA676980E}" destId="{F4F878CB-9091-4FE6-984A-5F52BD797CEE}" srcOrd="0" destOrd="0" presId="urn:microsoft.com/office/officeart/2005/8/layout/hierarchy5"/>
    <dgm:cxn modelId="{84604258-747D-4906-B7E0-418B2F4EFF00}" type="presParOf" srcId="{4E1D292D-9A02-4768-A54B-531FCF78F6B9}" destId="{C8E056F4-C5AD-42B1-9BC2-25111C83BCDA}" srcOrd="1" destOrd="0" presId="urn:microsoft.com/office/officeart/2005/8/layout/hierarchy5"/>
    <dgm:cxn modelId="{25D37770-1DA7-4292-976C-2009E9AB906B}" type="presParOf" srcId="{C8E056F4-C5AD-42B1-9BC2-25111C83BCDA}" destId="{0023CEF3-E6DA-4EA3-97AD-C295CAAE2A93}" srcOrd="0" destOrd="0" presId="urn:microsoft.com/office/officeart/2005/8/layout/hierarchy5"/>
    <dgm:cxn modelId="{C3B3BEDC-02F2-4492-9699-9FF53BD66926}" type="presParOf" srcId="{C8E056F4-C5AD-42B1-9BC2-25111C83BCDA}" destId="{A86B1E8F-B0D0-4E40-AF6B-6765EA380D04}" srcOrd="1" destOrd="0" presId="urn:microsoft.com/office/officeart/2005/8/layout/hierarchy5"/>
    <dgm:cxn modelId="{67785FB1-0BB4-44A9-B10C-69FA6D6E12E3}" type="presParOf" srcId="{52B42C0B-7E97-43F1-9520-57737F7DD622}" destId="{D6846AD3-DE6B-4150-9860-31A0975A8276}" srcOrd="2" destOrd="0" presId="urn:microsoft.com/office/officeart/2005/8/layout/hierarchy5"/>
    <dgm:cxn modelId="{78F3A59E-53A1-4E01-B50F-C66210A09A40}" type="presParOf" srcId="{D6846AD3-DE6B-4150-9860-31A0975A8276}" destId="{1979A4FA-4756-4FBA-84D2-7ED2DF773080}" srcOrd="0" destOrd="0" presId="urn:microsoft.com/office/officeart/2005/8/layout/hierarchy5"/>
    <dgm:cxn modelId="{FA400D76-FC45-47FB-8480-78DDCCE35DD8}" type="presParOf" srcId="{52B42C0B-7E97-43F1-9520-57737F7DD622}" destId="{66A06365-3D46-4D0D-AFE3-90312CD22500}" srcOrd="3" destOrd="0" presId="urn:microsoft.com/office/officeart/2005/8/layout/hierarchy5"/>
    <dgm:cxn modelId="{7B210F49-F0A3-427C-A427-C5BF7A59D73F}" type="presParOf" srcId="{66A06365-3D46-4D0D-AFE3-90312CD22500}" destId="{9CAAE7F3-DA9C-4D7C-B96E-4CCB64B2442D}" srcOrd="0" destOrd="0" presId="urn:microsoft.com/office/officeart/2005/8/layout/hierarchy5"/>
    <dgm:cxn modelId="{F6E80AF0-6BA9-4818-A969-3C7BDD2D7CE8}" type="presParOf" srcId="{66A06365-3D46-4D0D-AFE3-90312CD22500}" destId="{6BD2A3C4-36D9-4E44-B7DC-4E2119EE42C9}" srcOrd="1" destOrd="0" presId="urn:microsoft.com/office/officeart/2005/8/layout/hierarchy5"/>
    <dgm:cxn modelId="{AC4BF775-79B4-4E1F-9F25-86D6E688C265}" type="presParOf" srcId="{6BD2A3C4-36D9-4E44-B7DC-4E2119EE42C9}" destId="{81AE5576-9220-4C3F-B646-C547BE04FC39}" srcOrd="0" destOrd="0" presId="urn:microsoft.com/office/officeart/2005/8/layout/hierarchy5"/>
    <dgm:cxn modelId="{BC532909-5E4B-4E08-8670-8210B46F997E}" type="presParOf" srcId="{81AE5576-9220-4C3F-B646-C547BE04FC39}" destId="{F051A336-38ED-4508-8F58-A890F685D582}" srcOrd="0" destOrd="0" presId="urn:microsoft.com/office/officeart/2005/8/layout/hierarchy5"/>
    <dgm:cxn modelId="{C68FC151-763B-4690-99AC-B6E764A55848}" type="presParOf" srcId="{6BD2A3C4-36D9-4E44-B7DC-4E2119EE42C9}" destId="{2577E420-E918-4FCF-9DFA-03204023B8E0}" srcOrd="1" destOrd="0" presId="urn:microsoft.com/office/officeart/2005/8/layout/hierarchy5"/>
    <dgm:cxn modelId="{AF99D492-4CF5-4DF6-A0B3-5EFE40BC83A0}" type="presParOf" srcId="{2577E420-E918-4FCF-9DFA-03204023B8E0}" destId="{4C887918-9DA0-4084-B01B-6CD42BDE97D6}" srcOrd="0" destOrd="0" presId="urn:microsoft.com/office/officeart/2005/8/layout/hierarchy5"/>
    <dgm:cxn modelId="{9557FAE7-D22A-4F97-8845-48FD2A438DAF}" type="presParOf" srcId="{2577E420-E918-4FCF-9DFA-03204023B8E0}" destId="{08BC3CFA-B141-4E6D-AD65-C0B50C739B0A}" srcOrd="1" destOrd="0" presId="urn:microsoft.com/office/officeart/2005/8/layout/hierarchy5"/>
    <dgm:cxn modelId="{7E12A221-969C-43F1-8A41-86DCD39D99FB}" type="presParOf" srcId="{54BCF7B6-6A40-4CE4-A7C1-A0BA40A80719}" destId="{902DB7C8-0788-4EA8-9F06-7EDE90E1D4EE}"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6.xml><?xml version="1.0" encoding="utf-8"?>
<dgm:dataModel xmlns:dgm="http://schemas.openxmlformats.org/drawingml/2006/diagram" xmlns:a="http://schemas.openxmlformats.org/drawingml/2006/main">
  <dgm:ptLst>
    <dgm:pt modelId="{21151FE7-5887-4F50-B653-E3B3F7BC9803}" type="doc">
      <dgm:prSet loTypeId="urn:microsoft.com/office/officeart/2005/8/layout/hList3" loCatId="list" qsTypeId="urn:microsoft.com/office/officeart/2005/8/quickstyle/simple1" qsCatId="simple" csTypeId="urn:microsoft.com/office/officeart/2005/8/colors/accent0_2" csCatId="mainScheme" phldr="1"/>
      <dgm:spPr/>
      <dgm:t>
        <a:bodyPr/>
        <a:lstStyle/>
        <a:p>
          <a:endParaRPr lang="en-IN"/>
        </a:p>
      </dgm:t>
    </dgm:pt>
    <dgm:pt modelId="{F9408EF6-62F9-420C-9715-A660E4183D04}">
      <dgm:prSet phldrT="[Text]" custT="1"/>
      <dgm:spPr/>
      <dgm:t>
        <a:bodyPr/>
        <a:lstStyle/>
        <a:p>
          <a:pPr algn="ctr"/>
          <a:r>
            <a:rPr lang="en-IN" sz="2400" dirty="0">
              <a:latin typeface="Times New Roman" panose="02020603050405020304" pitchFamily="18" charset="0"/>
              <a:cs typeface="Times New Roman" panose="02020603050405020304" pitchFamily="18" charset="0"/>
            </a:rPr>
            <a:t>If Import of Services </a:t>
          </a:r>
          <a:r>
            <a:rPr lang="en-IN" sz="2400" u="sng" dirty="0">
              <a:latin typeface="Times New Roman" panose="02020603050405020304" pitchFamily="18" charset="0"/>
              <a:cs typeface="Times New Roman" panose="02020603050405020304" pitchFamily="18" charset="0"/>
            </a:rPr>
            <a:t>made after appointed day</a:t>
          </a:r>
          <a:r>
            <a:rPr lang="en-IN" sz="2400" dirty="0">
              <a:latin typeface="Times New Roman" panose="02020603050405020304" pitchFamily="18" charset="0"/>
              <a:cs typeface="Times New Roman" panose="02020603050405020304" pitchFamily="18" charset="0"/>
            </a:rPr>
            <a:t>: </a:t>
          </a:r>
        </a:p>
      </dgm:t>
    </dgm:pt>
    <dgm:pt modelId="{88BDAFBB-0911-4E39-B7D6-480C70788B36}" type="parTrans" cxnId="{F7E032A3-70E8-409A-8DA1-A17DE5515E50}">
      <dgm:prSet/>
      <dgm:spPr/>
      <dgm:t>
        <a:bodyPr/>
        <a:lstStyle/>
        <a:p>
          <a:pPr algn="ctr"/>
          <a:endParaRPr lang="en-IN" sz="1400">
            <a:latin typeface="Times New Roman" panose="02020603050405020304" pitchFamily="18" charset="0"/>
            <a:cs typeface="Times New Roman" panose="02020603050405020304" pitchFamily="18" charset="0"/>
          </a:endParaRPr>
        </a:p>
      </dgm:t>
    </dgm:pt>
    <dgm:pt modelId="{54347D02-98D0-4FD9-8D63-477E18A5216A}" type="sibTrans" cxnId="{F7E032A3-70E8-409A-8DA1-A17DE5515E50}">
      <dgm:prSet/>
      <dgm:spPr/>
      <dgm:t>
        <a:bodyPr/>
        <a:lstStyle/>
        <a:p>
          <a:pPr algn="ctr"/>
          <a:endParaRPr lang="en-IN" sz="1400">
            <a:latin typeface="Times New Roman" panose="02020603050405020304" pitchFamily="18" charset="0"/>
            <a:cs typeface="Times New Roman" panose="02020603050405020304" pitchFamily="18" charset="0"/>
          </a:endParaRPr>
        </a:p>
      </dgm:t>
    </dgm:pt>
    <dgm:pt modelId="{D6472C84-114A-4458-B150-FFE84802F84F}">
      <dgm:prSet phldrT="[Text]" custT="1"/>
      <dgm:spPr/>
      <dgm:t>
        <a:bodyPr/>
        <a:lstStyle/>
        <a:p>
          <a:pPr algn="ctr"/>
          <a:r>
            <a:rPr lang="en-IN" sz="2000" b="1">
              <a:latin typeface="Times New Roman" panose="02020603050405020304" pitchFamily="18" charset="0"/>
              <a:cs typeface="Times New Roman" panose="02020603050405020304" pitchFamily="18" charset="0"/>
            </a:rPr>
            <a:t>Even if </a:t>
          </a:r>
          <a:r>
            <a:rPr lang="en-IN" sz="2000" b="1" u="sng">
              <a:latin typeface="Times New Roman" panose="02020603050405020304" pitchFamily="18" charset="0"/>
              <a:cs typeface="Times New Roman" panose="02020603050405020304" pitchFamily="18" charset="0"/>
            </a:rPr>
            <a:t>initiated before appointed day,</a:t>
          </a:r>
          <a:r>
            <a:rPr lang="en-IN" sz="2000" b="1" u="none">
              <a:latin typeface="Times New Roman" panose="02020603050405020304" pitchFamily="18" charset="0"/>
              <a:cs typeface="Times New Roman" panose="02020603050405020304" pitchFamily="18" charset="0"/>
            </a:rPr>
            <a:t> tax </a:t>
          </a:r>
          <a:r>
            <a:rPr lang="en-IN" sz="2000" b="1">
              <a:latin typeface="Times New Roman" panose="02020603050405020304" pitchFamily="18" charset="0"/>
              <a:cs typeface="Times New Roman" panose="02020603050405020304" pitchFamily="18" charset="0"/>
            </a:rPr>
            <a:t>liability under IGST</a:t>
          </a:r>
          <a:endParaRPr lang="en-IN" sz="2000" b="1" dirty="0">
            <a:latin typeface="Times New Roman" panose="02020603050405020304" pitchFamily="18" charset="0"/>
            <a:cs typeface="Times New Roman" panose="02020603050405020304" pitchFamily="18" charset="0"/>
          </a:endParaRPr>
        </a:p>
      </dgm:t>
    </dgm:pt>
    <dgm:pt modelId="{E9F30BBB-308B-47D6-A0EA-53F1404DFE08}" type="parTrans" cxnId="{6CBB4355-CF88-4D21-905C-F9951067CC7B}">
      <dgm:prSet/>
      <dgm:spPr/>
      <dgm:t>
        <a:bodyPr/>
        <a:lstStyle/>
        <a:p>
          <a:pPr algn="ctr"/>
          <a:endParaRPr lang="en-IN" sz="1400">
            <a:latin typeface="Times New Roman" panose="02020603050405020304" pitchFamily="18" charset="0"/>
            <a:cs typeface="Times New Roman" panose="02020603050405020304" pitchFamily="18" charset="0"/>
          </a:endParaRPr>
        </a:p>
      </dgm:t>
    </dgm:pt>
    <dgm:pt modelId="{D9178D03-8D0A-4603-A917-E719E90304E8}" type="sibTrans" cxnId="{6CBB4355-CF88-4D21-905C-F9951067CC7B}">
      <dgm:prSet/>
      <dgm:spPr/>
      <dgm:t>
        <a:bodyPr/>
        <a:lstStyle/>
        <a:p>
          <a:pPr algn="ctr"/>
          <a:endParaRPr lang="en-IN" sz="1400">
            <a:latin typeface="Times New Roman" panose="02020603050405020304" pitchFamily="18" charset="0"/>
            <a:cs typeface="Times New Roman" panose="02020603050405020304" pitchFamily="18" charset="0"/>
          </a:endParaRPr>
        </a:p>
      </dgm:t>
    </dgm:pt>
    <dgm:pt modelId="{8675421A-B418-4425-A8B6-0B3B646FD0C1}">
      <dgm:prSet phldrT="[Text]" custT="1"/>
      <dgm:spPr/>
      <dgm:t>
        <a:bodyPr/>
        <a:lstStyle/>
        <a:p>
          <a:pPr algn="ctr"/>
          <a:r>
            <a:rPr lang="en-IN" sz="2000" b="1">
              <a:latin typeface="Times New Roman" panose="02020603050405020304" pitchFamily="18" charset="0"/>
              <a:cs typeface="Times New Roman" panose="02020603050405020304" pitchFamily="18" charset="0"/>
            </a:rPr>
            <a:t>If tax had been </a:t>
          </a:r>
          <a:r>
            <a:rPr lang="en-IN" sz="2000" b="1" u="sng">
              <a:latin typeface="Times New Roman" panose="02020603050405020304" pitchFamily="18" charset="0"/>
              <a:cs typeface="Times New Roman" panose="02020603050405020304" pitchFamily="18" charset="0"/>
            </a:rPr>
            <a:t>paid in full under earlier law</a:t>
          </a:r>
          <a:r>
            <a:rPr lang="en-IN" sz="2000" b="1">
              <a:latin typeface="Times New Roman" panose="02020603050405020304" pitchFamily="18" charset="0"/>
              <a:cs typeface="Times New Roman" panose="02020603050405020304" pitchFamily="18" charset="0"/>
            </a:rPr>
            <a:t>, no tax under IGST </a:t>
          </a:r>
          <a:endParaRPr lang="en-IN" sz="2000" b="1" dirty="0">
            <a:latin typeface="Times New Roman" panose="02020603050405020304" pitchFamily="18" charset="0"/>
            <a:cs typeface="Times New Roman" panose="02020603050405020304" pitchFamily="18" charset="0"/>
          </a:endParaRPr>
        </a:p>
      </dgm:t>
    </dgm:pt>
    <dgm:pt modelId="{648D746A-8DBC-4F2D-BE0C-264C9A23EC15}" type="parTrans" cxnId="{510F4E45-A5D4-415A-8AC0-40B4163131D6}">
      <dgm:prSet/>
      <dgm:spPr/>
      <dgm:t>
        <a:bodyPr/>
        <a:lstStyle/>
        <a:p>
          <a:pPr algn="ctr"/>
          <a:endParaRPr lang="en-IN" sz="1400">
            <a:latin typeface="Times New Roman" panose="02020603050405020304" pitchFamily="18" charset="0"/>
            <a:cs typeface="Times New Roman" panose="02020603050405020304" pitchFamily="18" charset="0"/>
          </a:endParaRPr>
        </a:p>
      </dgm:t>
    </dgm:pt>
    <dgm:pt modelId="{84490BC8-359C-4749-A961-A1440E18698C}" type="sibTrans" cxnId="{510F4E45-A5D4-415A-8AC0-40B4163131D6}">
      <dgm:prSet/>
      <dgm:spPr/>
      <dgm:t>
        <a:bodyPr/>
        <a:lstStyle/>
        <a:p>
          <a:pPr algn="ctr"/>
          <a:endParaRPr lang="en-IN" sz="1400">
            <a:latin typeface="Times New Roman" panose="02020603050405020304" pitchFamily="18" charset="0"/>
            <a:cs typeface="Times New Roman" panose="02020603050405020304" pitchFamily="18" charset="0"/>
          </a:endParaRPr>
        </a:p>
      </dgm:t>
    </dgm:pt>
    <dgm:pt modelId="{A4836DBF-FCAA-43E8-BD3C-C7B3A2B53366}">
      <dgm:prSet phldrT="[Text]" custT="1"/>
      <dgm:spPr/>
      <dgm:t>
        <a:bodyPr/>
        <a:lstStyle/>
        <a:p>
          <a:pPr algn="ctr"/>
          <a:r>
            <a:rPr lang="en-IN" sz="2000" b="1" dirty="0">
              <a:latin typeface="Times New Roman" panose="02020603050405020304" pitchFamily="18" charset="0"/>
              <a:cs typeface="Times New Roman" panose="02020603050405020304" pitchFamily="18" charset="0"/>
            </a:rPr>
            <a:t>If tax had been </a:t>
          </a:r>
          <a:r>
            <a:rPr lang="en-IN" sz="2000" b="1" u="sng" dirty="0">
              <a:latin typeface="Times New Roman" panose="02020603050405020304" pitchFamily="18" charset="0"/>
              <a:cs typeface="Times New Roman" panose="02020603050405020304" pitchFamily="18" charset="0"/>
            </a:rPr>
            <a:t>paid in part under earlier law</a:t>
          </a:r>
          <a:r>
            <a:rPr lang="en-IN" sz="2000" b="1" dirty="0">
              <a:latin typeface="Times New Roman" panose="02020603050405020304" pitchFamily="18" charset="0"/>
              <a:cs typeface="Times New Roman" panose="02020603050405020304" pitchFamily="18" charset="0"/>
            </a:rPr>
            <a:t>, </a:t>
          </a:r>
          <a:r>
            <a:rPr lang="en-IN" sz="2000" b="1" i="1" dirty="0">
              <a:latin typeface="Times New Roman" panose="02020603050405020304" pitchFamily="18" charset="0"/>
              <a:cs typeface="Times New Roman" panose="02020603050405020304" pitchFamily="18" charset="0"/>
            </a:rPr>
            <a:t>“balance amount of tax” </a:t>
          </a:r>
          <a:r>
            <a:rPr lang="en-IN" sz="2000" b="1" dirty="0">
              <a:latin typeface="Times New Roman" panose="02020603050405020304" pitchFamily="18" charset="0"/>
              <a:cs typeface="Times New Roman" panose="02020603050405020304" pitchFamily="18" charset="0"/>
            </a:rPr>
            <a:t>under IGST </a:t>
          </a:r>
          <a:endParaRPr lang="en-IN" sz="2000" dirty="0">
            <a:latin typeface="Times New Roman" panose="02020603050405020304" pitchFamily="18" charset="0"/>
            <a:cs typeface="Times New Roman" panose="02020603050405020304" pitchFamily="18" charset="0"/>
          </a:endParaRPr>
        </a:p>
      </dgm:t>
    </dgm:pt>
    <dgm:pt modelId="{EE987941-DAAE-429A-97A3-D2FE5254E4C3}" type="parTrans" cxnId="{9CB90826-F36D-4F85-9964-05D5D8ABC7AA}">
      <dgm:prSet/>
      <dgm:spPr/>
      <dgm:t>
        <a:bodyPr/>
        <a:lstStyle/>
        <a:p>
          <a:pPr algn="ctr"/>
          <a:endParaRPr lang="en-IN" sz="1400">
            <a:latin typeface="Times New Roman" panose="02020603050405020304" pitchFamily="18" charset="0"/>
            <a:cs typeface="Times New Roman" panose="02020603050405020304" pitchFamily="18" charset="0"/>
          </a:endParaRPr>
        </a:p>
      </dgm:t>
    </dgm:pt>
    <dgm:pt modelId="{79B07C0D-3107-4CA9-85D7-C314090A364D}" type="sibTrans" cxnId="{9CB90826-F36D-4F85-9964-05D5D8ABC7AA}">
      <dgm:prSet/>
      <dgm:spPr/>
      <dgm:t>
        <a:bodyPr/>
        <a:lstStyle/>
        <a:p>
          <a:pPr algn="ctr"/>
          <a:endParaRPr lang="en-IN" sz="1400">
            <a:latin typeface="Times New Roman" panose="02020603050405020304" pitchFamily="18" charset="0"/>
            <a:cs typeface="Times New Roman" panose="02020603050405020304" pitchFamily="18" charset="0"/>
          </a:endParaRPr>
        </a:p>
      </dgm:t>
    </dgm:pt>
    <dgm:pt modelId="{436E4DA4-AC21-45F7-835F-1740277AF13B}">
      <dgm:prSet/>
      <dgm:spPr/>
      <dgm:t>
        <a:bodyPr/>
        <a:lstStyle/>
        <a:p>
          <a:pPr algn="ctr"/>
          <a:endParaRPr lang="en-US" sz="1400" dirty="0">
            <a:latin typeface="Times New Roman" panose="02020603050405020304" pitchFamily="18" charset="0"/>
            <a:cs typeface="Times New Roman" panose="02020603050405020304" pitchFamily="18" charset="0"/>
          </a:endParaRPr>
        </a:p>
      </dgm:t>
    </dgm:pt>
    <dgm:pt modelId="{F096E82B-6D3D-43EB-9C48-C42267303368}" type="parTrans" cxnId="{F948168D-AFBD-4479-960B-158E22F091AA}">
      <dgm:prSet/>
      <dgm:spPr/>
      <dgm:t>
        <a:bodyPr/>
        <a:lstStyle/>
        <a:p>
          <a:pPr algn="ctr"/>
          <a:endParaRPr lang="en-IN" sz="1400">
            <a:latin typeface="Times New Roman" panose="02020603050405020304" pitchFamily="18" charset="0"/>
            <a:cs typeface="Times New Roman" panose="02020603050405020304" pitchFamily="18" charset="0"/>
          </a:endParaRPr>
        </a:p>
      </dgm:t>
    </dgm:pt>
    <dgm:pt modelId="{95C4AB64-DF72-43A4-BC08-89C314E1F04C}" type="sibTrans" cxnId="{F948168D-AFBD-4479-960B-158E22F091AA}">
      <dgm:prSet/>
      <dgm:spPr/>
      <dgm:t>
        <a:bodyPr/>
        <a:lstStyle/>
        <a:p>
          <a:pPr algn="ctr"/>
          <a:endParaRPr lang="en-IN" sz="1400">
            <a:latin typeface="Times New Roman" panose="02020603050405020304" pitchFamily="18" charset="0"/>
            <a:cs typeface="Times New Roman" panose="02020603050405020304" pitchFamily="18" charset="0"/>
          </a:endParaRPr>
        </a:p>
      </dgm:t>
    </dgm:pt>
    <dgm:pt modelId="{2918E861-0339-4FCE-8E1C-6BA3749D56B7}" type="pres">
      <dgm:prSet presAssocID="{21151FE7-5887-4F50-B653-E3B3F7BC9803}" presName="composite" presStyleCnt="0">
        <dgm:presLayoutVars>
          <dgm:chMax val="1"/>
          <dgm:dir/>
          <dgm:resizeHandles val="exact"/>
        </dgm:presLayoutVars>
      </dgm:prSet>
      <dgm:spPr/>
    </dgm:pt>
    <dgm:pt modelId="{9554C60A-EF0E-4CAA-B5EE-995BF1C18FC5}" type="pres">
      <dgm:prSet presAssocID="{F9408EF6-62F9-420C-9715-A660E4183D04}" presName="roof" presStyleLbl="dkBgShp" presStyleIdx="0" presStyleCnt="2"/>
      <dgm:spPr>
        <a:prstGeom prst="round2SameRect">
          <a:avLst/>
        </a:prstGeom>
      </dgm:spPr>
    </dgm:pt>
    <dgm:pt modelId="{E8F2500F-A5DF-496C-806D-51BA267A582A}" type="pres">
      <dgm:prSet presAssocID="{F9408EF6-62F9-420C-9715-A660E4183D04}" presName="pillars" presStyleCnt="0"/>
      <dgm:spPr/>
    </dgm:pt>
    <dgm:pt modelId="{AC7822A0-40B4-4606-8859-DEECD48F4CAB}" type="pres">
      <dgm:prSet presAssocID="{F9408EF6-62F9-420C-9715-A660E4183D04}" presName="pillar1" presStyleLbl="node1" presStyleIdx="0" presStyleCnt="3" custScaleX="1166216">
        <dgm:presLayoutVars>
          <dgm:bulletEnabled val="1"/>
        </dgm:presLayoutVars>
      </dgm:prSet>
      <dgm:spPr/>
    </dgm:pt>
    <dgm:pt modelId="{05630457-C0AD-47F2-BFB6-24D8BE3CD5F8}" type="pres">
      <dgm:prSet presAssocID="{8675421A-B418-4425-A8B6-0B3B646FD0C1}" presName="pillarX" presStyleLbl="node1" presStyleIdx="1" presStyleCnt="3" custScaleX="1069256">
        <dgm:presLayoutVars>
          <dgm:bulletEnabled val="1"/>
        </dgm:presLayoutVars>
      </dgm:prSet>
      <dgm:spPr/>
    </dgm:pt>
    <dgm:pt modelId="{F550AA97-B513-44CC-B784-F46BCAC3B56B}" type="pres">
      <dgm:prSet presAssocID="{A4836DBF-FCAA-43E8-BD3C-C7B3A2B53366}" presName="pillarX" presStyleLbl="node1" presStyleIdx="2" presStyleCnt="3" custScaleX="1348302">
        <dgm:presLayoutVars>
          <dgm:bulletEnabled val="1"/>
        </dgm:presLayoutVars>
      </dgm:prSet>
      <dgm:spPr/>
    </dgm:pt>
    <dgm:pt modelId="{62CFE4A7-E0B2-4FB9-B4F6-9EB7135FFD5B}" type="pres">
      <dgm:prSet presAssocID="{F9408EF6-62F9-420C-9715-A660E4183D04}" presName="base" presStyleLbl="dkBgShp" presStyleIdx="1" presStyleCnt="2"/>
      <dgm:spPr/>
    </dgm:pt>
  </dgm:ptLst>
  <dgm:cxnLst>
    <dgm:cxn modelId="{9CB90826-F36D-4F85-9964-05D5D8ABC7AA}" srcId="{F9408EF6-62F9-420C-9715-A660E4183D04}" destId="{A4836DBF-FCAA-43E8-BD3C-C7B3A2B53366}" srcOrd="2" destOrd="0" parTransId="{EE987941-DAAE-429A-97A3-D2FE5254E4C3}" sibTransId="{79B07C0D-3107-4CA9-85D7-C314090A364D}"/>
    <dgm:cxn modelId="{6CBB4355-CF88-4D21-905C-F9951067CC7B}" srcId="{F9408EF6-62F9-420C-9715-A660E4183D04}" destId="{D6472C84-114A-4458-B150-FFE84802F84F}" srcOrd="0" destOrd="0" parTransId="{E9F30BBB-308B-47D6-A0EA-53F1404DFE08}" sibTransId="{D9178D03-8D0A-4603-A917-E719E90304E8}"/>
    <dgm:cxn modelId="{D270C530-3AA3-455B-BBD2-051F709BDDDC}" type="presOf" srcId="{D6472C84-114A-4458-B150-FFE84802F84F}" destId="{AC7822A0-40B4-4606-8859-DEECD48F4CAB}" srcOrd="0" destOrd="0" presId="urn:microsoft.com/office/officeart/2005/8/layout/hList3"/>
    <dgm:cxn modelId="{B6717277-FE52-4EC1-8DF6-604CF1BE2B82}" type="presOf" srcId="{8675421A-B418-4425-A8B6-0B3B646FD0C1}" destId="{05630457-C0AD-47F2-BFB6-24D8BE3CD5F8}" srcOrd="0" destOrd="0" presId="urn:microsoft.com/office/officeart/2005/8/layout/hList3"/>
    <dgm:cxn modelId="{F7E032A3-70E8-409A-8DA1-A17DE5515E50}" srcId="{21151FE7-5887-4F50-B653-E3B3F7BC9803}" destId="{F9408EF6-62F9-420C-9715-A660E4183D04}" srcOrd="0" destOrd="0" parTransId="{88BDAFBB-0911-4E39-B7D6-480C70788B36}" sibTransId="{54347D02-98D0-4FD9-8D63-477E18A5216A}"/>
    <dgm:cxn modelId="{5A7A54AA-704B-4A1A-BFDC-F3EA67F6F81B}" type="presOf" srcId="{F9408EF6-62F9-420C-9715-A660E4183D04}" destId="{9554C60A-EF0E-4CAA-B5EE-995BF1C18FC5}" srcOrd="0" destOrd="0" presId="urn:microsoft.com/office/officeart/2005/8/layout/hList3"/>
    <dgm:cxn modelId="{510F4E45-A5D4-415A-8AC0-40B4163131D6}" srcId="{F9408EF6-62F9-420C-9715-A660E4183D04}" destId="{8675421A-B418-4425-A8B6-0B3B646FD0C1}" srcOrd="1" destOrd="0" parTransId="{648D746A-8DBC-4F2D-BE0C-264C9A23EC15}" sibTransId="{84490BC8-359C-4749-A961-A1440E18698C}"/>
    <dgm:cxn modelId="{24AA122B-2ED2-4D64-B8C7-88187953D208}" type="presOf" srcId="{A4836DBF-FCAA-43E8-BD3C-C7B3A2B53366}" destId="{F550AA97-B513-44CC-B784-F46BCAC3B56B}" srcOrd="0" destOrd="0" presId="urn:microsoft.com/office/officeart/2005/8/layout/hList3"/>
    <dgm:cxn modelId="{95A1D281-BF47-4C9D-A70A-98CC9C1FA8D3}" type="presOf" srcId="{21151FE7-5887-4F50-B653-E3B3F7BC9803}" destId="{2918E861-0339-4FCE-8E1C-6BA3749D56B7}" srcOrd="0" destOrd="0" presId="urn:microsoft.com/office/officeart/2005/8/layout/hList3"/>
    <dgm:cxn modelId="{F948168D-AFBD-4479-960B-158E22F091AA}" srcId="{21151FE7-5887-4F50-B653-E3B3F7BC9803}" destId="{436E4DA4-AC21-45F7-835F-1740277AF13B}" srcOrd="1" destOrd="0" parTransId="{F096E82B-6D3D-43EB-9C48-C42267303368}" sibTransId="{95C4AB64-DF72-43A4-BC08-89C314E1F04C}"/>
    <dgm:cxn modelId="{737E6824-58F6-418E-94A1-73536469E210}" type="presParOf" srcId="{2918E861-0339-4FCE-8E1C-6BA3749D56B7}" destId="{9554C60A-EF0E-4CAA-B5EE-995BF1C18FC5}" srcOrd="0" destOrd="0" presId="urn:microsoft.com/office/officeart/2005/8/layout/hList3"/>
    <dgm:cxn modelId="{2006E29C-F083-406D-9E8E-BEA08ED6F5BE}" type="presParOf" srcId="{2918E861-0339-4FCE-8E1C-6BA3749D56B7}" destId="{E8F2500F-A5DF-496C-806D-51BA267A582A}" srcOrd="1" destOrd="0" presId="urn:microsoft.com/office/officeart/2005/8/layout/hList3"/>
    <dgm:cxn modelId="{7B1F7F9B-2692-4AD4-98C1-C50F0D657AA5}" type="presParOf" srcId="{E8F2500F-A5DF-496C-806D-51BA267A582A}" destId="{AC7822A0-40B4-4606-8859-DEECD48F4CAB}" srcOrd="0" destOrd="0" presId="urn:microsoft.com/office/officeart/2005/8/layout/hList3"/>
    <dgm:cxn modelId="{F990BACF-4823-4DBD-B5DF-B64184309619}" type="presParOf" srcId="{E8F2500F-A5DF-496C-806D-51BA267A582A}" destId="{05630457-C0AD-47F2-BFB6-24D8BE3CD5F8}" srcOrd="1" destOrd="0" presId="urn:microsoft.com/office/officeart/2005/8/layout/hList3"/>
    <dgm:cxn modelId="{D108AD63-5796-4F01-91E8-E3C355CD9905}" type="presParOf" srcId="{E8F2500F-A5DF-496C-806D-51BA267A582A}" destId="{F550AA97-B513-44CC-B784-F46BCAC3B56B}" srcOrd="2" destOrd="0" presId="urn:microsoft.com/office/officeart/2005/8/layout/hList3"/>
    <dgm:cxn modelId="{CC223520-E73A-45C0-BC68-9461932C6A2F}" type="presParOf" srcId="{2918E861-0339-4FCE-8E1C-6BA3749D56B7}" destId="{62CFE4A7-E0B2-4FB9-B4F6-9EB7135FFD5B}"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7.xml><?xml version="1.0" encoding="utf-8"?>
<dgm:dataModel xmlns:dgm="http://schemas.openxmlformats.org/drawingml/2006/diagram" xmlns:a="http://schemas.openxmlformats.org/drawingml/2006/main">
  <dgm:ptLst>
    <dgm:pt modelId="{21151FE7-5887-4F50-B653-E3B3F7BC9803}" type="doc">
      <dgm:prSet loTypeId="urn:microsoft.com/office/officeart/2005/8/layout/hList3" loCatId="list" qsTypeId="urn:microsoft.com/office/officeart/2005/8/quickstyle/simple1" qsCatId="simple" csTypeId="urn:microsoft.com/office/officeart/2005/8/colors/accent0_2" csCatId="mainScheme" phldr="1"/>
      <dgm:spPr/>
      <dgm:t>
        <a:bodyPr/>
        <a:lstStyle/>
        <a:p>
          <a:endParaRPr lang="en-IN"/>
        </a:p>
      </dgm:t>
    </dgm:pt>
    <dgm:pt modelId="{F9408EF6-62F9-420C-9715-A660E4183D04}">
      <dgm:prSet phldrT="[Text]" custT="1"/>
      <dgm:spPr/>
      <dgm:t>
        <a:bodyPr/>
        <a:lstStyle/>
        <a:p>
          <a:r>
            <a:rPr lang="en-IN" sz="2400" u="sng" dirty="0"/>
            <a:t>If Inter State supply of goods </a:t>
          </a:r>
          <a:r>
            <a:rPr lang="en-IN" sz="2400" b="1" u="sng" dirty="0"/>
            <a:t>made after appointed day</a:t>
          </a:r>
          <a:r>
            <a:rPr lang="en-IN" sz="2400" u="sng" dirty="0"/>
            <a:t>: </a:t>
          </a:r>
        </a:p>
      </dgm:t>
    </dgm:pt>
    <dgm:pt modelId="{88BDAFBB-0911-4E39-B7D6-480C70788B36}" type="parTrans" cxnId="{F7E032A3-70E8-409A-8DA1-A17DE5515E50}">
      <dgm:prSet/>
      <dgm:spPr/>
      <dgm:t>
        <a:bodyPr/>
        <a:lstStyle/>
        <a:p>
          <a:endParaRPr lang="en-IN"/>
        </a:p>
      </dgm:t>
    </dgm:pt>
    <dgm:pt modelId="{54347D02-98D0-4FD9-8D63-477E18A5216A}" type="sibTrans" cxnId="{F7E032A3-70E8-409A-8DA1-A17DE5515E50}">
      <dgm:prSet/>
      <dgm:spPr/>
      <dgm:t>
        <a:bodyPr/>
        <a:lstStyle/>
        <a:p>
          <a:endParaRPr lang="en-IN"/>
        </a:p>
      </dgm:t>
    </dgm:pt>
    <dgm:pt modelId="{D6472C84-114A-4458-B150-FFE84802F84F}">
      <dgm:prSet phldrT="[Text]" custT="1"/>
      <dgm:spPr/>
      <dgm:t>
        <a:bodyPr/>
        <a:lstStyle/>
        <a:p>
          <a:r>
            <a:rPr lang="en-IN" sz="2000" b="1" u="none" dirty="0"/>
            <a:t>Even if initiated before appointed day, tax liability under IGST</a:t>
          </a:r>
        </a:p>
      </dgm:t>
    </dgm:pt>
    <dgm:pt modelId="{E9F30BBB-308B-47D6-A0EA-53F1404DFE08}" type="parTrans" cxnId="{6CBB4355-CF88-4D21-905C-F9951067CC7B}">
      <dgm:prSet/>
      <dgm:spPr/>
      <dgm:t>
        <a:bodyPr/>
        <a:lstStyle/>
        <a:p>
          <a:endParaRPr lang="en-IN"/>
        </a:p>
      </dgm:t>
    </dgm:pt>
    <dgm:pt modelId="{D9178D03-8D0A-4603-A917-E719E90304E8}" type="sibTrans" cxnId="{6CBB4355-CF88-4D21-905C-F9951067CC7B}">
      <dgm:prSet/>
      <dgm:spPr/>
      <dgm:t>
        <a:bodyPr/>
        <a:lstStyle/>
        <a:p>
          <a:endParaRPr lang="en-IN"/>
        </a:p>
      </dgm:t>
    </dgm:pt>
    <dgm:pt modelId="{8675421A-B418-4425-A8B6-0B3B646FD0C1}">
      <dgm:prSet phldrT="[Text]" custT="1"/>
      <dgm:spPr/>
      <dgm:t>
        <a:bodyPr/>
        <a:lstStyle/>
        <a:p>
          <a:r>
            <a:rPr lang="en-IN" sz="2000" b="1" u="none" dirty="0"/>
            <a:t>If tax had been paid in full under earlier law, no tax under IGST </a:t>
          </a:r>
        </a:p>
      </dgm:t>
    </dgm:pt>
    <dgm:pt modelId="{648D746A-8DBC-4F2D-BE0C-264C9A23EC15}" type="parTrans" cxnId="{510F4E45-A5D4-415A-8AC0-40B4163131D6}">
      <dgm:prSet/>
      <dgm:spPr/>
      <dgm:t>
        <a:bodyPr/>
        <a:lstStyle/>
        <a:p>
          <a:endParaRPr lang="en-IN"/>
        </a:p>
      </dgm:t>
    </dgm:pt>
    <dgm:pt modelId="{84490BC8-359C-4749-A961-A1440E18698C}" type="sibTrans" cxnId="{510F4E45-A5D4-415A-8AC0-40B4163131D6}">
      <dgm:prSet/>
      <dgm:spPr/>
      <dgm:t>
        <a:bodyPr/>
        <a:lstStyle/>
        <a:p>
          <a:endParaRPr lang="en-IN"/>
        </a:p>
      </dgm:t>
    </dgm:pt>
    <dgm:pt modelId="{A4836DBF-FCAA-43E8-BD3C-C7B3A2B53366}">
      <dgm:prSet phldrT="[Text]" custT="1"/>
      <dgm:spPr/>
      <dgm:t>
        <a:bodyPr/>
        <a:lstStyle/>
        <a:p>
          <a:pPr algn="ctr"/>
          <a:r>
            <a:rPr lang="en-IN" sz="2000" b="1" i="1" u="none" dirty="0"/>
            <a:t>NOTE : </a:t>
          </a:r>
        </a:p>
        <a:p>
          <a:pPr algn="l"/>
          <a:r>
            <a:rPr lang="en-IN" sz="2000" b="1" i="1" u="none" dirty="0"/>
            <a:t>1. The words “Tax paid” appear to mean “Tax admitted to be due”.</a:t>
          </a:r>
        </a:p>
        <a:p>
          <a:pPr algn="l"/>
          <a:r>
            <a:rPr lang="en-IN" sz="2000" b="1" i="1" u="none" dirty="0"/>
            <a:t>2.  The word “received” used in the “Explanation”  appears to mean “issued” per se Invoice.</a:t>
          </a:r>
        </a:p>
      </dgm:t>
    </dgm:pt>
    <dgm:pt modelId="{EE987941-DAAE-429A-97A3-D2FE5254E4C3}" type="parTrans" cxnId="{9CB90826-F36D-4F85-9964-05D5D8ABC7AA}">
      <dgm:prSet/>
      <dgm:spPr/>
      <dgm:t>
        <a:bodyPr/>
        <a:lstStyle/>
        <a:p>
          <a:endParaRPr lang="en-IN"/>
        </a:p>
      </dgm:t>
    </dgm:pt>
    <dgm:pt modelId="{79B07C0D-3107-4CA9-85D7-C314090A364D}" type="sibTrans" cxnId="{9CB90826-F36D-4F85-9964-05D5D8ABC7AA}">
      <dgm:prSet/>
      <dgm:spPr/>
      <dgm:t>
        <a:bodyPr/>
        <a:lstStyle/>
        <a:p>
          <a:endParaRPr lang="en-IN"/>
        </a:p>
      </dgm:t>
    </dgm:pt>
    <dgm:pt modelId="{2918E861-0339-4FCE-8E1C-6BA3749D56B7}" type="pres">
      <dgm:prSet presAssocID="{21151FE7-5887-4F50-B653-E3B3F7BC9803}" presName="composite" presStyleCnt="0">
        <dgm:presLayoutVars>
          <dgm:chMax val="1"/>
          <dgm:dir/>
          <dgm:resizeHandles val="exact"/>
        </dgm:presLayoutVars>
      </dgm:prSet>
      <dgm:spPr/>
    </dgm:pt>
    <dgm:pt modelId="{9554C60A-EF0E-4CAA-B5EE-995BF1C18FC5}" type="pres">
      <dgm:prSet presAssocID="{F9408EF6-62F9-420C-9715-A660E4183D04}" presName="roof" presStyleLbl="dkBgShp" presStyleIdx="0" presStyleCnt="2"/>
      <dgm:spPr>
        <a:prstGeom prst="round2SameRect">
          <a:avLst/>
        </a:prstGeom>
      </dgm:spPr>
    </dgm:pt>
    <dgm:pt modelId="{E8F2500F-A5DF-496C-806D-51BA267A582A}" type="pres">
      <dgm:prSet presAssocID="{F9408EF6-62F9-420C-9715-A660E4183D04}" presName="pillars" presStyleCnt="0"/>
      <dgm:spPr/>
    </dgm:pt>
    <dgm:pt modelId="{AC7822A0-40B4-4606-8859-DEECD48F4CAB}" type="pres">
      <dgm:prSet presAssocID="{F9408EF6-62F9-420C-9715-A660E4183D04}" presName="pillar1" presStyleLbl="node1" presStyleIdx="0" presStyleCnt="3" custScaleX="853938">
        <dgm:presLayoutVars>
          <dgm:bulletEnabled val="1"/>
        </dgm:presLayoutVars>
      </dgm:prSet>
      <dgm:spPr/>
    </dgm:pt>
    <dgm:pt modelId="{05630457-C0AD-47F2-BFB6-24D8BE3CD5F8}" type="pres">
      <dgm:prSet presAssocID="{8675421A-B418-4425-A8B6-0B3B646FD0C1}" presName="pillarX" presStyleLbl="node1" presStyleIdx="1" presStyleCnt="3" custScaleX="870401">
        <dgm:presLayoutVars>
          <dgm:bulletEnabled val="1"/>
        </dgm:presLayoutVars>
      </dgm:prSet>
      <dgm:spPr/>
    </dgm:pt>
    <dgm:pt modelId="{F550AA97-B513-44CC-B784-F46BCAC3B56B}" type="pres">
      <dgm:prSet presAssocID="{A4836DBF-FCAA-43E8-BD3C-C7B3A2B53366}" presName="pillarX" presStyleLbl="node1" presStyleIdx="2" presStyleCnt="3" custFlipHor="0" custScaleX="1509382">
        <dgm:presLayoutVars>
          <dgm:bulletEnabled val="1"/>
        </dgm:presLayoutVars>
      </dgm:prSet>
      <dgm:spPr/>
    </dgm:pt>
    <dgm:pt modelId="{62CFE4A7-E0B2-4FB9-B4F6-9EB7135FFD5B}" type="pres">
      <dgm:prSet presAssocID="{F9408EF6-62F9-420C-9715-A660E4183D04}" presName="base" presStyleLbl="dkBgShp" presStyleIdx="1" presStyleCnt="2"/>
      <dgm:spPr/>
    </dgm:pt>
  </dgm:ptLst>
  <dgm:cxnLst>
    <dgm:cxn modelId="{B3F35BD4-600B-49E7-8F42-4C05885CBCE7}" type="presOf" srcId="{8675421A-B418-4425-A8B6-0B3B646FD0C1}" destId="{05630457-C0AD-47F2-BFB6-24D8BE3CD5F8}" srcOrd="0" destOrd="0" presId="urn:microsoft.com/office/officeart/2005/8/layout/hList3"/>
    <dgm:cxn modelId="{6CBB4355-CF88-4D21-905C-F9951067CC7B}" srcId="{F9408EF6-62F9-420C-9715-A660E4183D04}" destId="{D6472C84-114A-4458-B150-FFE84802F84F}" srcOrd="0" destOrd="0" parTransId="{E9F30BBB-308B-47D6-A0EA-53F1404DFE08}" sibTransId="{D9178D03-8D0A-4603-A917-E719E90304E8}"/>
    <dgm:cxn modelId="{510F4E45-A5D4-415A-8AC0-40B4163131D6}" srcId="{F9408EF6-62F9-420C-9715-A660E4183D04}" destId="{8675421A-B418-4425-A8B6-0B3B646FD0C1}" srcOrd="1" destOrd="0" parTransId="{648D746A-8DBC-4F2D-BE0C-264C9A23EC15}" sibTransId="{84490BC8-359C-4749-A961-A1440E18698C}"/>
    <dgm:cxn modelId="{F7E032A3-70E8-409A-8DA1-A17DE5515E50}" srcId="{21151FE7-5887-4F50-B653-E3B3F7BC9803}" destId="{F9408EF6-62F9-420C-9715-A660E4183D04}" srcOrd="0" destOrd="0" parTransId="{88BDAFBB-0911-4E39-B7D6-480C70788B36}" sibTransId="{54347D02-98D0-4FD9-8D63-477E18A5216A}"/>
    <dgm:cxn modelId="{9CB90826-F36D-4F85-9964-05D5D8ABC7AA}" srcId="{F9408EF6-62F9-420C-9715-A660E4183D04}" destId="{A4836DBF-FCAA-43E8-BD3C-C7B3A2B53366}" srcOrd="2" destOrd="0" parTransId="{EE987941-DAAE-429A-97A3-D2FE5254E4C3}" sibTransId="{79B07C0D-3107-4CA9-85D7-C314090A364D}"/>
    <dgm:cxn modelId="{355BD833-EEE6-4164-A48E-713DC8E2955E}" type="presOf" srcId="{D6472C84-114A-4458-B150-FFE84802F84F}" destId="{AC7822A0-40B4-4606-8859-DEECD48F4CAB}" srcOrd="0" destOrd="0" presId="urn:microsoft.com/office/officeart/2005/8/layout/hList3"/>
    <dgm:cxn modelId="{DD15B466-B411-4A94-9C9F-6C305130090F}" type="presOf" srcId="{21151FE7-5887-4F50-B653-E3B3F7BC9803}" destId="{2918E861-0339-4FCE-8E1C-6BA3749D56B7}" srcOrd="0" destOrd="0" presId="urn:microsoft.com/office/officeart/2005/8/layout/hList3"/>
    <dgm:cxn modelId="{0CF919DE-37A8-43F1-8F6E-75E7C1DAE72F}" type="presOf" srcId="{A4836DBF-FCAA-43E8-BD3C-C7B3A2B53366}" destId="{F550AA97-B513-44CC-B784-F46BCAC3B56B}" srcOrd="0" destOrd="0" presId="urn:microsoft.com/office/officeart/2005/8/layout/hList3"/>
    <dgm:cxn modelId="{0B42E6EF-2DAB-43C6-BA0E-99FBA23C8A1D}" type="presOf" srcId="{F9408EF6-62F9-420C-9715-A660E4183D04}" destId="{9554C60A-EF0E-4CAA-B5EE-995BF1C18FC5}" srcOrd="0" destOrd="0" presId="urn:microsoft.com/office/officeart/2005/8/layout/hList3"/>
    <dgm:cxn modelId="{345E28AE-3EFD-4AE7-9873-7C6215FAEFCA}" type="presParOf" srcId="{2918E861-0339-4FCE-8E1C-6BA3749D56B7}" destId="{9554C60A-EF0E-4CAA-B5EE-995BF1C18FC5}" srcOrd="0" destOrd="0" presId="urn:microsoft.com/office/officeart/2005/8/layout/hList3"/>
    <dgm:cxn modelId="{E37D158F-9C01-4497-B280-79407FBBDA0A}" type="presParOf" srcId="{2918E861-0339-4FCE-8E1C-6BA3749D56B7}" destId="{E8F2500F-A5DF-496C-806D-51BA267A582A}" srcOrd="1" destOrd="0" presId="urn:microsoft.com/office/officeart/2005/8/layout/hList3"/>
    <dgm:cxn modelId="{0B6DEE1C-4E46-4444-85D2-3BC3DCF834F5}" type="presParOf" srcId="{E8F2500F-A5DF-496C-806D-51BA267A582A}" destId="{AC7822A0-40B4-4606-8859-DEECD48F4CAB}" srcOrd="0" destOrd="0" presId="urn:microsoft.com/office/officeart/2005/8/layout/hList3"/>
    <dgm:cxn modelId="{9C11B810-1FA9-4F85-829E-3E6794984B64}" type="presParOf" srcId="{E8F2500F-A5DF-496C-806D-51BA267A582A}" destId="{05630457-C0AD-47F2-BFB6-24D8BE3CD5F8}" srcOrd="1" destOrd="0" presId="urn:microsoft.com/office/officeart/2005/8/layout/hList3"/>
    <dgm:cxn modelId="{987C6044-75F4-4EA9-B9E8-825FA1BC4A44}" type="presParOf" srcId="{E8F2500F-A5DF-496C-806D-51BA267A582A}" destId="{F550AA97-B513-44CC-B784-F46BCAC3B56B}" srcOrd="2" destOrd="0" presId="urn:microsoft.com/office/officeart/2005/8/layout/hList3"/>
    <dgm:cxn modelId="{8DF0574D-A75C-46A7-ABC6-E569D16B103F}" type="presParOf" srcId="{2918E861-0339-4FCE-8E1C-6BA3749D56B7}" destId="{62CFE4A7-E0B2-4FB9-B4F6-9EB7135FFD5B}"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487338-D0FD-4BBD-8DBA-5328E9A1AFC5}">
      <dsp:nvSpPr>
        <dsp:cNvPr id="0" name=""/>
        <dsp:cNvSpPr/>
      </dsp:nvSpPr>
      <dsp:spPr>
        <a:xfrm>
          <a:off x="0" y="0"/>
          <a:ext cx="3787775" cy="3787775"/>
        </a:xfrm>
        <a:prstGeom prst="pie">
          <a:avLst>
            <a:gd name="adj1" fmla="val 5400000"/>
            <a:gd name="adj2" fmla="val 1620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58D49B-3B7A-4571-9B42-1432A857BC32}">
      <dsp:nvSpPr>
        <dsp:cNvPr id="0" name=""/>
        <dsp:cNvSpPr/>
      </dsp:nvSpPr>
      <dsp:spPr>
        <a:xfrm>
          <a:off x="1893887" y="0"/>
          <a:ext cx="8337550" cy="3787775"/>
        </a:xfrm>
        <a:prstGeom prst="rect">
          <a:avLst/>
        </a:prstGeom>
        <a:solidFill>
          <a:schemeClr val="lt2">
            <a:alpha val="9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b="1" kern="1200" dirty="0">
              <a:latin typeface="+mn-lt"/>
              <a:ea typeface="Cambria Math" panose="02040503050406030204" pitchFamily="18" charset="0"/>
            </a:rPr>
            <a:t>Central GST (CGST) </a:t>
          </a:r>
          <a:r>
            <a:rPr lang="en-US" sz="2400" kern="1200" dirty="0">
              <a:latin typeface="+mn-lt"/>
              <a:ea typeface="Cambria Math" panose="02040503050406030204" pitchFamily="18" charset="0"/>
            </a:rPr>
            <a:t>- Levy on </a:t>
          </a:r>
          <a:r>
            <a:rPr lang="en-US" sz="2400" b="1" kern="1200" dirty="0">
              <a:latin typeface="+mn-lt"/>
              <a:ea typeface="Cambria Math" panose="02040503050406030204" pitchFamily="18" charset="0"/>
            </a:rPr>
            <a:t>supply of ALL </a:t>
          </a:r>
          <a:r>
            <a:rPr lang="en-US" sz="2400" kern="1200" dirty="0">
              <a:latin typeface="+mn-lt"/>
              <a:ea typeface="Cambria Math" panose="02040503050406030204" pitchFamily="18" charset="0"/>
            </a:rPr>
            <a:t>goods and/ or services within a particular State, </a:t>
          </a:r>
          <a:r>
            <a:rPr lang="en-US" sz="2400" u="sng" kern="1200" dirty="0">
              <a:latin typeface="+mn-lt"/>
              <a:ea typeface="Cambria Math" panose="02040503050406030204" pitchFamily="18" charset="0"/>
            </a:rPr>
            <a:t>by the Central Government</a:t>
          </a:r>
          <a:endParaRPr lang="en-IN" sz="2400" kern="1200" dirty="0">
            <a:latin typeface="+mn-lt"/>
          </a:endParaRPr>
        </a:p>
      </dsp:txBody>
      <dsp:txXfrm>
        <a:off x="1893887" y="0"/>
        <a:ext cx="8337550" cy="1136334"/>
      </dsp:txXfrm>
    </dsp:sp>
    <dsp:sp modelId="{3DFAD32A-94B1-44B1-A09C-61E500AE50B7}">
      <dsp:nvSpPr>
        <dsp:cNvPr id="0" name=""/>
        <dsp:cNvSpPr/>
      </dsp:nvSpPr>
      <dsp:spPr>
        <a:xfrm>
          <a:off x="662861" y="1136334"/>
          <a:ext cx="2462051" cy="2462051"/>
        </a:xfrm>
        <a:prstGeom prst="pie">
          <a:avLst>
            <a:gd name="adj1" fmla="val 5400000"/>
            <a:gd name="adj2" fmla="val 1620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798DD8-B022-43EC-9B67-EC592FFC91FB}">
      <dsp:nvSpPr>
        <dsp:cNvPr id="0" name=""/>
        <dsp:cNvSpPr/>
      </dsp:nvSpPr>
      <dsp:spPr>
        <a:xfrm>
          <a:off x="1893887" y="1136334"/>
          <a:ext cx="8337550" cy="2462051"/>
        </a:xfrm>
        <a:prstGeom prst="rect">
          <a:avLst/>
        </a:prstGeom>
        <a:solidFill>
          <a:schemeClr val="lt2">
            <a:alpha val="9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b="1" kern="1200" dirty="0">
              <a:latin typeface="+mn-lt"/>
              <a:ea typeface="Cambria Math" panose="02040503050406030204" pitchFamily="18" charset="0"/>
            </a:rPr>
            <a:t>State GST (SGST) </a:t>
          </a:r>
          <a:r>
            <a:rPr lang="en-US" sz="2400" kern="1200" dirty="0">
              <a:latin typeface="+mn-lt"/>
              <a:ea typeface="Cambria Math" panose="02040503050406030204" pitchFamily="18" charset="0"/>
            </a:rPr>
            <a:t>- Levy on </a:t>
          </a:r>
          <a:r>
            <a:rPr lang="en-US" sz="2400" b="1" kern="1200" dirty="0">
              <a:latin typeface="+mn-lt"/>
              <a:ea typeface="Cambria Math" panose="02040503050406030204" pitchFamily="18" charset="0"/>
            </a:rPr>
            <a:t>supply of ALL </a:t>
          </a:r>
          <a:r>
            <a:rPr lang="en-US" sz="2400" kern="1200" dirty="0">
              <a:latin typeface="+mn-lt"/>
              <a:ea typeface="Cambria Math" panose="02040503050406030204" pitchFamily="18" charset="0"/>
            </a:rPr>
            <a:t>goods and/ or services within a particular State, </a:t>
          </a:r>
          <a:r>
            <a:rPr lang="en-US" sz="2400" u="sng" kern="1200" dirty="0">
              <a:latin typeface="+mn-lt"/>
              <a:ea typeface="Cambria Math" panose="02040503050406030204" pitchFamily="18" charset="0"/>
            </a:rPr>
            <a:t>by the </a:t>
          </a:r>
          <a:r>
            <a:rPr lang="en-US" sz="2400" b="1" u="sng" kern="1200" dirty="0">
              <a:latin typeface="+mn-lt"/>
              <a:ea typeface="Cambria Math" panose="02040503050406030204" pitchFamily="18" charset="0"/>
            </a:rPr>
            <a:t>respective </a:t>
          </a:r>
          <a:r>
            <a:rPr lang="en-US" sz="2400" u="sng" kern="1200" dirty="0">
              <a:latin typeface="+mn-lt"/>
              <a:ea typeface="Cambria Math" panose="02040503050406030204" pitchFamily="18" charset="0"/>
            </a:rPr>
            <a:t>State Government </a:t>
          </a:r>
          <a:endParaRPr lang="en-IN" sz="2400" kern="1200" dirty="0">
            <a:latin typeface="+mn-lt"/>
          </a:endParaRPr>
        </a:p>
      </dsp:txBody>
      <dsp:txXfrm>
        <a:off x="1893887" y="1136334"/>
        <a:ext cx="8337550" cy="1136331"/>
      </dsp:txXfrm>
    </dsp:sp>
    <dsp:sp modelId="{24E1B1AB-074A-4479-B432-F411B548F1F5}">
      <dsp:nvSpPr>
        <dsp:cNvPr id="0" name=""/>
        <dsp:cNvSpPr/>
      </dsp:nvSpPr>
      <dsp:spPr>
        <a:xfrm>
          <a:off x="1325721" y="2272666"/>
          <a:ext cx="1136331" cy="1136331"/>
        </a:xfrm>
        <a:prstGeom prst="pie">
          <a:avLst>
            <a:gd name="adj1" fmla="val 5400000"/>
            <a:gd name="adj2" fmla="val 1620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009E64-5DF6-46D3-9C13-FC5EBF56A8A1}">
      <dsp:nvSpPr>
        <dsp:cNvPr id="0" name=""/>
        <dsp:cNvSpPr/>
      </dsp:nvSpPr>
      <dsp:spPr>
        <a:xfrm>
          <a:off x="1893887" y="2301244"/>
          <a:ext cx="8337550" cy="1136331"/>
        </a:xfrm>
        <a:prstGeom prst="rect">
          <a:avLst/>
        </a:prstGeom>
        <a:solidFill>
          <a:schemeClr val="lt2">
            <a:alpha val="9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b="1" kern="1200" dirty="0">
              <a:latin typeface="+mn-lt"/>
              <a:ea typeface="Cambria Math" panose="02040503050406030204" pitchFamily="18" charset="0"/>
            </a:rPr>
            <a:t>Integrated GST (IGST) </a:t>
          </a:r>
          <a:r>
            <a:rPr lang="en-US" sz="2400" kern="1200" dirty="0">
              <a:latin typeface="+mn-lt"/>
              <a:ea typeface="Cambria Math" panose="02040503050406030204" pitchFamily="18" charset="0"/>
            </a:rPr>
            <a:t>– Levy on </a:t>
          </a:r>
          <a:r>
            <a:rPr lang="en-US" sz="2400" b="1" kern="1200" dirty="0">
              <a:latin typeface="+mn-lt"/>
              <a:ea typeface="Cambria Math" panose="02040503050406030204" pitchFamily="18" charset="0"/>
            </a:rPr>
            <a:t>ALL inter-State supplies of </a:t>
          </a:r>
          <a:r>
            <a:rPr lang="en-US" sz="2400" kern="1200" dirty="0">
              <a:latin typeface="+mn-lt"/>
              <a:ea typeface="Cambria Math" panose="02040503050406030204" pitchFamily="18" charset="0"/>
            </a:rPr>
            <a:t>goods and/ or services, by </a:t>
          </a:r>
          <a:r>
            <a:rPr lang="en-US" sz="2400" u="sng" kern="1200" dirty="0">
              <a:latin typeface="+mn-lt"/>
              <a:ea typeface="Cambria Math" panose="02040503050406030204" pitchFamily="18" charset="0"/>
            </a:rPr>
            <a:t>the Central Government </a:t>
          </a:r>
          <a:endParaRPr lang="en-IN" sz="2400" u="sng" kern="1200" dirty="0">
            <a:latin typeface="+mn-lt"/>
          </a:endParaRPr>
        </a:p>
      </dsp:txBody>
      <dsp:txXfrm>
        <a:off x="1893887" y="2301244"/>
        <a:ext cx="8337550" cy="11363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AAAF55-4DCA-4D9A-B311-95E9548D847F}">
      <dsp:nvSpPr>
        <dsp:cNvPr id="0" name=""/>
        <dsp:cNvSpPr/>
      </dsp:nvSpPr>
      <dsp:spPr>
        <a:xfrm>
          <a:off x="4012974" y="2251125"/>
          <a:ext cx="2518457" cy="2390079"/>
        </a:xfrm>
        <a:prstGeom prst="ellipse">
          <a:avLst/>
        </a:prstGeom>
        <a:gradFill rotWithShape="1">
          <a:gsLst>
            <a:gs pos="0">
              <a:schemeClr val="dk1">
                <a:tint val="64000"/>
                <a:lumMod val="118000"/>
              </a:schemeClr>
            </a:gs>
            <a:gs pos="100000">
              <a:schemeClr val="dk1">
                <a:tint val="92000"/>
                <a:alpha val="100000"/>
                <a:lumMod val="110000"/>
              </a:schemeClr>
            </a:gs>
          </a:gsLst>
          <a:lin ang="5400000" scaled="0"/>
        </a:gradFill>
        <a:ln w="9525" cap="rnd" cmpd="sng" algn="ctr">
          <a:solidFill>
            <a:schemeClr val="dk1"/>
          </a:solidFill>
          <a:prstDash val="solid"/>
        </a:ln>
        <a:effectLst/>
      </dsp:spPr>
      <dsp:style>
        <a:lnRef idx="1">
          <a:schemeClr val="dk1"/>
        </a:lnRef>
        <a:fillRef idx="2">
          <a:schemeClr val="dk1"/>
        </a:fillRef>
        <a:effectRef idx="1">
          <a:schemeClr val="dk1"/>
        </a:effectRef>
        <a:fontRef idx="minor">
          <a:schemeClr val="dk1"/>
        </a:fontRef>
      </dsp:style>
      <ds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r>
            <a:rPr lang="en-US" sz="4000" b="1" kern="1200" dirty="0">
              <a:latin typeface="Cambria Math" panose="02040503050406030204" pitchFamily="18" charset="0"/>
              <a:ea typeface="Cambria Math" panose="02040503050406030204" pitchFamily="18" charset="0"/>
            </a:rPr>
            <a:t>COT</a:t>
          </a:r>
        </a:p>
        <a:p>
          <a:pPr marL="0" lvl="0" indent="0" algn="ctr" defTabSz="1778000">
            <a:lnSpc>
              <a:spcPct val="90000"/>
            </a:lnSpc>
            <a:spcBef>
              <a:spcPct val="0"/>
            </a:spcBef>
            <a:spcAft>
              <a:spcPct val="35000"/>
            </a:spcAft>
            <a:buNone/>
          </a:pPr>
          <a:r>
            <a:rPr lang="en-US" sz="1800" b="1" kern="1200" dirty="0">
              <a:latin typeface="Cambria Math" panose="02040503050406030204" pitchFamily="18" charset="0"/>
              <a:ea typeface="Cambria Math" panose="02040503050406030204" pitchFamily="18" charset="0"/>
            </a:rPr>
            <a:t>IGST (2X)</a:t>
          </a:r>
          <a:endParaRPr lang="en-US" sz="2400" b="1" kern="1200" dirty="0">
            <a:latin typeface="Cambria Math" panose="02040503050406030204" pitchFamily="18" charset="0"/>
            <a:ea typeface="Cambria Math" panose="02040503050406030204" pitchFamily="18" charset="0"/>
          </a:endParaRPr>
        </a:p>
        <a:p>
          <a:pPr marL="0" lvl="0" indent="0" algn="ctr" defTabSz="1778000">
            <a:lnSpc>
              <a:spcPct val="90000"/>
            </a:lnSpc>
            <a:spcBef>
              <a:spcPct val="0"/>
            </a:spcBef>
            <a:spcAft>
              <a:spcPct val="35000"/>
            </a:spcAft>
            <a:buNone/>
          </a:pPr>
          <a:r>
            <a:rPr lang="en-US" sz="2000" b="1" kern="1200" dirty="0">
              <a:latin typeface="Cambria Math" panose="02040503050406030204" pitchFamily="18" charset="0"/>
              <a:ea typeface="Cambria Math" panose="02040503050406030204" pitchFamily="18" charset="0"/>
            </a:rPr>
            <a:t>2.5% </a:t>
          </a:r>
          <a:r>
            <a:rPr lang="en-US" sz="1600" b="1" kern="1200" dirty="0">
              <a:latin typeface="Cambria Math" panose="02040503050406030204" pitchFamily="18" charset="0"/>
              <a:ea typeface="Cambria Math" panose="02040503050406030204" pitchFamily="18" charset="0"/>
            </a:rPr>
            <a:t>Manufacturers</a:t>
          </a:r>
        </a:p>
        <a:p>
          <a:pPr marL="0" lvl="0" indent="0" algn="ctr" defTabSz="1778000">
            <a:lnSpc>
              <a:spcPct val="90000"/>
            </a:lnSpc>
            <a:spcBef>
              <a:spcPct val="0"/>
            </a:spcBef>
            <a:spcAft>
              <a:spcPct val="35000"/>
            </a:spcAft>
            <a:buNone/>
          </a:pPr>
          <a:r>
            <a:rPr lang="en-US" sz="2400" b="1" kern="1200" dirty="0">
              <a:latin typeface="Cambria Math" panose="02040503050406030204" pitchFamily="18" charset="0"/>
              <a:ea typeface="Cambria Math" panose="02040503050406030204" pitchFamily="18" charset="0"/>
            </a:rPr>
            <a:t>1% </a:t>
          </a:r>
          <a:r>
            <a:rPr lang="en-US" sz="1600" b="1" kern="1200" dirty="0">
              <a:latin typeface="Cambria Math" panose="02040503050406030204" pitchFamily="18" charset="0"/>
              <a:ea typeface="Cambria Math" panose="02040503050406030204" pitchFamily="18" charset="0"/>
            </a:rPr>
            <a:t>- Others</a:t>
          </a:r>
          <a:endParaRPr lang="en-US" sz="1400" b="1" kern="1200" dirty="0">
            <a:latin typeface="Cambria Math" panose="02040503050406030204" pitchFamily="18" charset="0"/>
            <a:ea typeface="Cambria Math" panose="02040503050406030204" pitchFamily="18" charset="0"/>
          </a:endParaRPr>
        </a:p>
      </dsp:txBody>
      <dsp:txXfrm>
        <a:off x="4381793" y="2601144"/>
        <a:ext cx="1780819" cy="1690041"/>
      </dsp:txXfrm>
    </dsp:sp>
    <dsp:sp modelId="{BD11BBD4-5CD2-4091-AFCA-046BD719FD48}">
      <dsp:nvSpPr>
        <dsp:cNvPr id="0" name=""/>
        <dsp:cNvSpPr/>
      </dsp:nvSpPr>
      <dsp:spPr>
        <a:xfrm rot="10772849">
          <a:off x="1596968" y="3191618"/>
          <a:ext cx="2283204" cy="549115"/>
        </a:xfrm>
        <a:prstGeom prst="leftArrow">
          <a:avLst>
            <a:gd name="adj1" fmla="val 60000"/>
            <a:gd name="adj2" fmla="val 50000"/>
          </a:avLst>
        </a:prstGeom>
        <a:solidFill>
          <a:schemeClr val="tx2">
            <a:lumMod val="75000"/>
          </a:schemeClr>
        </a:solidFill>
        <a:ln w="19050" cap="rnd" cmpd="sng" algn="ctr">
          <a:solidFill>
            <a:schemeClr val="accent1">
              <a:shade val="50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sp>
    <dsp:sp modelId="{0D6EAAB2-0F81-493C-93E3-3F2F23AAE672}">
      <dsp:nvSpPr>
        <dsp:cNvPr id="0" name=""/>
        <dsp:cNvSpPr/>
      </dsp:nvSpPr>
      <dsp:spPr>
        <a:xfrm>
          <a:off x="681810" y="2743038"/>
          <a:ext cx="1830386" cy="1464309"/>
        </a:xfrm>
        <a:prstGeom prst="roundRect">
          <a:avLst>
            <a:gd name="adj" fmla="val 10000"/>
          </a:avLst>
        </a:prstGeom>
        <a:solidFill>
          <a:schemeClr val="lt1"/>
        </a:solidFill>
        <a:ln w="19050" cap="rnd" cmpd="sng" algn="ctr">
          <a:solidFill>
            <a:schemeClr val="tx2">
              <a:lumMod val="75000"/>
            </a:schemeClr>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US" sz="2000" kern="1200">
              <a:latin typeface="Cambria Math" panose="02040503050406030204" pitchFamily="18" charset="0"/>
              <a:ea typeface="Cambria Math" panose="02040503050406030204" pitchFamily="18" charset="0"/>
            </a:rPr>
            <a:t>Eligible</a:t>
          </a:r>
          <a:endParaRPr lang="en-US" sz="2000" kern="1200" dirty="0">
            <a:latin typeface="Cambria Math" panose="02040503050406030204" pitchFamily="18" charset="0"/>
            <a:ea typeface="Cambria Math" panose="02040503050406030204" pitchFamily="18" charset="0"/>
          </a:endParaRPr>
        </a:p>
      </dsp:txBody>
      <dsp:txXfrm>
        <a:off x="724698" y="2785926"/>
        <a:ext cx="1744610" cy="1378533"/>
      </dsp:txXfrm>
    </dsp:sp>
    <dsp:sp modelId="{A526B13A-62B5-49F9-9442-39178C0E1CC1}">
      <dsp:nvSpPr>
        <dsp:cNvPr id="0" name=""/>
        <dsp:cNvSpPr/>
      </dsp:nvSpPr>
      <dsp:spPr>
        <a:xfrm rot="12876538">
          <a:off x="2228488" y="1799543"/>
          <a:ext cx="2110920" cy="549115"/>
        </a:xfrm>
        <a:prstGeom prst="leftArrow">
          <a:avLst>
            <a:gd name="adj1" fmla="val 60000"/>
            <a:gd name="adj2" fmla="val 50000"/>
          </a:avLst>
        </a:prstGeom>
        <a:solidFill>
          <a:schemeClr val="tx2">
            <a:lumMod val="75000"/>
          </a:schemeClr>
        </a:solidFill>
        <a:ln w="19050" cap="rnd" cmpd="sng" algn="ctr">
          <a:solidFill>
            <a:schemeClr val="accent1">
              <a:shade val="50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sp>
    <dsp:sp modelId="{B1229808-B19F-4BAB-8281-EAEADA584038}">
      <dsp:nvSpPr>
        <dsp:cNvPr id="0" name=""/>
        <dsp:cNvSpPr/>
      </dsp:nvSpPr>
      <dsp:spPr>
        <a:xfrm>
          <a:off x="1500061" y="742474"/>
          <a:ext cx="1830386" cy="1464309"/>
        </a:xfrm>
        <a:prstGeom prst="roundRect">
          <a:avLst>
            <a:gd name="adj" fmla="val 10000"/>
          </a:avLst>
        </a:prstGeom>
        <a:solidFill>
          <a:schemeClr val="lt1"/>
        </a:solidFill>
        <a:ln w="19050" cap="rnd" cmpd="sng" algn="ctr">
          <a:solidFill>
            <a:schemeClr val="tx2">
              <a:lumMod val="75000"/>
            </a:schemeClr>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US" sz="2000" kern="1200">
              <a:latin typeface="Cambria Math" panose="02040503050406030204" pitchFamily="18" charset="0"/>
              <a:ea typeface="Cambria Math" panose="02040503050406030204" pitchFamily="18" charset="0"/>
            </a:rPr>
            <a:t>Available</a:t>
          </a:r>
          <a:endParaRPr lang="en-US" sz="2000" kern="1200" dirty="0">
            <a:latin typeface="Cambria Math" panose="02040503050406030204" pitchFamily="18" charset="0"/>
            <a:ea typeface="Cambria Math" panose="02040503050406030204" pitchFamily="18" charset="0"/>
          </a:endParaRPr>
        </a:p>
      </dsp:txBody>
      <dsp:txXfrm>
        <a:off x="1542949" y="785362"/>
        <a:ext cx="1744610" cy="1378533"/>
      </dsp:txXfrm>
    </dsp:sp>
    <dsp:sp modelId="{C350ED83-D5DA-4125-B542-F0FDCD91E970}">
      <dsp:nvSpPr>
        <dsp:cNvPr id="0" name=""/>
        <dsp:cNvSpPr/>
      </dsp:nvSpPr>
      <dsp:spPr>
        <a:xfrm rot="16200000">
          <a:off x="4500037" y="1114519"/>
          <a:ext cx="1544331" cy="549115"/>
        </a:xfrm>
        <a:prstGeom prst="leftArrow">
          <a:avLst>
            <a:gd name="adj1" fmla="val 60000"/>
            <a:gd name="adj2" fmla="val 50000"/>
          </a:avLst>
        </a:prstGeom>
        <a:solidFill>
          <a:schemeClr val="tx2">
            <a:lumMod val="75000"/>
          </a:schemeClr>
        </a:solidFill>
        <a:ln w="19050" cap="rnd" cmpd="sng" algn="ctr">
          <a:solidFill>
            <a:schemeClr val="accent1">
              <a:shade val="50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sp>
    <dsp:sp modelId="{BDB10CB1-9FFC-4DBA-BEB8-F86363FDDD81}">
      <dsp:nvSpPr>
        <dsp:cNvPr id="0" name=""/>
        <dsp:cNvSpPr/>
      </dsp:nvSpPr>
      <dsp:spPr>
        <a:xfrm>
          <a:off x="4357009" y="-115242"/>
          <a:ext cx="1830386" cy="1464309"/>
        </a:xfrm>
        <a:prstGeom prst="roundRect">
          <a:avLst>
            <a:gd name="adj" fmla="val 10000"/>
          </a:avLst>
        </a:prstGeom>
        <a:solidFill>
          <a:schemeClr val="lt1"/>
        </a:solidFill>
        <a:ln w="19050" cap="rnd" cmpd="sng" algn="ctr">
          <a:solidFill>
            <a:schemeClr val="tx2">
              <a:lumMod val="75000"/>
            </a:schemeClr>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US" sz="2000" kern="1200">
              <a:latin typeface="Cambria Math" panose="02040503050406030204" pitchFamily="18" charset="0"/>
              <a:ea typeface="Cambria Math" panose="02040503050406030204" pitchFamily="18" charset="0"/>
            </a:rPr>
            <a:t>Avail</a:t>
          </a:r>
          <a:r>
            <a:rPr lang="en-US" sz="2000" b="0" kern="1200">
              <a:latin typeface="Cambria Math" panose="02040503050406030204" pitchFamily="18" charset="0"/>
              <a:ea typeface="Cambria Math" panose="02040503050406030204" pitchFamily="18" charset="0"/>
            </a:rPr>
            <a:t>ed</a:t>
          </a:r>
          <a:endParaRPr lang="en-US" sz="2000" b="0" kern="1200" dirty="0">
            <a:latin typeface="Cambria Math" panose="02040503050406030204" pitchFamily="18" charset="0"/>
            <a:ea typeface="Cambria Math" panose="02040503050406030204" pitchFamily="18" charset="0"/>
          </a:endParaRPr>
        </a:p>
      </dsp:txBody>
      <dsp:txXfrm>
        <a:off x="4399897" y="-72354"/>
        <a:ext cx="1744610" cy="1378533"/>
      </dsp:txXfrm>
    </dsp:sp>
    <dsp:sp modelId="{9DD7092D-C1A7-47D6-B21B-DF1B7154D4A7}">
      <dsp:nvSpPr>
        <dsp:cNvPr id="0" name=""/>
        <dsp:cNvSpPr/>
      </dsp:nvSpPr>
      <dsp:spPr>
        <a:xfrm rot="19579255">
          <a:off x="6223288" y="1791823"/>
          <a:ext cx="2238903" cy="549115"/>
        </a:xfrm>
        <a:prstGeom prst="leftArrow">
          <a:avLst>
            <a:gd name="adj1" fmla="val 60000"/>
            <a:gd name="adj2" fmla="val 50000"/>
          </a:avLst>
        </a:prstGeom>
        <a:solidFill>
          <a:schemeClr val="tx2">
            <a:lumMod val="75000"/>
          </a:schemeClr>
        </a:solidFill>
        <a:ln w="19050" cap="rnd" cmpd="sng" algn="ctr">
          <a:solidFill>
            <a:schemeClr val="accent1">
              <a:shade val="50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sp>
    <dsp:sp modelId="{D43DD96E-2C82-4E26-B234-1F7FA6A245B6}">
      <dsp:nvSpPr>
        <dsp:cNvPr id="0" name=""/>
        <dsp:cNvSpPr/>
      </dsp:nvSpPr>
      <dsp:spPr>
        <a:xfrm>
          <a:off x="7359106" y="713444"/>
          <a:ext cx="1830386" cy="1464309"/>
        </a:xfrm>
        <a:prstGeom prst="roundRect">
          <a:avLst>
            <a:gd name="adj" fmla="val 10000"/>
          </a:avLst>
        </a:prstGeom>
        <a:solidFill>
          <a:schemeClr val="lt1"/>
        </a:solidFill>
        <a:ln w="19050" cap="rnd" cmpd="sng" algn="ctr">
          <a:solidFill>
            <a:schemeClr val="tx2">
              <a:lumMod val="75000"/>
            </a:schemeClr>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US" sz="2000" kern="1200">
              <a:latin typeface="Cambria Math" panose="02040503050406030204" pitchFamily="18" charset="0"/>
              <a:ea typeface="Cambria Math" panose="02040503050406030204" pitchFamily="18" charset="0"/>
            </a:rPr>
            <a:t>Allowed</a:t>
          </a:r>
          <a:endParaRPr lang="en-US" sz="2000" kern="1200" dirty="0">
            <a:latin typeface="Cambria Math" panose="02040503050406030204" pitchFamily="18" charset="0"/>
            <a:ea typeface="Cambria Math" panose="02040503050406030204" pitchFamily="18" charset="0"/>
          </a:endParaRPr>
        </a:p>
      </dsp:txBody>
      <dsp:txXfrm>
        <a:off x="7401994" y="756332"/>
        <a:ext cx="1744610" cy="1378533"/>
      </dsp:txXfrm>
    </dsp:sp>
    <dsp:sp modelId="{19604A57-149B-4689-A5F1-417E915570AF}">
      <dsp:nvSpPr>
        <dsp:cNvPr id="0" name=""/>
        <dsp:cNvSpPr/>
      </dsp:nvSpPr>
      <dsp:spPr>
        <a:xfrm>
          <a:off x="6672864" y="3171607"/>
          <a:ext cx="2430063" cy="549115"/>
        </a:xfrm>
        <a:prstGeom prst="leftArrow">
          <a:avLst>
            <a:gd name="adj1" fmla="val 60000"/>
            <a:gd name="adj2" fmla="val 50000"/>
          </a:avLst>
        </a:prstGeom>
        <a:solidFill>
          <a:schemeClr val="tx2">
            <a:lumMod val="75000"/>
          </a:schemeClr>
        </a:solidFill>
        <a:ln w="19050" cap="rnd" cmpd="sng" algn="ctr">
          <a:solidFill>
            <a:schemeClr val="accent1">
              <a:shade val="50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sp>
    <dsp:sp modelId="{6D19D56D-B2B5-4E69-817A-0CA4B6C296E6}">
      <dsp:nvSpPr>
        <dsp:cNvPr id="0" name=""/>
        <dsp:cNvSpPr/>
      </dsp:nvSpPr>
      <dsp:spPr>
        <a:xfrm>
          <a:off x="8187734" y="2714011"/>
          <a:ext cx="1830386" cy="1464309"/>
        </a:xfrm>
        <a:prstGeom prst="roundRect">
          <a:avLst>
            <a:gd name="adj" fmla="val 10000"/>
          </a:avLst>
        </a:prstGeom>
        <a:solidFill>
          <a:schemeClr val="lt1"/>
        </a:solidFill>
        <a:ln w="19050" cap="rnd" cmpd="sng" algn="ctr">
          <a:solidFill>
            <a:schemeClr val="tx2">
              <a:lumMod val="75000"/>
            </a:schemeClr>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US" sz="2000" kern="1200">
              <a:latin typeface="Cambria Math" panose="02040503050406030204" pitchFamily="18" charset="0"/>
              <a:ea typeface="Cambria Math" panose="02040503050406030204" pitchFamily="18" charset="0"/>
            </a:rPr>
            <a:t>Compliance</a:t>
          </a:r>
          <a:endParaRPr lang="en-US" sz="2000" kern="1200" dirty="0">
            <a:latin typeface="Cambria Math" panose="02040503050406030204" pitchFamily="18" charset="0"/>
            <a:ea typeface="Cambria Math" panose="02040503050406030204" pitchFamily="18" charset="0"/>
          </a:endParaRPr>
        </a:p>
      </dsp:txBody>
      <dsp:txXfrm>
        <a:off x="8230622" y="2756899"/>
        <a:ext cx="1744610" cy="13785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2B398F-C571-4B68-86F6-458FBABACD2F}">
      <dsp:nvSpPr>
        <dsp:cNvPr id="0" name=""/>
        <dsp:cNvSpPr/>
      </dsp:nvSpPr>
      <dsp:spPr>
        <a:xfrm>
          <a:off x="3651687" y="2331036"/>
          <a:ext cx="282961" cy="728582"/>
        </a:xfrm>
        <a:custGeom>
          <a:avLst/>
          <a:gdLst/>
          <a:ahLst/>
          <a:cxnLst/>
          <a:rect l="0" t="0" r="0" b="0"/>
          <a:pathLst>
            <a:path>
              <a:moveTo>
                <a:pt x="0" y="0"/>
              </a:moveTo>
              <a:lnTo>
                <a:pt x="0" y="728582"/>
              </a:lnTo>
              <a:lnTo>
                <a:pt x="282961" y="728582"/>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0C8B638-F2B5-46E1-BCCF-924E380378E3}">
      <dsp:nvSpPr>
        <dsp:cNvPr id="0" name=""/>
        <dsp:cNvSpPr/>
      </dsp:nvSpPr>
      <dsp:spPr>
        <a:xfrm>
          <a:off x="3084672" y="821814"/>
          <a:ext cx="1321579" cy="872100"/>
        </a:xfrm>
        <a:custGeom>
          <a:avLst/>
          <a:gdLst/>
          <a:ahLst/>
          <a:cxnLst/>
          <a:rect l="0" t="0" r="0" b="0"/>
          <a:pathLst>
            <a:path>
              <a:moveTo>
                <a:pt x="0" y="0"/>
              </a:moveTo>
              <a:lnTo>
                <a:pt x="0" y="668529"/>
              </a:lnTo>
              <a:lnTo>
                <a:pt x="1321579" y="668529"/>
              </a:lnTo>
              <a:lnTo>
                <a:pt x="1321579" y="872100"/>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219CB87-E9D7-4445-9024-411FF6E31904}">
      <dsp:nvSpPr>
        <dsp:cNvPr id="0" name=""/>
        <dsp:cNvSpPr/>
      </dsp:nvSpPr>
      <dsp:spPr>
        <a:xfrm>
          <a:off x="965955" y="2331831"/>
          <a:ext cx="290816" cy="712044"/>
        </a:xfrm>
        <a:custGeom>
          <a:avLst/>
          <a:gdLst/>
          <a:ahLst/>
          <a:cxnLst/>
          <a:rect l="0" t="0" r="0" b="0"/>
          <a:pathLst>
            <a:path>
              <a:moveTo>
                <a:pt x="0" y="0"/>
              </a:moveTo>
              <a:lnTo>
                <a:pt x="0" y="712044"/>
              </a:lnTo>
              <a:lnTo>
                <a:pt x="290816" y="712044"/>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2653994-0F3C-47DA-B62F-363D3FA3AEDF}">
      <dsp:nvSpPr>
        <dsp:cNvPr id="0" name=""/>
        <dsp:cNvSpPr/>
      </dsp:nvSpPr>
      <dsp:spPr>
        <a:xfrm>
          <a:off x="1741466" y="821814"/>
          <a:ext cx="1343206" cy="872100"/>
        </a:xfrm>
        <a:custGeom>
          <a:avLst/>
          <a:gdLst/>
          <a:ahLst/>
          <a:cxnLst/>
          <a:rect l="0" t="0" r="0" b="0"/>
          <a:pathLst>
            <a:path>
              <a:moveTo>
                <a:pt x="1343206" y="0"/>
              </a:moveTo>
              <a:lnTo>
                <a:pt x="1343206" y="668529"/>
              </a:lnTo>
              <a:lnTo>
                <a:pt x="0" y="668529"/>
              </a:lnTo>
              <a:lnTo>
                <a:pt x="0" y="872100"/>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AC66B95-F1D2-4255-9F64-44185839D711}">
      <dsp:nvSpPr>
        <dsp:cNvPr id="0" name=""/>
        <dsp:cNvSpPr/>
      </dsp:nvSpPr>
      <dsp:spPr>
        <a:xfrm>
          <a:off x="26407" y="157987"/>
          <a:ext cx="6116530" cy="663827"/>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tx1"/>
              </a:solidFill>
              <a:latin typeface="Cambria Math" panose="02040503050406030204" pitchFamily="18" charset="0"/>
              <a:ea typeface="Cambria Math" panose="02040503050406030204" pitchFamily="18" charset="0"/>
            </a:rPr>
            <a:t>For A or B (as the case may be)</a:t>
          </a:r>
        </a:p>
        <a:p>
          <a:pPr marL="0" lvl="0" indent="0" algn="ctr" defTabSz="844550">
            <a:lnSpc>
              <a:spcPct val="90000"/>
            </a:lnSpc>
            <a:spcBef>
              <a:spcPct val="0"/>
            </a:spcBef>
            <a:spcAft>
              <a:spcPct val="35000"/>
            </a:spcAft>
            <a:buNone/>
          </a:pPr>
          <a:r>
            <a:rPr lang="en-US" sz="1900" kern="1200" dirty="0">
              <a:solidFill>
                <a:schemeClr val="tx1"/>
              </a:solidFill>
              <a:latin typeface="Cambria Math" panose="02040503050406030204" pitchFamily="18" charset="0"/>
              <a:ea typeface="Cambria Math" panose="02040503050406030204" pitchFamily="18" charset="0"/>
            </a:rPr>
            <a:t>Whether the effective </a:t>
          </a:r>
          <a:r>
            <a:rPr lang="en-US" sz="1900" b="1" kern="1200" dirty="0">
              <a:solidFill>
                <a:schemeClr val="tx1"/>
              </a:solidFill>
              <a:latin typeface="Cambria Math" panose="02040503050406030204" pitchFamily="18" charset="0"/>
              <a:ea typeface="Cambria Math" panose="02040503050406030204" pitchFamily="18" charset="0"/>
            </a:rPr>
            <a:t>date is mentioned </a:t>
          </a:r>
          <a:r>
            <a:rPr lang="en-US" sz="1900" kern="1200" dirty="0">
              <a:solidFill>
                <a:schemeClr val="tx1"/>
              </a:solidFill>
              <a:latin typeface="Cambria Math" panose="02040503050406030204" pitchFamily="18" charset="0"/>
              <a:ea typeface="Cambria Math" panose="02040503050406030204" pitchFamily="18" charset="0"/>
            </a:rPr>
            <a:t>in A/ B</a:t>
          </a:r>
          <a:endParaRPr lang="en-IN" sz="1900" kern="1200" dirty="0">
            <a:solidFill>
              <a:schemeClr val="tx1"/>
            </a:solidFill>
            <a:latin typeface="+mn-lt"/>
          </a:endParaRPr>
        </a:p>
      </dsp:txBody>
      <dsp:txXfrm>
        <a:off x="26407" y="157987"/>
        <a:ext cx="6116530" cy="663827"/>
      </dsp:txXfrm>
    </dsp:sp>
    <dsp:sp modelId="{1526B269-057F-4011-849B-1D5A40BFFA2C}">
      <dsp:nvSpPr>
        <dsp:cNvPr id="0" name=""/>
        <dsp:cNvSpPr/>
      </dsp:nvSpPr>
      <dsp:spPr>
        <a:xfrm>
          <a:off x="772077" y="1693915"/>
          <a:ext cx="1938776" cy="637915"/>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tx1"/>
              </a:solidFill>
              <a:latin typeface="+mn-lt"/>
              <a:ea typeface="Cambria Math" panose="02040503050406030204" pitchFamily="18" charset="0"/>
              <a:cs typeface="Arial" pitchFamily="34" charset="0"/>
            </a:rPr>
            <a:t>Yes</a:t>
          </a:r>
          <a:endParaRPr lang="en-IN" sz="1900" kern="1200" dirty="0">
            <a:solidFill>
              <a:schemeClr val="tx1"/>
            </a:solidFill>
            <a:latin typeface="+mn-lt"/>
          </a:endParaRPr>
        </a:p>
      </dsp:txBody>
      <dsp:txXfrm>
        <a:off x="772077" y="1693915"/>
        <a:ext cx="1938776" cy="637915"/>
      </dsp:txXfrm>
    </dsp:sp>
    <dsp:sp modelId="{1FA4470B-EF39-4376-8375-7BD871643C2E}">
      <dsp:nvSpPr>
        <dsp:cNvPr id="0" name=""/>
        <dsp:cNvSpPr/>
      </dsp:nvSpPr>
      <dsp:spPr>
        <a:xfrm>
          <a:off x="1256772" y="2738974"/>
          <a:ext cx="2270734" cy="609803"/>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IN" sz="1900" b="1" kern="1200" dirty="0">
              <a:solidFill>
                <a:schemeClr val="tx1"/>
              </a:solidFill>
              <a:latin typeface="+mn-lt"/>
              <a:ea typeface="Cambria Math" panose="02040503050406030204" pitchFamily="18" charset="0"/>
              <a:cs typeface="Arial" pitchFamily="34" charset="0"/>
            </a:rPr>
            <a:t>Such date </a:t>
          </a:r>
          <a:r>
            <a:rPr lang="en-IN" sz="1900" kern="1200" dirty="0">
              <a:solidFill>
                <a:schemeClr val="tx1"/>
              </a:solidFill>
              <a:latin typeface="+mn-lt"/>
              <a:ea typeface="Cambria Math" panose="02040503050406030204" pitchFamily="18" charset="0"/>
              <a:cs typeface="Arial" pitchFamily="34" charset="0"/>
            </a:rPr>
            <a:t>is the effective date </a:t>
          </a:r>
        </a:p>
      </dsp:txBody>
      <dsp:txXfrm>
        <a:off x="1256772" y="2738974"/>
        <a:ext cx="2270734" cy="609803"/>
      </dsp:txXfrm>
    </dsp:sp>
    <dsp:sp modelId="{09D47D2A-352B-4721-93DA-D08909697F90}">
      <dsp:nvSpPr>
        <dsp:cNvPr id="0" name=""/>
        <dsp:cNvSpPr/>
      </dsp:nvSpPr>
      <dsp:spPr>
        <a:xfrm>
          <a:off x="3463046" y="1693915"/>
          <a:ext cx="1886410" cy="637120"/>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tx1"/>
              </a:solidFill>
              <a:latin typeface="+mn-lt"/>
              <a:ea typeface="Cambria Math" panose="02040503050406030204" pitchFamily="18" charset="0"/>
              <a:cs typeface="Arial" pitchFamily="34" charset="0"/>
            </a:rPr>
            <a:t>No</a:t>
          </a:r>
          <a:endParaRPr lang="en-IN" sz="1900" kern="1200" dirty="0">
            <a:solidFill>
              <a:schemeClr val="tx1"/>
            </a:solidFill>
            <a:latin typeface="+mn-lt"/>
          </a:endParaRPr>
        </a:p>
      </dsp:txBody>
      <dsp:txXfrm>
        <a:off x="3463046" y="1693915"/>
        <a:ext cx="1886410" cy="637120"/>
      </dsp:txXfrm>
    </dsp:sp>
    <dsp:sp modelId="{FA597270-F795-4127-BFE5-510E604FE04B}">
      <dsp:nvSpPr>
        <dsp:cNvPr id="0" name=""/>
        <dsp:cNvSpPr/>
      </dsp:nvSpPr>
      <dsp:spPr>
        <a:xfrm>
          <a:off x="3934649" y="2738179"/>
          <a:ext cx="2434948" cy="642878"/>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IN" sz="1900" b="1" kern="1200" dirty="0">
              <a:solidFill>
                <a:schemeClr val="tx1"/>
              </a:solidFill>
              <a:ea typeface="Cambria Math" panose="02040503050406030204" pitchFamily="18" charset="0"/>
              <a:cs typeface="Arial" pitchFamily="34" charset="0"/>
            </a:rPr>
            <a:t>Date of issue </a:t>
          </a:r>
          <a:r>
            <a:rPr lang="en-IN" sz="1900" kern="1200" dirty="0">
              <a:solidFill>
                <a:schemeClr val="tx1"/>
              </a:solidFill>
              <a:ea typeface="Cambria Math" panose="02040503050406030204" pitchFamily="18" charset="0"/>
              <a:cs typeface="Arial" pitchFamily="34" charset="0"/>
            </a:rPr>
            <a:t>is the effective date</a:t>
          </a:r>
        </a:p>
      </dsp:txBody>
      <dsp:txXfrm>
        <a:off x="3934649" y="2738179"/>
        <a:ext cx="2434948" cy="64287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C31ACD-4255-4FFF-951E-B60A6E706565}">
      <dsp:nvSpPr>
        <dsp:cNvPr id="0" name=""/>
        <dsp:cNvSpPr/>
      </dsp:nvSpPr>
      <dsp:spPr>
        <a:xfrm>
          <a:off x="0" y="954014"/>
          <a:ext cx="2469638" cy="3023809"/>
        </a:xfrm>
        <a:prstGeom prst="roundRect">
          <a:avLst>
            <a:gd name="adj" fmla="val 10000"/>
          </a:avLst>
        </a:prstGeom>
        <a:solidFill>
          <a:schemeClr val="accent6">
            <a:lumMod val="40000"/>
            <a:lumOff val="6000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just" defTabSz="844550">
            <a:lnSpc>
              <a:spcPct val="90000"/>
            </a:lnSpc>
            <a:spcBef>
              <a:spcPct val="0"/>
            </a:spcBef>
            <a:spcAft>
              <a:spcPct val="35000"/>
            </a:spcAft>
            <a:buNone/>
          </a:pPr>
          <a:r>
            <a:rPr lang="en-US" sz="1900" kern="1200" dirty="0">
              <a:latin typeface="+mn-lt"/>
            </a:rPr>
            <a:t>As per Section 12(2) of CGST ACT, time of supply of goods shall be </a:t>
          </a:r>
          <a:r>
            <a:rPr lang="en-US" sz="1900" b="1" u="sng" kern="1200" dirty="0">
              <a:latin typeface="+mn-lt"/>
            </a:rPr>
            <a:t>earli</a:t>
          </a:r>
          <a:r>
            <a:rPr lang="en-US" sz="1900" b="1" u="none" kern="1200" dirty="0">
              <a:latin typeface="+mn-lt"/>
            </a:rPr>
            <a:t>er of invoice/ payment, i.e., –</a:t>
          </a:r>
        </a:p>
      </dsp:txBody>
      <dsp:txXfrm>
        <a:off x="72333" y="1026347"/>
        <a:ext cx="2324972" cy="2879143"/>
      </dsp:txXfrm>
    </dsp:sp>
    <dsp:sp modelId="{D77FD56C-1B20-47E4-B891-355E841E5C8E}">
      <dsp:nvSpPr>
        <dsp:cNvPr id="0" name=""/>
        <dsp:cNvSpPr/>
      </dsp:nvSpPr>
      <dsp:spPr>
        <a:xfrm rot="17338878">
          <a:off x="1721185" y="1402522"/>
          <a:ext cx="2218492" cy="28931"/>
        </a:xfrm>
        <a:custGeom>
          <a:avLst/>
          <a:gdLst/>
          <a:ahLst/>
          <a:cxnLst/>
          <a:rect l="0" t="0" r="0" b="0"/>
          <a:pathLst>
            <a:path>
              <a:moveTo>
                <a:pt x="0" y="14465"/>
              </a:moveTo>
              <a:lnTo>
                <a:pt x="2218492" y="14465"/>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44550">
            <a:lnSpc>
              <a:spcPct val="90000"/>
            </a:lnSpc>
            <a:spcBef>
              <a:spcPct val="0"/>
            </a:spcBef>
            <a:spcAft>
              <a:spcPct val="35000"/>
            </a:spcAft>
            <a:buNone/>
          </a:pPr>
          <a:endParaRPr lang="en-US" sz="1900" kern="1200">
            <a:latin typeface="+mn-lt"/>
          </a:endParaRPr>
        </a:p>
      </dsp:txBody>
      <dsp:txXfrm>
        <a:off x="2774969" y="1361525"/>
        <a:ext cx="110924" cy="110924"/>
      </dsp:txXfrm>
    </dsp:sp>
    <dsp:sp modelId="{72DBD535-2C2E-44C4-9287-97C5F206BFFE}">
      <dsp:nvSpPr>
        <dsp:cNvPr id="0" name=""/>
        <dsp:cNvSpPr/>
      </dsp:nvSpPr>
      <dsp:spPr>
        <a:xfrm>
          <a:off x="3191224" y="114122"/>
          <a:ext cx="7262773" cy="507869"/>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87313" lvl="0" indent="0" algn="just" defTabSz="844550">
            <a:lnSpc>
              <a:spcPct val="90000"/>
            </a:lnSpc>
            <a:spcBef>
              <a:spcPct val="0"/>
            </a:spcBef>
            <a:spcAft>
              <a:spcPct val="35000"/>
            </a:spcAft>
            <a:buNone/>
          </a:pPr>
          <a:r>
            <a:rPr lang="en-US" sz="1900" kern="1200" dirty="0"/>
            <a:t>Actual </a:t>
          </a:r>
          <a:r>
            <a:rPr lang="en-US" sz="1900" b="1" kern="1200" dirty="0"/>
            <a:t>date of issue of invoice </a:t>
          </a:r>
          <a:r>
            <a:rPr lang="en-US" sz="1900" kern="1200" dirty="0"/>
            <a:t>by the supplier </a:t>
          </a:r>
          <a:endParaRPr lang="en-US" sz="1900" kern="1200" dirty="0">
            <a:latin typeface="+mn-lt"/>
          </a:endParaRPr>
        </a:p>
      </dsp:txBody>
      <dsp:txXfrm>
        <a:off x="3206099" y="128997"/>
        <a:ext cx="7233023" cy="478119"/>
      </dsp:txXfrm>
    </dsp:sp>
    <dsp:sp modelId="{0BC6207B-8909-4052-8A8F-A199FF9AA253}">
      <dsp:nvSpPr>
        <dsp:cNvPr id="0" name=""/>
        <dsp:cNvSpPr/>
      </dsp:nvSpPr>
      <dsp:spPr>
        <a:xfrm rot="20267714">
          <a:off x="2443747" y="2319510"/>
          <a:ext cx="698258" cy="28931"/>
        </a:xfrm>
        <a:custGeom>
          <a:avLst/>
          <a:gdLst/>
          <a:ahLst/>
          <a:cxnLst/>
          <a:rect l="0" t="0" r="0" b="0"/>
          <a:pathLst>
            <a:path>
              <a:moveTo>
                <a:pt x="0" y="14465"/>
              </a:moveTo>
              <a:lnTo>
                <a:pt x="698258" y="14465"/>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44550">
            <a:lnSpc>
              <a:spcPct val="90000"/>
            </a:lnSpc>
            <a:spcBef>
              <a:spcPct val="0"/>
            </a:spcBef>
            <a:spcAft>
              <a:spcPct val="35000"/>
            </a:spcAft>
            <a:buNone/>
          </a:pPr>
          <a:endParaRPr lang="en-US" sz="1900" kern="1200">
            <a:latin typeface="+mn-lt"/>
          </a:endParaRPr>
        </a:p>
      </dsp:txBody>
      <dsp:txXfrm>
        <a:off x="2775419" y="2316520"/>
        <a:ext cx="34912" cy="34912"/>
      </dsp:txXfrm>
    </dsp:sp>
    <dsp:sp modelId="{0097E4CC-BEAA-42A1-BCDE-4AFC868DCE34}">
      <dsp:nvSpPr>
        <dsp:cNvPr id="0" name=""/>
        <dsp:cNvSpPr/>
      </dsp:nvSpPr>
      <dsp:spPr>
        <a:xfrm>
          <a:off x="3116113" y="851709"/>
          <a:ext cx="7341430" cy="2700650"/>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just" defTabSz="844550">
            <a:lnSpc>
              <a:spcPct val="90000"/>
            </a:lnSpc>
            <a:spcBef>
              <a:spcPct val="0"/>
            </a:spcBef>
            <a:spcAft>
              <a:spcPct val="35000"/>
            </a:spcAft>
            <a:buNone/>
          </a:pPr>
          <a:r>
            <a:rPr lang="en-US" sz="1900" b="1" u="sng" kern="1200" dirty="0"/>
            <a:t>Due date for issue of invoice </a:t>
          </a:r>
          <a:r>
            <a:rPr lang="en-US" sz="1900" u="sng" kern="1200" dirty="0"/>
            <a:t>by the supplier [Section 28*]:</a:t>
          </a:r>
        </a:p>
        <a:p>
          <a:pPr lvl="0" algn="just" defTabSz="844550">
            <a:lnSpc>
              <a:spcPct val="90000"/>
            </a:lnSpc>
            <a:spcBef>
              <a:spcPct val="0"/>
            </a:spcBef>
            <a:spcAft>
              <a:spcPct val="35000"/>
            </a:spcAft>
            <a:buNone/>
          </a:pPr>
          <a:r>
            <a:rPr lang="en-US" sz="1900" b="1" kern="1200" dirty="0"/>
            <a:t> - Supply involves movement: </a:t>
          </a:r>
          <a:r>
            <a:rPr lang="en-US" sz="1900" kern="1200" dirty="0"/>
            <a:t>Time of removal of goods for supply </a:t>
          </a:r>
        </a:p>
        <a:p>
          <a:pPr marL="261938" lvl="0" indent="-261938" algn="just" defTabSz="844550">
            <a:lnSpc>
              <a:spcPct val="90000"/>
            </a:lnSpc>
            <a:spcBef>
              <a:spcPct val="0"/>
            </a:spcBef>
            <a:spcAft>
              <a:spcPct val="35000"/>
            </a:spcAft>
            <a:buNone/>
          </a:pPr>
          <a:r>
            <a:rPr lang="en-US" sz="1900" b="1" kern="1200" dirty="0"/>
            <a:t> - Sale on approval basis:</a:t>
          </a:r>
          <a:r>
            <a:rPr lang="en-US" sz="1900" kern="1200" dirty="0"/>
            <a:t> Earlier of time at which it becomes known that the supply has taken place OR 6 months from date of removal</a:t>
          </a:r>
        </a:p>
        <a:p>
          <a:pPr lvl="0" algn="just" defTabSz="844550">
            <a:lnSpc>
              <a:spcPct val="90000"/>
            </a:lnSpc>
            <a:spcBef>
              <a:spcPct val="0"/>
            </a:spcBef>
            <a:spcAft>
              <a:spcPct val="35000"/>
            </a:spcAft>
            <a:buNone/>
          </a:pPr>
          <a:r>
            <a:rPr lang="en-US" sz="1900" b="1" kern="1200" dirty="0"/>
            <a:t> - Other cases:</a:t>
          </a:r>
          <a:r>
            <a:rPr lang="en-US" sz="1900" kern="1200" dirty="0"/>
            <a:t> Delivery of goods/ making available to the recipient or</a:t>
          </a:r>
        </a:p>
        <a:p>
          <a:pPr lvl="0" algn="just" defTabSz="844550">
            <a:lnSpc>
              <a:spcPct val="90000"/>
            </a:lnSpc>
            <a:spcBef>
              <a:spcPct val="0"/>
            </a:spcBef>
            <a:spcAft>
              <a:spcPct val="35000"/>
            </a:spcAft>
            <a:buNone/>
          </a:pPr>
          <a:r>
            <a:rPr lang="en-US" sz="1900" b="1" kern="1200" dirty="0"/>
            <a:t> - Notified categories of supplies:</a:t>
          </a:r>
          <a:r>
            <a:rPr lang="en-US" sz="1900" kern="1200" dirty="0"/>
            <a:t> Time to be specified by Rules</a:t>
          </a:r>
          <a:endParaRPr lang="en-US" sz="1900" kern="1200" dirty="0">
            <a:latin typeface="+mn-lt"/>
          </a:endParaRPr>
        </a:p>
      </dsp:txBody>
      <dsp:txXfrm>
        <a:off x="3195212" y="930808"/>
        <a:ext cx="7183232" cy="2542452"/>
      </dsp:txXfrm>
    </dsp:sp>
    <dsp:sp modelId="{CE8418D1-C1C8-4799-9CD5-ABA0B866EF0B}">
      <dsp:nvSpPr>
        <dsp:cNvPr id="0" name=""/>
        <dsp:cNvSpPr/>
      </dsp:nvSpPr>
      <dsp:spPr>
        <a:xfrm rot="3932143">
          <a:off x="2004158" y="3174628"/>
          <a:ext cx="1589013" cy="28931"/>
        </a:xfrm>
        <a:custGeom>
          <a:avLst/>
          <a:gdLst/>
          <a:ahLst/>
          <a:cxnLst/>
          <a:rect l="0" t="0" r="0" b="0"/>
          <a:pathLst>
            <a:path>
              <a:moveTo>
                <a:pt x="0" y="14465"/>
              </a:moveTo>
              <a:lnTo>
                <a:pt x="1589013" y="14465"/>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44550">
            <a:lnSpc>
              <a:spcPct val="90000"/>
            </a:lnSpc>
            <a:spcBef>
              <a:spcPct val="0"/>
            </a:spcBef>
            <a:spcAft>
              <a:spcPct val="35000"/>
            </a:spcAft>
            <a:buNone/>
          </a:pPr>
          <a:endParaRPr lang="en-US" sz="1900" kern="1200">
            <a:latin typeface="+mn-lt"/>
          </a:endParaRPr>
        </a:p>
      </dsp:txBody>
      <dsp:txXfrm>
        <a:off x="2758939" y="3149368"/>
        <a:ext cx="79450" cy="79450"/>
      </dsp:txXfrm>
    </dsp:sp>
    <dsp:sp modelId="{0876F25D-1896-4ADC-B179-BE82A402194C}">
      <dsp:nvSpPr>
        <dsp:cNvPr id="0" name=""/>
        <dsp:cNvSpPr/>
      </dsp:nvSpPr>
      <dsp:spPr>
        <a:xfrm>
          <a:off x="3127690" y="3672555"/>
          <a:ext cx="7329852" cy="479428"/>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87313" lvl="0" indent="0" algn="just" defTabSz="844550">
            <a:lnSpc>
              <a:spcPct val="90000"/>
            </a:lnSpc>
            <a:spcBef>
              <a:spcPct val="0"/>
            </a:spcBef>
            <a:spcAft>
              <a:spcPct val="35000"/>
            </a:spcAft>
            <a:buNone/>
          </a:pPr>
          <a:r>
            <a:rPr lang="en-US" sz="1900" kern="1200" dirty="0"/>
            <a:t>Date on which </a:t>
          </a:r>
          <a:r>
            <a:rPr lang="en-US" sz="1900" b="1" kern="1200" dirty="0"/>
            <a:t>payment is entered in the books of supplier</a:t>
          </a:r>
          <a:endParaRPr lang="en-US" sz="1900" kern="1200" dirty="0">
            <a:latin typeface="+mn-lt"/>
          </a:endParaRPr>
        </a:p>
      </dsp:txBody>
      <dsp:txXfrm>
        <a:off x="3141732" y="3686597"/>
        <a:ext cx="7301768" cy="451344"/>
      </dsp:txXfrm>
    </dsp:sp>
    <dsp:sp modelId="{4B8986A9-F90B-4D1F-A4BE-F4F7CF02F4D9}">
      <dsp:nvSpPr>
        <dsp:cNvPr id="0" name=""/>
        <dsp:cNvSpPr/>
      </dsp:nvSpPr>
      <dsp:spPr>
        <a:xfrm rot="4310476">
          <a:off x="1692809" y="3523786"/>
          <a:ext cx="2257078" cy="28931"/>
        </a:xfrm>
        <a:custGeom>
          <a:avLst/>
          <a:gdLst/>
          <a:ahLst/>
          <a:cxnLst/>
          <a:rect l="0" t="0" r="0" b="0"/>
          <a:pathLst>
            <a:path>
              <a:moveTo>
                <a:pt x="0" y="14465"/>
              </a:moveTo>
              <a:lnTo>
                <a:pt x="2257078" y="14465"/>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44550">
            <a:lnSpc>
              <a:spcPct val="90000"/>
            </a:lnSpc>
            <a:spcBef>
              <a:spcPct val="0"/>
            </a:spcBef>
            <a:spcAft>
              <a:spcPct val="35000"/>
            </a:spcAft>
            <a:buNone/>
          </a:pPr>
          <a:endParaRPr lang="en-US" sz="1900" kern="1200">
            <a:latin typeface="+mn-lt"/>
          </a:endParaRPr>
        </a:p>
      </dsp:txBody>
      <dsp:txXfrm>
        <a:off x="2764921" y="3481825"/>
        <a:ext cx="112853" cy="112853"/>
      </dsp:txXfrm>
    </dsp:sp>
    <dsp:sp modelId="{7CBC3B7B-45A7-4CE1-A09C-25467359E000}">
      <dsp:nvSpPr>
        <dsp:cNvPr id="0" name=""/>
        <dsp:cNvSpPr/>
      </dsp:nvSpPr>
      <dsp:spPr>
        <a:xfrm>
          <a:off x="3173058" y="4352499"/>
          <a:ext cx="7284485" cy="516175"/>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87313" lvl="0" indent="0" algn="just" defTabSz="844550">
            <a:lnSpc>
              <a:spcPct val="90000"/>
            </a:lnSpc>
            <a:spcBef>
              <a:spcPct val="0"/>
            </a:spcBef>
            <a:spcAft>
              <a:spcPct val="35000"/>
            </a:spcAft>
            <a:buNone/>
          </a:pPr>
          <a:r>
            <a:rPr lang="en-US" sz="1900" kern="1200" dirty="0"/>
            <a:t>Date on which </a:t>
          </a:r>
          <a:r>
            <a:rPr lang="en-US" sz="1900" b="1" kern="1200" dirty="0"/>
            <a:t>payment is credited </a:t>
          </a:r>
          <a:r>
            <a:rPr lang="en-US" sz="1900" kern="1200" dirty="0"/>
            <a:t>to the supplier’s bank a/c</a:t>
          </a:r>
          <a:endParaRPr lang="en-US" sz="1900" kern="1200" dirty="0">
            <a:latin typeface="+mn-lt"/>
          </a:endParaRPr>
        </a:p>
      </dsp:txBody>
      <dsp:txXfrm>
        <a:off x="3188176" y="4367617"/>
        <a:ext cx="7254249" cy="4859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C31ACD-4255-4FFF-951E-B60A6E706565}">
      <dsp:nvSpPr>
        <dsp:cNvPr id="0" name=""/>
        <dsp:cNvSpPr/>
      </dsp:nvSpPr>
      <dsp:spPr>
        <a:xfrm>
          <a:off x="0" y="954014"/>
          <a:ext cx="2469638" cy="3023809"/>
        </a:xfrm>
        <a:prstGeom prst="roundRect">
          <a:avLst>
            <a:gd name="adj" fmla="val 10000"/>
          </a:avLst>
        </a:prstGeom>
        <a:solidFill>
          <a:schemeClr val="accent6">
            <a:lumMod val="40000"/>
            <a:lumOff val="6000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just" defTabSz="844550">
            <a:lnSpc>
              <a:spcPct val="90000"/>
            </a:lnSpc>
            <a:spcBef>
              <a:spcPct val="0"/>
            </a:spcBef>
            <a:spcAft>
              <a:spcPct val="35000"/>
            </a:spcAft>
            <a:buNone/>
          </a:pPr>
          <a:r>
            <a:rPr lang="en-US" sz="1900" kern="1200" dirty="0">
              <a:latin typeface="+mn-lt"/>
            </a:rPr>
            <a:t>As per Section 13(2) of CGST ACT, time of supply of services shall be </a:t>
          </a:r>
          <a:r>
            <a:rPr lang="en-US" sz="1900" b="1" u="sng" kern="1200" dirty="0">
              <a:latin typeface="+mn-lt"/>
            </a:rPr>
            <a:t>earli</a:t>
          </a:r>
          <a:r>
            <a:rPr lang="en-US" sz="1900" b="1" u="none" kern="1200" dirty="0">
              <a:latin typeface="+mn-lt"/>
            </a:rPr>
            <a:t>er of invoice/ payment, i.e., –</a:t>
          </a:r>
        </a:p>
      </dsp:txBody>
      <dsp:txXfrm>
        <a:off x="72333" y="1026347"/>
        <a:ext cx="2324972" cy="2879143"/>
      </dsp:txXfrm>
    </dsp:sp>
    <dsp:sp modelId="{D77FD56C-1B20-47E4-B891-355E841E5C8E}">
      <dsp:nvSpPr>
        <dsp:cNvPr id="0" name=""/>
        <dsp:cNvSpPr/>
      </dsp:nvSpPr>
      <dsp:spPr>
        <a:xfrm rot="17551754">
          <a:off x="1888794" y="1581677"/>
          <a:ext cx="1883274" cy="28931"/>
        </a:xfrm>
        <a:custGeom>
          <a:avLst/>
          <a:gdLst/>
          <a:ahLst/>
          <a:cxnLst/>
          <a:rect l="0" t="0" r="0" b="0"/>
          <a:pathLst>
            <a:path>
              <a:moveTo>
                <a:pt x="0" y="14465"/>
              </a:moveTo>
              <a:lnTo>
                <a:pt x="1883274" y="14465"/>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44550">
            <a:lnSpc>
              <a:spcPct val="90000"/>
            </a:lnSpc>
            <a:spcBef>
              <a:spcPct val="0"/>
            </a:spcBef>
            <a:spcAft>
              <a:spcPct val="35000"/>
            </a:spcAft>
            <a:buNone/>
          </a:pPr>
          <a:endParaRPr lang="en-US" sz="1900" kern="1200">
            <a:latin typeface="+mn-lt"/>
          </a:endParaRPr>
        </a:p>
      </dsp:txBody>
      <dsp:txXfrm>
        <a:off x="2783349" y="1549061"/>
        <a:ext cx="94163" cy="94163"/>
      </dsp:txXfrm>
    </dsp:sp>
    <dsp:sp modelId="{72DBD535-2C2E-44C4-9287-97C5F206BFFE}">
      <dsp:nvSpPr>
        <dsp:cNvPr id="0" name=""/>
        <dsp:cNvSpPr/>
      </dsp:nvSpPr>
      <dsp:spPr>
        <a:xfrm>
          <a:off x="3191224" y="472432"/>
          <a:ext cx="7262773" cy="507869"/>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87313" lvl="0" indent="0" algn="just" defTabSz="844550">
            <a:lnSpc>
              <a:spcPct val="90000"/>
            </a:lnSpc>
            <a:spcBef>
              <a:spcPct val="0"/>
            </a:spcBef>
            <a:spcAft>
              <a:spcPct val="35000"/>
            </a:spcAft>
            <a:buNone/>
          </a:pPr>
          <a:r>
            <a:rPr lang="en-US" sz="1900" kern="1200" dirty="0"/>
            <a:t>Actual </a:t>
          </a:r>
          <a:r>
            <a:rPr lang="en-US" sz="1900" b="1" kern="1200" dirty="0"/>
            <a:t>date of issue of invoice </a:t>
          </a:r>
          <a:r>
            <a:rPr lang="en-US" sz="1900" kern="1200" dirty="0"/>
            <a:t>by the supplier </a:t>
          </a:r>
          <a:endParaRPr lang="en-US" sz="1900" kern="1200" dirty="0">
            <a:latin typeface="+mn-lt"/>
          </a:endParaRPr>
        </a:p>
      </dsp:txBody>
      <dsp:txXfrm>
        <a:off x="3206099" y="487307"/>
        <a:ext cx="7233023" cy="478119"/>
      </dsp:txXfrm>
    </dsp:sp>
    <dsp:sp modelId="{0BC6207B-8909-4052-8A8F-A199FF9AA253}">
      <dsp:nvSpPr>
        <dsp:cNvPr id="0" name=""/>
        <dsp:cNvSpPr/>
      </dsp:nvSpPr>
      <dsp:spPr>
        <a:xfrm rot="20267714">
          <a:off x="2443747" y="2319510"/>
          <a:ext cx="698258" cy="28931"/>
        </a:xfrm>
        <a:custGeom>
          <a:avLst/>
          <a:gdLst/>
          <a:ahLst/>
          <a:cxnLst/>
          <a:rect l="0" t="0" r="0" b="0"/>
          <a:pathLst>
            <a:path>
              <a:moveTo>
                <a:pt x="0" y="14465"/>
              </a:moveTo>
              <a:lnTo>
                <a:pt x="698258" y="14465"/>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44550">
            <a:lnSpc>
              <a:spcPct val="90000"/>
            </a:lnSpc>
            <a:spcBef>
              <a:spcPct val="0"/>
            </a:spcBef>
            <a:spcAft>
              <a:spcPct val="35000"/>
            </a:spcAft>
            <a:buNone/>
          </a:pPr>
          <a:endParaRPr lang="en-US" sz="1900" kern="1200">
            <a:latin typeface="+mn-lt"/>
          </a:endParaRPr>
        </a:p>
      </dsp:txBody>
      <dsp:txXfrm>
        <a:off x="2775419" y="2316520"/>
        <a:ext cx="34912" cy="34912"/>
      </dsp:txXfrm>
    </dsp:sp>
    <dsp:sp modelId="{0097E4CC-BEAA-42A1-BCDE-4AFC868DCE34}">
      <dsp:nvSpPr>
        <dsp:cNvPr id="0" name=""/>
        <dsp:cNvSpPr/>
      </dsp:nvSpPr>
      <dsp:spPr>
        <a:xfrm>
          <a:off x="3116113" y="1210019"/>
          <a:ext cx="7341430" cy="1984030"/>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just" defTabSz="844550">
            <a:lnSpc>
              <a:spcPct val="90000"/>
            </a:lnSpc>
            <a:spcBef>
              <a:spcPct val="0"/>
            </a:spcBef>
            <a:spcAft>
              <a:spcPct val="35000"/>
            </a:spcAft>
            <a:buNone/>
          </a:pPr>
          <a:r>
            <a:rPr lang="en-US" sz="1900" b="1" u="sng" kern="1200" dirty="0"/>
            <a:t>Due date for issue of invoice </a:t>
          </a:r>
          <a:r>
            <a:rPr lang="en-US" sz="1900" u="sng" kern="1200" dirty="0"/>
            <a:t>by the supplier [Section 28*]:</a:t>
          </a:r>
        </a:p>
        <a:p>
          <a:pPr lvl="0" algn="just" defTabSz="844550">
            <a:lnSpc>
              <a:spcPct val="90000"/>
            </a:lnSpc>
            <a:spcBef>
              <a:spcPct val="0"/>
            </a:spcBef>
            <a:spcAft>
              <a:spcPct val="35000"/>
            </a:spcAft>
            <a:buNone/>
          </a:pPr>
          <a:r>
            <a:rPr lang="en-US" sz="1900" b="1" kern="1200" dirty="0"/>
            <a:t>-  </a:t>
          </a:r>
          <a:r>
            <a:rPr lang="en-US" sz="1900" kern="1200" dirty="0"/>
            <a:t>Before/ after the supply of service, but within 30 days </a:t>
          </a:r>
        </a:p>
        <a:p>
          <a:pPr marL="261938" lvl="0" indent="-261938" algn="just" defTabSz="844550">
            <a:lnSpc>
              <a:spcPct val="90000"/>
            </a:lnSpc>
            <a:spcBef>
              <a:spcPct val="0"/>
            </a:spcBef>
            <a:spcAft>
              <a:spcPct val="35000"/>
            </a:spcAft>
            <a:buNone/>
          </a:pPr>
          <a:r>
            <a:rPr lang="en-US" sz="1900" b="1" kern="1200" dirty="0"/>
            <a:t>-  Notified categories of supplies:</a:t>
          </a:r>
          <a:r>
            <a:rPr lang="en-US" sz="1900" kern="1200" dirty="0"/>
            <a:t> </a:t>
          </a:r>
          <a:r>
            <a:rPr lang="en-IN" sz="1900" kern="1200" dirty="0"/>
            <a:t>Any other prescribed document shall be deemed to be the tax invoice</a:t>
          </a:r>
          <a:endParaRPr lang="en-US" sz="1900" kern="1200" dirty="0">
            <a:latin typeface="+mn-lt"/>
          </a:endParaRPr>
        </a:p>
      </dsp:txBody>
      <dsp:txXfrm>
        <a:off x="3174223" y="1268129"/>
        <a:ext cx="7225210" cy="1867810"/>
      </dsp:txXfrm>
    </dsp:sp>
    <dsp:sp modelId="{CE8418D1-C1C8-4799-9CD5-ABA0B866EF0B}">
      <dsp:nvSpPr>
        <dsp:cNvPr id="0" name=""/>
        <dsp:cNvSpPr/>
      </dsp:nvSpPr>
      <dsp:spPr>
        <a:xfrm rot="3530056">
          <a:off x="2162884" y="2995473"/>
          <a:ext cx="1271560" cy="28931"/>
        </a:xfrm>
        <a:custGeom>
          <a:avLst/>
          <a:gdLst/>
          <a:ahLst/>
          <a:cxnLst/>
          <a:rect l="0" t="0" r="0" b="0"/>
          <a:pathLst>
            <a:path>
              <a:moveTo>
                <a:pt x="0" y="14465"/>
              </a:moveTo>
              <a:lnTo>
                <a:pt x="1271560" y="14465"/>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44550">
            <a:lnSpc>
              <a:spcPct val="90000"/>
            </a:lnSpc>
            <a:spcBef>
              <a:spcPct val="0"/>
            </a:spcBef>
            <a:spcAft>
              <a:spcPct val="35000"/>
            </a:spcAft>
            <a:buNone/>
          </a:pPr>
          <a:endParaRPr lang="en-US" sz="1900" kern="1200">
            <a:latin typeface="+mn-lt"/>
          </a:endParaRPr>
        </a:p>
      </dsp:txBody>
      <dsp:txXfrm>
        <a:off x="2766875" y="2978150"/>
        <a:ext cx="63578" cy="63578"/>
      </dsp:txXfrm>
    </dsp:sp>
    <dsp:sp modelId="{0876F25D-1896-4ADC-B179-BE82A402194C}">
      <dsp:nvSpPr>
        <dsp:cNvPr id="0" name=""/>
        <dsp:cNvSpPr/>
      </dsp:nvSpPr>
      <dsp:spPr>
        <a:xfrm>
          <a:off x="3127690" y="3314245"/>
          <a:ext cx="7329852" cy="479428"/>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87313" lvl="0" indent="0" algn="just" defTabSz="844550">
            <a:lnSpc>
              <a:spcPct val="90000"/>
            </a:lnSpc>
            <a:spcBef>
              <a:spcPct val="0"/>
            </a:spcBef>
            <a:spcAft>
              <a:spcPct val="35000"/>
            </a:spcAft>
            <a:buNone/>
          </a:pPr>
          <a:r>
            <a:rPr lang="en-US" sz="1900" kern="1200" dirty="0"/>
            <a:t>Date on which </a:t>
          </a:r>
          <a:r>
            <a:rPr lang="en-US" sz="1900" b="1" kern="1200" dirty="0"/>
            <a:t>payment is entered in the books of supplier</a:t>
          </a:r>
          <a:endParaRPr lang="en-US" sz="1900" kern="1200" dirty="0">
            <a:latin typeface="+mn-lt"/>
          </a:endParaRPr>
        </a:p>
      </dsp:txBody>
      <dsp:txXfrm>
        <a:off x="3141732" y="3328287"/>
        <a:ext cx="7301768" cy="451344"/>
      </dsp:txXfrm>
    </dsp:sp>
    <dsp:sp modelId="{4B8986A9-F90B-4D1F-A4BE-F4F7CF02F4D9}">
      <dsp:nvSpPr>
        <dsp:cNvPr id="0" name=""/>
        <dsp:cNvSpPr/>
      </dsp:nvSpPr>
      <dsp:spPr>
        <a:xfrm rot="4110409">
          <a:off x="1861417" y="3344631"/>
          <a:ext cx="1919863" cy="28931"/>
        </a:xfrm>
        <a:custGeom>
          <a:avLst/>
          <a:gdLst/>
          <a:ahLst/>
          <a:cxnLst/>
          <a:rect l="0" t="0" r="0" b="0"/>
          <a:pathLst>
            <a:path>
              <a:moveTo>
                <a:pt x="0" y="14465"/>
              </a:moveTo>
              <a:lnTo>
                <a:pt x="1919863" y="14465"/>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44550">
            <a:lnSpc>
              <a:spcPct val="90000"/>
            </a:lnSpc>
            <a:spcBef>
              <a:spcPct val="0"/>
            </a:spcBef>
            <a:spcAft>
              <a:spcPct val="35000"/>
            </a:spcAft>
            <a:buNone/>
          </a:pPr>
          <a:endParaRPr lang="en-US" sz="1900" kern="1200">
            <a:latin typeface="+mn-lt"/>
          </a:endParaRPr>
        </a:p>
      </dsp:txBody>
      <dsp:txXfrm>
        <a:off x="2773352" y="3311101"/>
        <a:ext cx="95993" cy="95993"/>
      </dsp:txXfrm>
    </dsp:sp>
    <dsp:sp modelId="{7CBC3B7B-45A7-4CE1-A09C-25467359E000}">
      <dsp:nvSpPr>
        <dsp:cNvPr id="0" name=""/>
        <dsp:cNvSpPr/>
      </dsp:nvSpPr>
      <dsp:spPr>
        <a:xfrm>
          <a:off x="3173058" y="3994189"/>
          <a:ext cx="7284485" cy="516175"/>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87313" lvl="0" indent="0" algn="just" defTabSz="844550">
            <a:lnSpc>
              <a:spcPct val="90000"/>
            </a:lnSpc>
            <a:spcBef>
              <a:spcPct val="0"/>
            </a:spcBef>
            <a:spcAft>
              <a:spcPct val="35000"/>
            </a:spcAft>
            <a:buNone/>
          </a:pPr>
          <a:r>
            <a:rPr lang="en-US" sz="1900" kern="1200" dirty="0"/>
            <a:t>Date on which </a:t>
          </a:r>
          <a:r>
            <a:rPr lang="en-US" sz="1900" b="1" kern="1200" dirty="0"/>
            <a:t>payment is credited </a:t>
          </a:r>
          <a:r>
            <a:rPr lang="en-US" sz="1900" kern="1200" dirty="0"/>
            <a:t>to the supplier’s bank a/c</a:t>
          </a:r>
          <a:endParaRPr lang="en-US" sz="1900" kern="1200" dirty="0">
            <a:latin typeface="+mn-lt"/>
          </a:endParaRPr>
        </a:p>
      </dsp:txBody>
      <dsp:txXfrm>
        <a:off x="3188176" y="4009307"/>
        <a:ext cx="7254249" cy="48593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8F3778-2EB5-4F23-B534-26DAE9DDEEED}">
      <dsp:nvSpPr>
        <dsp:cNvPr id="0" name=""/>
        <dsp:cNvSpPr/>
      </dsp:nvSpPr>
      <dsp:spPr>
        <a:xfrm>
          <a:off x="0" y="234539"/>
          <a:ext cx="5083322" cy="1530816"/>
        </a:xfrm>
        <a:prstGeom prst="roundRect">
          <a:avLst>
            <a:gd name="adj" fmla="val 10000"/>
          </a:avLst>
        </a:prstGeom>
        <a:gradFill rotWithShape="0">
          <a:gsLst>
            <a:gs pos="0">
              <a:schemeClr val="dk2">
                <a:tint val="40000"/>
                <a:hueOff val="0"/>
                <a:satOff val="0"/>
                <a:lumOff val="0"/>
                <a:alphaOff val="0"/>
                <a:tint val="98000"/>
                <a:lumMod val="114000"/>
              </a:schemeClr>
            </a:gs>
            <a:gs pos="100000">
              <a:schemeClr val="dk2">
                <a:tint val="40000"/>
                <a:hueOff val="0"/>
                <a:satOff val="0"/>
                <a:lumOff val="0"/>
                <a:alphaOff val="0"/>
                <a:shade val="90000"/>
                <a:lumMod val="84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just" defTabSz="889000">
            <a:lnSpc>
              <a:spcPct val="90000"/>
            </a:lnSpc>
            <a:spcBef>
              <a:spcPct val="0"/>
            </a:spcBef>
            <a:spcAft>
              <a:spcPct val="35000"/>
            </a:spcAft>
            <a:buNone/>
          </a:pPr>
          <a:r>
            <a:rPr lang="en-US" sz="2000" b="1" u="none" kern="1200" dirty="0">
              <a:latin typeface="+mn-lt"/>
            </a:rPr>
            <a:t>In case of successive statements of accounts</a:t>
          </a:r>
          <a:endParaRPr lang="en-US" sz="2000" u="none" kern="1200" dirty="0">
            <a:latin typeface="+mn-lt"/>
          </a:endParaRPr>
        </a:p>
      </dsp:txBody>
      <dsp:txXfrm>
        <a:off x="0" y="234539"/>
        <a:ext cx="5083322" cy="459244"/>
      </dsp:txXfrm>
    </dsp:sp>
    <dsp:sp modelId="{BF58143D-7CEB-4711-A01F-06125FD92D68}">
      <dsp:nvSpPr>
        <dsp:cNvPr id="0" name=""/>
        <dsp:cNvSpPr/>
      </dsp:nvSpPr>
      <dsp:spPr>
        <a:xfrm>
          <a:off x="131676" y="815627"/>
          <a:ext cx="4491948" cy="687742"/>
        </a:xfrm>
        <a:prstGeom prst="roundRect">
          <a:avLst>
            <a:gd name="adj" fmla="val 10000"/>
          </a:avLst>
        </a:prstGeom>
        <a:gradFill rotWithShape="0">
          <a:gsLst>
            <a:gs pos="0">
              <a:schemeClr val="lt1">
                <a:hueOff val="0"/>
                <a:satOff val="0"/>
                <a:lumOff val="0"/>
                <a:alphaOff val="0"/>
                <a:tint val="98000"/>
                <a:lumMod val="114000"/>
              </a:schemeClr>
            </a:gs>
            <a:gs pos="100000">
              <a:schemeClr val="l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just" defTabSz="889000">
            <a:lnSpc>
              <a:spcPct val="90000"/>
            </a:lnSpc>
            <a:spcBef>
              <a:spcPct val="0"/>
            </a:spcBef>
            <a:spcAft>
              <a:spcPct val="35000"/>
            </a:spcAft>
            <a:buNone/>
          </a:pPr>
          <a:r>
            <a:rPr lang="en-IN" sz="2000" kern="1200" dirty="0"/>
            <a:t>Before/ at the time of issue of each SOA </a:t>
          </a:r>
          <a:endParaRPr lang="en-US" sz="2000" kern="1200" dirty="0">
            <a:latin typeface="+mn-lt"/>
          </a:endParaRPr>
        </a:p>
      </dsp:txBody>
      <dsp:txXfrm>
        <a:off x="151819" y="835770"/>
        <a:ext cx="4451662" cy="647456"/>
      </dsp:txXfrm>
    </dsp:sp>
    <dsp:sp modelId="{B3C5FBD2-5EFA-48B6-B03A-AEBF7C8026CE}">
      <dsp:nvSpPr>
        <dsp:cNvPr id="0" name=""/>
        <dsp:cNvSpPr/>
      </dsp:nvSpPr>
      <dsp:spPr>
        <a:xfrm>
          <a:off x="5369459" y="263030"/>
          <a:ext cx="5083322" cy="1541636"/>
        </a:xfrm>
        <a:prstGeom prst="roundRect">
          <a:avLst>
            <a:gd name="adj" fmla="val 10000"/>
          </a:avLst>
        </a:prstGeom>
        <a:gradFill rotWithShape="0">
          <a:gsLst>
            <a:gs pos="0">
              <a:schemeClr val="dk2">
                <a:tint val="40000"/>
                <a:hueOff val="0"/>
                <a:satOff val="0"/>
                <a:lumOff val="0"/>
                <a:alphaOff val="0"/>
                <a:tint val="98000"/>
                <a:lumMod val="114000"/>
              </a:schemeClr>
            </a:gs>
            <a:gs pos="100000">
              <a:schemeClr val="dk2">
                <a:tint val="40000"/>
                <a:hueOff val="0"/>
                <a:satOff val="0"/>
                <a:lumOff val="0"/>
                <a:alphaOff val="0"/>
                <a:shade val="90000"/>
                <a:lumMod val="84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just" defTabSz="889000">
            <a:lnSpc>
              <a:spcPct val="90000"/>
            </a:lnSpc>
            <a:spcBef>
              <a:spcPct val="0"/>
            </a:spcBef>
            <a:spcAft>
              <a:spcPct val="35000"/>
            </a:spcAft>
            <a:buNone/>
          </a:pPr>
          <a:r>
            <a:rPr lang="en-US" sz="2000" b="1" u="none" kern="1200" dirty="0">
              <a:latin typeface="+mn-lt"/>
            </a:rPr>
            <a:t>In case of successive payments</a:t>
          </a:r>
          <a:endParaRPr lang="en-US" sz="2000" kern="1200" dirty="0">
            <a:latin typeface="+mn-lt"/>
          </a:endParaRPr>
        </a:p>
      </dsp:txBody>
      <dsp:txXfrm>
        <a:off x="5369459" y="263030"/>
        <a:ext cx="5083322" cy="462490"/>
      </dsp:txXfrm>
    </dsp:sp>
    <dsp:sp modelId="{EC0FBD09-EBBE-4F07-A76A-49D4577E2EA3}">
      <dsp:nvSpPr>
        <dsp:cNvPr id="0" name=""/>
        <dsp:cNvSpPr/>
      </dsp:nvSpPr>
      <dsp:spPr>
        <a:xfrm>
          <a:off x="5567313" y="802595"/>
          <a:ext cx="4520618" cy="750690"/>
        </a:xfrm>
        <a:prstGeom prst="roundRect">
          <a:avLst>
            <a:gd name="adj" fmla="val 10000"/>
          </a:avLst>
        </a:prstGeom>
        <a:gradFill rotWithShape="0">
          <a:gsLst>
            <a:gs pos="0">
              <a:schemeClr val="lt1">
                <a:hueOff val="0"/>
                <a:satOff val="0"/>
                <a:lumOff val="0"/>
                <a:alphaOff val="0"/>
                <a:tint val="98000"/>
                <a:lumMod val="114000"/>
              </a:schemeClr>
            </a:gs>
            <a:gs pos="100000">
              <a:schemeClr val="l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just" defTabSz="889000">
            <a:lnSpc>
              <a:spcPct val="90000"/>
            </a:lnSpc>
            <a:spcBef>
              <a:spcPct val="0"/>
            </a:spcBef>
            <a:spcAft>
              <a:spcPct val="35000"/>
            </a:spcAft>
            <a:buNone/>
          </a:pPr>
          <a:r>
            <a:rPr lang="en-IN" sz="2000" kern="1200" dirty="0"/>
            <a:t>Before/ at the time of receipt such each payment</a:t>
          </a:r>
          <a:endParaRPr lang="en-US" sz="2000" kern="1200" dirty="0">
            <a:latin typeface="+mn-lt"/>
          </a:endParaRPr>
        </a:p>
      </dsp:txBody>
      <dsp:txXfrm>
        <a:off x="5589300" y="824582"/>
        <a:ext cx="4476644" cy="70671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F5700A-F8B0-429A-8499-1EB430D50584}">
      <dsp:nvSpPr>
        <dsp:cNvPr id="0" name=""/>
        <dsp:cNvSpPr/>
      </dsp:nvSpPr>
      <dsp:spPr>
        <a:xfrm>
          <a:off x="0" y="0"/>
          <a:ext cx="2768373" cy="2768373"/>
        </a:xfrm>
        <a:prstGeom prst="pie">
          <a:avLst>
            <a:gd name="adj1" fmla="val 5400000"/>
            <a:gd name="adj2" fmla="val 1620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1786FC-C9D0-4803-A24B-F3BD4110BDCC}">
      <dsp:nvSpPr>
        <dsp:cNvPr id="0" name=""/>
        <dsp:cNvSpPr/>
      </dsp:nvSpPr>
      <dsp:spPr>
        <a:xfrm>
          <a:off x="1384186" y="0"/>
          <a:ext cx="9133795" cy="2768373"/>
        </a:xfrm>
        <a:prstGeom prst="rect">
          <a:avLst/>
        </a:prstGeom>
        <a:solidFill>
          <a:schemeClr val="dk2">
            <a:alpha val="90000"/>
            <a:tint val="4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just" defTabSz="800100" rtl="0">
            <a:lnSpc>
              <a:spcPct val="90000"/>
            </a:lnSpc>
            <a:spcBef>
              <a:spcPct val="0"/>
            </a:spcBef>
            <a:spcAft>
              <a:spcPct val="35000"/>
            </a:spcAft>
            <a:buNone/>
          </a:pPr>
          <a:r>
            <a:rPr lang="en-US" sz="1800" kern="1200" dirty="0">
              <a:latin typeface="+mn-lt"/>
            </a:rPr>
            <a:t>Where the due date of </a:t>
          </a:r>
          <a:r>
            <a:rPr lang="en-US" sz="1800" b="1" kern="1200" dirty="0">
              <a:latin typeface="+mn-lt"/>
            </a:rPr>
            <a:t>payment is ascertainable </a:t>
          </a:r>
          <a:r>
            <a:rPr lang="en-US" sz="1800" kern="1200" dirty="0">
              <a:latin typeface="+mn-lt"/>
            </a:rPr>
            <a:t>from  the contract:</a:t>
          </a:r>
        </a:p>
      </dsp:txBody>
      <dsp:txXfrm>
        <a:off x="1384186" y="0"/>
        <a:ext cx="4566897" cy="830513"/>
      </dsp:txXfrm>
    </dsp:sp>
    <dsp:sp modelId="{997845E0-CBD2-4E81-BFB2-E17ABBE415CE}">
      <dsp:nvSpPr>
        <dsp:cNvPr id="0" name=""/>
        <dsp:cNvSpPr/>
      </dsp:nvSpPr>
      <dsp:spPr>
        <a:xfrm>
          <a:off x="484466" y="830513"/>
          <a:ext cx="1799440" cy="1799440"/>
        </a:xfrm>
        <a:prstGeom prst="pie">
          <a:avLst>
            <a:gd name="adj1" fmla="val 5400000"/>
            <a:gd name="adj2" fmla="val 1620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10CFC9-F1BE-42B3-B9AF-0389CD50F9FE}">
      <dsp:nvSpPr>
        <dsp:cNvPr id="0" name=""/>
        <dsp:cNvSpPr/>
      </dsp:nvSpPr>
      <dsp:spPr>
        <a:xfrm>
          <a:off x="1384186" y="830513"/>
          <a:ext cx="9133795" cy="1799440"/>
        </a:xfrm>
        <a:prstGeom prst="rect">
          <a:avLst/>
        </a:prstGeom>
        <a:solidFill>
          <a:schemeClr val="dk2">
            <a:alpha val="90000"/>
            <a:tint val="4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n-US" sz="1800" kern="1200" dirty="0">
              <a:latin typeface="+mn-lt"/>
            </a:rPr>
            <a:t>Where the due date of </a:t>
          </a:r>
          <a:r>
            <a:rPr lang="en-US" sz="1800" b="1" kern="1200" dirty="0">
              <a:latin typeface="+mn-lt"/>
            </a:rPr>
            <a:t>payment is not ascertainable </a:t>
          </a:r>
          <a:r>
            <a:rPr lang="en-US" sz="1800" kern="1200" dirty="0">
              <a:latin typeface="+mn-lt"/>
            </a:rPr>
            <a:t>from the contract, time of supply shall be </a:t>
          </a:r>
          <a:r>
            <a:rPr lang="en-US" sz="1800" b="1" u="sng" kern="1200" dirty="0">
              <a:latin typeface="+mn-lt"/>
            </a:rPr>
            <a:t>earliest</a:t>
          </a:r>
          <a:r>
            <a:rPr lang="en-US" sz="1800" u="sng" kern="1200" dirty="0">
              <a:latin typeface="+mn-lt"/>
            </a:rPr>
            <a:t> </a:t>
          </a:r>
          <a:r>
            <a:rPr lang="en-US" sz="1800" kern="1200" dirty="0">
              <a:latin typeface="+mn-lt"/>
            </a:rPr>
            <a:t>of-</a:t>
          </a:r>
        </a:p>
      </dsp:txBody>
      <dsp:txXfrm>
        <a:off x="1384186" y="830513"/>
        <a:ext cx="4566897" cy="830510"/>
      </dsp:txXfrm>
    </dsp:sp>
    <dsp:sp modelId="{5C864A0C-7BCD-4E35-9729-AC70E5FF8070}">
      <dsp:nvSpPr>
        <dsp:cNvPr id="0" name=""/>
        <dsp:cNvSpPr/>
      </dsp:nvSpPr>
      <dsp:spPr>
        <a:xfrm>
          <a:off x="968930" y="1661024"/>
          <a:ext cx="830511" cy="830511"/>
        </a:xfrm>
        <a:prstGeom prst="pie">
          <a:avLst>
            <a:gd name="adj1" fmla="val 5400000"/>
            <a:gd name="adj2" fmla="val 1620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1BEB4F-8323-4973-AE1E-89A33224E839}">
      <dsp:nvSpPr>
        <dsp:cNvPr id="0" name=""/>
        <dsp:cNvSpPr/>
      </dsp:nvSpPr>
      <dsp:spPr>
        <a:xfrm>
          <a:off x="1384186" y="1661024"/>
          <a:ext cx="9133795" cy="830511"/>
        </a:xfrm>
        <a:prstGeom prst="rect">
          <a:avLst/>
        </a:prstGeom>
        <a:solidFill>
          <a:schemeClr val="dk2">
            <a:alpha val="90000"/>
            <a:tint val="4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just" defTabSz="800100" rtl="0">
            <a:lnSpc>
              <a:spcPct val="90000"/>
            </a:lnSpc>
            <a:spcBef>
              <a:spcPct val="0"/>
            </a:spcBef>
            <a:spcAft>
              <a:spcPct val="35000"/>
            </a:spcAft>
            <a:buNone/>
          </a:pPr>
          <a:r>
            <a:rPr lang="en-US" sz="1800" kern="1200" dirty="0">
              <a:latin typeface="+mn-lt"/>
            </a:rPr>
            <a:t>Where the payment is </a:t>
          </a:r>
          <a:r>
            <a:rPr lang="en-US" sz="1800" b="1" kern="1200" dirty="0">
              <a:latin typeface="+mn-lt"/>
            </a:rPr>
            <a:t>linked to the completion </a:t>
          </a:r>
          <a:r>
            <a:rPr lang="en-US" sz="1800" kern="1200" dirty="0">
              <a:latin typeface="+mn-lt"/>
            </a:rPr>
            <a:t>of an event:</a:t>
          </a:r>
        </a:p>
      </dsp:txBody>
      <dsp:txXfrm>
        <a:off x="1384186" y="1661024"/>
        <a:ext cx="4566897" cy="830511"/>
      </dsp:txXfrm>
    </dsp:sp>
    <dsp:sp modelId="{422EE1C3-6BE4-4B44-93E1-F0B900EF74F2}">
      <dsp:nvSpPr>
        <dsp:cNvPr id="0" name=""/>
        <dsp:cNvSpPr/>
      </dsp:nvSpPr>
      <dsp:spPr>
        <a:xfrm>
          <a:off x="5951084" y="0"/>
          <a:ext cx="4566897" cy="830513"/>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171450" lvl="1" indent="-171450" algn="just" defTabSz="800100" rtl="0">
            <a:lnSpc>
              <a:spcPct val="90000"/>
            </a:lnSpc>
            <a:spcBef>
              <a:spcPct val="0"/>
            </a:spcBef>
            <a:spcAft>
              <a:spcPct val="15000"/>
            </a:spcAft>
            <a:buChar char="•"/>
          </a:pPr>
          <a:r>
            <a:rPr kumimoji="0" lang="en-IN" sz="1800" b="1" i="0" u="none" strike="noStrike" kern="1200" cap="none" spc="0" normalizeH="0" baseline="0" noProof="0" dirty="0">
              <a:ln>
                <a:noFill/>
              </a:ln>
              <a:effectLst/>
              <a:uLnTx/>
              <a:uFillTx/>
              <a:latin typeface="+mn-lt"/>
            </a:rPr>
            <a:t>Within 30 days of recipient becoming liable for payment</a:t>
          </a:r>
          <a:endParaRPr lang="en-US" sz="1800" kern="1200" dirty="0">
            <a:latin typeface="+mn-lt"/>
          </a:endParaRPr>
        </a:p>
      </dsp:txBody>
      <dsp:txXfrm>
        <a:off x="5951084" y="0"/>
        <a:ext cx="4566897" cy="830513"/>
      </dsp:txXfrm>
    </dsp:sp>
    <dsp:sp modelId="{86B3C65A-EDDA-43B2-9646-AF5F68B0048C}">
      <dsp:nvSpPr>
        <dsp:cNvPr id="0" name=""/>
        <dsp:cNvSpPr/>
      </dsp:nvSpPr>
      <dsp:spPr>
        <a:xfrm>
          <a:off x="5951084" y="830513"/>
          <a:ext cx="4566897" cy="830510"/>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171450" lvl="1" indent="-171450" algn="just" defTabSz="800100" rtl="0">
            <a:lnSpc>
              <a:spcPct val="90000"/>
            </a:lnSpc>
            <a:spcBef>
              <a:spcPct val="0"/>
            </a:spcBef>
            <a:spcAft>
              <a:spcPct val="15000"/>
            </a:spcAft>
            <a:buChar char="•"/>
          </a:pPr>
          <a:r>
            <a:rPr kumimoji="0" lang="en-IN" sz="1800" b="1" i="0" u="none" strike="noStrike" kern="1200" cap="none" spc="0" normalizeH="0" baseline="0" noProof="0" dirty="0">
              <a:ln>
                <a:noFill/>
              </a:ln>
              <a:effectLst/>
              <a:uLnTx/>
              <a:uFillTx/>
              <a:latin typeface="+mn-lt"/>
            </a:rPr>
            <a:t>Within 30 days of receipt of each payment</a:t>
          </a:r>
          <a:endParaRPr lang="en-US" sz="1800" kern="1200" dirty="0">
            <a:latin typeface="+mn-lt"/>
          </a:endParaRPr>
        </a:p>
      </dsp:txBody>
      <dsp:txXfrm>
        <a:off x="5951084" y="830513"/>
        <a:ext cx="4566897" cy="830510"/>
      </dsp:txXfrm>
    </dsp:sp>
    <dsp:sp modelId="{F7D971CC-648F-4964-8940-458A898AC38A}">
      <dsp:nvSpPr>
        <dsp:cNvPr id="0" name=""/>
        <dsp:cNvSpPr/>
      </dsp:nvSpPr>
      <dsp:spPr>
        <a:xfrm>
          <a:off x="5951084" y="1661024"/>
          <a:ext cx="4566897" cy="830511"/>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171450" lvl="1" indent="-171450" algn="just" defTabSz="800100" rtl="0">
            <a:lnSpc>
              <a:spcPct val="90000"/>
            </a:lnSpc>
            <a:spcBef>
              <a:spcPct val="0"/>
            </a:spcBef>
            <a:spcAft>
              <a:spcPct val="15000"/>
            </a:spcAft>
            <a:buChar char="•"/>
          </a:pPr>
          <a:r>
            <a:rPr kumimoji="0" lang="en-IN" sz="1800" b="1" i="0" u="none" strike="noStrike" kern="1200" cap="none" spc="0" normalizeH="0" baseline="0" noProof="0" dirty="0">
              <a:ln>
                <a:noFill/>
              </a:ln>
              <a:effectLst/>
              <a:uLnTx/>
              <a:uFillTx/>
              <a:latin typeface="+mn-lt"/>
            </a:rPr>
            <a:t>Within 30 days of completion of event</a:t>
          </a:r>
          <a:endParaRPr lang="en-US" sz="1800" kern="1200" dirty="0">
            <a:latin typeface="+mn-lt"/>
          </a:endParaRPr>
        </a:p>
      </dsp:txBody>
      <dsp:txXfrm>
        <a:off x="5951084" y="1661024"/>
        <a:ext cx="4566897" cy="83051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A68496-1665-4E6C-9821-B21EBFA9AB16}">
      <dsp:nvSpPr>
        <dsp:cNvPr id="0" name=""/>
        <dsp:cNvSpPr/>
      </dsp:nvSpPr>
      <dsp:spPr>
        <a:xfrm>
          <a:off x="446806" y="-70014"/>
          <a:ext cx="4135586" cy="1809610"/>
        </a:xfrm>
        <a:prstGeom prst="roundRect">
          <a:avLst>
            <a:gd name="adj" fmla="val 10000"/>
          </a:avLst>
        </a:prstGeom>
        <a:solidFill>
          <a:schemeClr val="lt1">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just" defTabSz="1066800">
            <a:lnSpc>
              <a:spcPct val="90000"/>
            </a:lnSpc>
            <a:spcBef>
              <a:spcPct val="0"/>
            </a:spcBef>
            <a:spcAft>
              <a:spcPct val="35000"/>
            </a:spcAft>
            <a:buNone/>
          </a:pPr>
          <a:r>
            <a:rPr lang="en-US" sz="2400" b="1" u="sng" kern="1200" dirty="0"/>
            <a:t>Section 28(6):</a:t>
          </a:r>
          <a:r>
            <a:rPr lang="en-US" sz="2400" kern="1200" dirty="0"/>
            <a:t> In a case were the supply of services </a:t>
          </a:r>
          <a:r>
            <a:rPr lang="en-US" sz="2400" b="1" kern="1200" dirty="0"/>
            <a:t>ceases under a contract before the completion of supply</a:t>
          </a:r>
          <a:r>
            <a:rPr lang="en-US" sz="2400" kern="1200" dirty="0"/>
            <a:t>:</a:t>
          </a:r>
        </a:p>
      </dsp:txBody>
      <dsp:txXfrm>
        <a:off x="499808" y="-17012"/>
        <a:ext cx="4029582" cy="1703606"/>
      </dsp:txXfrm>
    </dsp:sp>
    <dsp:sp modelId="{11CF2A4C-84F5-4F58-AABB-FABF94DC7EF3}">
      <dsp:nvSpPr>
        <dsp:cNvPr id="0" name=""/>
        <dsp:cNvSpPr/>
      </dsp:nvSpPr>
      <dsp:spPr>
        <a:xfrm rot="5400000" flipH="1" flipV="1">
          <a:off x="2435600" y="2094016"/>
          <a:ext cx="157999" cy="102442"/>
        </a:xfrm>
        <a:prstGeom prst="leftRightArrow">
          <a:avLst>
            <a:gd name="adj1" fmla="val 60000"/>
            <a:gd name="adj2" fmla="val 50000"/>
          </a:avLst>
        </a:prstGeom>
        <a:solidFill>
          <a:schemeClr val="dk2">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rot="10800000">
        <a:off x="2466333" y="2114504"/>
        <a:ext cx="96533" cy="61466"/>
      </dsp:txXfrm>
    </dsp:sp>
    <dsp:sp modelId="{2D3EC4AD-32D2-4108-BB72-BCFF34A2C842}">
      <dsp:nvSpPr>
        <dsp:cNvPr id="0" name=""/>
        <dsp:cNvSpPr/>
      </dsp:nvSpPr>
      <dsp:spPr>
        <a:xfrm>
          <a:off x="545279" y="2550879"/>
          <a:ext cx="3938640" cy="2329377"/>
        </a:xfrm>
        <a:prstGeom prst="roundRect">
          <a:avLst>
            <a:gd name="adj" fmla="val 10000"/>
          </a:avLst>
        </a:prstGeom>
        <a:solidFill>
          <a:schemeClr val="lt1">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just" defTabSz="1066800">
            <a:lnSpc>
              <a:spcPct val="90000"/>
            </a:lnSpc>
            <a:spcBef>
              <a:spcPct val="0"/>
            </a:spcBef>
            <a:spcAft>
              <a:spcPct val="35000"/>
            </a:spcAft>
            <a:buNone/>
          </a:pPr>
          <a:r>
            <a:rPr lang="en-US" sz="2400" kern="1200" dirty="0"/>
            <a:t>Such services shall be deemed to have been provided at the time when supply ceases AND</a:t>
          </a:r>
        </a:p>
        <a:p>
          <a:pPr marL="0" lvl="0" indent="0" algn="just" defTabSz="1066800">
            <a:lnSpc>
              <a:spcPct val="90000"/>
            </a:lnSpc>
            <a:spcBef>
              <a:spcPct val="0"/>
            </a:spcBef>
            <a:spcAft>
              <a:spcPct val="35000"/>
            </a:spcAft>
            <a:buNone/>
          </a:pPr>
          <a:r>
            <a:rPr lang="en-US" sz="2400" kern="1200" dirty="0"/>
            <a:t>invoice shall be issued to the extent of supply effected</a:t>
          </a:r>
        </a:p>
      </dsp:txBody>
      <dsp:txXfrm>
        <a:off x="613504" y="2619104"/>
        <a:ext cx="3802190" cy="2192927"/>
      </dsp:txXfrm>
    </dsp:sp>
    <dsp:sp modelId="{D9C6A6BE-1B64-4C82-BA14-A624D59EE343}">
      <dsp:nvSpPr>
        <dsp:cNvPr id="0" name=""/>
        <dsp:cNvSpPr/>
      </dsp:nvSpPr>
      <dsp:spPr>
        <a:xfrm>
          <a:off x="2306405" y="1781229"/>
          <a:ext cx="308339" cy="751230"/>
        </a:xfrm>
        <a:prstGeom prst="downArrow">
          <a:avLst/>
        </a:prstGeom>
        <a:solidFill>
          <a:schemeClr val="dk2">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2398907" y="1931475"/>
        <a:ext cx="123335" cy="45073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B211AE-15F7-4C95-8A71-2E35C4571A0D}">
      <dsp:nvSpPr>
        <dsp:cNvPr id="0" name=""/>
        <dsp:cNvSpPr/>
      </dsp:nvSpPr>
      <dsp:spPr>
        <a:xfrm rot="16200000">
          <a:off x="1315655" y="-1315655"/>
          <a:ext cx="2255920" cy="4887231"/>
        </a:xfrm>
        <a:prstGeom prst="round1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rtl="0">
            <a:lnSpc>
              <a:spcPct val="90000"/>
            </a:lnSpc>
            <a:spcBef>
              <a:spcPct val="0"/>
            </a:spcBef>
            <a:spcAft>
              <a:spcPct val="35000"/>
            </a:spcAft>
            <a:buNone/>
          </a:pPr>
          <a:r>
            <a:rPr lang="en-US" sz="2000" kern="1200" dirty="0"/>
            <a:t>Date on which </a:t>
          </a:r>
          <a:r>
            <a:rPr lang="en-US" sz="2000" b="1" kern="1200" dirty="0"/>
            <a:t>payment is entered in the books of recipient</a:t>
          </a:r>
        </a:p>
        <a:p>
          <a:pPr marL="0" lvl="0" indent="0" algn="just" defTabSz="889000" rtl="0">
            <a:lnSpc>
              <a:spcPct val="90000"/>
            </a:lnSpc>
            <a:spcBef>
              <a:spcPct val="0"/>
            </a:spcBef>
            <a:spcAft>
              <a:spcPct val="35000"/>
            </a:spcAft>
            <a:buNone/>
          </a:pPr>
          <a:endParaRPr lang="en-US" sz="2000" kern="1200" dirty="0">
            <a:latin typeface="+mn-lt"/>
          </a:endParaRPr>
        </a:p>
      </dsp:txBody>
      <dsp:txXfrm rot="5400000">
        <a:off x="0" y="0"/>
        <a:ext cx="4887231" cy="1691940"/>
      </dsp:txXfrm>
    </dsp:sp>
    <dsp:sp modelId="{7DD7C59C-5EEF-42FF-B43B-07892D99B8CE}">
      <dsp:nvSpPr>
        <dsp:cNvPr id="0" name=""/>
        <dsp:cNvSpPr/>
      </dsp:nvSpPr>
      <dsp:spPr>
        <a:xfrm>
          <a:off x="4887231" y="0"/>
          <a:ext cx="4887231" cy="2255920"/>
        </a:xfrm>
        <a:prstGeom prst="round1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rtl="0">
            <a:lnSpc>
              <a:spcPct val="90000"/>
            </a:lnSpc>
            <a:spcBef>
              <a:spcPct val="0"/>
            </a:spcBef>
            <a:spcAft>
              <a:spcPct val="35000"/>
            </a:spcAft>
            <a:buNone/>
          </a:pPr>
          <a:r>
            <a:rPr lang="en-US" sz="2000" kern="1200" dirty="0"/>
            <a:t>Date on which </a:t>
          </a:r>
          <a:r>
            <a:rPr lang="en-US" sz="2000" b="1" kern="1200" dirty="0"/>
            <a:t>payment is debited </a:t>
          </a:r>
          <a:r>
            <a:rPr lang="en-US" sz="2000" kern="1200" dirty="0"/>
            <a:t>to the recipient’s bank a/c</a:t>
          </a:r>
        </a:p>
        <a:p>
          <a:pPr marL="0" lvl="0" indent="0" algn="just" defTabSz="889000" rtl="0">
            <a:lnSpc>
              <a:spcPct val="90000"/>
            </a:lnSpc>
            <a:spcBef>
              <a:spcPct val="0"/>
            </a:spcBef>
            <a:spcAft>
              <a:spcPct val="35000"/>
            </a:spcAft>
            <a:buNone/>
          </a:pPr>
          <a:endParaRPr lang="en-US" sz="2000" kern="1200" dirty="0">
            <a:latin typeface="+mn-lt"/>
          </a:endParaRPr>
        </a:p>
      </dsp:txBody>
      <dsp:txXfrm>
        <a:off x="4887231" y="0"/>
        <a:ext cx="4887231" cy="1691940"/>
      </dsp:txXfrm>
    </dsp:sp>
    <dsp:sp modelId="{CB337645-2F31-4527-8506-9B86CF1261E1}">
      <dsp:nvSpPr>
        <dsp:cNvPr id="0" name=""/>
        <dsp:cNvSpPr/>
      </dsp:nvSpPr>
      <dsp:spPr>
        <a:xfrm rot="10800000">
          <a:off x="0" y="2255920"/>
          <a:ext cx="4887231" cy="2255920"/>
        </a:xfrm>
        <a:prstGeom prst="round1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rtl="0">
            <a:lnSpc>
              <a:spcPct val="90000"/>
            </a:lnSpc>
            <a:spcBef>
              <a:spcPct val="0"/>
            </a:spcBef>
            <a:spcAft>
              <a:spcPct val="35000"/>
            </a:spcAft>
            <a:buNone/>
          </a:pPr>
          <a:r>
            <a:rPr lang="en-US" sz="2000" kern="1200" dirty="0"/>
            <a:t>31</a:t>
          </a:r>
          <a:r>
            <a:rPr lang="en-US" sz="2000" kern="1200" baseline="30000" dirty="0"/>
            <a:t>st</a:t>
          </a:r>
          <a:r>
            <a:rPr lang="en-US" sz="2000" kern="1200" dirty="0"/>
            <a:t> day (in case of goods, and 61</a:t>
          </a:r>
          <a:r>
            <a:rPr lang="en-US" sz="2000" kern="1200" baseline="30000" dirty="0"/>
            <a:t>st</a:t>
          </a:r>
          <a:r>
            <a:rPr lang="en-US" sz="2000" kern="1200" dirty="0"/>
            <a:t> day in case of services) from the date of issue of invoice by supplier</a:t>
          </a:r>
        </a:p>
        <a:p>
          <a:pPr marL="0" lvl="0" indent="0" algn="just" defTabSz="889000" rtl="0">
            <a:lnSpc>
              <a:spcPct val="90000"/>
            </a:lnSpc>
            <a:spcBef>
              <a:spcPct val="0"/>
            </a:spcBef>
            <a:spcAft>
              <a:spcPct val="35000"/>
            </a:spcAft>
            <a:buNone/>
          </a:pPr>
          <a:r>
            <a:rPr lang="en-US" sz="2000" b="1" i="1" kern="1200" dirty="0">
              <a:latin typeface="+mn-lt"/>
            </a:rPr>
            <a:t>Note: </a:t>
          </a:r>
          <a:r>
            <a:rPr lang="en-US" sz="2000" b="0" i="1" kern="1200" dirty="0">
              <a:latin typeface="+mn-lt"/>
            </a:rPr>
            <a:t>This factor is </a:t>
          </a:r>
          <a:r>
            <a:rPr lang="en-US" sz="2000" b="1" i="1" kern="1200" dirty="0">
              <a:latin typeface="+mn-lt"/>
            </a:rPr>
            <a:t>not relevant in case of services from a supplier being an associated enterprise outside India</a:t>
          </a:r>
        </a:p>
        <a:p>
          <a:pPr marL="0" lvl="0" indent="0" algn="just" defTabSz="889000" rtl="0">
            <a:lnSpc>
              <a:spcPct val="90000"/>
            </a:lnSpc>
            <a:spcBef>
              <a:spcPct val="0"/>
            </a:spcBef>
            <a:spcAft>
              <a:spcPct val="35000"/>
            </a:spcAft>
            <a:buNone/>
          </a:pPr>
          <a:endParaRPr lang="en-US" sz="2000" b="1" i="1" kern="1200" dirty="0">
            <a:latin typeface="+mn-lt"/>
          </a:endParaRPr>
        </a:p>
      </dsp:txBody>
      <dsp:txXfrm rot="10800000">
        <a:off x="0" y="2819899"/>
        <a:ext cx="4887231" cy="1691940"/>
      </dsp:txXfrm>
    </dsp:sp>
    <dsp:sp modelId="{EA4655D7-DEC3-4538-BA32-CAD704B4E401}">
      <dsp:nvSpPr>
        <dsp:cNvPr id="0" name=""/>
        <dsp:cNvSpPr/>
      </dsp:nvSpPr>
      <dsp:spPr>
        <a:xfrm rot="5400000">
          <a:off x="6202887" y="940264"/>
          <a:ext cx="2255920" cy="4887231"/>
        </a:xfrm>
        <a:prstGeom prst="round1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rtl="0">
            <a:lnSpc>
              <a:spcPct val="90000"/>
            </a:lnSpc>
            <a:spcBef>
              <a:spcPct val="0"/>
            </a:spcBef>
            <a:spcAft>
              <a:spcPct val="35000"/>
            </a:spcAft>
            <a:buNone/>
          </a:pPr>
          <a:r>
            <a:rPr lang="en-US" sz="2000" kern="1200" dirty="0"/>
            <a:t>Where it is not possible to determine time of supply in the </a:t>
          </a:r>
          <a:r>
            <a:rPr lang="en-US" sz="2000" b="1" i="1" kern="1200" dirty="0"/>
            <a:t>3 other cases: </a:t>
          </a:r>
          <a:r>
            <a:rPr lang="en-US" sz="2000" b="1" kern="1200" dirty="0"/>
            <a:t>Date of entry in the books of account of the recipient</a:t>
          </a:r>
          <a:endParaRPr lang="en-US" sz="2000" kern="1200" dirty="0">
            <a:latin typeface="+mn-lt"/>
          </a:endParaRPr>
        </a:p>
      </dsp:txBody>
      <dsp:txXfrm rot="-5400000">
        <a:off x="4887232" y="2819899"/>
        <a:ext cx="4887231" cy="1691940"/>
      </dsp:txXfrm>
    </dsp:sp>
    <dsp:sp modelId="{EC1E0571-C830-4C16-A677-D32442B79471}">
      <dsp:nvSpPr>
        <dsp:cNvPr id="0" name=""/>
        <dsp:cNvSpPr/>
      </dsp:nvSpPr>
      <dsp:spPr>
        <a:xfrm>
          <a:off x="2221471" y="1463488"/>
          <a:ext cx="5331519" cy="1120210"/>
        </a:xfrm>
        <a:prstGeom prst="roundRect">
          <a:avLst/>
        </a:prstGeom>
        <a:solidFill>
          <a:schemeClr val="dk2">
            <a:tint val="6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just" defTabSz="889000" rtl="0">
            <a:lnSpc>
              <a:spcPct val="90000"/>
            </a:lnSpc>
            <a:spcBef>
              <a:spcPct val="0"/>
            </a:spcBef>
            <a:spcAft>
              <a:spcPct val="35000"/>
            </a:spcAft>
            <a:buNone/>
          </a:pPr>
          <a:r>
            <a:rPr lang="en-US" sz="2000" kern="1200" dirty="0">
              <a:latin typeface="+mn-lt"/>
            </a:rPr>
            <a:t>Where tax liable to be paid on reverse charge basis, the time of supply of goods/services shall be </a:t>
          </a:r>
          <a:r>
            <a:rPr lang="en-US" sz="2000" b="1" u="sng" kern="1200" dirty="0">
              <a:latin typeface="+mn-lt"/>
            </a:rPr>
            <a:t>earliest </a:t>
          </a:r>
          <a:r>
            <a:rPr lang="en-US" sz="2000" kern="1200" dirty="0">
              <a:latin typeface="+mn-lt"/>
            </a:rPr>
            <a:t>of–</a:t>
          </a:r>
        </a:p>
      </dsp:txBody>
      <dsp:txXfrm>
        <a:off x="2276155" y="1518172"/>
        <a:ext cx="5222151" cy="101084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BA62C6-39D6-442D-B43F-F1C135680592}">
      <dsp:nvSpPr>
        <dsp:cNvPr id="0" name=""/>
        <dsp:cNvSpPr/>
      </dsp:nvSpPr>
      <dsp:spPr>
        <a:xfrm>
          <a:off x="1940954" y="1425"/>
          <a:ext cx="5620755" cy="1079109"/>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just" defTabSz="1066800">
            <a:lnSpc>
              <a:spcPct val="90000"/>
            </a:lnSpc>
            <a:spcBef>
              <a:spcPct val="0"/>
            </a:spcBef>
            <a:spcAft>
              <a:spcPct val="35000"/>
            </a:spcAft>
            <a:buNone/>
          </a:pPr>
          <a:r>
            <a:rPr lang="en-US" sz="2400" kern="1200" dirty="0"/>
            <a:t>Time of supply in case of </a:t>
          </a:r>
          <a:r>
            <a:rPr lang="en-US" sz="2400" b="1" kern="1200" dirty="0"/>
            <a:t>supply of voucher</a:t>
          </a:r>
          <a:r>
            <a:rPr lang="en-US" sz="2400" kern="1200" dirty="0"/>
            <a:t>– </a:t>
          </a:r>
          <a:endParaRPr lang="en-US" sz="2400" kern="1200" dirty="0">
            <a:latin typeface="+mn-lt"/>
          </a:endParaRPr>
        </a:p>
      </dsp:txBody>
      <dsp:txXfrm>
        <a:off x="1972560" y="33031"/>
        <a:ext cx="5557543" cy="1015897"/>
      </dsp:txXfrm>
    </dsp:sp>
    <dsp:sp modelId="{34EEC5C9-5925-4FC3-AC93-ED9D5845A440}">
      <dsp:nvSpPr>
        <dsp:cNvPr id="0" name=""/>
        <dsp:cNvSpPr/>
      </dsp:nvSpPr>
      <dsp:spPr>
        <a:xfrm>
          <a:off x="2503029" y="1080534"/>
          <a:ext cx="562075" cy="827398"/>
        </a:xfrm>
        <a:custGeom>
          <a:avLst/>
          <a:gdLst/>
          <a:ahLst/>
          <a:cxnLst/>
          <a:rect l="0" t="0" r="0" b="0"/>
          <a:pathLst>
            <a:path>
              <a:moveTo>
                <a:pt x="0" y="0"/>
              </a:moveTo>
              <a:lnTo>
                <a:pt x="0" y="827398"/>
              </a:lnTo>
              <a:lnTo>
                <a:pt x="562075" y="827398"/>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F63EF4-FC63-474D-A391-EA31AC1B93EE}">
      <dsp:nvSpPr>
        <dsp:cNvPr id="0" name=""/>
        <dsp:cNvSpPr/>
      </dsp:nvSpPr>
      <dsp:spPr>
        <a:xfrm>
          <a:off x="3065105" y="1252537"/>
          <a:ext cx="4169745" cy="1310792"/>
        </a:xfrm>
        <a:prstGeom prst="roundRect">
          <a:avLst>
            <a:gd name="adj" fmla="val 10000"/>
          </a:avLst>
        </a:prstGeom>
        <a:solidFill>
          <a:schemeClr val="dk2">
            <a:alpha val="90000"/>
            <a:tint val="4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just" defTabSz="1066800">
            <a:lnSpc>
              <a:spcPct val="90000"/>
            </a:lnSpc>
            <a:spcBef>
              <a:spcPct val="0"/>
            </a:spcBef>
            <a:spcAft>
              <a:spcPct val="35000"/>
            </a:spcAft>
            <a:buNone/>
          </a:pPr>
          <a:r>
            <a:rPr lang="en-US" sz="2400" b="1" kern="1200" dirty="0"/>
            <a:t>Date of issue – </a:t>
          </a:r>
          <a:r>
            <a:rPr lang="en-US" sz="2400" i="1" kern="1200" dirty="0"/>
            <a:t>If supply is identifiable at the point of issue of voucher</a:t>
          </a:r>
          <a:endParaRPr lang="en-US" sz="2400" kern="1200" dirty="0">
            <a:latin typeface="+mn-lt"/>
          </a:endParaRPr>
        </a:p>
      </dsp:txBody>
      <dsp:txXfrm>
        <a:off x="3103497" y="1290929"/>
        <a:ext cx="4092961" cy="1234008"/>
      </dsp:txXfrm>
    </dsp:sp>
    <dsp:sp modelId="{DB3C6668-FB0B-4EED-9B40-3801257B47C0}">
      <dsp:nvSpPr>
        <dsp:cNvPr id="0" name=""/>
        <dsp:cNvSpPr/>
      </dsp:nvSpPr>
      <dsp:spPr>
        <a:xfrm>
          <a:off x="2503029" y="1080534"/>
          <a:ext cx="612242" cy="2272068"/>
        </a:xfrm>
        <a:custGeom>
          <a:avLst/>
          <a:gdLst/>
          <a:ahLst/>
          <a:cxnLst/>
          <a:rect l="0" t="0" r="0" b="0"/>
          <a:pathLst>
            <a:path>
              <a:moveTo>
                <a:pt x="0" y="0"/>
              </a:moveTo>
              <a:lnTo>
                <a:pt x="0" y="2272068"/>
              </a:lnTo>
              <a:lnTo>
                <a:pt x="612242" y="2272068"/>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C4A29E9-BAF9-48E1-AD9C-BBDE151A93B5}">
      <dsp:nvSpPr>
        <dsp:cNvPr id="0" name=""/>
        <dsp:cNvSpPr/>
      </dsp:nvSpPr>
      <dsp:spPr>
        <a:xfrm>
          <a:off x="3115271" y="2888602"/>
          <a:ext cx="4133378" cy="928001"/>
        </a:xfrm>
        <a:prstGeom prst="flowChartAlternateProcess">
          <a:avLst/>
        </a:prstGeom>
        <a:solidFill>
          <a:schemeClr val="dk2">
            <a:alpha val="90000"/>
            <a:tint val="4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just" defTabSz="1066800">
            <a:lnSpc>
              <a:spcPct val="90000"/>
            </a:lnSpc>
            <a:spcBef>
              <a:spcPct val="0"/>
            </a:spcBef>
            <a:spcAft>
              <a:spcPct val="35000"/>
            </a:spcAft>
            <a:buNone/>
          </a:pPr>
          <a:r>
            <a:rPr lang="en-US" sz="2400" b="1" kern="1200" dirty="0"/>
            <a:t>Date</a:t>
          </a:r>
          <a:r>
            <a:rPr lang="en-US" sz="2400" kern="1200" dirty="0"/>
            <a:t> </a:t>
          </a:r>
          <a:r>
            <a:rPr lang="en-US" sz="2400" b="1" kern="1200" dirty="0"/>
            <a:t>of redemption of voucher – </a:t>
          </a:r>
          <a:r>
            <a:rPr lang="en-US" sz="2400" i="1" kern="1200" dirty="0"/>
            <a:t>Other cases</a:t>
          </a:r>
          <a:endParaRPr lang="en-US" sz="2400" kern="1200" dirty="0">
            <a:latin typeface="+mn-lt"/>
          </a:endParaRPr>
        </a:p>
      </dsp:txBody>
      <dsp:txXfrm>
        <a:off x="3160571" y="2933902"/>
        <a:ext cx="4042778" cy="83740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BA62C6-39D6-442D-B43F-F1C135680592}">
      <dsp:nvSpPr>
        <dsp:cNvPr id="0" name=""/>
        <dsp:cNvSpPr/>
      </dsp:nvSpPr>
      <dsp:spPr>
        <a:xfrm>
          <a:off x="1883937" y="2748"/>
          <a:ext cx="6033350" cy="1959925"/>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just" defTabSz="1066800">
            <a:lnSpc>
              <a:spcPct val="90000"/>
            </a:lnSpc>
            <a:spcBef>
              <a:spcPct val="0"/>
            </a:spcBef>
            <a:spcAft>
              <a:spcPct val="35000"/>
            </a:spcAft>
            <a:buNone/>
          </a:pPr>
          <a:r>
            <a:rPr lang="en-US" sz="2400" kern="1200" dirty="0"/>
            <a:t>Where it is not possible to determine the time of supply under any of the circumstances discussed, it shall be determined as:</a:t>
          </a:r>
          <a:endParaRPr lang="en-US" sz="2400" kern="1200" dirty="0">
            <a:latin typeface="+mn-lt"/>
          </a:endParaRPr>
        </a:p>
      </dsp:txBody>
      <dsp:txXfrm>
        <a:off x="1941341" y="60152"/>
        <a:ext cx="5918542" cy="1845117"/>
      </dsp:txXfrm>
    </dsp:sp>
    <dsp:sp modelId="{34EEC5C9-5925-4FC3-AC93-ED9D5845A440}">
      <dsp:nvSpPr>
        <dsp:cNvPr id="0" name=""/>
        <dsp:cNvSpPr/>
      </dsp:nvSpPr>
      <dsp:spPr>
        <a:xfrm>
          <a:off x="2487272" y="1962673"/>
          <a:ext cx="603335" cy="888133"/>
        </a:xfrm>
        <a:custGeom>
          <a:avLst/>
          <a:gdLst/>
          <a:ahLst/>
          <a:cxnLst/>
          <a:rect l="0" t="0" r="0" b="0"/>
          <a:pathLst>
            <a:path>
              <a:moveTo>
                <a:pt x="0" y="0"/>
              </a:moveTo>
              <a:lnTo>
                <a:pt x="0" y="888133"/>
              </a:lnTo>
              <a:lnTo>
                <a:pt x="603335" y="888133"/>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F63EF4-FC63-474D-A391-EA31AC1B93EE}">
      <dsp:nvSpPr>
        <dsp:cNvPr id="0" name=""/>
        <dsp:cNvSpPr/>
      </dsp:nvSpPr>
      <dsp:spPr>
        <a:xfrm>
          <a:off x="3090607" y="2147301"/>
          <a:ext cx="4475828" cy="1407011"/>
        </a:xfrm>
        <a:prstGeom prst="roundRect">
          <a:avLst>
            <a:gd name="adj" fmla="val 10000"/>
          </a:avLst>
        </a:prstGeom>
        <a:solidFill>
          <a:schemeClr val="dk2">
            <a:alpha val="90000"/>
            <a:tint val="4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just" defTabSz="1066800">
            <a:lnSpc>
              <a:spcPct val="90000"/>
            </a:lnSpc>
            <a:spcBef>
              <a:spcPct val="0"/>
            </a:spcBef>
            <a:spcAft>
              <a:spcPct val="35000"/>
            </a:spcAft>
            <a:buNone/>
          </a:pPr>
          <a:r>
            <a:rPr lang="en-US" sz="2400" b="1" kern="1200" dirty="0"/>
            <a:t>Due date for filing of such return – </a:t>
          </a:r>
          <a:r>
            <a:rPr lang="en-US" sz="2400" i="1" kern="1200" dirty="0"/>
            <a:t>If periodical return has to be filed</a:t>
          </a:r>
          <a:endParaRPr lang="en-US" sz="2400" kern="1200" dirty="0">
            <a:latin typeface="+mn-lt"/>
          </a:endParaRPr>
        </a:p>
      </dsp:txBody>
      <dsp:txXfrm>
        <a:off x="3131817" y="2188511"/>
        <a:ext cx="4393408" cy="1324591"/>
      </dsp:txXfrm>
    </dsp:sp>
    <dsp:sp modelId="{DB3C6668-FB0B-4EED-9B40-3801257B47C0}">
      <dsp:nvSpPr>
        <dsp:cNvPr id="0" name=""/>
        <dsp:cNvSpPr/>
      </dsp:nvSpPr>
      <dsp:spPr>
        <a:xfrm>
          <a:off x="2487272" y="1962673"/>
          <a:ext cx="657184" cy="2438850"/>
        </a:xfrm>
        <a:custGeom>
          <a:avLst/>
          <a:gdLst/>
          <a:ahLst/>
          <a:cxnLst/>
          <a:rect l="0" t="0" r="0" b="0"/>
          <a:pathLst>
            <a:path>
              <a:moveTo>
                <a:pt x="0" y="0"/>
              </a:moveTo>
              <a:lnTo>
                <a:pt x="0" y="2438850"/>
              </a:lnTo>
              <a:lnTo>
                <a:pt x="657184" y="2438850"/>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C4A29E9-BAF9-48E1-AD9C-BBDE151A93B5}">
      <dsp:nvSpPr>
        <dsp:cNvPr id="0" name=""/>
        <dsp:cNvSpPr/>
      </dsp:nvSpPr>
      <dsp:spPr>
        <a:xfrm>
          <a:off x="3144456" y="3903463"/>
          <a:ext cx="4436792" cy="996122"/>
        </a:xfrm>
        <a:prstGeom prst="flowChartAlternateProcess">
          <a:avLst/>
        </a:prstGeom>
        <a:solidFill>
          <a:schemeClr val="dk2">
            <a:alpha val="90000"/>
            <a:tint val="4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just" defTabSz="1066800">
            <a:lnSpc>
              <a:spcPct val="90000"/>
            </a:lnSpc>
            <a:spcBef>
              <a:spcPct val="0"/>
            </a:spcBef>
            <a:spcAft>
              <a:spcPct val="35000"/>
            </a:spcAft>
            <a:buNone/>
          </a:pPr>
          <a:r>
            <a:rPr lang="en-US" sz="2400" b="1" kern="1200" dirty="0"/>
            <a:t>Date on which the CGST / SGST is paid – </a:t>
          </a:r>
          <a:r>
            <a:rPr lang="en-US" sz="2400" i="1" kern="1200" dirty="0"/>
            <a:t>Other cases</a:t>
          </a:r>
          <a:endParaRPr lang="en-US" sz="2400" kern="1200" dirty="0">
            <a:latin typeface="+mn-lt"/>
          </a:endParaRPr>
        </a:p>
      </dsp:txBody>
      <dsp:txXfrm>
        <a:off x="3193082" y="3952089"/>
        <a:ext cx="4339540" cy="89887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AAC42A-41A3-4A2C-B485-793F97A54B58}">
      <dsp:nvSpPr>
        <dsp:cNvPr id="0" name=""/>
        <dsp:cNvSpPr/>
      </dsp:nvSpPr>
      <dsp:spPr>
        <a:xfrm>
          <a:off x="0" y="4638"/>
          <a:ext cx="11030178" cy="404363"/>
        </a:xfrm>
        <a:prstGeom prst="rect">
          <a:avLst/>
        </a:prstGeom>
        <a:solidFill>
          <a:schemeClr val="dk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IN" sz="2400" kern="1200" dirty="0"/>
            <a:t>Value of Taxable Supply</a:t>
          </a:r>
          <a:endParaRPr lang="en-US" sz="2400" b="1" kern="1200" dirty="0"/>
        </a:p>
      </dsp:txBody>
      <dsp:txXfrm>
        <a:off x="0" y="4638"/>
        <a:ext cx="11030178" cy="404363"/>
      </dsp:txXfrm>
    </dsp:sp>
    <dsp:sp modelId="{C46035B9-6A0E-4BE1-B1B6-C283C7E07D0B}">
      <dsp:nvSpPr>
        <dsp:cNvPr id="0" name=""/>
        <dsp:cNvSpPr/>
      </dsp:nvSpPr>
      <dsp:spPr>
        <a:xfrm>
          <a:off x="4184" y="503834"/>
          <a:ext cx="11021809" cy="1478224"/>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just" defTabSz="889000" rtl="0">
            <a:lnSpc>
              <a:spcPct val="90000"/>
            </a:lnSpc>
            <a:spcBef>
              <a:spcPct val="0"/>
            </a:spcBef>
            <a:spcAft>
              <a:spcPct val="35000"/>
            </a:spcAft>
            <a:buNone/>
          </a:pPr>
          <a:r>
            <a:rPr lang="en-US" sz="2000" kern="1200" dirty="0"/>
            <a:t>Value of supply of goods and/or services on which CGST/SGST is to be discharged shall be the </a:t>
          </a:r>
          <a:r>
            <a:rPr lang="en-US" sz="2000" b="1" u="sng" kern="1200" dirty="0"/>
            <a:t>‘Transaction Value’, </a:t>
          </a:r>
          <a:r>
            <a:rPr lang="en-US" sz="2000" kern="1200" dirty="0"/>
            <a:t>where </a:t>
          </a:r>
        </a:p>
        <a:p>
          <a:pPr marL="228600" lvl="1" indent="-228600" algn="just" defTabSz="889000" rtl="0">
            <a:lnSpc>
              <a:spcPct val="90000"/>
            </a:lnSpc>
            <a:spcBef>
              <a:spcPct val="0"/>
            </a:spcBef>
            <a:spcAft>
              <a:spcPct val="15000"/>
            </a:spcAft>
            <a:buChar char="•"/>
          </a:pPr>
          <a:r>
            <a:rPr lang="en-US" sz="2000" kern="1200" dirty="0"/>
            <a:t>Supplier and recipient of supply are unrelated</a:t>
          </a:r>
        </a:p>
        <a:p>
          <a:pPr marL="228600" lvl="1" indent="-228600" algn="just" defTabSz="889000" rtl="0">
            <a:lnSpc>
              <a:spcPct val="90000"/>
            </a:lnSpc>
            <a:spcBef>
              <a:spcPct val="0"/>
            </a:spcBef>
            <a:spcAft>
              <a:spcPct val="15000"/>
            </a:spcAft>
            <a:buChar char="•"/>
          </a:pPr>
          <a:r>
            <a:rPr lang="en-US" sz="2000" kern="1200" dirty="0"/>
            <a:t>Price is actually paid/ payable – AND price is the sole consideration for the supply</a:t>
          </a:r>
        </a:p>
      </dsp:txBody>
      <dsp:txXfrm>
        <a:off x="4184" y="503834"/>
        <a:ext cx="11021809" cy="1478224"/>
      </dsp:txXfrm>
    </dsp:sp>
    <dsp:sp modelId="{6A82043C-F387-4DAB-9E7A-5AED7DF15B5A}">
      <dsp:nvSpPr>
        <dsp:cNvPr id="0" name=""/>
        <dsp:cNvSpPr/>
      </dsp:nvSpPr>
      <dsp:spPr>
        <a:xfrm>
          <a:off x="0" y="1862617"/>
          <a:ext cx="11030178" cy="148018"/>
        </a:xfrm>
        <a:prstGeom prst="rect">
          <a:avLst/>
        </a:prstGeom>
        <a:solidFill>
          <a:schemeClr val="dk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33E7DE-D90A-4C91-AA67-C6AA3458C00A}">
      <dsp:nvSpPr>
        <dsp:cNvPr id="0" name=""/>
        <dsp:cNvSpPr/>
      </dsp:nvSpPr>
      <dsp:spPr>
        <a:xfrm>
          <a:off x="6068" y="0"/>
          <a:ext cx="2129452" cy="4786313"/>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b="1" u="sng" kern="1200" dirty="0"/>
            <a:t>Section 7(2)</a:t>
          </a:r>
        </a:p>
        <a:p>
          <a:pPr marL="0" lvl="0" indent="0" algn="ctr" defTabSz="800100">
            <a:lnSpc>
              <a:spcPct val="90000"/>
            </a:lnSpc>
            <a:spcBef>
              <a:spcPct val="0"/>
            </a:spcBef>
            <a:spcAft>
              <a:spcPct val="35000"/>
            </a:spcAft>
            <a:buNone/>
          </a:pPr>
          <a:r>
            <a:rPr lang="en-IN" sz="1800" kern="1200" dirty="0"/>
            <a:t>Supply involves movement of Goods</a:t>
          </a:r>
        </a:p>
      </dsp:txBody>
      <dsp:txXfrm>
        <a:off x="6068" y="0"/>
        <a:ext cx="2129452" cy="1435893"/>
      </dsp:txXfrm>
    </dsp:sp>
    <dsp:sp modelId="{3FAEB656-C915-417B-BEC6-1C8BDFB96EAE}">
      <dsp:nvSpPr>
        <dsp:cNvPr id="0" name=""/>
        <dsp:cNvSpPr/>
      </dsp:nvSpPr>
      <dsp:spPr>
        <a:xfrm>
          <a:off x="174167" y="1536211"/>
          <a:ext cx="1793254" cy="2821366"/>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en-IN" sz="2200" kern="1200" dirty="0"/>
            <a:t>Location of goods at the time at which movement terminates for delivery to recipient</a:t>
          </a:r>
        </a:p>
      </dsp:txBody>
      <dsp:txXfrm>
        <a:off x="226690" y="1588734"/>
        <a:ext cx="1688208" cy="2716320"/>
      </dsp:txXfrm>
    </dsp:sp>
    <dsp:sp modelId="{238FC957-B296-475B-B3C1-B61CB4A511EC}">
      <dsp:nvSpPr>
        <dsp:cNvPr id="0" name=""/>
        <dsp:cNvSpPr/>
      </dsp:nvSpPr>
      <dsp:spPr>
        <a:xfrm>
          <a:off x="2295230" y="0"/>
          <a:ext cx="2129452" cy="4786313"/>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b="1" u="sng" kern="1200" dirty="0"/>
            <a:t>Section 7(3)</a:t>
          </a:r>
        </a:p>
        <a:p>
          <a:pPr marL="0" lvl="0" indent="0" algn="ctr" defTabSz="800100">
            <a:lnSpc>
              <a:spcPct val="90000"/>
            </a:lnSpc>
            <a:spcBef>
              <a:spcPct val="0"/>
            </a:spcBef>
            <a:spcAft>
              <a:spcPct val="35000"/>
            </a:spcAft>
            <a:buNone/>
          </a:pPr>
          <a:r>
            <a:rPr lang="en-IN" sz="1800" kern="1200" dirty="0"/>
            <a:t>Goods supplied on direction of the third person</a:t>
          </a:r>
        </a:p>
      </dsp:txBody>
      <dsp:txXfrm>
        <a:off x="2295230" y="0"/>
        <a:ext cx="2129452" cy="1435893"/>
      </dsp:txXfrm>
    </dsp:sp>
    <dsp:sp modelId="{63105B47-3819-46F6-BBB1-951DF8263D87}">
      <dsp:nvSpPr>
        <dsp:cNvPr id="0" name=""/>
        <dsp:cNvSpPr/>
      </dsp:nvSpPr>
      <dsp:spPr>
        <a:xfrm>
          <a:off x="2463329" y="1536211"/>
          <a:ext cx="1793254" cy="2821366"/>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en-IN" sz="2200" kern="1200" dirty="0"/>
            <a:t>Principal Place of Business of the third person (i.e., address in Registration Certificate)</a:t>
          </a:r>
        </a:p>
      </dsp:txBody>
      <dsp:txXfrm>
        <a:off x="2515852" y="1588734"/>
        <a:ext cx="1688208" cy="2716320"/>
      </dsp:txXfrm>
    </dsp:sp>
    <dsp:sp modelId="{D4F3662C-A1F7-482F-9DEC-7D940E1F3AF3}">
      <dsp:nvSpPr>
        <dsp:cNvPr id="0" name=""/>
        <dsp:cNvSpPr/>
      </dsp:nvSpPr>
      <dsp:spPr>
        <a:xfrm>
          <a:off x="4584392" y="0"/>
          <a:ext cx="2129452" cy="4786313"/>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b="1" u="sng" kern="1200" dirty="0"/>
            <a:t>Section 7(4)</a:t>
          </a:r>
        </a:p>
        <a:p>
          <a:pPr marL="0" lvl="0" indent="0" algn="ctr" defTabSz="800100">
            <a:lnSpc>
              <a:spcPct val="90000"/>
            </a:lnSpc>
            <a:spcBef>
              <a:spcPct val="0"/>
            </a:spcBef>
            <a:spcAft>
              <a:spcPct val="35000"/>
            </a:spcAft>
            <a:buNone/>
          </a:pPr>
          <a:r>
            <a:rPr lang="en-IN" sz="1800" kern="1200" dirty="0"/>
            <a:t>Supply does not involves movement of Goods</a:t>
          </a:r>
        </a:p>
      </dsp:txBody>
      <dsp:txXfrm>
        <a:off x="4584392" y="0"/>
        <a:ext cx="2129452" cy="1435893"/>
      </dsp:txXfrm>
    </dsp:sp>
    <dsp:sp modelId="{8E50DA9F-96EF-437F-9300-20EBB629DA2D}">
      <dsp:nvSpPr>
        <dsp:cNvPr id="0" name=""/>
        <dsp:cNvSpPr/>
      </dsp:nvSpPr>
      <dsp:spPr>
        <a:xfrm>
          <a:off x="4752491" y="1536211"/>
          <a:ext cx="1793254" cy="2821366"/>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en-IN" sz="2200" kern="1200" dirty="0"/>
            <a:t>Location of goods at the time of delivery to the recipient</a:t>
          </a:r>
        </a:p>
      </dsp:txBody>
      <dsp:txXfrm>
        <a:off x="4805014" y="1588734"/>
        <a:ext cx="1688208" cy="2716320"/>
      </dsp:txXfrm>
    </dsp:sp>
    <dsp:sp modelId="{4EFD17CE-1401-484B-8595-9722A72E621E}">
      <dsp:nvSpPr>
        <dsp:cNvPr id="0" name=""/>
        <dsp:cNvSpPr/>
      </dsp:nvSpPr>
      <dsp:spPr>
        <a:xfrm>
          <a:off x="6873553" y="0"/>
          <a:ext cx="2129452" cy="4786313"/>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b="1" u="sng" kern="1200" dirty="0"/>
            <a:t>Section 7(5)</a:t>
          </a:r>
          <a:endParaRPr lang="en-IN" sz="1800" kern="1200" dirty="0"/>
        </a:p>
        <a:p>
          <a:pPr marL="0" lvl="0" indent="0" algn="ctr" defTabSz="800100">
            <a:lnSpc>
              <a:spcPct val="90000"/>
            </a:lnSpc>
            <a:spcBef>
              <a:spcPct val="0"/>
            </a:spcBef>
            <a:spcAft>
              <a:spcPct val="35000"/>
            </a:spcAft>
            <a:buNone/>
          </a:pPr>
          <a:r>
            <a:rPr lang="en-IN" sz="1800" kern="1200" dirty="0"/>
            <a:t>Goods are assembled or installed at site</a:t>
          </a:r>
        </a:p>
      </dsp:txBody>
      <dsp:txXfrm>
        <a:off x="6873553" y="0"/>
        <a:ext cx="2129452" cy="1435893"/>
      </dsp:txXfrm>
    </dsp:sp>
    <dsp:sp modelId="{749EAB85-AF87-4194-B18F-B46275732093}">
      <dsp:nvSpPr>
        <dsp:cNvPr id="0" name=""/>
        <dsp:cNvSpPr/>
      </dsp:nvSpPr>
      <dsp:spPr>
        <a:xfrm>
          <a:off x="7041652" y="1536211"/>
          <a:ext cx="1793254" cy="2821366"/>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en-IN" sz="2200" kern="1200" dirty="0"/>
            <a:t>Place of installation or assembly</a:t>
          </a:r>
        </a:p>
      </dsp:txBody>
      <dsp:txXfrm>
        <a:off x="7094175" y="1588734"/>
        <a:ext cx="1688208" cy="2716320"/>
      </dsp:txXfrm>
    </dsp:sp>
    <dsp:sp modelId="{63BCF7E8-C771-44C8-8443-4D70359BC7AD}">
      <dsp:nvSpPr>
        <dsp:cNvPr id="0" name=""/>
        <dsp:cNvSpPr/>
      </dsp:nvSpPr>
      <dsp:spPr>
        <a:xfrm>
          <a:off x="9162715" y="0"/>
          <a:ext cx="2129452" cy="4786313"/>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b="1" u="sng" kern="1200" dirty="0"/>
            <a:t>Section 7(6)</a:t>
          </a:r>
          <a:endParaRPr lang="en-IN" sz="1800" kern="1200" dirty="0"/>
        </a:p>
        <a:p>
          <a:pPr marL="0" lvl="0" indent="0" algn="ctr" defTabSz="800100">
            <a:lnSpc>
              <a:spcPct val="90000"/>
            </a:lnSpc>
            <a:spcBef>
              <a:spcPct val="0"/>
            </a:spcBef>
            <a:spcAft>
              <a:spcPct val="35000"/>
            </a:spcAft>
            <a:buNone/>
          </a:pPr>
          <a:r>
            <a:rPr lang="en-IN" sz="1800" kern="1200" dirty="0"/>
            <a:t>Goods supplied on board a conveyance e.g. vessel, aircraft, train, vehicle etc.</a:t>
          </a:r>
        </a:p>
      </dsp:txBody>
      <dsp:txXfrm>
        <a:off x="9162715" y="0"/>
        <a:ext cx="2129452" cy="1435893"/>
      </dsp:txXfrm>
    </dsp:sp>
    <dsp:sp modelId="{DB4A2A76-1DF7-4E87-8132-3B6DADA809D9}">
      <dsp:nvSpPr>
        <dsp:cNvPr id="0" name=""/>
        <dsp:cNvSpPr/>
      </dsp:nvSpPr>
      <dsp:spPr>
        <a:xfrm>
          <a:off x="9330814" y="1536211"/>
          <a:ext cx="1793254" cy="2821366"/>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en-IN" sz="2200" kern="1200" dirty="0"/>
            <a:t>Location at which such goods are taken on board</a:t>
          </a:r>
        </a:p>
      </dsp:txBody>
      <dsp:txXfrm>
        <a:off x="9383337" y="1588734"/>
        <a:ext cx="1688208" cy="271632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E88CD1-4E44-49BA-8B3C-72901318B0BF}">
      <dsp:nvSpPr>
        <dsp:cNvPr id="0" name=""/>
        <dsp:cNvSpPr/>
      </dsp:nvSpPr>
      <dsp:spPr>
        <a:xfrm>
          <a:off x="6593259" y="4136446"/>
          <a:ext cx="706160" cy="91440"/>
        </a:xfrm>
        <a:custGeom>
          <a:avLst/>
          <a:gdLst/>
          <a:ahLst/>
          <a:cxnLst/>
          <a:rect l="0" t="0" r="0" b="0"/>
          <a:pathLst>
            <a:path>
              <a:moveTo>
                <a:pt x="0" y="47669"/>
              </a:moveTo>
              <a:lnTo>
                <a:pt x="338865" y="47669"/>
              </a:lnTo>
              <a:lnTo>
                <a:pt x="338865" y="45720"/>
              </a:lnTo>
              <a:lnTo>
                <a:pt x="706160" y="45720"/>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416B8E-208C-43FA-ADF0-ABCB31622CE4}">
      <dsp:nvSpPr>
        <dsp:cNvPr id="0" name=""/>
        <dsp:cNvSpPr/>
      </dsp:nvSpPr>
      <dsp:spPr>
        <a:xfrm>
          <a:off x="1512071" y="2709333"/>
          <a:ext cx="734588" cy="1474781"/>
        </a:xfrm>
        <a:custGeom>
          <a:avLst/>
          <a:gdLst/>
          <a:ahLst/>
          <a:cxnLst/>
          <a:rect l="0" t="0" r="0" b="0"/>
          <a:pathLst>
            <a:path>
              <a:moveTo>
                <a:pt x="0" y="0"/>
              </a:moveTo>
              <a:lnTo>
                <a:pt x="367294" y="0"/>
              </a:lnTo>
              <a:lnTo>
                <a:pt x="367294" y="1474781"/>
              </a:lnTo>
              <a:lnTo>
                <a:pt x="734588" y="1474781"/>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3EAB8F-93BA-410D-B677-F2253182BE3E}">
      <dsp:nvSpPr>
        <dsp:cNvPr id="0" name=""/>
        <dsp:cNvSpPr/>
      </dsp:nvSpPr>
      <dsp:spPr>
        <a:xfrm>
          <a:off x="6593259" y="1344680"/>
          <a:ext cx="734588" cy="91440"/>
        </a:xfrm>
        <a:custGeom>
          <a:avLst/>
          <a:gdLst/>
          <a:ahLst/>
          <a:cxnLst/>
          <a:rect l="0" t="0" r="0" b="0"/>
          <a:pathLst>
            <a:path>
              <a:moveTo>
                <a:pt x="0" y="45720"/>
              </a:moveTo>
              <a:lnTo>
                <a:pt x="734588" y="45720"/>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4B96993-F7FC-419A-AEF5-08181B34A260}">
      <dsp:nvSpPr>
        <dsp:cNvPr id="0" name=""/>
        <dsp:cNvSpPr/>
      </dsp:nvSpPr>
      <dsp:spPr>
        <a:xfrm>
          <a:off x="1512071" y="1390400"/>
          <a:ext cx="734588" cy="1318933"/>
        </a:xfrm>
        <a:custGeom>
          <a:avLst/>
          <a:gdLst/>
          <a:ahLst/>
          <a:cxnLst/>
          <a:rect l="0" t="0" r="0" b="0"/>
          <a:pathLst>
            <a:path>
              <a:moveTo>
                <a:pt x="0" y="1318933"/>
              </a:moveTo>
              <a:lnTo>
                <a:pt x="367294" y="1318933"/>
              </a:lnTo>
              <a:lnTo>
                <a:pt x="367294" y="0"/>
              </a:lnTo>
              <a:lnTo>
                <a:pt x="734588" y="0"/>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45C99E3-FAE0-4EAA-9404-65E8773092C3}">
      <dsp:nvSpPr>
        <dsp:cNvPr id="0" name=""/>
        <dsp:cNvSpPr/>
      </dsp:nvSpPr>
      <dsp:spPr>
        <a:xfrm>
          <a:off x="581" y="2149209"/>
          <a:ext cx="1511490" cy="1120248"/>
        </a:xfrm>
        <a:prstGeom prst="rect">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IN" sz="2300" kern="1200" dirty="0"/>
            <a:t>Supply of: </a:t>
          </a:r>
        </a:p>
      </dsp:txBody>
      <dsp:txXfrm>
        <a:off x="581" y="2149209"/>
        <a:ext cx="1511490" cy="1120248"/>
      </dsp:txXfrm>
    </dsp:sp>
    <dsp:sp modelId="{E5A85D59-F1EC-4CA8-BDB6-AD9795D06166}">
      <dsp:nvSpPr>
        <dsp:cNvPr id="0" name=""/>
        <dsp:cNvSpPr/>
      </dsp:nvSpPr>
      <dsp:spPr>
        <a:xfrm>
          <a:off x="2246660" y="147126"/>
          <a:ext cx="4346599" cy="2486547"/>
        </a:xfrm>
        <a:prstGeom prst="rect">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363538" lvl="0" indent="-276225" algn="just" defTabSz="889000">
            <a:lnSpc>
              <a:spcPct val="90000"/>
            </a:lnSpc>
            <a:spcBef>
              <a:spcPct val="0"/>
            </a:spcBef>
            <a:spcAft>
              <a:spcPct val="35000"/>
            </a:spcAft>
            <a:buNone/>
          </a:pPr>
          <a:r>
            <a:rPr lang="en-IN" sz="2000" b="1" kern="1200" dirty="0"/>
            <a:t>Services directly in relation to:</a:t>
          </a:r>
        </a:p>
        <a:p>
          <a:pPr marL="363538" lvl="0" indent="-276225" algn="just" defTabSz="889000">
            <a:lnSpc>
              <a:spcPct val="90000"/>
            </a:lnSpc>
            <a:spcBef>
              <a:spcPct val="0"/>
            </a:spcBef>
            <a:spcAft>
              <a:spcPct val="35000"/>
            </a:spcAft>
            <a:buNone/>
          </a:pPr>
          <a:r>
            <a:rPr lang="en-IN" sz="2000" kern="1200" dirty="0"/>
            <a:t>a) Immovable property – grant-of-rights,  construction, use, accommodation, letting out, architects, surveyors, etc.</a:t>
          </a:r>
        </a:p>
        <a:p>
          <a:pPr marL="363538" lvl="0" indent="-276225" algn="just" defTabSz="889000">
            <a:lnSpc>
              <a:spcPct val="90000"/>
            </a:lnSpc>
            <a:spcBef>
              <a:spcPct val="0"/>
            </a:spcBef>
            <a:spcAft>
              <a:spcPct val="35000"/>
            </a:spcAft>
            <a:buNone/>
          </a:pPr>
          <a:r>
            <a:rPr lang="en-IN" sz="2000" kern="1200" dirty="0"/>
            <a:t>b) Boat, Vessel – lodging, club, etc.</a:t>
          </a:r>
        </a:p>
        <a:p>
          <a:pPr marL="363538" lvl="0" indent="-276225" algn="just" defTabSz="889000">
            <a:lnSpc>
              <a:spcPct val="90000"/>
            </a:lnSpc>
            <a:spcBef>
              <a:spcPct val="0"/>
            </a:spcBef>
            <a:spcAft>
              <a:spcPct val="35000"/>
            </a:spcAft>
            <a:buNone/>
          </a:pPr>
          <a:r>
            <a:rPr lang="en-IN" sz="2000" kern="1200" dirty="0"/>
            <a:t>c) Ancillary services to the above</a:t>
          </a:r>
        </a:p>
      </dsp:txBody>
      <dsp:txXfrm>
        <a:off x="2246660" y="147126"/>
        <a:ext cx="4346599" cy="2486547"/>
      </dsp:txXfrm>
    </dsp:sp>
    <dsp:sp modelId="{BB6AC80C-272C-45A1-8FDB-7E9DC7DE07CB}">
      <dsp:nvSpPr>
        <dsp:cNvPr id="0" name=""/>
        <dsp:cNvSpPr/>
      </dsp:nvSpPr>
      <dsp:spPr>
        <a:xfrm>
          <a:off x="7327848" y="728809"/>
          <a:ext cx="3672944" cy="1323180"/>
        </a:xfrm>
        <a:prstGeom prst="rect">
          <a:avLst/>
        </a:prstGeom>
        <a:solidFill>
          <a:schemeClr val="bg1">
            <a:lumMod val="8500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IN" sz="2300" u="sng" kern="1200" dirty="0"/>
            <a:t>Place of supply - Section 9(4):</a:t>
          </a:r>
        </a:p>
        <a:p>
          <a:pPr marL="0" lvl="0" indent="0" algn="ctr" defTabSz="1022350">
            <a:lnSpc>
              <a:spcPct val="90000"/>
            </a:lnSpc>
            <a:spcBef>
              <a:spcPct val="0"/>
            </a:spcBef>
            <a:spcAft>
              <a:spcPct val="35000"/>
            </a:spcAft>
            <a:buNone/>
          </a:pPr>
          <a:r>
            <a:rPr lang="en-IN" sz="2300" b="1" kern="1200" dirty="0"/>
            <a:t>Location of property/ boat/ vessel</a:t>
          </a:r>
        </a:p>
      </dsp:txBody>
      <dsp:txXfrm>
        <a:off x="7327848" y="728809"/>
        <a:ext cx="3672944" cy="1323180"/>
      </dsp:txXfrm>
    </dsp:sp>
    <dsp:sp modelId="{87D1D916-FBE3-459B-8831-0B9958D0CD98}">
      <dsp:nvSpPr>
        <dsp:cNvPr id="0" name=""/>
        <dsp:cNvSpPr/>
      </dsp:nvSpPr>
      <dsp:spPr>
        <a:xfrm>
          <a:off x="2246660" y="3094741"/>
          <a:ext cx="4346599" cy="2178748"/>
        </a:xfrm>
        <a:prstGeom prst="rect">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363538" lvl="0" indent="-276225" algn="just" defTabSz="889000">
            <a:lnSpc>
              <a:spcPct val="90000"/>
            </a:lnSpc>
            <a:spcBef>
              <a:spcPct val="0"/>
            </a:spcBef>
            <a:spcAft>
              <a:spcPct val="35000"/>
            </a:spcAft>
            <a:buNone/>
          </a:pPr>
          <a:r>
            <a:rPr lang="en-IN" sz="2000" kern="1200" dirty="0"/>
            <a:t>a) Restaurant and catering</a:t>
          </a:r>
        </a:p>
        <a:p>
          <a:pPr marL="363538" lvl="0" indent="-276225" algn="just" defTabSz="889000">
            <a:lnSpc>
              <a:spcPct val="90000"/>
            </a:lnSpc>
            <a:spcBef>
              <a:spcPct val="0"/>
            </a:spcBef>
            <a:spcAft>
              <a:spcPct val="35000"/>
            </a:spcAft>
            <a:buNone/>
          </a:pPr>
          <a:r>
            <a:rPr lang="en-IN" sz="2000" kern="1200" dirty="0"/>
            <a:t>b) Personal grooming</a:t>
          </a:r>
        </a:p>
        <a:p>
          <a:pPr marL="363538" lvl="0" indent="-276225" algn="just" defTabSz="889000">
            <a:lnSpc>
              <a:spcPct val="90000"/>
            </a:lnSpc>
            <a:spcBef>
              <a:spcPct val="0"/>
            </a:spcBef>
            <a:spcAft>
              <a:spcPct val="35000"/>
            </a:spcAft>
            <a:buNone/>
          </a:pPr>
          <a:r>
            <a:rPr lang="en-IN" sz="2000" kern="1200" dirty="0"/>
            <a:t>c) Fitness</a:t>
          </a:r>
        </a:p>
        <a:p>
          <a:pPr marL="363538" lvl="0" indent="-276225" algn="just" defTabSz="889000">
            <a:lnSpc>
              <a:spcPct val="90000"/>
            </a:lnSpc>
            <a:spcBef>
              <a:spcPct val="0"/>
            </a:spcBef>
            <a:spcAft>
              <a:spcPct val="35000"/>
            </a:spcAft>
            <a:buNone/>
          </a:pPr>
          <a:r>
            <a:rPr lang="en-IN" sz="2000" kern="1200" dirty="0"/>
            <a:t>d) Beauty treatment</a:t>
          </a:r>
        </a:p>
        <a:p>
          <a:pPr marL="363538" lvl="0" indent="-276225" algn="just" defTabSz="889000">
            <a:lnSpc>
              <a:spcPct val="90000"/>
            </a:lnSpc>
            <a:spcBef>
              <a:spcPct val="0"/>
            </a:spcBef>
            <a:spcAft>
              <a:spcPct val="35000"/>
            </a:spcAft>
            <a:buNone/>
          </a:pPr>
          <a:r>
            <a:rPr lang="en-IN" sz="2000" kern="1200" dirty="0"/>
            <a:t>e) Health service including cosmetic and plastic surgery</a:t>
          </a:r>
        </a:p>
      </dsp:txBody>
      <dsp:txXfrm>
        <a:off x="2246660" y="3094741"/>
        <a:ext cx="4346599" cy="2178748"/>
      </dsp:txXfrm>
    </dsp:sp>
    <dsp:sp modelId="{F958E6AE-78F8-4884-B033-16EF6139ED2B}">
      <dsp:nvSpPr>
        <dsp:cNvPr id="0" name=""/>
        <dsp:cNvSpPr/>
      </dsp:nvSpPr>
      <dsp:spPr>
        <a:xfrm>
          <a:off x="7299420" y="3622042"/>
          <a:ext cx="3672944" cy="1120248"/>
        </a:xfrm>
        <a:prstGeom prst="rect">
          <a:avLst/>
        </a:prstGeom>
        <a:solidFill>
          <a:schemeClr val="bg1">
            <a:lumMod val="8500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IN" sz="2300" u="sng" kern="1200" dirty="0"/>
            <a:t>Place of supply - Section 9(5):</a:t>
          </a:r>
        </a:p>
        <a:p>
          <a:pPr marL="0" lvl="0" indent="0" algn="ctr" defTabSz="1022350">
            <a:lnSpc>
              <a:spcPct val="90000"/>
            </a:lnSpc>
            <a:spcBef>
              <a:spcPct val="0"/>
            </a:spcBef>
            <a:spcAft>
              <a:spcPct val="35000"/>
            </a:spcAft>
            <a:buNone/>
          </a:pPr>
          <a:r>
            <a:rPr lang="en-IN" sz="2300" b="1" kern="1200" dirty="0"/>
            <a:t>Location of ‘actual’ performance</a:t>
          </a:r>
        </a:p>
      </dsp:txBody>
      <dsp:txXfrm>
        <a:off x="7299420" y="3622042"/>
        <a:ext cx="3672944" cy="112024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1CD3B4-18BD-4D2E-9ECF-EAF697DD5DA6}">
      <dsp:nvSpPr>
        <dsp:cNvPr id="0" name=""/>
        <dsp:cNvSpPr/>
      </dsp:nvSpPr>
      <dsp:spPr>
        <a:xfrm>
          <a:off x="0" y="0"/>
          <a:ext cx="2603106" cy="1301553"/>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IN" sz="2000" u="sng" kern="1200" dirty="0"/>
            <a:t>S. 9(6):</a:t>
          </a:r>
          <a:r>
            <a:rPr lang="en-IN" sz="2000" kern="1200" dirty="0"/>
            <a:t> Supply of Services of Training and Performance Appraisal</a:t>
          </a:r>
        </a:p>
      </dsp:txBody>
      <dsp:txXfrm>
        <a:off x="38121" y="38121"/>
        <a:ext cx="2526864" cy="1225311"/>
      </dsp:txXfrm>
    </dsp:sp>
    <dsp:sp modelId="{49D61C2A-33A0-4DFB-9159-CD4F75A77AE1}">
      <dsp:nvSpPr>
        <dsp:cNvPr id="0" name=""/>
        <dsp:cNvSpPr/>
      </dsp:nvSpPr>
      <dsp:spPr>
        <a:xfrm>
          <a:off x="260310" y="1301553"/>
          <a:ext cx="204035" cy="976157"/>
        </a:xfrm>
        <a:custGeom>
          <a:avLst/>
          <a:gdLst/>
          <a:ahLst/>
          <a:cxnLst/>
          <a:rect l="0" t="0" r="0" b="0"/>
          <a:pathLst>
            <a:path>
              <a:moveTo>
                <a:pt x="0" y="0"/>
              </a:moveTo>
              <a:lnTo>
                <a:pt x="0" y="976157"/>
              </a:lnTo>
              <a:lnTo>
                <a:pt x="204035" y="976157"/>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602414E-2F15-4D98-B81F-E411281F32CB}">
      <dsp:nvSpPr>
        <dsp:cNvPr id="0" name=""/>
        <dsp:cNvSpPr/>
      </dsp:nvSpPr>
      <dsp:spPr>
        <a:xfrm>
          <a:off x="464345" y="1626934"/>
          <a:ext cx="2082484" cy="1301553"/>
        </a:xfrm>
        <a:prstGeom prst="roundRect">
          <a:avLst>
            <a:gd name="adj" fmla="val 10000"/>
          </a:avLst>
        </a:prstGeom>
        <a:solidFill>
          <a:schemeClr val="dk2">
            <a:alpha val="90000"/>
            <a:tint val="4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IN" sz="2000" u="sng" kern="1200" dirty="0"/>
            <a:t>Registered recipient:</a:t>
          </a:r>
        </a:p>
        <a:p>
          <a:pPr marL="0" lvl="0" indent="0" algn="ctr" defTabSz="889000">
            <a:lnSpc>
              <a:spcPct val="90000"/>
            </a:lnSpc>
            <a:spcBef>
              <a:spcPct val="0"/>
            </a:spcBef>
            <a:spcAft>
              <a:spcPct val="35000"/>
            </a:spcAft>
            <a:buNone/>
          </a:pPr>
          <a:r>
            <a:rPr lang="en-IN" sz="2000" b="1" kern="1200" dirty="0"/>
            <a:t>Location of recipient</a:t>
          </a:r>
        </a:p>
      </dsp:txBody>
      <dsp:txXfrm>
        <a:off x="502466" y="1665055"/>
        <a:ext cx="2006242" cy="1225311"/>
      </dsp:txXfrm>
    </dsp:sp>
    <dsp:sp modelId="{752CFA70-43FF-4B95-AC70-9FC0423673BF}">
      <dsp:nvSpPr>
        <dsp:cNvPr id="0" name=""/>
        <dsp:cNvSpPr/>
      </dsp:nvSpPr>
      <dsp:spPr>
        <a:xfrm>
          <a:off x="260310" y="1301553"/>
          <a:ext cx="204035" cy="2603099"/>
        </a:xfrm>
        <a:custGeom>
          <a:avLst/>
          <a:gdLst/>
          <a:ahLst/>
          <a:cxnLst/>
          <a:rect l="0" t="0" r="0" b="0"/>
          <a:pathLst>
            <a:path>
              <a:moveTo>
                <a:pt x="0" y="0"/>
              </a:moveTo>
              <a:lnTo>
                <a:pt x="0" y="2603099"/>
              </a:lnTo>
              <a:lnTo>
                <a:pt x="204035" y="2603099"/>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9F7CE0-2084-4B92-8E83-A05429D7CE14}">
      <dsp:nvSpPr>
        <dsp:cNvPr id="0" name=""/>
        <dsp:cNvSpPr/>
      </dsp:nvSpPr>
      <dsp:spPr>
        <a:xfrm>
          <a:off x="464345" y="3253875"/>
          <a:ext cx="2082484" cy="1301553"/>
        </a:xfrm>
        <a:prstGeom prst="roundRect">
          <a:avLst>
            <a:gd name="adj" fmla="val 10000"/>
          </a:avLst>
        </a:prstGeom>
        <a:solidFill>
          <a:schemeClr val="dk2">
            <a:alpha val="90000"/>
            <a:tint val="4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IN" sz="2000" u="sng" kern="1200" dirty="0"/>
            <a:t>Unregistered recipient: </a:t>
          </a:r>
        </a:p>
        <a:p>
          <a:pPr marL="0" lvl="0" indent="0" algn="ctr" defTabSz="889000">
            <a:lnSpc>
              <a:spcPct val="90000"/>
            </a:lnSpc>
            <a:spcBef>
              <a:spcPct val="0"/>
            </a:spcBef>
            <a:spcAft>
              <a:spcPct val="35000"/>
            </a:spcAft>
            <a:buNone/>
          </a:pPr>
          <a:r>
            <a:rPr lang="en-IN" sz="2000" b="1" kern="1200" dirty="0"/>
            <a:t>Place of ‘actual’ performance</a:t>
          </a:r>
        </a:p>
      </dsp:txBody>
      <dsp:txXfrm>
        <a:off x="502466" y="3291996"/>
        <a:ext cx="2006242" cy="1225311"/>
      </dsp:txXfrm>
    </dsp:sp>
    <dsp:sp modelId="{316FD3FC-D1EC-49A8-BF84-244EA0D636BA}">
      <dsp:nvSpPr>
        <dsp:cNvPr id="0" name=""/>
        <dsp:cNvSpPr/>
      </dsp:nvSpPr>
      <dsp:spPr>
        <a:xfrm>
          <a:off x="3205776" y="0"/>
          <a:ext cx="2959393" cy="3506110"/>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IN" sz="2000" u="sng" kern="1200" dirty="0"/>
            <a:t>S. 9(7):</a:t>
          </a:r>
          <a:r>
            <a:rPr lang="en-IN" sz="2000" kern="1200" dirty="0"/>
            <a:t> Supply of Services for admission to:</a:t>
          </a:r>
        </a:p>
        <a:p>
          <a:pPr marL="0" lvl="0" indent="0" algn="just" defTabSz="889000">
            <a:lnSpc>
              <a:spcPct val="90000"/>
            </a:lnSpc>
            <a:spcBef>
              <a:spcPct val="0"/>
            </a:spcBef>
            <a:spcAft>
              <a:spcPct val="35000"/>
            </a:spcAft>
            <a:buNone/>
          </a:pPr>
          <a:r>
            <a:rPr lang="en-IN" sz="2000" kern="1200" dirty="0"/>
            <a:t>a) Cultural &amp; artistic</a:t>
          </a:r>
        </a:p>
        <a:p>
          <a:pPr marL="0" lvl="0" indent="0" algn="just" defTabSz="889000">
            <a:lnSpc>
              <a:spcPct val="90000"/>
            </a:lnSpc>
            <a:spcBef>
              <a:spcPct val="0"/>
            </a:spcBef>
            <a:spcAft>
              <a:spcPct val="35000"/>
            </a:spcAft>
            <a:buNone/>
          </a:pPr>
          <a:r>
            <a:rPr lang="en-IN" sz="2000" kern="1200" dirty="0"/>
            <a:t>b) Sporting</a:t>
          </a:r>
        </a:p>
        <a:p>
          <a:pPr marL="0" lvl="0" indent="0" algn="l" defTabSz="889000">
            <a:lnSpc>
              <a:spcPct val="90000"/>
            </a:lnSpc>
            <a:spcBef>
              <a:spcPct val="0"/>
            </a:spcBef>
            <a:spcAft>
              <a:spcPct val="35000"/>
            </a:spcAft>
            <a:buNone/>
          </a:pPr>
          <a:r>
            <a:rPr lang="en-IN" sz="2000" kern="1200" dirty="0"/>
            <a:t>c)Scientific &amp; educational</a:t>
          </a:r>
        </a:p>
        <a:p>
          <a:pPr marL="0" lvl="0" indent="0" algn="just" defTabSz="889000">
            <a:lnSpc>
              <a:spcPct val="90000"/>
            </a:lnSpc>
            <a:spcBef>
              <a:spcPct val="0"/>
            </a:spcBef>
            <a:spcAft>
              <a:spcPct val="35000"/>
            </a:spcAft>
            <a:buNone/>
          </a:pPr>
          <a:r>
            <a:rPr lang="en-IN" sz="2000" kern="1200" dirty="0"/>
            <a:t>d) Entertainment event</a:t>
          </a:r>
        </a:p>
        <a:p>
          <a:pPr marL="0" lvl="0" indent="0" algn="just" defTabSz="889000">
            <a:lnSpc>
              <a:spcPct val="90000"/>
            </a:lnSpc>
            <a:spcBef>
              <a:spcPct val="0"/>
            </a:spcBef>
            <a:spcAft>
              <a:spcPct val="35000"/>
            </a:spcAft>
            <a:buNone/>
          </a:pPr>
          <a:r>
            <a:rPr lang="en-IN" sz="2000" kern="1200" dirty="0"/>
            <a:t>e) Amusement Park</a:t>
          </a:r>
        </a:p>
        <a:p>
          <a:pPr marL="0" lvl="0" indent="0" algn="just" defTabSz="889000">
            <a:lnSpc>
              <a:spcPct val="90000"/>
            </a:lnSpc>
            <a:spcBef>
              <a:spcPct val="0"/>
            </a:spcBef>
            <a:spcAft>
              <a:spcPct val="35000"/>
            </a:spcAft>
            <a:buNone/>
          </a:pPr>
          <a:r>
            <a:rPr lang="en-IN" sz="2000" kern="1200" dirty="0"/>
            <a:t>f) Services ancillary to above</a:t>
          </a:r>
        </a:p>
      </dsp:txBody>
      <dsp:txXfrm>
        <a:off x="3292454" y="86678"/>
        <a:ext cx="2786037" cy="3332754"/>
      </dsp:txXfrm>
    </dsp:sp>
    <dsp:sp modelId="{43B3FADA-C114-4F3B-8887-3191060EBC7D}">
      <dsp:nvSpPr>
        <dsp:cNvPr id="0" name=""/>
        <dsp:cNvSpPr/>
      </dsp:nvSpPr>
      <dsp:spPr>
        <a:xfrm>
          <a:off x="3501715" y="3506110"/>
          <a:ext cx="295954" cy="932588"/>
        </a:xfrm>
        <a:custGeom>
          <a:avLst/>
          <a:gdLst/>
          <a:ahLst/>
          <a:cxnLst/>
          <a:rect l="0" t="0" r="0" b="0"/>
          <a:pathLst>
            <a:path>
              <a:moveTo>
                <a:pt x="0" y="0"/>
              </a:moveTo>
              <a:lnTo>
                <a:pt x="0" y="932588"/>
              </a:lnTo>
              <a:lnTo>
                <a:pt x="295954" y="932588"/>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927C2D-76DE-41D2-8419-AFCA7B14530A}">
      <dsp:nvSpPr>
        <dsp:cNvPr id="0" name=""/>
        <dsp:cNvSpPr/>
      </dsp:nvSpPr>
      <dsp:spPr>
        <a:xfrm>
          <a:off x="3797670" y="4119655"/>
          <a:ext cx="2082484" cy="638086"/>
        </a:xfrm>
        <a:prstGeom prst="roundRect">
          <a:avLst>
            <a:gd name="adj" fmla="val 10000"/>
          </a:avLst>
        </a:prstGeom>
        <a:solidFill>
          <a:schemeClr val="dk2">
            <a:alpha val="90000"/>
            <a:tint val="4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IN" sz="2000" b="1" kern="1200" dirty="0"/>
            <a:t>Venue of event/ park</a:t>
          </a:r>
        </a:p>
      </dsp:txBody>
      <dsp:txXfrm>
        <a:off x="3816359" y="4138344"/>
        <a:ext cx="2045106" cy="600708"/>
      </dsp:txXfrm>
    </dsp:sp>
    <dsp:sp modelId="{4B1CFA4F-496B-4AA7-A89B-E805A4211F91}">
      <dsp:nvSpPr>
        <dsp:cNvPr id="0" name=""/>
        <dsp:cNvSpPr/>
      </dsp:nvSpPr>
      <dsp:spPr>
        <a:xfrm>
          <a:off x="7039995" y="1763"/>
          <a:ext cx="3575887" cy="2039846"/>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IN" sz="2000" u="sng" kern="1200" dirty="0"/>
            <a:t>S. 9(8):</a:t>
          </a:r>
          <a:r>
            <a:rPr lang="en-IN" sz="2000" kern="1200" dirty="0"/>
            <a:t> Supply of:</a:t>
          </a:r>
        </a:p>
        <a:p>
          <a:pPr marL="0" lvl="0" indent="0" algn="just" defTabSz="889000">
            <a:lnSpc>
              <a:spcPct val="90000"/>
            </a:lnSpc>
            <a:spcBef>
              <a:spcPct val="0"/>
            </a:spcBef>
            <a:spcAft>
              <a:spcPct val="35000"/>
            </a:spcAft>
            <a:buNone/>
          </a:pPr>
          <a:r>
            <a:rPr lang="en-IN" sz="2000" kern="1200" dirty="0"/>
            <a:t>a) Organising cultural, arts, sports, educational, scientific, entertainment, conference, fair exhibition or similar events</a:t>
          </a:r>
        </a:p>
        <a:p>
          <a:pPr marL="0" lvl="0" indent="0" algn="just" defTabSz="889000">
            <a:lnSpc>
              <a:spcPct val="90000"/>
            </a:lnSpc>
            <a:spcBef>
              <a:spcPct val="0"/>
            </a:spcBef>
            <a:spcAft>
              <a:spcPct val="35000"/>
            </a:spcAft>
            <a:buNone/>
          </a:pPr>
          <a:r>
            <a:rPr lang="en-IN" sz="2000" kern="1200" dirty="0"/>
            <a:t>b) Services ancillary to above</a:t>
          </a:r>
        </a:p>
      </dsp:txBody>
      <dsp:txXfrm>
        <a:off x="7099740" y="61508"/>
        <a:ext cx="3456397" cy="1920356"/>
      </dsp:txXfrm>
    </dsp:sp>
    <dsp:sp modelId="{61927963-0328-433C-BBA1-585AEBEBCF75}">
      <dsp:nvSpPr>
        <dsp:cNvPr id="0" name=""/>
        <dsp:cNvSpPr/>
      </dsp:nvSpPr>
      <dsp:spPr>
        <a:xfrm>
          <a:off x="7397584" y="2041609"/>
          <a:ext cx="647866" cy="787478"/>
        </a:xfrm>
        <a:custGeom>
          <a:avLst/>
          <a:gdLst/>
          <a:ahLst/>
          <a:cxnLst/>
          <a:rect l="0" t="0" r="0" b="0"/>
          <a:pathLst>
            <a:path>
              <a:moveTo>
                <a:pt x="0" y="0"/>
              </a:moveTo>
              <a:lnTo>
                <a:pt x="0" y="787478"/>
              </a:lnTo>
              <a:lnTo>
                <a:pt x="647866" y="787478"/>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BCBA0B3-1ED5-409D-A0E7-86933B04DED5}">
      <dsp:nvSpPr>
        <dsp:cNvPr id="0" name=""/>
        <dsp:cNvSpPr/>
      </dsp:nvSpPr>
      <dsp:spPr>
        <a:xfrm>
          <a:off x="8045450" y="2178311"/>
          <a:ext cx="2082484" cy="1301553"/>
        </a:xfrm>
        <a:prstGeom prst="roundRect">
          <a:avLst>
            <a:gd name="adj" fmla="val 10000"/>
          </a:avLst>
        </a:prstGeom>
        <a:solidFill>
          <a:schemeClr val="dk2">
            <a:alpha val="90000"/>
            <a:tint val="4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IN" sz="2000" u="sng" kern="1200" dirty="0"/>
            <a:t>Registered recipient:</a:t>
          </a:r>
        </a:p>
        <a:p>
          <a:pPr marL="0" lvl="0" indent="0" algn="ctr" defTabSz="889000">
            <a:lnSpc>
              <a:spcPct val="90000"/>
            </a:lnSpc>
            <a:spcBef>
              <a:spcPct val="0"/>
            </a:spcBef>
            <a:spcAft>
              <a:spcPct val="35000"/>
            </a:spcAft>
            <a:buNone/>
          </a:pPr>
          <a:r>
            <a:rPr lang="en-IN" sz="2000" b="1" kern="1200" dirty="0"/>
            <a:t>Location of recipient</a:t>
          </a:r>
          <a:endParaRPr lang="en-IN" sz="2000" kern="1200" dirty="0"/>
        </a:p>
      </dsp:txBody>
      <dsp:txXfrm>
        <a:off x="8083571" y="2216432"/>
        <a:ext cx="2006242" cy="1225311"/>
      </dsp:txXfrm>
    </dsp:sp>
    <dsp:sp modelId="{038477C5-71C7-438B-9D3F-AF713D25143A}">
      <dsp:nvSpPr>
        <dsp:cNvPr id="0" name=""/>
        <dsp:cNvSpPr/>
      </dsp:nvSpPr>
      <dsp:spPr>
        <a:xfrm>
          <a:off x="7397584" y="2041609"/>
          <a:ext cx="653051" cy="2198590"/>
        </a:xfrm>
        <a:custGeom>
          <a:avLst/>
          <a:gdLst/>
          <a:ahLst/>
          <a:cxnLst/>
          <a:rect l="0" t="0" r="0" b="0"/>
          <a:pathLst>
            <a:path>
              <a:moveTo>
                <a:pt x="0" y="0"/>
              </a:moveTo>
              <a:lnTo>
                <a:pt x="0" y="2198590"/>
              </a:lnTo>
              <a:lnTo>
                <a:pt x="653051" y="2198590"/>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D60EE10-D28F-40B0-B163-5E8E466EFA4C}">
      <dsp:nvSpPr>
        <dsp:cNvPr id="0" name=""/>
        <dsp:cNvSpPr/>
      </dsp:nvSpPr>
      <dsp:spPr>
        <a:xfrm>
          <a:off x="8050635" y="3722656"/>
          <a:ext cx="2082484" cy="1035086"/>
        </a:xfrm>
        <a:prstGeom prst="roundRect">
          <a:avLst>
            <a:gd name="adj" fmla="val 10000"/>
          </a:avLst>
        </a:prstGeom>
        <a:solidFill>
          <a:schemeClr val="dk2">
            <a:alpha val="90000"/>
            <a:tint val="4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IN" sz="2000" u="sng" kern="1200" dirty="0"/>
            <a:t>Unregistered recipient: </a:t>
          </a:r>
        </a:p>
        <a:p>
          <a:pPr marL="0" lvl="0" indent="0" algn="ctr" defTabSz="889000">
            <a:lnSpc>
              <a:spcPct val="90000"/>
            </a:lnSpc>
            <a:spcBef>
              <a:spcPct val="0"/>
            </a:spcBef>
            <a:spcAft>
              <a:spcPct val="35000"/>
            </a:spcAft>
            <a:buNone/>
          </a:pPr>
          <a:r>
            <a:rPr lang="en-IN" sz="2000" b="1" kern="1200" dirty="0"/>
            <a:t>Venue of event</a:t>
          </a:r>
          <a:endParaRPr lang="en-IN" sz="2000" kern="1200" dirty="0"/>
        </a:p>
      </dsp:txBody>
      <dsp:txXfrm>
        <a:off x="8080952" y="3752973"/>
        <a:ext cx="2021850" cy="974452"/>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A0600A-3DE6-4BA0-82A9-54F5A19C3A4A}">
      <dsp:nvSpPr>
        <dsp:cNvPr id="0" name=""/>
        <dsp:cNvSpPr/>
      </dsp:nvSpPr>
      <dsp:spPr>
        <a:xfrm>
          <a:off x="5096564" y="4717246"/>
          <a:ext cx="857653" cy="91440"/>
        </a:xfrm>
        <a:custGeom>
          <a:avLst/>
          <a:gdLst/>
          <a:ahLst/>
          <a:cxnLst/>
          <a:rect l="0" t="0" r="0" b="0"/>
          <a:pathLst>
            <a:path>
              <a:moveTo>
                <a:pt x="0" y="45720"/>
              </a:moveTo>
              <a:lnTo>
                <a:pt x="857653" y="45720"/>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9936B5B-1302-4695-B947-7BC3B070BE43}">
      <dsp:nvSpPr>
        <dsp:cNvPr id="0" name=""/>
        <dsp:cNvSpPr/>
      </dsp:nvSpPr>
      <dsp:spPr>
        <a:xfrm>
          <a:off x="1353273" y="2947458"/>
          <a:ext cx="539005" cy="1815508"/>
        </a:xfrm>
        <a:custGeom>
          <a:avLst/>
          <a:gdLst/>
          <a:ahLst/>
          <a:cxnLst/>
          <a:rect l="0" t="0" r="0" b="0"/>
          <a:pathLst>
            <a:path>
              <a:moveTo>
                <a:pt x="0" y="0"/>
              </a:moveTo>
              <a:lnTo>
                <a:pt x="189840" y="0"/>
              </a:lnTo>
              <a:lnTo>
                <a:pt x="189840" y="1815508"/>
              </a:lnTo>
              <a:lnTo>
                <a:pt x="539005" y="1815508"/>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8E88CD1-4E44-49BA-8B3C-72901318B0BF}">
      <dsp:nvSpPr>
        <dsp:cNvPr id="0" name=""/>
        <dsp:cNvSpPr/>
      </dsp:nvSpPr>
      <dsp:spPr>
        <a:xfrm>
          <a:off x="5096564" y="2901442"/>
          <a:ext cx="857653" cy="91440"/>
        </a:xfrm>
        <a:custGeom>
          <a:avLst/>
          <a:gdLst/>
          <a:ahLst/>
          <a:cxnLst/>
          <a:rect l="0" t="0" r="0" b="0"/>
          <a:pathLst>
            <a:path>
              <a:moveTo>
                <a:pt x="0" y="45720"/>
              </a:moveTo>
              <a:lnTo>
                <a:pt x="857653" y="45720"/>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416B8E-208C-43FA-ADF0-ABCB31622CE4}">
      <dsp:nvSpPr>
        <dsp:cNvPr id="0" name=""/>
        <dsp:cNvSpPr/>
      </dsp:nvSpPr>
      <dsp:spPr>
        <a:xfrm>
          <a:off x="1353273" y="2901442"/>
          <a:ext cx="539005" cy="91440"/>
        </a:xfrm>
        <a:custGeom>
          <a:avLst/>
          <a:gdLst/>
          <a:ahLst/>
          <a:cxnLst/>
          <a:rect l="0" t="0" r="0" b="0"/>
          <a:pathLst>
            <a:path>
              <a:moveTo>
                <a:pt x="0" y="46015"/>
              </a:moveTo>
              <a:lnTo>
                <a:pt x="189840" y="46015"/>
              </a:lnTo>
              <a:lnTo>
                <a:pt x="189840" y="45720"/>
              </a:lnTo>
              <a:lnTo>
                <a:pt x="539005" y="45720"/>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3EAB8F-93BA-410D-B677-F2253182BE3E}">
      <dsp:nvSpPr>
        <dsp:cNvPr id="0" name=""/>
        <dsp:cNvSpPr/>
      </dsp:nvSpPr>
      <dsp:spPr>
        <a:xfrm>
          <a:off x="5096564" y="1086230"/>
          <a:ext cx="857653" cy="91440"/>
        </a:xfrm>
        <a:custGeom>
          <a:avLst/>
          <a:gdLst/>
          <a:ahLst/>
          <a:cxnLst/>
          <a:rect l="0" t="0" r="0" b="0"/>
          <a:pathLst>
            <a:path>
              <a:moveTo>
                <a:pt x="0" y="45720"/>
              </a:moveTo>
              <a:lnTo>
                <a:pt x="857653" y="45720"/>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4B96993-F7FC-419A-AEF5-08181B34A260}">
      <dsp:nvSpPr>
        <dsp:cNvPr id="0" name=""/>
        <dsp:cNvSpPr/>
      </dsp:nvSpPr>
      <dsp:spPr>
        <a:xfrm>
          <a:off x="1353273" y="1131950"/>
          <a:ext cx="539005" cy="1815508"/>
        </a:xfrm>
        <a:custGeom>
          <a:avLst/>
          <a:gdLst/>
          <a:ahLst/>
          <a:cxnLst/>
          <a:rect l="0" t="0" r="0" b="0"/>
          <a:pathLst>
            <a:path>
              <a:moveTo>
                <a:pt x="0" y="1815508"/>
              </a:moveTo>
              <a:lnTo>
                <a:pt x="189840" y="1815508"/>
              </a:lnTo>
              <a:lnTo>
                <a:pt x="189840" y="0"/>
              </a:lnTo>
              <a:lnTo>
                <a:pt x="539005" y="0"/>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45C99E3-FAE0-4EAA-9404-65E8773092C3}">
      <dsp:nvSpPr>
        <dsp:cNvPr id="0" name=""/>
        <dsp:cNvSpPr/>
      </dsp:nvSpPr>
      <dsp:spPr>
        <a:xfrm>
          <a:off x="923" y="2414982"/>
          <a:ext cx="1352349" cy="1064952"/>
        </a:xfrm>
        <a:prstGeom prst="rect">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IN" sz="2000" kern="1200" dirty="0"/>
            <a:t>Supply of services of: </a:t>
          </a:r>
        </a:p>
      </dsp:txBody>
      <dsp:txXfrm>
        <a:off x="923" y="2414982"/>
        <a:ext cx="1352349" cy="1064952"/>
      </dsp:txXfrm>
    </dsp:sp>
    <dsp:sp modelId="{E5A85D59-F1EC-4CA8-BDB6-AD9795D06166}">
      <dsp:nvSpPr>
        <dsp:cNvPr id="0" name=""/>
        <dsp:cNvSpPr/>
      </dsp:nvSpPr>
      <dsp:spPr>
        <a:xfrm>
          <a:off x="1892279" y="551348"/>
          <a:ext cx="3204284" cy="1161202"/>
        </a:xfrm>
        <a:prstGeom prst="rect">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87313" lvl="0" indent="0" algn="l" defTabSz="889000">
            <a:lnSpc>
              <a:spcPct val="90000"/>
            </a:lnSpc>
            <a:spcBef>
              <a:spcPct val="0"/>
            </a:spcBef>
            <a:spcAft>
              <a:spcPct val="35000"/>
            </a:spcAft>
            <a:buNone/>
          </a:pPr>
          <a:r>
            <a:rPr lang="en-IN" sz="2000" u="sng" kern="1200" dirty="0"/>
            <a:t>Sec 9(9):</a:t>
          </a:r>
          <a:r>
            <a:rPr lang="en-IN" sz="2000" kern="1200" dirty="0"/>
            <a:t> Transportation of goods, including by mail or courier</a:t>
          </a:r>
        </a:p>
      </dsp:txBody>
      <dsp:txXfrm>
        <a:off x="1892279" y="551348"/>
        <a:ext cx="3204284" cy="1161202"/>
      </dsp:txXfrm>
    </dsp:sp>
    <dsp:sp modelId="{BB6AC80C-272C-45A1-8FDB-7E9DC7DE07CB}">
      <dsp:nvSpPr>
        <dsp:cNvPr id="0" name=""/>
        <dsp:cNvSpPr/>
      </dsp:nvSpPr>
      <dsp:spPr>
        <a:xfrm>
          <a:off x="5954217" y="551940"/>
          <a:ext cx="5046233" cy="1160020"/>
        </a:xfrm>
        <a:prstGeom prst="rect">
          <a:avLst/>
        </a:prstGeom>
        <a:solidFill>
          <a:schemeClr val="bg1">
            <a:lumMod val="8500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87313" lvl="0" indent="0" algn="l" defTabSz="889000">
            <a:lnSpc>
              <a:spcPct val="90000"/>
            </a:lnSpc>
            <a:spcBef>
              <a:spcPct val="0"/>
            </a:spcBef>
            <a:spcAft>
              <a:spcPct val="35000"/>
            </a:spcAft>
            <a:buNone/>
          </a:pPr>
          <a:r>
            <a:rPr lang="en-IN" sz="2000" u="sng" kern="1200" dirty="0"/>
            <a:t>Registered Recipient:</a:t>
          </a:r>
          <a:r>
            <a:rPr lang="en-IN" sz="2000" kern="1200" dirty="0"/>
            <a:t> Location of Recipient</a:t>
          </a:r>
        </a:p>
        <a:p>
          <a:pPr marL="87313" lvl="0" indent="0" algn="l" defTabSz="889000">
            <a:lnSpc>
              <a:spcPct val="90000"/>
            </a:lnSpc>
            <a:spcBef>
              <a:spcPct val="0"/>
            </a:spcBef>
            <a:spcAft>
              <a:spcPct val="35000"/>
            </a:spcAft>
            <a:buNone/>
          </a:pPr>
          <a:r>
            <a:rPr lang="en-IN" sz="2000" u="sng" kern="1200" dirty="0"/>
            <a:t>Unregistered Recipient:</a:t>
          </a:r>
          <a:r>
            <a:rPr lang="en-IN" sz="2000" kern="1200" dirty="0"/>
            <a:t> Location where goods handed over got transportation</a:t>
          </a:r>
        </a:p>
      </dsp:txBody>
      <dsp:txXfrm>
        <a:off x="5954217" y="551940"/>
        <a:ext cx="5046233" cy="1160020"/>
      </dsp:txXfrm>
    </dsp:sp>
    <dsp:sp modelId="{87D1D916-FBE3-459B-8831-0B9958D0CD98}">
      <dsp:nvSpPr>
        <dsp:cNvPr id="0" name=""/>
        <dsp:cNvSpPr/>
      </dsp:nvSpPr>
      <dsp:spPr>
        <a:xfrm>
          <a:off x="1892279" y="2239289"/>
          <a:ext cx="3204284" cy="1415747"/>
        </a:xfrm>
        <a:prstGeom prst="rect">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87313" lvl="0" indent="0" algn="l" defTabSz="889000">
            <a:lnSpc>
              <a:spcPct val="90000"/>
            </a:lnSpc>
            <a:spcBef>
              <a:spcPct val="0"/>
            </a:spcBef>
            <a:spcAft>
              <a:spcPct val="35000"/>
            </a:spcAft>
            <a:buNone/>
          </a:pPr>
          <a:r>
            <a:rPr lang="en-IN" sz="2000" u="sng" kern="1200" dirty="0"/>
            <a:t>Sec 9(10):</a:t>
          </a:r>
          <a:r>
            <a:rPr lang="en-IN" sz="2000" kern="1200" dirty="0"/>
            <a:t> Passenger Transportation Service (</a:t>
          </a:r>
          <a:r>
            <a:rPr lang="en-IN" sz="2000" i="1" kern="1200" dirty="0"/>
            <a:t>Return journey treated as separate journey)</a:t>
          </a:r>
        </a:p>
      </dsp:txBody>
      <dsp:txXfrm>
        <a:off x="1892279" y="2239289"/>
        <a:ext cx="3204284" cy="1415747"/>
      </dsp:txXfrm>
    </dsp:sp>
    <dsp:sp modelId="{F958E6AE-78F8-4884-B033-16EF6139ED2B}">
      <dsp:nvSpPr>
        <dsp:cNvPr id="0" name=""/>
        <dsp:cNvSpPr/>
      </dsp:nvSpPr>
      <dsp:spPr>
        <a:xfrm>
          <a:off x="5954217" y="2148416"/>
          <a:ext cx="5046233" cy="1597492"/>
        </a:xfrm>
        <a:prstGeom prst="rect">
          <a:avLst/>
        </a:prstGeom>
        <a:solidFill>
          <a:schemeClr val="bg1">
            <a:lumMod val="8500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87313" lvl="0" indent="0" algn="l" defTabSz="889000">
            <a:lnSpc>
              <a:spcPct val="90000"/>
            </a:lnSpc>
            <a:spcBef>
              <a:spcPct val="0"/>
            </a:spcBef>
            <a:spcAft>
              <a:spcPct val="35000"/>
            </a:spcAft>
            <a:buNone/>
          </a:pPr>
          <a:r>
            <a:rPr lang="en-IN" sz="2000" u="sng" kern="1200" dirty="0"/>
            <a:t>Registered Recipient: </a:t>
          </a:r>
          <a:r>
            <a:rPr lang="en-IN" sz="2000" kern="1200" dirty="0"/>
            <a:t>Place of Registered Recipient</a:t>
          </a:r>
        </a:p>
        <a:p>
          <a:pPr marL="87313" lvl="0" indent="0" algn="l" defTabSz="889000">
            <a:lnSpc>
              <a:spcPct val="90000"/>
            </a:lnSpc>
            <a:spcBef>
              <a:spcPct val="0"/>
            </a:spcBef>
            <a:spcAft>
              <a:spcPct val="35000"/>
            </a:spcAft>
            <a:buNone/>
          </a:pPr>
          <a:r>
            <a:rPr lang="en-IN" sz="2000" u="sng" kern="1200" dirty="0"/>
            <a:t>Unregistered Recipient: </a:t>
          </a:r>
          <a:r>
            <a:rPr lang="en-IN" sz="2000" kern="1200" dirty="0"/>
            <a:t>Place where passenger embarks on the conveyance for a continuous journey</a:t>
          </a:r>
        </a:p>
      </dsp:txBody>
      <dsp:txXfrm>
        <a:off x="5954217" y="2148416"/>
        <a:ext cx="5046233" cy="1597492"/>
      </dsp:txXfrm>
    </dsp:sp>
    <dsp:sp modelId="{DE6E65B0-BF64-476D-B5C5-AC2E6A2B6836}">
      <dsp:nvSpPr>
        <dsp:cNvPr id="0" name=""/>
        <dsp:cNvSpPr/>
      </dsp:nvSpPr>
      <dsp:spPr>
        <a:xfrm>
          <a:off x="1892279" y="4182365"/>
          <a:ext cx="3204284" cy="1161202"/>
        </a:xfrm>
        <a:prstGeom prst="rect">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87313" lvl="0" indent="0" algn="l" defTabSz="889000">
            <a:lnSpc>
              <a:spcPct val="90000"/>
            </a:lnSpc>
            <a:spcBef>
              <a:spcPct val="0"/>
            </a:spcBef>
            <a:spcAft>
              <a:spcPct val="35000"/>
            </a:spcAft>
            <a:buNone/>
          </a:pPr>
          <a:r>
            <a:rPr lang="en-IN" sz="2000" u="sng" kern="1200" dirty="0"/>
            <a:t>Sec 9(11): </a:t>
          </a:r>
          <a:r>
            <a:rPr lang="en-IN" sz="2000" kern="1200" dirty="0"/>
            <a:t>Services on board conveyance like vessel, aircraft, train, motor vehicle</a:t>
          </a:r>
        </a:p>
      </dsp:txBody>
      <dsp:txXfrm>
        <a:off x="1892279" y="4182365"/>
        <a:ext cx="3204284" cy="1161202"/>
      </dsp:txXfrm>
    </dsp:sp>
    <dsp:sp modelId="{A32FDCBC-C50B-4839-8D34-96068CDA7787}">
      <dsp:nvSpPr>
        <dsp:cNvPr id="0" name=""/>
        <dsp:cNvSpPr/>
      </dsp:nvSpPr>
      <dsp:spPr>
        <a:xfrm>
          <a:off x="5954217" y="4182365"/>
          <a:ext cx="5046233" cy="1161202"/>
        </a:xfrm>
        <a:prstGeom prst="rect">
          <a:avLst/>
        </a:prstGeom>
        <a:solidFill>
          <a:schemeClr val="bg1">
            <a:lumMod val="8500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87313" lvl="0" indent="0" algn="l" defTabSz="889000">
            <a:lnSpc>
              <a:spcPct val="90000"/>
            </a:lnSpc>
            <a:spcBef>
              <a:spcPct val="0"/>
            </a:spcBef>
            <a:spcAft>
              <a:spcPct val="35000"/>
            </a:spcAft>
            <a:buNone/>
          </a:pPr>
          <a:r>
            <a:rPr lang="en-IN" sz="2000" b="0" kern="1200" dirty="0"/>
            <a:t>First scheduled point of departure of that conveyance for that journey</a:t>
          </a:r>
        </a:p>
      </dsp:txBody>
      <dsp:txXfrm>
        <a:off x="5954217" y="4182365"/>
        <a:ext cx="5046233" cy="1161202"/>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9F8C7A-F1E7-442B-B403-6B4F3BAB675D}">
      <dsp:nvSpPr>
        <dsp:cNvPr id="0" name=""/>
        <dsp:cNvSpPr/>
      </dsp:nvSpPr>
      <dsp:spPr>
        <a:xfrm>
          <a:off x="5843186" y="4036013"/>
          <a:ext cx="352184" cy="91440"/>
        </a:xfrm>
        <a:custGeom>
          <a:avLst/>
          <a:gdLst/>
          <a:ahLst/>
          <a:cxnLst/>
          <a:rect l="0" t="0" r="0" b="0"/>
          <a:pathLst>
            <a:path>
              <a:moveTo>
                <a:pt x="0" y="45720"/>
              </a:moveTo>
              <a:lnTo>
                <a:pt x="352184" y="45720"/>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6010474" y="4072929"/>
        <a:ext cx="17609" cy="17609"/>
      </dsp:txXfrm>
    </dsp:sp>
    <dsp:sp modelId="{659529E0-CE59-45A4-B66A-E0C8C6F8A455}">
      <dsp:nvSpPr>
        <dsp:cNvPr id="0" name=""/>
        <dsp:cNvSpPr/>
      </dsp:nvSpPr>
      <dsp:spPr>
        <a:xfrm>
          <a:off x="1165340" y="2691084"/>
          <a:ext cx="1037502" cy="1390649"/>
        </a:xfrm>
        <a:custGeom>
          <a:avLst/>
          <a:gdLst/>
          <a:ahLst/>
          <a:cxnLst/>
          <a:rect l="0" t="0" r="0" b="0"/>
          <a:pathLst>
            <a:path>
              <a:moveTo>
                <a:pt x="0" y="0"/>
              </a:moveTo>
              <a:lnTo>
                <a:pt x="518751" y="0"/>
              </a:lnTo>
              <a:lnTo>
                <a:pt x="518751" y="1390649"/>
              </a:lnTo>
              <a:lnTo>
                <a:pt x="1037502" y="1390649"/>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IN" sz="600" kern="1200"/>
        </a:p>
      </dsp:txBody>
      <dsp:txXfrm>
        <a:off x="1640716" y="3343033"/>
        <a:ext cx="86751" cy="86751"/>
      </dsp:txXfrm>
    </dsp:sp>
    <dsp:sp modelId="{C253D448-BAA5-4830-9F27-22EA168F914A}">
      <dsp:nvSpPr>
        <dsp:cNvPr id="0" name=""/>
        <dsp:cNvSpPr/>
      </dsp:nvSpPr>
      <dsp:spPr>
        <a:xfrm>
          <a:off x="5843186" y="2398389"/>
          <a:ext cx="352184" cy="91440"/>
        </a:xfrm>
        <a:custGeom>
          <a:avLst/>
          <a:gdLst/>
          <a:ahLst/>
          <a:cxnLst/>
          <a:rect l="0" t="0" r="0" b="0"/>
          <a:pathLst>
            <a:path>
              <a:moveTo>
                <a:pt x="0" y="45720"/>
              </a:moveTo>
              <a:lnTo>
                <a:pt x="352184" y="45720"/>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6010474" y="2435304"/>
        <a:ext cx="17609" cy="17609"/>
      </dsp:txXfrm>
    </dsp:sp>
    <dsp:sp modelId="{094B48AC-31D8-40C3-A208-8A64650E1DBA}">
      <dsp:nvSpPr>
        <dsp:cNvPr id="0" name=""/>
        <dsp:cNvSpPr/>
      </dsp:nvSpPr>
      <dsp:spPr>
        <a:xfrm>
          <a:off x="1165340" y="2444109"/>
          <a:ext cx="1037502" cy="246974"/>
        </a:xfrm>
        <a:custGeom>
          <a:avLst/>
          <a:gdLst/>
          <a:ahLst/>
          <a:cxnLst/>
          <a:rect l="0" t="0" r="0" b="0"/>
          <a:pathLst>
            <a:path>
              <a:moveTo>
                <a:pt x="0" y="246974"/>
              </a:moveTo>
              <a:lnTo>
                <a:pt x="518751" y="246974"/>
              </a:lnTo>
              <a:lnTo>
                <a:pt x="518751" y="0"/>
              </a:lnTo>
              <a:lnTo>
                <a:pt x="1037502" y="0"/>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1657429" y="2540934"/>
        <a:ext cx="53324" cy="53324"/>
      </dsp:txXfrm>
    </dsp:sp>
    <dsp:sp modelId="{65A77270-2A27-4862-81A0-FEE1F8E3518B}">
      <dsp:nvSpPr>
        <dsp:cNvPr id="0" name=""/>
        <dsp:cNvSpPr/>
      </dsp:nvSpPr>
      <dsp:spPr>
        <a:xfrm>
          <a:off x="5843186" y="1190463"/>
          <a:ext cx="352184" cy="91440"/>
        </a:xfrm>
        <a:custGeom>
          <a:avLst/>
          <a:gdLst/>
          <a:ahLst/>
          <a:cxnLst/>
          <a:rect l="0" t="0" r="0" b="0"/>
          <a:pathLst>
            <a:path>
              <a:moveTo>
                <a:pt x="0" y="45720"/>
              </a:moveTo>
              <a:lnTo>
                <a:pt x="352184" y="45720"/>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6010474" y="1227378"/>
        <a:ext cx="17609" cy="17609"/>
      </dsp:txXfrm>
    </dsp:sp>
    <dsp:sp modelId="{60A32725-7F30-466A-909C-140C1B31EC57}">
      <dsp:nvSpPr>
        <dsp:cNvPr id="0" name=""/>
        <dsp:cNvSpPr/>
      </dsp:nvSpPr>
      <dsp:spPr>
        <a:xfrm>
          <a:off x="1165340" y="1236183"/>
          <a:ext cx="1037502" cy="1454901"/>
        </a:xfrm>
        <a:custGeom>
          <a:avLst/>
          <a:gdLst/>
          <a:ahLst/>
          <a:cxnLst/>
          <a:rect l="0" t="0" r="0" b="0"/>
          <a:pathLst>
            <a:path>
              <a:moveTo>
                <a:pt x="0" y="1454901"/>
              </a:moveTo>
              <a:lnTo>
                <a:pt x="518751" y="1454901"/>
              </a:lnTo>
              <a:lnTo>
                <a:pt x="518751" y="0"/>
              </a:lnTo>
              <a:lnTo>
                <a:pt x="1037502" y="0"/>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IN" sz="600" kern="1200"/>
        </a:p>
      </dsp:txBody>
      <dsp:txXfrm>
        <a:off x="1639418" y="1918960"/>
        <a:ext cx="89346" cy="89346"/>
      </dsp:txXfrm>
    </dsp:sp>
    <dsp:sp modelId="{662F6D0A-2470-4ABC-9B22-39F98AD11529}">
      <dsp:nvSpPr>
        <dsp:cNvPr id="0" name=""/>
        <dsp:cNvSpPr/>
      </dsp:nvSpPr>
      <dsp:spPr>
        <a:xfrm rot="16200000">
          <a:off x="-1436664" y="2108413"/>
          <a:ext cx="4038670" cy="1165340"/>
        </a:xfrm>
        <a:prstGeom prst="rect">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IN" sz="2000" kern="1200" dirty="0"/>
            <a:t>Supply of telecommunication services including data   transfer, broadcasting, DTH, cable etc.  </a:t>
          </a:r>
        </a:p>
      </dsp:txBody>
      <dsp:txXfrm>
        <a:off x="-1436664" y="2108413"/>
        <a:ext cx="4038670" cy="1165340"/>
      </dsp:txXfrm>
    </dsp:sp>
    <dsp:sp modelId="{4ADA8E15-4B0D-418A-8A83-2E5EE4CD7FC2}">
      <dsp:nvSpPr>
        <dsp:cNvPr id="0" name=""/>
        <dsp:cNvSpPr/>
      </dsp:nvSpPr>
      <dsp:spPr>
        <a:xfrm>
          <a:off x="2202843" y="710307"/>
          <a:ext cx="3640343" cy="1051751"/>
        </a:xfrm>
        <a:prstGeom prst="rect">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87313" lvl="0" indent="0" algn="l" defTabSz="889000">
            <a:lnSpc>
              <a:spcPct val="90000"/>
            </a:lnSpc>
            <a:spcBef>
              <a:spcPct val="0"/>
            </a:spcBef>
            <a:spcAft>
              <a:spcPct val="35000"/>
            </a:spcAft>
            <a:buNone/>
          </a:pPr>
          <a:r>
            <a:rPr lang="en-IN" sz="2000" kern="1200" dirty="0"/>
            <a:t>(a) Services of fixed  telecommunication   line,  leased  circuits, internet  leased  circuit,  cable  or  dish  antenna</a:t>
          </a:r>
        </a:p>
      </dsp:txBody>
      <dsp:txXfrm>
        <a:off x="2202843" y="710307"/>
        <a:ext cx="3640343" cy="1051751"/>
      </dsp:txXfrm>
    </dsp:sp>
    <dsp:sp modelId="{459E0793-2934-41EA-AAF7-80B9E300D038}">
      <dsp:nvSpPr>
        <dsp:cNvPr id="0" name=""/>
        <dsp:cNvSpPr/>
      </dsp:nvSpPr>
      <dsp:spPr>
        <a:xfrm>
          <a:off x="6195371" y="710307"/>
          <a:ext cx="4746159" cy="1051751"/>
        </a:xfrm>
        <a:prstGeom prst="rect">
          <a:avLst/>
        </a:prstGeom>
        <a:solidFill>
          <a:schemeClr val="bg1">
            <a:lumMod val="8500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87313" lvl="0" indent="0" algn="just" defTabSz="889000">
            <a:lnSpc>
              <a:spcPct val="90000"/>
            </a:lnSpc>
            <a:spcBef>
              <a:spcPct val="0"/>
            </a:spcBef>
            <a:spcAft>
              <a:spcPct val="35000"/>
            </a:spcAft>
            <a:buNone/>
          </a:pPr>
          <a:r>
            <a:rPr lang="en-IN" sz="2000" kern="1200" dirty="0"/>
            <a:t>Location of </a:t>
          </a:r>
          <a:r>
            <a:rPr lang="en-IN" sz="2000" i="1" kern="1200" dirty="0"/>
            <a:t>in situ </a:t>
          </a:r>
          <a:r>
            <a:rPr lang="en-IN" sz="2000" kern="1200" dirty="0"/>
            <a:t>device</a:t>
          </a:r>
        </a:p>
      </dsp:txBody>
      <dsp:txXfrm>
        <a:off x="6195371" y="710307"/>
        <a:ext cx="4746159" cy="1051751"/>
      </dsp:txXfrm>
    </dsp:sp>
    <dsp:sp modelId="{A1757212-23EB-441D-9EBC-D347956427DF}">
      <dsp:nvSpPr>
        <dsp:cNvPr id="0" name=""/>
        <dsp:cNvSpPr/>
      </dsp:nvSpPr>
      <dsp:spPr>
        <a:xfrm>
          <a:off x="2202843" y="2024996"/>
          <a:ext cx="3640343" cy="838224"/>
        </a:xfrm>
        <a:prstGeom prst="rect">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87313" lvl="0" indent="0" algn="l" defTabSz="889000">
            <a:lnSpc>
              <a:spcPct val="90000"/>
            </a:lnSpc>
            <a:spcBef>
              <a:spcPct val="0"/>
            </a:spcBef>
            <a:spcAft>
              <a:spcPct val="35000"/>
            </a:spcAft>
            <a:buNone/>
          </a:pPr>
          <a:r>
            <a:rPr lang="en-IN" sz="2000" kern="1200" dirty="0"/>
            <a:t>(b) Post-paid mobile connection for telecommunication and internet services*</a:t>
          </a:r>
        </a:p>
      </dsp:txBody>
      <dsp:txXfrm>
        <a:off x="2202843" y="2024996"/>
        <a:ext cx="3640343" cy="838224"/>
      </dsp:txXfrm>
    </dsp:sp>
    <dsp:sp modelId="{0538700D-4D9D-4E63-8F53-BFDF451EACE2}">
      <dsp:nvSpPr>
        <dsp:cNvPr id="0" name=""/>
        <dsp:cNvSpPr/>
      </dsp:nvSpPr>
      <dsp:spPr>
        <a:xfrm>
          <a:off x="6195371" y="2024996"/>
          <a:ext cx="4796215" cy="838224"/>
        </a:xfrm>
        <a:prstGeom prst="rect">
          <a:avLst/>
        </a:prstGeom>
        <a:solidFill>
          <a:schemeClr val="bg1">
            <a:lumMod val="8500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87313" lvl="0" indent="0" algn="l" defTabSz="889000">
            <a:lnSpc>
              <a:spcPct val="90000"/>
            </a:lnSpc>
            <a:spcBef>
              <a:spcPct val="0"/>
            </a:spcBef>
            <a:spcAft>
              <a:spcPct val="35000"/>
            </a:spcAft>
            <a:buNone/>
          </a:pPr>
          <a:r>
            <a:rPr lang="en-IN" sz="2000" kern="1200" dirty="0"/>
            <a:t>Location of billing address of the recipient on record</a:t>
          </a:r>
        </a:p>
      </dsp:txBody>
      <dsp:txXfrm>
        <a:off x="6195371" y="2024996"/>
        <a:ext cx="4796215" cy="838224"/>
      </dsp:txXfrm>
    </dsp:sp>
    <dsp:sp modelId="{A94749D8-E13F-42CA-963C-921002F8C270}">
      <dsp:nvSpPr>
        <dsp:cNvPr id="0" name=""/>
        <dsp:cNvSpPr/>
      </dsp:nvSpPr>
      <dsp:spPr>
        <a:xfrm>
          <a:off x="2202843" y="3550504"/>
          <a:ext cx="3640343" cy="1062458"/>
        </a:xfrm>
        <a:prstGeom prst="rect">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87313" lvl="0" indent="0" algn="l" defTabSz="889000">
            <a:lnSpc>
              <a:spcPct val="90000"/>
            </a:lnSpc>
            <a:spcBef>
              <a:spcPct val="0"/>
            </a:spcBef>
            <a:spcAft>
              <a:spcPct val="35000"/>
            </a:spcAft>
            <a:buNone/>
          </a:pPr>
          <a:r>
            <a:rPr lang="en-IN" sz="2000" kern="1200" dirty="0"/>
            <a:t>(c) Pre-paid mobile connection for telecommunication and internet services*</a:t>
          </a:r>
        </a:p>
      </dsp:txBody>
      <dsp:txXfrm>
        <a:off x="2202843" y="3550504"/>
        <a:ext cx="3640343" cy="1062458"/>
      </dsp:txXfrm>
    </dsp:sp>
    <dsp:sp modelId="{4C5E6622-7052-4473-A367-0005AB252349}">
      <dsp:nvSpPr>
        <dsp:cNvPr id="0" name=""/>
        <dsp:cNvSpPr/>
      </dsp:nvSpPr>
      <dsp:spPr>
        <a:xfrm>
          <a:off x="6195371" y="3126159"/>
          <a:ext cx="4679648" cy="1911148"/>
        </a:xfrm>
        <a:prstGeom prst="rect">
          <a:avLst/>
        </a:prstGeom>
        <a:solidFill>
          <a:schemeClr val="bg1">
            <a:lumMod val="8500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87313" lvl="0" indent="0" algn="l" defTabSz="889000">
            <a:lnSpc>
              <a:spcPct val="90000"/>
            </a:lnSpc>
            <a:spcBef>
              <a:spcPct val="0"/>
            </a:spcBef>
            <a:spcAft>
              <a:spcPct val="35000"/>
            </a:spcAft>
            <a:buNone/>
          </a:pPr>
          <a:r>
            <a:rPr lang="en-IN" sz="2000" u="sng" kern="1200" dirty="0"/>
            <a:t>Through internet: </a:t>
          </a:r>
          <a:r>
            <a:rPr lang="en-IN" sz="2000" kern="1200" dirty="0"/>
            <a:t>Location of recipient on record</a:t>
          </a:r>
        </a:p>
        <a:p>
          <a:pPr marL="87313" lvl="0" indent="0" algn="l" defTabSz="889000">
            <a:lnSpc>
              <a:spcPct val="90000"/>
            </a:lnSpc>
            <a:spcBef>
              <a:spcPct val="0"/>
            </a:spcBef>
            <a:spcAft>
              <a:spcPct val="35000"/>
            </a:spcAft>
            <a:buNone/>
          </a:pPr>
          <a:r>
            <a:rPr lang="en-IN" sz="2000" u="sng" kern="1200" dirty="0"/>
            <a:t>Through selling agents: </a:t>
          </a:r>
          <a:r>
            <a:rPr lang="en-IN" sz="2000" kern="1200" dirty="0"/>
            <a:t>Location of selling agent on record of supplier</a:t>
          </a:r>
        </a:p>
        <a:p>
          <a:pPr marL="87313" lvl="0" indent="0" algn="l" defTabSz="889000">
            <a:lnSpc>
              <a:spcPct val="90000"/>
            </a:lnSpc>
            <a:spcBef>
              <a:spcPct val="0"/>
            </a:spcBef>
            <a:spcAft>
              <a:spcPct val="35000"/>
            </a:spcAft>
            <a:buNone/>
          </a:pPr>
          <a:r>
            <a:rPr lang="en-IN" sz="2000" u="sng" kern="1200" dirty="0"/>
            <a:t>Though others:</a:t>
          </a:r>
          <a:r>
            <a:rPr lang="en-IN" sz="2000" kern="1200" dirty="0"/>
            <a:t> Location where pre-payment received</a:t>
          </a:r>
        </a:p>
      </dsp:txBody>
      <dsp:txXfrm>
        <a:off x="6195371" y="3126159"/>
        <a:ext cx="4679648" cy="1911148"/>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BEE434-FA2C-475E-B357-8029E63A6D3A}">
      <dsp:nvSpPr>
        <dsp:cNvPr id="0" name=""/>
        <dsp:cNvSpPr/>
      </dsp:nvSpPr>
      <dsp:spPr>
        <a:xfrm>
          <a:off x="4072191" y="258241"/>
          <a:ext cx="2331530" cy="650699"/>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IN" sz="2400" kern="1200" dirty="0"/>
            <a:t>Supply of:</a:t>
          </a:r>
        </a:p>
      </dsp:txBody>
      <dsp:txXfrm>
        <a:off x="4091249" y="277299"/>
        <a:ext cx="2293414" cy="612583"/>
      </dsp:txXfrm>
    </dsp:sp>
    <dsp:sp modelId="{47C5FC05-5350-4A79-9B30-8236D7DAD5FD}">
      <dsp:nvSpPr>
        <dsp:cNvPr id="0" name=""/>
        <dsp:cNvSpPr/>
      </dsp:nvSpPr>
      <dsp:spPr>
        <a:xfrm>
          <a:off x="2035948" y="908940"/>
          <a:ext cx="3202008" cy="621741"/>
        </a:xfrm>
        <a:custGeom>
          <a:avLst/>
          <a:gdLst/>
          <a:ahLst/>
          <a:cxnLst/>
          <a:rect l="0" t="0" r="0" b="0"/>
          <a:pathLst>
            <a:path>
              <a:moveTo>
                <a:pt x="3202008" y="0"/>
              </a:moveTo>
              <a:lnTo>
                <a:pt x="3202008" y="310870"/>
              </a:lnTo>
              <a:lnTo>
                <a:pt x="0" y="310870"/>
              </a:lnTo>
              <a:lnTo>
                <a:pt x="0" y="621741"/>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77EF4CF-9A33-47B0-9135-DBCE3CA70971}">
      <dsp:nvSpPr>
        <dsp:cNvPr id="0" name=""/>
        <dsp:cNvSpPr/>
      </dsp:nvSpPr>
      <dsp:spPr>
        <a:xfrm>
          <a:off x="870183" y="1530682"/>
          <a:ext cx="2331530" cy="1189391"/>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kern="1200" dirty="0"/>
            <a:t>Sec 9(13) Banking and Other Financial Services including Stock Broking </a:t>
          </a:r>
        </a:p>
      </dsp:txBody>
      <dsp:txXfrm>
        <a:off x="905019" y="1565518"/>
        <a:ext cx="2261858" cy="1119719"/>
      </dsp:txXfrm>
    </dsp:sp>
    <dsp:sp modelId="{8F0AAE19-6C30-4D62-88F5-8FDB3338B314}">
      <dsp:nvSpPr>
        <dsp:cNvPr id="0" name=""/>
        <dsp:cNvSpPr/>
      </dsp:nvSpPr>
      <dsp:spPr>
        <a:xfrm>
          <a:off x="1990228" y="2720074"/>
          <a:ext cx="91440" cy="621741"/>
        </a:xfrm>
        <a:custGeom>
          <a:avLst/>
          <a:gdLst/>
          <a:ahLst/>
          <a:cxnLst/>
          <a:rect l="0" t="0" r="0" b="0"/>
          <a:pathLst>
            <a:path>
              <a:moveTo>
                <a:pt x="45720" y="0"/>
              </a:moveTo>
              <a:lnTo>
                <a:pt x="45720" y="621741"/>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9FDB2A-B142-49C3-8DD8-5E6268B5E8AC}">
      <dsp:nvSpPr>
        <dsp:cNvPr id="0" name=""/>
        <dsp:cNvSpPr/>
      </dsp:nvSpPr>
      <dsp:spPr>
        <a:xfrm>
          <a:off x="870183" y="3341815"/>
          <a:ext cx="2331530" cy="1818609"/>
        </a:xfrm>
        <a:prstGeom prst="roundRect">
          <a:avLst>
            <a:gd name="adj" fmla="val 10000"/>
          </a:avLst>
        </a:prstGeom>
        <a:solidFill>
          <a:schemeClr val="bg1">
            <a:lumMod val="8500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just" defTabSz="844550">
            <a:lnSpc>
              <a:spcPct val="90000"/>
            </a:lnSpc>
            <a:spcBef>
              <a:spcPct val="0"/>
            </a:spcBef>
            <a:spcAft>
              <a:spcPct val="35000"/>
            </a:spcAft>
            <a:buNone/>
          </a:pPr>
          <a:r>
            <a:rPr lang="en-IN" sz="1900" kern="1200" dirty="0"/>
            <a:t>Location of recipient in suppliers records</a:t>
          </a:r>
        </a:p>
        <a:p>
          <a:pPr marL="0" lvl="0" indent="0" algn="just" defTabSz="844550">
            <a:lnSpc>
              <a:spcPct val="90000"/>
            </a:lnSpc>
            <a:spcBef>
              <a:spcPct val="0"/>
            </a:spcBef>
            <a:spcAft>
              <a:spcPct val="35000"/>
            </a:spcAft>
            <a:buNone/>
          </a:pPr>
          <a:r>
            <a:rPr lang="en-IN" sz="1900" i="1" kern="1200" dirty="0"/>
            <a:t>(If not available, location of supplier)</a:t>
          </a:r>
        </a:p>
      </dsp:txBody>
      <dsp:txXfrm>
        <a:off x="923448" y="3395080"/>
        <a:ext cx="2225000" cy="1712079"/>
      </dsp:txXfrm>
    </dsp:sp>
    <dsp:sp modelId="{BD357A1E-A0BA-41F3-9233-039C83CF7511}">
      <dsp:nvSpPr>
        <dsp:cNvPr id="0" name=""/>
        <dsp:cNvSpPr/>
      </dsp:nvSpPr>
      <dsp:spPr>
        <a:xfrm>
          <a:off x="5192236" y="908940"/>
          <a:ext cx="91440" cy="621741"/>
        </a:xfrm>
        <a:custGeom>
          <a:avLst/>
          <a:gdLst/>
          <a:ahLst/>
          <a:cxnLst/>
          <a:rect l="0" t="0" r="0" b="0"/>
          <a:pathLst>
            <a:path>
              <a:moveTo>
                <a:pt x="45720" y="0"/>
              </a:moveTo>
              <a:lnTo>
                <a:pt x="45720" y="621741"/>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5F7E16B-F475-40C5-AB5A-D3487A214093}">
      <dsp:nvSpPr>
        <dsp:cNvPr id="0" name=""/>
        <dsp:cNvSpPr/>
      </dsp:nvSpPr>
      <dsp:spPr>
        <a:xfrm>
          <a:off x="3901173" y="1530682"/>
          <a:ext cx="2673566" cy="1194800"/>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kern="1200" dirty="0"/>
            <a:t>Sec 9(14) Insurance Services </a:t>
          </a:r>
        </a:p>
      </dsp:txBody>
      <dsp:txXfrm>
        <a:off x="3936167" y="1565676"/>
        <a:ext cx="2603578" cy="1124812"/>
      </dsp:txXfrm>
    </dsp:sp>
    <dsp:sp modelId="{ED51A7E2-512C-4035-87CA-22EC93E20717}">
      <dsp:nvSpPr>
        <dsp:cNvPr id="0" name=""/>
        <dsp:cNvSpPr/>
      </dsp:nvSpPr>
      <dsp:spPr>
        <a:xfrm>
          <a:off x="5192236" y="2725483"/>
          <a:ext cx="91440" cy="621741"/>
        </a:xfrm>
        <a:custGeom>
          <a:avLst/>
          <a:gdLst/>
          <a:ahLst/>
          <a:cxnLst/>
          <a:rect l="0" t="0" r="0" b="0"/>
          <a:pathLst>
            <a:path>
              <a:moveTo>
                <a:pt x="45720" y="0"/>
              </a:moveTo>
              <a:lnTo>
                <a:pt x="45720" y="621741"/>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9291CE0-4C34-4A4A-8A81-BC5570FF786C}">
      <dsp:nvSpPr>
        <dsp:cNvPr id="0" name=""/>
        <dsp:cNvSpPr/>
      </dsp:nvSpPr>
      <dsp:spPr>
        <a:xfrm>
          <a:off x="3901173" y="3347224"/>
          <a:ext cx="2673566" cy="1805848"/>
        </a:xfrm>
        <a:prstGeom prst="roundRect">
          <a:avLst>
            <a:gd name="adj" fmla="val 10000"/>
          </a:avLst>
        </a:prstGeom>
        <a:solidFill>
          <a:schemeClr val="bg1">
            <a:lumMod val="8500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just" defTabSz="844550">
            <a:lnSpc>
              <a:spcPct val="90000"/>
            </a:lnSpc>
            <a:spcBef>
              <a:spcPct val="0"/>
            </a:spcBef>
            <a:spcAft>
              <a:spcPct val="35000"/>
            </a:spcAft>
            <a:buNone/>
          </a:pPr>
          <a:r>
            <a:rPr lang="en-IN" sz="1900" u="sng" kern="1200" dirty="0"/>
            <a:t>Registered recipient: </a:t>
          </a:r>
          <a:r>
            <a:rPr lang="en-IN" sz="1900" kern="1200" dirty="0"/>
            <a:t>Location of recipient </a:t>
          </a:r>
        </a:p>
        <a:p>
          <a:pPr marL="0" lvl="0" indent="0" algn="just" defTabSz="844550">
            <a:lnSpc>
              <a:spcPct val="90000"/>
            </a:lnSpc>
            <a:spcBef>
              <a:spcPct val="0"/>
            </a:spcBef>
            <a:spcAft>
              <a:spcPct val="35000"/>
            </a:spcAft>
            <a:buNone/>
          </a:pPr>
          <a:r>
            <a:rPr lang="en-IN" sz="1900" u="sng" kern="1200" dirty="0"/>
            <a:t>Unregistered recipient: </a:t>
          </a:r>
          <a:r>
            <a:rPr lang="en-IN" sz="1900" kern="1200" dirty="0"/>
            <a:t>Location of recipient in supplier’s records</a:t>
          </a:r>
        </a:p>
      </dsp:txBody>
      <dsp:txXfrm>
        <a:off x="3954064" y="3400115"/>
        <a:ext cx="2567784" cy="1700066"/>
      </dsp:txXfrm>
    </dsp:sp>
    <dsp:sp modelId="{756A1E70-4E6A-4FDC-BE14-AED1CDA23A27}">
      <dsp:nvSpPr>
        <dsp:cNvPr id="0" name=""/>
        <dsp:cNvSpPr/>
      </dsp:nvSpPr>
      <dsp:spPr>
        <a:xfrm>
          <a:off x="5237956" y="908940"/>
          <a:ext cx="3202008" cy="621741"/>
        </a:xfrm>
        <a:custGeom>
          <a:avLst/>
          <a:gdLst/>
          <a:ahLst/>
          <a:cxnLst/>
          <a:rect l="0" t="0" r="0" b="0"/>
          <a:pathLst>
            <a:path>
              <a:moveTo>
                <a:pt x="0" y="0"/>
              </a:moveTo>
              <a:lnTo>
                <a:pt x="0" y="310870"/>
              </a:lnTo>
              <a:lnTo>
                <a:pt x="3202008" y="310870"/>
              </a:lnTo>
              <a:lnTo>
                <a:pt x="3202008" y="621741"/>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517BE63-E874-41CD-B3CA-51319D12961E}">
      <dsp:nvSpPr>
        <dsp:cNvPr id="0" name=""/>
        <dsp:cNvSpPr/>
      </dsp:nvSpPr>
      <dsp:spPr>
        <a:xfrm>
          <a:off x="7274199" y="1530682"/>
          <a:ext cx="2331530" cy="1126191"/>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kern="1200" dirty="0"/>
            <a:t>Sec 9(15) Advertisement Services to Government, etc.</a:t>
          </a:r>
        </a:p>
      </dsp:txBody>
      <dsp:txXfrm>
        <a:off x="7307184" y="1563667"/>
        <a:ext cx="2265560" cy="1060221"/>
      </dsp:txXfrm>
    </dsp:sp>
    <dsp:sp modelId="{4D33F471-C524-4A26-B4A4-6DEA11BA586A}">
      <dsp:nvSpPr>
        <dsp:cNvPr id="0" name=""/>
        <dsp:cNvSpPr/>
      </dsp:nvSpPr>
      <dsp:spPr>
        <a:xfrm>
          <a:off x="8394244" y="2656874"/>
          <a:ext cx="91440" cy="621741"/>
        </a:xfrm>
        <a:custGeom>
          <a:avLst/>
          <a:gdLst/>
          <a:ahLst/>
          <a:cxnLst/>
          <a:rect l="0" t="0" r="0" b="0"/>
          <a:pathLst>
            <a:path>
              <a:moveTo>
                <a:pt x="45720" y="0"/>
              </a:moveTo>
              <a:lnTo>
                <a:pt x="45720" y="621741"/>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10020E3-1C83-4727-B6DA-85AEAD5DFF04}">
      <dsp:nvSpPr>
        <dsp:cNvPr id="0" name=""/>
        <dsp:cNvSpPr/>
      </dsp:nvSpPr>
      <dsp:spPr>
        <a:xfrm>
          <a:off x="7274199" y="3278615"/>
          <a:ext cx="2331530" cy="1803889"/>
        </a:xfrm>
        <a:prstGeom prst="roundRect">
          <a:avLst>
            <a:gd name="adj" fmla="val 10000"/>
          </a:avLst>
        </a:prstGeom>
        <a:solidFill>
          <a:schemeClr val="bg1">
            <a:lumMod val="8500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IN" sz="1900" kern="1200" dirty="0"/>
            <a:t>Place is State of dissemination in proportion</a:t>
          </a:r>
        </a:p>
      </dsp:txBody>
      <dsp:txXfrm>
        <a:off x="7327033" y="3331449"/>
        <a:ext cx="2225862" cy="1698221"/>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583EC-7CA3-4607-B7BD-356B2D585B05}">
      <dsp:nvSpPr>
        <dsp:cNvPr id="0" name=""/>
        <dsp:cNvSpPr/>
      </dsp:nvSpPr>
      <dsp:spPr>
        <a:xfrm>
          <a:off x="460374" y="1322634"/>
          <a:ext cx="3256150" cy="2311946"/>
        </a:xfrm>
        <a:prstGeom prst="roundRect">
          <a:avLst>
            <a:gd name="adj" fmla="val 10000"/>
          </a:avLst>
        </a:prstGeom>
        <a:solidFill>
          <a:schemeClr val="lt1"/>
        </a:solidFill>
        <a:ln w="19050" cap="rnd"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IN" sz="2800" kern="1200" dirty="0"/>
            <a:t>For Supply of any other Service, </a:t>
          </a:r>
        </a:p>
        <a:p>
          <a:pPr marL="0" lvl="0" indent="0" algn="ctr" defTabSz="1244600">
            <a:lnSpc>
              <a:spcPct val="90000"/>
            </a:lnSpc>
            <a:spcBef>
              <a:spcPct val="0"/>
            </a:spcBef>
            <a:spcAft>
              <a:spcPct val="35000"/>
            </a:spcAft>
            <a:buNone/>
          </a:pPr>
          <a:r>
            <a:rPr lang="en-IN" sz="2800" kern="1200" dirty="0"/>
            <a:t>Place of supply is:</a:t>
          </a:r>
        </a:p>
      </dsp:txBody>
      <dsp:txXfrm>
        <a:off x="528089" y="1390349"/>
        <a:ext cx="3120720" cy="2176516"/>
      </dsp:txXfrm>
    </dsp:sp>
    <dsp:sp modelId="{22F7A056-F320-4342-86FB-C655B05125F1}">
      <dsp:nvSpPr>
        <dsp:cNvPr id="0" name=""/>
        <dsp:cNvSpPr/>
      </dsp:nvSpPr>
      <dsp:spPr>
        <a:xfrm rot="17666262">
          <a:off x="3169579" y="1611783"/>
          <a:ext cx="1865765" cy="35034"/>
        </a:xfrm>
        <a:custGeom>
          <a:avLst/>
          <a:gdLst/>
          <a:ahLst/>
          <a:cxnLst/>
          <a:rect l="0" t="0" r="0" b="0"/>
          <a:pathLst>
            <a:path>
              <a:moveTo>
                <a:pt x="0" y="17517"/>
              </a:moveTo>
              <a:lnTo>
                <a:pt x="1865765" y="17517"/>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IN" sz="700" kern="1200"/>
        </a:p>
      </dsp:txBody>
      <dsp:txXfrm>
        <a:off x="4055818" y="1582656"/>
        <a:ext cx="93288" cy="93288"/>
      </dsp:txXfrm>
    </dsp:sp>
    <dsp:sp modelId="{1C3FC149-C6E4-48AD-BF8C-B3637C2FC1DC}">
      <dsp:nvSpPr>
        <dsp:cNvPr id="0" name=""/>
        <dsp:cNvSpPr/>
      </dsp:nvSpPr>
      <dsp:spPr>
        <a:xfrm>
          <a:off x="4488399" y="3048"/>
          <a:ext cx="5527139" cy="1553888"/>
        </a:xfrm>
        <a:prstGeom prst="roundRect">
          <a:avLst>
            <a:gd name="adj" fmla="val 10000"/>
          </a:avLst>
        </a:prstGeom>
        <a:solidFill>
          <a:schemeClr val="bg1">
            <a:lumMod val="8500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IN" sz="2400" b="1" kern="1200" dirty="0"/>
            <a:t>Section 9(2):</a:t>
          </a:r>
          <a:r>
            <a:rPr lang="en-IN" sz="2400" kern="1200" dirty="0"/>
            <a:t> </a:t>
          </a:r>
          <a:r>
            <a:rPr lang="en-IN" sz="2400" u="sng" kern="1200" dirty="0"/>
            <a:t>Registered recipient: </a:t>
          </a:r>
          <a:r>
            <a:rPr lang="en-IN" sz="2400" b="1" kern="1200" dirty="0"/>
            <a:t>Location of recipient</a:t>
          </a:r>
        </a:p>
      </dsp:txBody>
      <dsp:txXfrm>
        <a:off x="4533911" y="48560"/>
        <a:ext cx="5436115" cy="1462864"/>
      </dsp:txXfrm>
    </dsp:sp>
    <dsp:sp modelId="{8BD28008-98CC-47CD-A3FE-BC648E2C07D3}">
      <dsp:nvSpPr>
        <dsp:cNvPr id="0" name=""/>
        <dsp:cNvSpPr/>
      </dsp:nvSpPr>
      <dsp:spPr>
        <a:xfrm>
          <a:off x="3716525" y="2461090"/>
          <a:ext cx="771874" cy="35034"/>
        </a:xfrm>
        <a:custGeom>
          <a:avLst/>
          <a:gdLst/>
          <a:ahLst/>
          <a:cxnLst/>
          <a:rect l="0" t="0" r="0" b="0"/>
          <a:pathLst>
            <a:path>
              <a:moveTo>
                <a:pt x="0" y="17517"/>
              </a:moveTo>
              <a:lnTo>
                <a:pt x="771874" y="17517"/>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4083165" y="2459311"/>
        <a:ext cx="38593" cy="38593"/>
      </dsp:txXfrm>
    </dsp:sp>
    <dsp:sp modelId="{382A7CF2-E223-4C67-8148-A79A78DBA611}">
      <dsp:nvSpPr>
        <dsp:cNvPr id="0" name=""/>
        <dsp:cNvSpPr/>
      </dsp:nvSpPr>
      <dsp:spPr>
        <a:xfrm>
          <a:off x="4488399" y="1701663"/>
          <a:ext cx="5527139" cy="1553888"/>
        </a:xfrm>
        <a:prstGeom prst="roundRect">
          <a:avLst>
            <a:gd name="adj" fmla="val 10000"/>
          </a:avLst>
        </a:prstGeom>
        <a:solidFill>
          <a:schemeClr val="bg1">
            <a:lumMod val="8500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IN" sz="2400" b="1" kern="1200" dirty="0"/>
            <a:t>Section 9(3)(a):</a:t>
          </a:r>
          <a:r>
            <a:rPr lang="en-IN" sz="2400" kern="1200" dirty="0"/>
            <a:t> </a:t>
          </a:r>
          <a:r>
            <a:rPr lang="en-IN" sz="2400" u="sng" kern="1200" dirty="0"/>
            <a:t>Unregistered recipient: </a:t>
          </a:r>
          <a:r>
            <a:rPr lang="en-IN" sz="2400" kern="1200" dirty="0"/>
            <a:t>Address in supplier’s records</a:t>
          </a:r>
        </a:p>
      </dsp:txBody>
      <dsp:txXfrm>
        <a:off x="4533911" y="1747175"/>
        <a:ext cx="5436115" cy="1462864"/>
      </dsp:txXfrm>
    </dsp:sp>
    <dsp:sp modelId="{D57EE8A6-4F2A-428F-A259-9678F68EF833}">
      <dsp:nvSpPr>
        <dsp:cNvPr id="0" name=""/>
        <dsp:cNvSpPr/>
      </dsp:nvSpPr>
      <dsp:spPr>
        <a:xfrm rot="3933738">
          <a:off x="3169579" y="3310398"/>
          <a:ext cx="1865765" cy="35034"/>
        </a:xfrm>
        <a:custGeom>
          <a:avLst/>
          <a:gdLst/>
          <a:ahLst/>
          <a:cxnLst/>
          <a:rect l="0" t="0" r="0" b="0"/>
          <a:pathLst>
            <a:path>
              <a:moveTo>
                <a:pt x="0" y="17517"/>
              </a:moveTo>
              <a:lnTo>
                <a:pt x="1865765" y="17517"/>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IN" sz="700" kern="1200"/>
        </a:p>
      </dsp:txBody>
      <dsp:txXfrm>
        <a:off x="4055818" y="3281271"/>
        <a:ext cx="93288" cy="93288"/>
      </dsp:txXfrm>
    </dsp:sp>
    <dsp:sp modelId="{C49DF93B-0A3C-4769-B93E-F637DF3CC1A3}">
      <dsp:nvSpPr>
        <dsp:cNvPr id="0" name=""/>
        <dsp:cNvSpPr/>
      </dsp:nvSpPr>
      <dsp:spPr>
        <a:xfrm>
          <a:off x="4488399" y="3400278"/>
          <a:ext cx="5527139" cy="1553888"/>
        </a:xfrm>
        <a:prstGeom prst="roundRect">
          <a:avLst>
            <a:gd name="adj" fmla="val 10000"/>
          </a:avLst>
        </a:prstGeom>
        <a:solidFill>
          <a:schemeClr val="bg1">
            <a:lumMod val="8500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IN" sz="2400" b="1" kern="1200" dirty="0"/>
            <a:t>Section 9(3)(b):</a:t>
          </a:r>
          <a:r>
            <a:rPr lang="en-IN" sz="2400" kern="1200" dirty="0"/>
            <a:t> </a:t>
          </a:r>
          <a:r>
            <a:rPr lang="en-IN" sz="2400" u="sng" kern="1200" dirty="0"/>
            <a:t>Unregistered recipient: </a:t>
          </a:r>
          <a:r>
            <a:rPr lang="en-IN" sz="2400" b="0" kern="1200" dirty="0"/>
            <a:t>Location of supplier if address not available</a:t>
          </a:r>
        </a:p>
      </dsp:txBody>
      <dsp:txXfrm>
        <a:off x="4533911" y="3445790"/>
        <a:ext cx="5436115" cy="1462864"/>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33E7DE-D90A-4C91-AA67-C6AA3458C00A}">
      <dsp:nvSpPr>
        <dsp:cNvPr id="0" name=""/>
        <dsp:cNvSpPr/>
      </dsp:nvSpPr>
      <dsp:spPr>
        <a:xfrm>
          <a:off x="6068" y="0"/>
          <a:ext cx="2129452" cy="4786313"/>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endParaRPr lang="en-IN" sz="1800" b="0" u="none" kern="1200" dirty="0"/>
        </a:p>
        <a:p>
          <a:pPr marL="0" lvl="0" indent="0" algn="ctr" defTabSz="800100">
            <a:lnSpc>
              <a:spcPct val="90000"/>
            </a:lnSpc>
            <a:spcBef>
              <a:spcPct val="0"/>
            </a:spcBef>
            <a:spcAft>
              <a:spcPct val="35000"/>
            </a:spcAft>
            <a:buNone/>
          </a:pPr>
          <a:endParaRPr lang="en-IN" sz="1800" b="0" u="none" kern="1200" dirty="0"/>
        </a:p>
        <a:p>
          <a:pPr marL="0" lvl="0" indent="0" algn="ctr" defTabSz="800100">
            <a:lnSpc>
              <a:spcPct val="90000"/>
            </a:lnSpc>
            <a:spcBef>
              <a:spcPct val="0"/>
            </a:spcBef>
            <a:spcAft>
              <a:spcPct val="35000"/>
            </a:spcAft>
            <a:buNone/>
          </a:pPr>
          <a:endParaRPr lang="en-IN" sz="1800" b="0" u="none" kern="1200" dirty="0"/>
        </a:p>
        <a:p>
          <a:pPr marL="0" lvl="0" indent="0" algn="ctr" defTabSz="800100">
            <a:lnSpc>
              <a:spcPct val="90000"/>
            </a:lnSpc>
            <a:spcBef>
              <a:spcPct val="0"/>
            </a:spcBef>
            <a:spcAft>
              <a:spcPct val="35000"/>
            </a:spcAft>
            <a:buNone/>
          </a:pPr>
          <a:r>
            <a:rPr lang="en-IN" sz="1800" b="0" u="none" kern="1200" dirty="0"/>
            <a:t>Services </a:t>
          </a:r>
          <a:r>
            <a:rPr lang="en-IN" sz="1800" b="0" u="none" kern="1200" dirty="0" err="1"/>
            <a:t>i.r.o</a:t>
          </a:r>
          <a:r>
            <a:rPr lang="en-IN" sz="1800" b="0" u="none" kern="1200" dirty="0"/>
            <a:t> goods required to be made physically available by recipient</a:t>
          </a:r>
        </a:p>
        <a:p>
          <a:pPr marL="0" lvl="0" indent="0" algn="ctr" defTabSz="800100">
            <a:lnSpc>
              <a:spcPct val="90000"/>
            </a:lnSpc>
            <a:spcBef>
              <a:spcPct val="0"/>
            </a:spcBef>
            <a:spcAft>
              <a:spcPct val="35000"/>
            </a:spcAft>
            <a:buNone/>
          </a:pPr>
          <a:r>
            <a:rPr lang="en-IN" sz="1800" b="0" u="none" kern="1200" dirty="0"/>
            <a:t>&amp;</a:t>
          </a:r>
        </a:p>
        <a:p>
          <a:pPr marL="0" lvl="0" indent="0" algn="ctr" defTabSz="800100">
            <a:lnSpc>
              <a:spcPct val="90000"/>
            </a:lnSpc>
            <a:spcBef>
              <a:spcPct val="0"/>
            </a:spcBef>
            <a:spcAft>
              <a:spcPct val="35000"/>
            </a:spcAft>
            <a:buNone/>
          </a:pPr>
          <a:r>
            <a:rPr lang="en-IN" sz="1800" b="0" u="none" kern="1200" dirty="0"/>
            <a:t>Services requiring physical presence of receiver/ person acting on his behalf</a:t>
          </a:r>
        </a:p>
      </dsp:txBody>
      <dsp:txXfrm>
        <a:off x="6068" y="0"/>
        <a:ext cx="2129452" cy="1435893"/>
      </dsp:txXfrm>
    </dsp:sp>
    <dsp:sp modelId="{3FAEB656-C915-417B-BEC6-1C8BDFB96EAE}">
      <dsp:nvSpPr>
        <dsp:cNvPr id="0" name=""/>
        <dsp:cNvSpPr/>
      </dsp:nvSpPr>
      <dsp:spPr>
        <a:xfrm>
          <a:off x="219013" y="2536695"/>
          <a:ext cx="1703562" cy="2041008"/>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IN" sz="2000" kern="1200" dirty="0"/>
            <a:t>Location where services actually performed</a:t>
          </a:r>
        </a:p>
      </dsp:txBody>
      <dsp:txXfrm>
        <a:off x="268909" y="2586591"/>
        <a:ext cx="1603770" cy="1941216"/>
      </dsp:txXfrm>
    </dsp:sp>
    <dsp:sp modelId="{238FC957-B296-475B-B3C1-B61CB4A511EC}">
      <dsp:nvSpPr>
        <dsp:cNvPr id="0" name=""/>
        <dsp:cNvSpPr/>
      </dsp:nvSpPr>
      <dsp:spPr>
        <a:xfrm>
          <a:off x="2295230" y="0"/>
          <a:ext cx="2129452" cy="4786313"/>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kern="1200" dirty="0"/>
            <a:t>Services supplied directly in relation to immovable property</a:t>
          </a:r>
        </a:p>
      </dsp:txBody>
      <dsp:txXfrm>
        <a:off x="2295230" y="0"/>
        <a:ext cx="2129452" cy="1435893"/>
      </dsp:txXfrm>
    </dsp:sp>
    <dsp:sp modelId="{63105B47-3819-46F6-BBB1-951DF8263D87}">
      <dsp:nvSpPr>
        <dsp:cNvPr id="0" name=""/>
        <dsp:cNvSpPr/>
      </dsp:nvSpPr>
      <dsp:spPr>
        <a:xfrm>
          <a:off x="2589912" y="2612357"/>
          <a:ext cx="1703562" cy="2015248"/>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IN" sz="2000" kern="1200" dirty="0"/>
            <a:t>Location of such immovable property </a:t>
          </a:r>
          <a:r>
            <a:rPr lang="en-IN" sz="1800" kern="1200" dirty="0"/>
            <a:t>(or where it is intended to be located)</a:t>
          </a:r>
        </a:p>
      </dsp:txBody>
      <dsp:txXfrm>
        <a:off x="2639808" y="2662253"/>
        <a:ext cx="1603770" cy="1915456"/>
      </dsp:txXfrm>
    </dsp:sp>
    <dsp:sp modelId="{D4F3662C-A1F7-482F-9DEC-7D940E1F3AF3}">
      <dsp:nvSpPr>
        <dsp:cNvPr id="0" name=""/>
        <dsp:cNvSpPr/>
      </dsp:nvSpPr>
      <dsp:spPr>
        <a:xfrm>
          <a:off x="4584392" y="0"/>
          <a:ext cx="2129452" cy="4786313"/>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kern="1200" dirty="0"/>
            <a:t>Service by way of admission to/ organising an event, etc. and ancillary services</a:t>
          </a:r>
        </a:p>
      </dsp:txBody>
      <dsp:txXfrm>
        <a:off x="4584392" y="0"/>
        <a:ext cx="2129452" cy="1435893"/>
      </dsp:txXfrm>
    </dsp:sp>
    <dsp:sp modelId="{8E50DA9F-96EF-437F-9300-20EBB629DA2D}">
      <dsp:nvSpPr>
        <dsp:cNvPr id="0" name=""/>
        <dsp:cNvSpPr/>
      </dsp:nvSpPr>
      <dsp:spPr>
        <a:xfrm>
          <a:off x="4830795" y="2536695"/>
          <a:ext cx="1703562" cy="2041008"/>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IN" sz="2000" kern="1200" dirty="0"/>
            <a:t>Place where the event is actually held</a:t>
          </a:r>
        </a:p>
      </dsp:txBody>
      <dsp:txXfrm>
        <a:off x="4880691" y="2586591"/>
        <a:ext cx="1603770" cy="1941216"/>
      </dsp:txXfrm>
    </dsp:sp>
    <dsp:sp modelId="{4EFD17CE-1401-484B-8595-9722A72E621E}">
      <dsp:nvSpPr>
        <dsp:cNvPr id="0" name=""/>
        <dsp:cNvSpPr/>
      </dsp:nvSpPr>
      <dsp:spPr>
        <a:xfrm>
          <a:off x="6873553" y="0"/>
          <a:ext cx="2129452" cy="4786313"/>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endParaRPr lang="en-IN" sz="2000" b="0" u="none" kern="1200" dirty="0"/>
        </a:p>
        <a:p>
          <a:pPr marL="0" lvl="0" indent="0" algn="ctr" defTabSz="889000">
            <a:lnSpc>
              <a:spcPct val="90000"/>
            </a:lnSpc>
            <a:spcBef>
              <a:spcPct val="0"/>
            </a:spcBef>
            <a:spcAft>
              <a:spcPct val="35000"/>
            </a:spcAft>
            <a:buNone/>
          </a:pPr>
          <a:endParaRPr lang="en-IN" sz="2000" b="0" u="none" kern="1200" dirty="0"/>
        </a:p>
        <a:p>
          <a:pPr marL="0" lvl="0" indent="0" algn="ctr" defTabSz="889000">
            <a:lnSpc>
              <a:spcPct val="90000"/>
            </a:lnSpc>
            <a:spcBef>
              <a:spcPct val="0"/>
            </a:spcBef>
            <a:spcAft>
              <a:spcPct val="35000"/>
            </a:spcAft>
            <a:buNone/>
          </a:pPr>
          <a:r>
            <a:rPr lang="en-IN" sz="2000" b="0" u="none" kern="1200" dirty="0"/>
            <a:t>Banking services to account holders, intermediary services, hiring of means of transport (other than aircraft &amp; vessels) </a:t>
          </a:r>
          <a:r>
            <a:rPr lang="en-IN" sz="2000" b="0" u="none" kern="1200" dirty="0" err="1"/>
            <a:t>upto</a:t>
          </a:r>
          <a:r>
            <a:rPr lang="en-IN" sz="2000" b="0" u="none" kern="1200" dirty="0"/>
            <a:t> 1 month</a:t>
          </a:r>
        </a:p>
      </dsp:txBody>
      <dsp:txXfrm>
        <a:off x="6873553" y="0"/>
        <a:ext cx="2129452" cy="1435893"/>
      </dsp:txXfrm>
    </dsp:sp>
    <dsp:sp modelId="{749EAB85-AF87-4194-B18F-B46275732093}">
      <dsp:nvSpPr>
        <dsp:cNvPr id="0" name=""/>
        <dsp:cNvSpPr/>
      </dsp:nvSpPr>
      <dsp:spPr>
        <a:xfrm>
          <a:off x="7086499" y="2536695"/>
          <a:ext cx="1703562" cy="2041008"/>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IN" sz="2000" kern="1200" dirty="0"/>
            <a:t>Location of supplier</a:t>
          </a:r>
        </a:p>
      </dsp:txBody>
      <dsp:txXfrm>
        <a:off x="7136395" y="2586591"/>
        <a:ext cx="1603770" cy="1941216"/>
      </dsp:txXfrm>
    </dsp:sp>
    <dsp:sp modelId="{63BCF7E8-C771-44C8-8443-4D70359BC7AD}">
      <dsp:nvSpPr>
        <dsp:cNvPr id="0" name=""/>
        <dsp:cNvSpPr/>
      </dsp:nvSpPr>
      <dsp:spPr>
        <a:xfrm>
          <a:off x="9162715" y="0"/>
          <a:ext cx="2129452" cy="4786313"/>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kern="1200" dirty="0"/>
            <a:t>Transportation</a:t>
          </a:r>
          <a:r>
            <a:rPr lang="en-IN" sz="2000" kern="1200" baseline="0" dirty="0"/>
            <a:t> of goods (other than by way of mail/courier)</a:t>
          </a:r>
        </a:p>
      </dsp:txBody>
      <dsp:txXfrm>
        <a:off x="9162715" y="0"/>
        <a:ext cx="2129452" cy="1435893"/>
      </dsp:txXfrm>
    </dsp:sp>
    <dsp:sp modelId="{DB4A2A76-1DF7-4E87-8132-3B6DADA809D9}">
      <dsp:nvSpPr>
        <dsp:cNvPr id="0" name=""/>
        <dsp:cNvSpPr/>
      </dsp:nvSpPr>
      <dsp:spPr>
        <a:xfrm>
          <a:off x="9342237" y="2572846"/>
          <a:ext cx="1703562" cy="1985941"/>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IN" sz="2000" kern="1200" dirty="0"/>
            <a:t>Destination of the goods</a:t>
          </a:r>
        </a:p>
      </dsp:txBody>
      <dsp:txXfrm>
        <a:off x="9392133" y="2622742"/>
        <a:ext cx="1603770" cy="1886149"/>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8FC957-B296-475B-B3C1-B61CB4A511EC}">
      <dsp:nvSpPr>
        <dsp:cNvPr id="0" name=""/>
        <dsp:cNvSpPr/>
      </dsp:nvSpPr>
      <dsp:spPr>
        <a:xfrm>
          <a:off x="6068" y="0"/>
          <a:ext cx="2129452" cy="4786313"/>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kern="1200" dirty="0"/>
            <a:t>Passenger transportation service</a:t>
          </a:r>
        </a:p>
      </dsp:txBody>
      <dsp:txXfrm>
        <a:off x="6068" y="0"/>
        <a:ext cx="2129452" cy="1435893"/>
      </dsp:txXfrm>
    </dsp:sp>
    <dsp:sp modelId="{63105B47-3819-46F6-BBB1-951DF8263D87}">
      <dsp:nvSpPr>
        <dsp:cNvPr id="0" name=""/>
        <dsp:cNvSpPr/>
      </dsp:nvSpPr>
      <dsp:spPr>
        <a:xfrm>
          <a:off x="136305" y="1676571"/>
          <a:ext cx="1824242" cy="3109741"/>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IN" sz="2000" kern="1200" dirty="0"/>
            <a:t>Place where passenger embarks on the conveyance for a continuous journey</a:t>
          </a:r>
          <a:endParaRPr lang="en-IN" sz="1800" kern="1200" dirty="0"/>
        </a:p>
      </dsp:txBody>
      <dsp:txXfrm>
        <a:off x="189735" y="1730001"/>
        <a:ext cx="1717382" cy="3002881"/>
      </dsp:txXfrm>
    </dsp:sp>
    <dsp:sp modelId="{D4F3662C-A1F7-482F-9DEC-7D940E1F3AF3}">
      <dsp:nvSpPr>
        <dsp:cNvPr id="0" name=""/>
        <dsp:cNvSpPr/>
      </dsp:nvSpPr>
      <dsp:spPr>
        <a:xfrm>
          <a:off x="2295230" y="0"/>
          <a:ext cx="2129452" cy="4786313"/>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kern="1200" dirty="0"/>
            <a:t>Service provided on board a conveyance</a:t>
          </a:r>
        </a:p>
      </dsp:txBody>
      <dsp:txXfrm>
        <a:off x="2295230" y="0"/>
        <a:ext cx="2129452" cy="1435893"/>
      </dsp:txXfrm>
    </dsp:sp>
    <dsp:sp modelId="{8E50DA9F-96EF-437F-9300-20EBB629DA2D}">
      <dsp:nvSpPr>
        <dsp:cNvPr id="0" name=""/>
        <dsp:cNvSpPr/>
      </dsp:nvSpPr>
      <dsp:spPr>
        <a:xfrm>
          <a:off x="2508175" y="1678049"/>
          <a:ext cx="1703562" cy="3108263"/>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IN" sz="2000" b="0" kern="1200" dirty="0"/>
            <a:t>First scheduled point of departure of that conveyance for that journey</a:t>
          </a:r>
          <a:endParaRPr lang="en-IN" sz="2000" kern="1200" dirty="0"/>
        </a:p>
      </dsp:txBody>
      <dsp:txXfrm>
        <a:off x="2558071" y="1727945"/>
        <a:ext cx="1603770" cy="3008471"/>
      </dsp:txXfrm>
    </dsp:sp>
    <dsp:sp modelId="{4EFD17CE-1401-484B-8595-9722A72E621E}">
      <dsp:nvSpPr>
        <dsp:cNvPr id="0" name=""/>
        <dsp:cNvSpPr/>
      </dsp:nvSpPr>
      <dsp:spPr>
        <a:xfrm>
          <a:off x="4584392" y="0"/>
          <a:ext cx="2129452" cy="4786313"/>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endParaRPr lang="en-IN" sz="2000" b="0" u="none" kern="1200" dirty="0"/>
        </a:p>
        <a:p>
          <a:pPr marL="0" lvl="0" indent="0" algn="ctr" defTabSz="889000">
            <a:lnSpc>
              <a:spcPct val="90000"/>
            </a:lnSpc>
            <a:spcBef>
              <a:spcPct val="0"/>
            </a:spcBef>
            <a:spcAft>
              <a:spcPct val="35000"/>
            </a:spcAft>
            <a:buNone/>
          </a:pPr>
          <a:endParaRPr lang="en-IN" sz="2000" b="0" u="none" kern="1200" dirty="0"/>
        </a:p>
        <a:p>
          <a:pPr marL="0" lvl="0" indent="0" algn="ctr" defTabSz="889000">
            <a:lnSpc>
              <a:spcPct val="90000"/>
            </a:lnSpc>
            <a:spcBef>
              <a:spcPct val="0"/>
            </a:spcBef>
            <a:spcAft>
              <a:spcPct val="35000"/>
            </a:spcAft>
            <a:buNone/>
          </a:pPr>
          <a:r>
            <a:rPr lang="en-IN" sz="2000" b="0" u="none" kern="1200" dirty="0"/>
            <a:t>Online information and database access or retrieval services</a:t>
          </a:r>
        </a:p>
      </dsp:txBody>
      <dsp:txXfrm>
        <a:off x="4584392" y="0"/>
        <a:ext cx="2129452" cy="1435893"/>
      </dsp:txXfrm>
    </dsp:sp>
    <dsp:sp modelId="{749EAB85-AF87-4194-B18F-B46275732093}">
      <dsp:nvSpPr>
        <dsp:cNvPr id="0" name=""/>
        <dsp:cNvSpPr/>
      </dsp:nvSpPr>
      <dsp:spPr>
        <a:xfrm>
          <a:off x="4797337" y="1678049"/>
          <a:ext cx="1703562" cy="3108263"/>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IN" sz="2000" kern="1200" dirty="0"/>
            <a:t>Location of recipient</a:t>
          </a:r>
        </a:p>
      </dsp:txBody>
      <dsp:txXfrm>
        <a:off x="4847233" y="1727945"/>
        <a:ext cx="1603770" cy="3008471"/>
      </dsp:txXfrm>
    </dsp:sp>
    <dsp:sp modelId="{63BCF7E8-C771-44C8-8443-4D70359BC7AD}">
      <dsp:nvSpPr>
        <dsp:cNvPr id="0" name=""/>
        <dsp:cNvSpPr/>
      </dsp:nvSpPr>
      <dsp:spPr>
        <a:xfrm>
          <a:off x="6873553" y="0"/>
          <a:ext cx="2129452" cy="4786313"/>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IN" sz="2800" b="1" kern="1200" dirty="0"/>
            <a:t>Residuary</a:t>
          </a:r>
          <a:endParaRPr lang="en-IN" sz="2800" b="1" kern="1200" baseline="0" dirty="0"/>
        </a:p>
      </dsp:txBody>
      <dsp:txXfrm>
        <a:off x="6873553" y="0"/>
        <a:ext cx="2129452" cy="1435893"/>
      </dsp:txXfrm>
    </dsp:sp>
    <dsp:sp modelId="{DB4A2A76-1DF7-4E87-8132-3B6DADA809D9}">
      <dsp:nvSpPr>
        <dsp:cNvPr id="0" name=""/>
        <dsp:cNvSpPr/>
      </dsp:nvSpPr>
      <dsp:spPr>
        <a:xfrm>
          <a:off x="7053075" y="1730929"/>
          <a:ext cx="1703562" cy="3055383"/>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IN" sz="2000" b="1" kern="1200" dirty="0"/>
            <a:t>Location of the recipient;</a:t>
          </a:r>
        </a:p>
        <a:p>
          <a:pPr marL="0" lvl="0" indent="0" algn="ctr" defTabSz="889000">
            <a:lnSpc>
              <a:spcPct val="90000"/>
            </a:lnSpc>
            <a:spcBef>
              <a:spcPct val="0"/>
            </a:spcBef>
            <a:spcAft>
              <a:spcPct val="35000"/>
            </a:spcAft>
            <a:buNone/>
          </a:pPr>
          <a:r>
            <a:rPr lang="en-IN" sz="2000" i="1" kern="1200" dirty="0"/>
            <a:t>If not available in the ordinary course of business, </a:t>
          </a:r>
          <a:r>
            <a:rPr lang="en-IN" sz="2000" b="1" i="0" kern="1200" dirty="0"/>
            <a:t>location of supplier</a:t>
          </a:r>
        </a:p>
      </dsp:txBody>
      <dsp:txXfrm>
        <a:off x="7102971" y="1780825"/>
        <a:ext cx="1603770" cy="2955591"/>
      </dsp:txXfrm>
    </dsp:sp>
    <dsp:sp modelId="{45376734-E701-450B-8649-4B15F8395B88}">
      <dsp:nvSpPr>
        <dsp:cNvPr id="0" name=""/>
        <dsp:cNvSpPr/>
      </dsp:nvSpPr>
      <dsp:spPr>
        <a:xfrm>
          <a:off x="9162715" y="0"/>
          <a:ext cx="2129452" cy="4786313"/>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endParaRPr lang="en-IN" sz="2000" kern="1200" dirty="0"/>
        </a:p>
        <a:p>
          <a:pPr marL="0" lvl="0" indent="0" algn="ctr" defTabSz="889000">
            <a:lnSpc>
              <a:spcPct val="90000"/>
            </a:lnSpc>
            <a:spcBef>
              <a:spcPct val="0"/>
            </a:spcBef>
            <a:spcAft>
              <a:spcPct val="35000"/>
            </a:spcAft>
            <a:buNone/>
          </a:pPr>
          <a:endParaRPr lang="en-IN" sz="2000" kern="1200" dirty="0"/>
        </a:p>
        <a:p>
          <a:pPr marL="0" lvl="0" indent="0" algn="ctr" defTabSz="889000">
            <a:lnSpc>
              <a:spcPct val="90000"/>
            </a:lnSpc>
            <a:spcBef>
              <a:spcPct val="0"/>
            </a:spcBef>
            <a:spcAft>
              <a:spcPct val="35000"/>
            </a:spcAft>
            <a:buNone/>
          </a:pPr>
          <a:endParaRPr lang="en-IN" sz="2000" kern="1200" dirty="0"/>
        </a:p>
        <a:p>
          <a:pPr marL="0" lvl="0" indent="0" algn="ctr" defTabSz="889000">
            <a:lnSpc>
              <a:spcPct val="90000"/>
            </a:lnSpc>
            <a:spcBef>
              <a:spcPct val="0"/>
            </a:spcBef>
            <a:spcAft>
              <a:spcPct val="35000"/>
            </a:spcAft>
            <a:buNone/>
          </a:pPr>
          <a:r>
            <a:rPr lang="en-IN" sz="2000" b="1" u="sng" kern="1200" dirty="0"/>
            <a:t>To prevent double taxation/ </a:t>
          </a:r>
          <a:r>
            <a:rPr lang="en-IN" sz="2000" b="1" i="0" u="sng" kern="1200" dirty="0"/>
            <a:t>non-taxation,</a:t>
          </a:r>
          <a:r>
            <a:rPr lang="en-IN" sz="2000" b="0" i="0" u="none" kern="1200" dirty="0"/>
            <a:t> or for the uniform application of rules, </a:t>
          </a:r>
          <a:r>
            <a:rPr lang="en-IN" sz="2000" kern="1200" dirty="0"/>
            <a:t>CG has power to notify services/ circumstances</a:t>
          </a:r>
          <a:endParaRPr lang="en-IN" sz="2000" b="1" kern="1200" dirty="0"/>
        </a:p>
      </dsp:txBody>
      <dsp:txXfrm>
        <a:off x="9162715" y="0"/>
        <a:ext cx="2129452" cy="1435893"/>
      </dsp:txXfrm>
    </dsp:sp>
    <dsp:sp modelId="{0B4F1691-AA02-457B-B56E-34D01D0D446D}">
      <dsp:nvSpPr>
        <dsp:cNvPr id="0" name=""/>
        <dsp:cNvSpPr/>
      </dsp:nvSpPr>
      <dsp:spPr>
        <a:xfrm>
          <a:off x="9375661" y="2633264"/>
          <a:ext cx="1703562" cy="1964164"/>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IN" sz="2000" b="0" kern="1200" dirty="0"/>
            <a:t>Place of effective use and enjoyment of a service</a:t>
          </a:r>
        </a:p>
      </dsp:txBody>
      <dsp:txXfrm>
        <a:off x="9425557" y="2683160"/>
        <a:ext cx="1603770" cy="1864372"/>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01E1E6-E32E-4B48-AF7B-5D0C3CF4F9CE}">
      <dsp:nvSpPr>
        <dsp:cNvPr id="0" name=""/>
        <dsp:cNvSpPr/>
      </dsp:nvSpPr>
      <dsp:spPr>
        <a:xfrm>
          <a:off x="145068" y="111975"/>
          <a:ext cx="638153" cy="5018826"/>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13335" tIns="13335" rIns="13335" bIns="13335" numCol="1" spcCol="1270" anchor="ctr" anchorCtr="0">
          <a:noAutofit/>
        </a:bodyPr>
        <a:lstStyle/>
        <a:p>
          <a:pPr marL="0" lvl="0" indent="0" algn="ctr" defTabSz="933450">
            <a:lnSpc>
              <a:spcPct val="100000"/>
            </a:lnSpc>
            <a:spcBef>
              <a:spcPct val="0"/>
            </a:spcBef>
            <a:spcAft>
              <a:spcPts val="0"/>
            </a:spcAft>
            <a:buNone/>
          </a:pPr>
          <a:r>
            <a:rPr lang="en-US" sz="2100" b="1" kern="1200" dirty="0">
              <a:latin typeface="+mn-lt"/>
              <a:ea typeface="Cambria Math" panose="02040503050406030204" pitchFamily="18" charset="0"/>
            </a:rPr>
            <a:t>Eligibility and Time Limit of  ITC Availment</a:t>
          </a:r>
          <a:endParaRPr lang="en-IN" sz="2100" b="1" kern="1200" dirty="0">
            <a:latin typeface="+mn-lt"/>
          </a:endParaRPr>
        </a:p>
      </dsp:txBody>
      <dsp:txXfrm>
        <a:off x="163759" y="130666"/>
        <a:ext cx="600771" cy="4981444"/>
      </dsp:txXfrm>
    </dsp:sp>
    <dsp:sp modelId="{26A8059A-E269-4D4F-AC45-20559AEF4E27}">
      <dsp:nvSpPr>
        <dsp:cNvPr id="0" name=""/>
        <dsp:cNvSpPr/>
      </dsp:nvSpPr>
      <dsp:spPr>
        <a:xfrm rot="17387499">
          <a:off x="45502" y="1555666"/>
          <a:ext cx="2230785" cy="32431"/>
        </a:xfrm>
        <a:custGeom>
          <a:avLst/>
          <a:gdLst/>
          <a:ahLst/>
          <a:cxnLst/>
          <a:rect l="0" t="0" r="0" b="0"/>
          <a:pathLst>
            <a:path>
              <a:moveTo>
                <a:pt x="0" y="16215"/>
              </a:moveTo>
              <a:lnTo>
                <a:pt x="2230785" y="16215"/>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100000"/>
            </a:lnSpc>
            <a:spcBef>
              <a:spcPct val="0"/>
            </a:spcBef>
            <a:spcAft>
              <a:spcPts val="0"/>
            </a:spcAft>
            <a:buNone/>
          </a:pPr>
          <a:endParaRPr lang="en-IN" sz="700" kern="1200"/>
        </a:p>
      </dsp:txBody>
      <dsp:txXfrm>
        <a:off x="1105125" y="1516112"/>
        <a:ext cx="111539" cy="111539"/>
      </dsp:txXfrm>
    </dsp:sp>
    <dsp:sp modelId="{53553296-43C4-4CF8-BE15-978B200F36E8}">
      <dsp:nvSpPr>
        <dsp:cNvPr id="0" name=""/>
        <dsp:cNvSpPr/>
      </dsp:nvSpPr>
      <dsp:spPr>
        <a:xfrm>
          <a:off x="1538568" y="50284"/>
          <a:ext cx="1888363" cy="944181"/>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100000"/>
            </a:lnSpc>
            <a:spcBef>
              <a:spcPct val="0"/>
            </a:spcBef>
            <a:spcAft>
              <a:spcPts val="0"/>
            </a:spcAft>
            <a:buNone/>
          </a:pPr>
          <a:r>
            <a:rPr lang="en-IN" sz="1800" kern="1200" dirty="0"/>
            <a:t>Registered Taxable Person – 16(1</a:t>
          </a:r>
          <a:r>
            <a:rPr lang="en-IN" sz="2300" kern="1200" dirty="0"/>
            <a:t>)</a:t>
          </a:r>
        </a:p>
      </dsp:txBody>
      <dsp:txXfrm>
        <a:off x="1566222" y="77938"/>
        <a:ext cx="1833055" cy="888873"/>
      </dsp:txXfrm>
    </dsp:sp>
    <dsp:sp modelId="{F39918AB-7ED6-4643-A4B3-0BFCDB5343D9}">
      <dsp:nvSpPr>
        <dsp:cNvPr id="0" name=""/>
        <dsp:cNvSpPr/>
      </dsp:nvSpPr>
      <dsp:spPr>
        <a:xfrm>
          <a:off x="3426931" y="506160"/>
          <a:ext cx="755345" cy="32431"/>
        </a:xfrm>
        <a:custGeom>
          <a:avLst/>
          <a:gdLst/>
          <a:ahLst/>
          <a:cxnLst/>
          <a:rect l="0" t="0" r="0" b="0"/>
          <a:pathLst>
            <a:path>
              <a:moveTo>
                <a:pt x="0" y="16215"/>
              </a:moveTo>
              <a:lnTo>
                <a:pt x="755345" y="16215"/>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100000"/>
            </a:lnSpc>
            <a:spcBef>
              <a:spcPct val="0"/>
            </a:spcBef>
            <a:spcAft>
              <a:spcPts val="0"/>
            </a:spcAft>
            <a:buNone/>
          </a:pPr>
          <a:endParaRPr lang="en-IN" sz="500" kern="1200"/>
        </a:p>
      </dsp:txBody>
      <dsp:txXfrm>
        <a:off x="3785720" y="503492"/>
        <a:ext cx="37767" cy="37767"/>
      </dsp:txXfrm>
    </dsp:sp>
    <dsp:sp modelId="{7866029E-850B-4A5E-9E61-6FBB0CF54D86}">
      <dsp:nvSpPr>
        <dsp:cNvPr id="0" name=""/>
        <dsp:cNvSpPr/>
      </dsp:nvSpPr>
      <dsp:spPr>
        <a:xfrm>
          <a:off x="4182277" y="3075"/>
          <a:ext cx="2554068" cy="1038599"/>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IN" sz="1600" kern="1200" dirty="0"/>
            <a:t>Admissible to take ITC on supplies used/ intended to be used in the course/ furtherance of business</a:t>
          </a:r>
        </a:p>
      </dsp:txBody>
      <dsp:txXfrm>
        <a:off x="4212697" y="33495"/>
        <a:ext cx="2493228" cy="977759"/>
      </dsp:txXfrm>
    </dsp:sp>
    <dsp:sp modelId="{015844F7-C245-4572-8B95-61EA5105D88D}">
      <dsp:nvSpPr>
        <dsp:cNvPr id="0" name=""/>
        <dsp:cNvSpPr/>
      </dsp:nvSpPr>
      <dsp:spPr>
        <a:xfrm>
          <a:off x="6736345" y="506160"/>
          <a:ext cx="444671" cy="32431"/>
        </a:xfrm>
        <a:custGeom>
          <a:avLst/>
          <a:gdLst/>
          <a:ahLst/>
          <a:cxnLst/>
          <a:rect l="0" t="0" r="0" b="0"/>
          <a:pathLst>
            <a:path>
              <a:moveTo>
                <a:pt x="0" y="16215"/>
              </a:moveTo>
              <a:lnTo>
                <a:pt x="444671" y="16215"/>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100000"/>
            </a:lnSpc>
            <a:spcBef>
              <a:spcPct val="0"/>
            </a:spcBef>
            <a:spcAft>
              <a:spcPts val="0"/>
            </a:spcAft>
            <a:buNone/>
          </a:pPr>
          <a:endParaRPr lang="en-IN" sz="500" kern="1200"/>
        </a:p>
      </dsp:txBody>
      <dsp:txXfrm>
        <a:off x="6947564" y="511259"/>
        <a:ext cx="22233" cy="22233"/>
      </dsp:txXfrm>
    </dsp:sp>
    <dsp:sp modelId="{E5DEEE1E-AA28-4270-835C-0E37F1A6472B}">
      <dsp:nvSpPr>
        <dsp:cNvPr id="0" name=""/>
        <dsp:cNvSpPr/>
      </dsp:nvSpPr>
      <dsp:spPr>
        <a:xfrm>
          <a:off x="7181017" y="50284"/>
          <a:ext cx="2467940" cy="944181"/>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100000"/>
            </a:lnSpc>
            <a:spcBef>
              <a:spcPct val="0"/>
            </a:spcBef>
            <a:spcAft>
              <a:spcPts val="0"/>
            </a:spcAft>
            <a:buNone/>
          </a:pPr>
          <a:r>
            <a:rPr lang="en-IN" sz="1600" kern="1200" dirty="0"/>
            <a:t>ITC amount will be credited to the electronic Credit Ledger</a:t>
          </a:r>
        </a:p>
      </dsp:txBody>
      <dsp:txXfrm>
        <a:off x="7208671" y="77938"/>
        <a:ext cx="2412632" cy="888873"/>
      </dsp:txXfrm>
    </dsp:sp>
    <dsp:sp modelId="{88B5F5DF-7536-4466-9292-A3D09D5BE7C6}">
      <dsp:nvSpPr>
        <dsp:cNvPr id="0" name=""/>
        <dsp:cNvSpPr/>
      </dsp:nvSpPr>
      <dsp:spPr>
        <a:xfrm rot="18868646">
          <a:off x="621846" y="2220547"/>
          <a:ext cx="1078097" cy="32431"/>
        </a:xfrm>
        <a:custGeom>
          <a:avLst/>
          <a:gdLst/>
          <a:ahLst/>
          <a:cxnLst/>
          <a:rect l="0" t="0" r="0" b="0"/>
          <a:pathLst>
            <a:path>
              <a:moveTo>
                <a:pt x="0" y="16215"/>
              </a:moveTo>
              <a:lnTo>
                <a:pt x="1078097" y="16215"/>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100000"/>
            </a:lnSpc>
            <a:spcBef>
              <a:spcPct val="0"/>
            </a:spcBef>
            <a:spcAft>
              <a:spcPts val="0"/>
            </a:spcAft>
            <a:buNone/>
          </a:pPr>
          <a:endParaRPr lang="en-IN" sz="1600" kern="1200">
            <a:latin typeface="+mn-lt"/>
          </a:endParaRPr>
        </a:p>
      </dsp:txBody>
      <dsp:txXfrm>
        <a:off x="1133942" y="2209810"/>
        <a:ext cx="53904" cy="53904"/>
      </dsp:txXfrm>
    </dsp:sp>
    <dsp:sp modelId="{D18C3F87-6579-4D12-A0B3-5432E1384545}">
      <dsp:nvSpPr>
        <dsp:cNvPr id="0" name=""/>
        <dsp:cNvSpPr/>
      </dsp:nvSpPr>
      <dsp:spPr>
        <a:xfrm>
          <a:off x="1538568" y="1186905"/>
          <a:ext cx="2077199" cy="1330465"/>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just" defTabSz="711200">
            <a:lnSpc>
              <a:spcPct val="100000"/>
            </a:lnSpc>
            <a:spcBef>
              <a:spcPct val="0"/>
            </a:spcBef>
            <a:spcAft>
              <a:spcPts val="0"/>
            </a:spcAft>
            <a:buNone/>
          </a:pPr>
          <a:r>
            <a:rPr lang="en-US" sz="1600" kern="1200" dirty="0">
              <a:latin typeface="+mn-lt"/>
              <a:ea typeface="Cambria Math" panose="02040503050406030204" pitchFamily="18" charset="0"/>
            </a:rPr>
            <a:t>Person applied for registration within 30 days of becoming liable to register, and registration granted</a:t>
          </a:r>
          <a:endParaRPr lang="en-IN" sz="1600" kern="1200" dirty="0">
            <a:latin typeface="+mn-lt"/>
          </a:endParaRPr>
        </a:p>
      </dsp:txBody>
      <dsp:txXfrm>
        <a:off x="1577536" y="1225873"/>
        <a:ext cx="1999263" cy="1252529"/>
      </dsp:txXfrm>
    </dsp:sp>
    <dsp:sp modelId="{8832FC0E-690B-4D2D-B73A-2E91EB7CDA57}">
      <dsp:nvSpPr>
        <dsp:cNvPr id="0" name=""/>
        <dsp:cNvSpPr/>
      </dsp:nvSpPr>
      <dsp:spPr>
        <a:xfrm>
          <a:off x="3615768" y="1835922"/>
          <a:ext cx="629655" cy="32431"/>
        </a:xfrm>
        <a:custGeom>
          <a:avLst/>
          <a:gdLst/>
          <a:ahLst/>
          <a:cxnLst/>
          <a:rect l="0" t="0" r="0" b="0"/>
          <a:pathLst>
            <a:path>
              <a:moveTo>
                <a:pt x="0" y="16215"/>
              </a:moveTo>
              <a:lnTo>
                <a:pt x="629655" y="16215"/>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100000"/>
            </a:lnSpc>
            <a:spcBef>
              <a:spcPct val="0"/>
            </a:spcBef>
            <a:spcAft>
              <a:spcPts val="0"/>
            </a:spcAft>
            <a:buNone/>
          </a:pPr>
          <a:endParaRPr lang="en-IN" sz="1600" kern="1200">
            <a:latin typeface="+mn-lt"/>
          </a:endParaRPr>
        </a:p>
      </dsp:txBody>
      <dsp:txXfrm>
        <a:off x="3914854" y="1836396"/>
        <a:ext cx="31482" cy="31482"/>
      </dsp:txXfrm>
    </dsp:sp>
    <dsp:sp modelId="{F3897559-80B9-4B20-BA83-E00A9439857C}">
      <dsp:nvSpPr>
        <dsp:cNvPr id="0" name=""/>
        <dsp:cNvSpPr/>
      </dsp:nvSpPr>
      <dsp:spPr>
        <a:xfrm>
          <a:off x="4245423" y="1183303"/>
          <a:ext cx="2479666" cy="1337669"/>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just" defTabSz="711200">
            <a:lnSpc>
              <a:spcPct val="100000"/>
            </a:lnSpc>
            <a:spcBef>
              <a:spcPct val="0"/>
            </a:spcBef>
            <a:spcAft>
              <a:spcPts val="0"/>
            </a:spcAft>
            <a:buNone/>
          </a:pPr>
          <a:r>
            <a:rPr lang="en-US" sz="1600" kern="1200" dirty="0">
              <a:latin typeface="+mn-lt"/>
              <a:ea typeface="Cambria Math" panose="02040503050406030204" pitchFamily="18" charset="0"/>
            </a:rPr>
            <a:t>ITC available in respect of:</a:t>
          </a:r>
        </a:p>
        <a:p>
          <a:pPr marL="0" lvl="0" indent="0" algn="just" defTabSz="711200">
            <a:lnSpc>
              <a:spcPct val="100000"/>
            </a:lnSpc>
            <a:spcBef>
              <a:spcPct val="0"/>
            </a:spcBef>
            <a:spcAft>
              <a:spcPts val="0"/>
            </a:spcAft>
            <a:buNone/>
          </a:pPr>
          <a:r>
            <a:rPr lang="en-US" sz="1600" kern="1200" dirty="0">
              <a:latin typeface="+mn-lt"/>
              <a:ea typeface="Cambria Math" panose="02040503050406030204" pitchFamily="18" charset="0"/>
            </a:rPr>
            <a:t>a) Inputs</a:t>
          </a:r>
        </a:p>
        <a:p>
          <a:pPr marL="0" lvl="0" indent="0" algn="just" defTabSz="711200">
            <a:lnSpc>
              <a:spcPct val="100000"/>
            </a:lnSpc>
            <a:spcBef>
              <a:spcPct val="0"/>
            </a:spcBef>
            <a:spcAft>
              <a:spcPts val="0"/>
            </a:spcAft>
            <a:buNone/>
          </a:pPr>
          <a:r>
            <a:rPr lang="en-US" sz="1600" kern="1200" dirty="0">
              <a:latin typeface="+mn-lt"/>
              <a:ea typeface="Cambria Math" panose="02040503050406030204" pitchFamily="18" charset="0"/>
            </a:rPr>
            <a:t>b) Semi-finished Good</a:t>
          </a:r>
        </a:p>
        <a:p>
          <a:pPr marL="0" lvl="0" indent="0" algn="just" defTabSz="711200">
            <a:lnSpc>
              <a:spcPct val="100000"/>
            </a:lnSpc>
            <a:spcBef>
              <a:spcPct val="0"/>
            </a:spcBef>
            <a:spcAft>
              <a:spcPts val="0"/>
            </a:spcAft>
            <a:buNone/>
          </a:pPr>
          <a:r>
            <a:rPr lang="en-US" sz="1600" kern="1200" dirty="0">
              <a:latin typeface="+mn-lt"/>
              <a:ea typeface="Cambria Math" panose="02040503050406030204" pitchFamily="18" charset="0"/>
            </a:rPr>
            <a:t>c) Finished Goods</a:t>
          </a:r>
        </a:p>
      </dsp:txBody>
      <dsp:txXfrm>
        <a:off x="4284602" y="1222482"/>
        <a:ext cx="2401308" cy="1259311"/>
      </dsp:txXfrm>
    </dsp:sp>
    <dsp:sp modelId="{6712177A-D8C1-439A-974C-C14C7EE7E00D}">
      <dsp:nvSpPr>
        <dsp:cNvPr id="0" name=""/>
        <dsp:cNvSpPr/>
      </dsp:nvSpPr>
      <dsp:spPr>
        <a:xfrm>
          <a:off x="6725090" y="1835922"/>
          <a:ext cx="453263" cy="32431"/>
        </a:xfrm>
        <a:custGeom>
          <a:avLst/>
          <a:gdLst/>
          <a:ahLst/>
          <a:cxnLst/>
          <a:rect l="0" t="0" r="0" b="0"/>
          <a:pathLst>
            <a:path>
              <a:moveTo>
                <a:pt x="0" y="16215"/>
              </a:moveTo>
              <a:lnTo>
                <a:pt x="453263" y="16215"/>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100000"/>
            </a:lnSpc>
            <a:spcBef>
              <a:spcPct val="0"/>
            </a:spcBef>
            <a:spcAft>
              <a:spcPts val="0"/>
            </a:spcAft>
            <a:buNone/>
          </a:pPr>
          <a:endParaRPr lang="en-IN" sz="1600" kern="1200">
            <a:latin typeface="+mn-lt"/>
          </a:endParaRPr>
        </a:p>
      </dsp:txBody>
      <dsp:txXfrm>
        <a:off x="6940391" y="1840806"/>
        <a:ext cx="22663" cy="22663"/>
      </dsp:txXfrm>
    </dsp:sp>
    <dsp:sp modelId="{7130544A-640C-482A-A489-36FA9E7786AE}">
      <dsp:nvSpPr>
        <dsp:cNvPr id="0" name=""/>
        <dsp:cNvSpPr/>
      </dsp:nvSpPr>
      <dsp:spPr>
        <a:xfrm>
          <a:off x="7178354" y="1282824"/>
          <a:ext cx="2467940" cy="1138626"/>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100000"/>
            </a:lnSpc>
            <a:spcBef>
              <a:spcPct val="0"/>
            </a:spcBef>
            <a:spcAft>
              <a:spcPts val="0"/>
            </a:spcAft>
            <a:buNone/>
          </a:pPr>
          <a:r>
            <a:rPr lang="en-US" sz="1600" kern="1200" dirty="0">
              <a:latin typeface="+mn-lt"/>
              <a:ea typeface="Cambria Math" panose="02040503050406030204" pitchFamily="18" charset="0"/>
            </a:rPr>
            <a:t>On the day immediately preceding the </a:t>
          </a:r>
          <a:r>
            <a:rPr lang="en-US" sz="1600" u="sng" kern="1200" dirty="0">
              <a:latin typeface="+mn-lt"/>
              <a:ea typeface="Cambria Math" panose="02040503050406030204" pitchFamily="18" charset="0"/>
            </a:rPr>
            <a:t>date from which he becomes liable to pay tax</a:t>
          </a:r>
          <a:endParaRPr lang="en-IN" sz="1600" u="sng" kern="1200" dirty="0">
            <a:latin typeface="+mn-lt"/>
            <a:ea typeface="Cambria Math" panose="02040503050406030204" pitchFamily="18" charset="0"/>
          </a:endParaRPr>
        </a:p>
      </dsp:txBody>
      <dsp:txXfrm>
        <a:off x="7211703" y="1316173"/>
        <a:ext cx="2401242" cy="1071928"/>
      </dsp:txXfrm>
    </dsp:sp>
    <dsp:sp modelId="{731C625E-42F2-4DDC-9AF6-0A5211E54A59}">
      <dsp:nvSpPr>
        <dsp:cNvPr id="0" name=""/>
        <dsp:cNvSpPr/>
      </dsp:nvSpPr>
      <dsp:spPr>
        <a:xfrm rot="2440799">
          <a:off x="662884" y="2929793"/>
          <a:ext cx="996022" cy="32431"/>
        </a:xfrm>
        <a:custGeom>
          <a:avLst/>
          <a:gdLst/>
          <a:ahLst/>
          <a:cxnLst/>
          <a:rect l="0" t="0" r="0" b="0"/>
          <a:pathLst>
            <a:path>
              <a:moveTo>
                <a:pt x="0" y="16215"/>
              </a:moveTo>
              <a:lnTo>
                <a:pt x="996022" y="16215"/>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100000"/>
            </a:lnSpc>
            <a:spcBef>
              <a:spcPct val="0"/>
            </a:spcBef>
            <a:spcAft>
              <a:spcPts val="0"/>
            </a:spcAft>
            <a:buNone/>
          </a:pPr>
          <a:endParaRPr lang="en-IN" sz="1600" kern="1200">
            <a:latin typeface="+mn-lt"/>
          </a:endParaRPr>
        </a:p>
      </dsp:txBody>
      <dsp:txXfrm>
        <a:off x="1135994" y="2921108"/>
        <a:ext cx="49801" cy="49801"/>
      </dsp:txXfrm>
    </dsp:sp>
    <dsp:sp modelId="{FBD34CA0-E1F0-4C38-8E4C-5961B3BC021C}">
      <dsp:nvSpPr>
        <dsp:cNvPr id="0" name=""/>
        <dsp:cNvSpPr/>
      </dsp:nvSpPr>
      <dsp:spPr>
        <a:xfrm>
          <a:off x="1538568" y="2751329"/>
          <a:ext cx="2077199" cy="1038599"/>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100000"/>
            </a:lnSpc>
            <a:spcBef>
              <a:spcPct val="0"/>
            </a:spcBef>
            <a:spcAft>
              <a:spcPts val="0"/>
            </a:spcAft>
            <a:buNone/>
          </a:pPr>
          <a:r>
            <a:rPr lang="en-US" sz="1800" kern="1200" dirty="0">
              <a:latin typeface="+mn-lt"/>
              <a:ea typeface="Cambria Math" panose="02040503050406030204" pitchFamily="18" charset="0"/>
            </a:rPr>
            <a:t>Person applied for Voluntary Registration</a:t>
          </a:r>
          <a:endParaRPr lang="en-IN" sz="1800" kern="1200" dirty="0">
            <a:latin typeface="+mn-lt"/>
          </a:endParaRPr>
        </a:p>
      </dsp:txBody>
      <dsp:txXfrm>
        <a:off x="1568988" y="2781749"/>
        <a:ext cx="2016359" cy="977759"/>
      </dsp:txXfrm>
    </dsp:sp>
    <dsp:sp modelId="{8AAA8E3E-EF6F-436F-BB02-9A14B49D95A6}">
      <dsp:nvSpPr>
        <dsp:cNvPr id="0" name=""/>
        <dsp:cNvSpPr/>
      </dsp:nvSpPr>
      <dsp:spPr>
        <a:xfrm>
          <a:off x="3615768" y="3254413"/>
          <a:ext cx="755345" cy="32431"/>
        </a:xfrm>
        <a:custGeom>
          <a:avLst/>
          <a:gdLst/>
          <a:ahLst/>
          <a:cxnLst/>
          <a:rect l="0" t="0" r="0" b="0"/>
          <a:pathLst>
            <a:path>
              <a:moveTo>
                <a:pt x="0" y="16215"/>
              </a:moveTo>
              <a:lnTo>
                <a:pt x="755345" y="16215"/>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100000"/>
            </a:lnSpc>
            <a:spcBef>
              <a:spcPct val="0"/>
            </a:spcBef>
            <a:spcAft>
              <a:spcPts val="0"/>
            </a:spcAft>
            <a:buNone/>
          </a:pPr>
          <a:endParaRPr lang="en-IN" sz="1600" kern="1200">
            <a:latin typeface="+mn-lt"/>
          </a:endParaRPr>
        </a:p>
      </dsp:txBody>
      <dsp:txXfrm>
        <a:off x="3974557" y="3251745"/>
        <a:ext cx="37767" cy="37767"/>
      </dsp:txXfrm>
    </dsp:sp>
    <dsp:sp modelId="{560951D9-CC66-4FA3-B54B-01F5C961CB55}">
      <dsp:nvSpPr>
        <dsp:cNvPr id="0" name=""/>
        <dsp:cNvSpPr/>
      </dsp:nvSpPr>
      <dsp:spPr>
        <a:xfrm>
          <a:off x="4371113" y="2662600"/>
          <a:ext cx="1888363" cy="1216058"/>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100000"/>
            </a:lnSpc>
            <a:spcBef>
              <a:spcPct val="0"/>
            </a:spcBef>
            <a:spcAft>
              <a:spcPts val="0"/>
            </a:spcAft>
            <a:buNone/>
          </a:pPr>
          <a:r>
            <a:rPr lang="en-IN" sz="1600" kern="1200" dirty="0">
              <a:latin typeface="+mn-lt"/>
            </a:rPr>
            <a:t>Same as above</a:t>
          </a:r>
        </a:p>
      </dsp:txBody>
      <dsp:txXfrm>
        <a:off x="4406730" y="2698217"/>
        <a:ext cx="1817129" cy="1144824"/>
      </dsp:txXfrm>
    </dsp:sp>
    <dsp:sp modelId="{2EAAA95D-246B-42B7-84CB-717420CE8DAD}">
      <dsp:nvSpPr>
        <dsp:cNvPr id="0" name=""/>
        <dsp:cNvSpPr/>
      </dsp:nvSpPr>
      <dsp:spPr>
        <a:xfrm>
          <a:off x="6259477" y="3254413"/>
          <a:ext cx="877258" cy="32431"/>
        </a:xfrm>
        <a:custGeom>
          <a:avLst/>
          <a:gdLst/>
          <a:ahLst/>
          <a:cxnLst/>
          <a:rect l="0" t="0" r="0" b="0"/>
          <a:pathLst>
            <a:path>
              <a:moveTo>
                <a:pt x="0" y="16215"/>
              </a:moveTo>
              <a:lnTo>
                <a:pt x="877258" y="16215"/>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100000"/>
            </a:lnSpc>
            <a:spcBef>
              <a:spcPct val="0"/>
            </a:spcBef>
            <a:spcAft>
              <a:spcPts val="0"/>
            </a:spcAft>
            <a:buNone/>
          </a:pPr>
          <a:endParaRPr lang="en-IN" sz="1600" kern="1200">
            <a:latin typeface="+mn-lt"/>
          </a:endParaRPr>
        </a:p>
      </dsp:txBody>
      <dsp:txXfrm>
        <a:off x="6676174" y="3248698"/>
        <a:ext cx="43862" cy="43862"/>
      </dsp:txXfrm>
    </dsp:sp>
    <dsp:sp modelId="{D149613A-C690-43AA-BFA5-725B03941F9E}">
      <dsp:nvSpPr>
        <dsp:cNvPr id="0" name=""/>
        <dsp:cNvSpPr/>
      </dsp:nvSpPr>
      <dsp:spPr>
        <a:xfrm>
          <a:off x="7136735" y="2798538"/>
          <a:ext cx="2467940" cy="944181"/>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100000"/>
            </a:lnSpc>
            <a:spcBef>
              <a:spcPct val="0"/>
            </a:spcBef>
            <a:spcAft>
              <a:spcPts val="0"/>
            </a:spcAft>
            <a:buNone/>
          </a:pPr>
          <a:r>
            <a:rPr lang="en-US" sz="1600" kern="1200" dirty="0">
              <a:latin typeface="+mn-lt"/>
              <a:ea typeface="Cambria Math" panose="02040503050406030204" pitchFamily="18" charset="0"/>
            </a:rPr>
            <a:t>On the day immediately preceding the </a:t>
          </a:r>
          <a:r>
            <a:rPr lang="en-US" sz="1600" u="sng" kern="1200" dirty="0">
              <a:latin typeface="+mn-lt"/>
              <a:ea typeface="Cambria Math" panose="02040503050406030204" pitchFamily="18" charset="0"/>
            </a:rPr>
            <a:t>date of registration</a:t>
          </a:r>
          <a:endParaRPr lang="en-IN" sz="1600" u="sng" kern="1200" dirty="0">
            <a:latin typeface="+mn-lt"/>
            <a:ea typeface="Cambria Math" panose="02040503050406030204" pitchFamily="18" charset="0"/>
          </a:endParaRPr>
        </a:p>
      </dsp:txBody>
      <dsp:txXfrm>
        <a:off x="7164389" y="2826192"/>
        <a:ext cx="2412632" cy="888873"/>
      </dsp:txXfrm>
    </dsp:sp>
    <dsp:sp modelId="{DA97FEAB-11EC-4240-A87C-28A8D39EE479}">
      <dsp:nvSpPr>
        <dsp:cNvPr id="0" name=""/>
        <dsp:cNvSpPr/>
      </dsp:nvSpPr>
      <dsp:spPr>
        <a:xfrm rot="4162771">
          <a:off x="88498" y="3608865"/>
          <a:ext cx="2144793" cy="32431"/>
        </a:xfrm>
        <a:custGeom>
          <a:avLst/>
          <a:gdLst/>
          <a:ahLst/>
          <a:cxnLst/>
          <a:rect l="0" t="0" r="0" b="0"/>
          <a:pathLst>
            <a:path>
              <a:moveTo>
                <a:pt x="0" y="16215"/>
              </a:moveTo>
              <a:lnTo>
                <a:pt x="2144793" y="16215"/>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100000"/>
            </a:lnSpc>
            <a:spcBef>
              <a:spcPct val="0"/>
            </a:spcBef>
            <a:spcAft>
              <a:spcPts val="0"/>
            </a:spcAft>
            <a:buNone/>
          </a:pPr>
          <a:endParaRPr lang="en-IN" sz="1600" kern="1200">
            <a:latin typeface="+mn-lt"/>
          </a:endParaRPr>
        </a:p>
      </dsp:txBody>
      <dsp:txXfrm>
        <a:off x="1107275" y="3571461"/>
        <a:ext cx="107239" cy="107239"/>
      </dsp:txXfrm>
    </dsp:sp>
    <dsp:sp modelId="{66246C59-6002-4CE8-A667-6C69C8EE8708}">
      <dsp:nvSpPr>
        <dsp:cNvPr id="0" name=""/>
        <dsp:cNvSpPr/>
      </dsp:nvSpPr>
      <dsp:spPr>
        <a:xfrm>
          <a:off x="1538568" y="4065054"/>
          <a:ext cx="2284919" cy="1127438"/>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100000"/>
            </a:lnSpc>
            <a:spcBef>
              <a:spcPct val="0"/>
            </a:spcBef>
            <a:spcAft>
              <a:spcPts val="0"/>
            </a:spcAft>
            <a:buNone/>
          </a:pPr>
          <a:r>
            <a:rPr lang="en-US" sz="1800" kern="1200" dirty="0">
              <a:latin typeface="+mn-lt"/>
              <a:ea typeface="Cambria Math" panose="02040503050406030204" pitchFamily="18" charset="0"/>
            </a:rPr>
            <a:t>Registered taxable person ceases to pay composition tax</a:t>
          </a:r>
          <a:endParaRPr lang="en-IN" sz="1800" kern="1200" dirty="0">
            <a:latin typeface="+mn-lt"/>
            <a:ea typeface="Cambria Math" panose="02040503050406030204" pitchFamily="18" charset="0"/>
          </a:endParaRPr>
        </a:p>
      </dsp:txBody>
      <dsp:txXfrm>
        <a:off x="1571590" y="4098076"/>
        <a:ext cx="2218875" cy="1061394"/>
      </dsp:txXfrm>
    </dsp:sp>
    <dsp:sp modelId="{D735F635-E10C-4C20-B8AF-D03B0F10CD20}">
      <dsp:nvSpPr>
        <dsp:cNvPr id="0" name=""/>
        <dsp:cNvSpPr/>
      </dsp:nvSpPr>
      <dsp:spPr>
        <a:xfrm>
          <a:off x="3823488" y="4612557"/>
          <a:ext cx="598233" cy="32431"/>
        </a:xfrm>
        <a:custGeom>
          <a:avLst/>
          <a:gdLst/>
          <a:ahLst/>
          <a:cxnLst/>
          <a:rect l="0" t="0" r="0" b="0"/>
          <a:pathLst>
            <a:path>
              <a:moveTo>
                <a:pt x="0" y="16215"/>
              </a:moveTo>
              <a:lnTo>
                <a:pt x="598233" y="16215"/>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100000"/>
            </a:lnSpc>
            <a:spcBef>
              <a:spcPct val="0"/>
            </a:spcBef>
            <a:spcAft>
              <a:spcPts val="0"/>
            </a:spcAft>
            <a:buNone/>
          </a:pPr>
          <a:endParaRPr lang="en-IN" sz="1600" kern="1200">
            <a:latin typeface="+mn-lt"/>
          </a:endParaRPr>
        </a:p>
      </dsp:txBody>
      <dsp:txXfrm>
        <a:off x="4107648" y="4613817"/>
        <a:ext cx="29911" cy="29911"/>
      </dsp:txXfrm>
    </dsp:sp>
    <dsp:sp modelId="{0319505F-B0CD-47AC-8911-45C1E092BB15}">
      <dsp:nvSpPr>
        <dsp:cNvPr id="0" name=""/>
        <dsp:cNvSpPr/>
      </dsp:nvSpPr>
      <dsp:spPr>
        <a:xfrm>
          <a:off x="4421721" y="4020286"/>
          <a:ext cx="1888363" cy="1216974"/>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100000"/>
            </a:lnSpc>
            <a:spcBef>
              <a:spcPct val="0"/>
            </a:spcBef>
            <a:spcAft>
              <a:spcPts val="0"/>
            </a:spcAft>
            <a:buNone/>
          </a:pPr>
          <a:r>
            <a:rPr lang="en-IN" sz="1600" kern="1200" dirty="0">
              <a:latin typeface="+mn-lt"/>
            </a:rPr>
            <a:t>Same as above</a:t>
          </a:r>
          <a:endParaRPr lang="en-IN" sz="1600" kern="1200" dirty="0">
            <a:latin typeface="+mn-lt"/>
            <a:ea typeface="Cambria Math" panose="02040503050406030204" pitchFamily="18" charset="0"/>
          </a:endParaRPr>
        </a:p>
      </dsp:txBody>
      <dsp:txXfrm>
        <a:off x="4457365" y="4055930"/>
        <a:ext cx="1817075" cy="1145686"/>
      </dsp:txXfrm>
    </dsp:sp>
    <dsp:sp modelId="{18DD4D02-F006-4C7F-A4A5-D9FA6408C002}">
      <dsp:nvSpPr>
        <dsp:cNvPr id="0" name=""/>
        <dsp:cNvSpPr/>
      </dsp:nvSpPr>
      <dsp:spPr>
        <a:xfrm>
          <a:off x="6310085" y="4612557"/>
          <a:ext cx="845873" cy="32431"/>
        </a:xfrm>
        <a:custGeom>
          <a:avLst/>
          <a:gdLst/>
          <a:ahLst/>
          <a:cxnLst/>
          <a:rect l="0" t="0" r="0" b="0"/>
          <a:pathLst>
            <a:path>
              <a:moveTo>
                <a:pt x="0" y="16215"/>
              </a:moveTo>
              <a:lnTo>
                <a:pt x="845873" y="16215"/>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100000"/>
            </a:lnSpc>
            <a:spcBef>
              <a:spcPct val="0"/>
            </a:spcBef>
            <a:spcAft>
              <a:spcPts val="0"/>
            </a:spcAft>
            <a:buNone/>
          </a:pPr>
          <a:endParaRPr lang="en-IN" sz="1600" kern="1200">
            <a:latin typeface="+mn-lt"/>
          </a:endParaRPr>
        </a:p>
      </dsp:txBody>
      <dsp:txXfrm>
        <a:off x="6711875" y="4607626"/>
        <a:ext cx="42293" cy="42293"/>
      </dsp:txXfrm>
    </dsp:sp>
    <dsp:sp modelId="{5DEF758D-3A4B-40A5-88B9-358C60B5F5AC}">
      <dsp:nvSpPr>
        <dsp:cNvPr id="0" name=""/>
        <dsp:cNvSpPr/>
      </dsp:nvSpPr>
      <dsp:spPr>
        <a:xfrm>
          <a:off x="7155958" y="4059460"/>
          <a:ext cx="2467940" cy="1138626"/>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100000"/>
            </a:lnSpc>
            <a:spcBef>
              <a:spcPct val="0"/>
            </a:spcBef>
            <a:spcAft>
              <a:spcPts val="0"/>
            </a:spcAft>
            <a:buNone/>
          </a:pPr>
          <a:r>
            <a:rPr lang="en-US" sz="1600" kern="1200" dirty="0">
              <a:latin typeface="+mn-lt"/>
              <a:ea typeface="Cambria Math" panose="02040503050406030204" pitchFamily="18" charset="0"/>
            </a:rPr>
            <a:t>On the day immediately preceding the </a:t>
          </a:r>
          <a:r>
            <a:rPr lang="en-US" sz="1600" u="sng" kern="1200" dirty="0">
              <a:latin typeface="+mn-lt"/>
              <a:ea typeface="Cambria Math" panose="02040503050406030204" pitchFamily="18" charset="0"/>
            </a:rPr>
            <a:t>date from which he becomes liable to pay tax u/s 8</a:t>
          </a:r>
          <a:endParaRPr lang="en-IN" sz="1600" u="sng" kern="1200" dirty="0">
            <a:latin typeface="+mn-lt"/>
            <a:ea typeface="Cambria Math" panose="02040503050406030204" pitchFamily="18" charset="0"/>
          </a:endParaRPr>
        </a:p>
      </dsp:txBody>
      <dsp:txXfrm>
        <a:off x="7189307" y="4092809"/>
        <a:ext cx="2401242" cy="1071928"/>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55AB30-3ADA-4B99-86C5-F834D6CB93D4}">
      <dsp:nvSpPr>
        <dsp:cNvPr id="0" name=""/>
        <dsp:cNvSpPr/>
      </dsp:nvSpPr>
      <dsp:spPr>
        <a:xfrm rot="16200000">
          <a:off x="-381078" y="383633"/>
          <a:ext cx="3273851" cy="2506584"/>
        </a:xfrm>
        <a:prstGeom prst="flowChartManualOperation">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0" rIns="132302" bIns="0" numCol="1" spcCol="1270" anchor="ctr" anchorCtr="0">
          <a:noAutofit/>
        </a:bodyPr>
        <a:lstStyle/>
        <a:p>
          <a:pPr marL="0" lvl="0" indent="0" algn="just" defTabSz="933450" rtl="0">
            <a:lnSpc>
              <a:spcPct val="90000"/>
            </a:lnSpc>
            <a:spcBef>
              <a:spcPct val="0"/>
            </a:spcBef>
            <a:spcAft>
              <a:spcPct val="35000"/>
            </a:spcAft>
            <a:buNone/>
          </a:pPr>
          <a:r>
            <a:rPr lang="en-IN" sz="2100" kern="1200" dirty="0">
              <a:latin typeface="+mn-lt"/>
            </a:rPr>
            <a:t>Basis</a:t>
          </a:r>
          <a:r>
            <a:rPr lang="en-IN" sz="2100" b="1" kern="1200" dirty="0">
              <a:latin typeface="+mn-lt"/>
            </a:rPr>
            <a:t> - </a:t>
          </a:r>
          <a:r>
            <a:rPr lang="en-IN" sz="2100" b="1" u="none" kern="1200" dirty="0">
              <a:latin typeface="+mn-lt"/>
            </a:rPr>
            <a:t>tax invoice</a:t>
          </a:r>
          <a:r>
            <a:rPr lang="en-IN" sz="2100" b="0" u="none" kern="1200" dirty="0">
              <a:latin typeface="+mn-lt"/>
            </a:rPr>
            <a:t>/ </a:t>
          </a:r>
          <a:r>
            <a:rPr lang="en-IN" sz="2100" b="1" u="none" kern="1200" dirty="0">
              <a:latin typeface="+mn-lt"/>
            </a:rPr>
            <a:t>debit </a:t>
          </a:r>
          <a:r>
            <a:rPr lang="en-IN" sz="2100" b="1" kern="1200" dirty="0">
              <a:latin typeface="+mn-lt"/>
            </a:rPr>
            <a:t>note issued by a registered supplier,</a:t>
          </a:r>
          <a:r>
            <a:rPr lang="en-IN" sz="2100" b="0" u="none" kern="1200" dirty="0">
              <a:latin typeface="+mn-lt"/>
            </a:rPr>
            <a:t> or other prescribed taxpaying document</a:t>
          </a:r>
          <a:endParaRPr lang="en-IN" sz="2100" kern="1200" dirty="0">
            <a:latin typeface="+mn-lt"/>
          </a:endParaRPr>
        </a:p>
      </dsp:txBody>
      <dsp:txXfrm rot="5400000">
        <a:off x="2556" y="654769"/>
        <a:ext cx="2506584" cy="1964311"/>
      </dsp:txXfrm>
    </dsp:sp>
    <dsp:sp modelId="{54FD421C-EC15-48D7-9ACD-15519EDAB508}">
      <dsp:nvSpPr>
        <dsp:cNvPr id="0" name=""/>
        <dsp:cNvSpPr/>
      </dsp:nvSpPr>
      <dsp:spPr>
        <a:xfrm rot="16200000">
          <a:off x="2313499" y="383633"/>
          <a:ext cx="3273851" cy="2506584"/>
        </a:xfrm>
        <a:prstGeom prst="flowChartManualOperation">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0" rIns="132302" bIns="0" numCol="1" spcCol="1270" anchor="ctr" anchorCtr="0">
          <a:noAutofit/>
        </a:bodyPr>
        <a:lstStyle/>
        <a:p>
          <a:pPr marL="0" lvl="0" indent="0" algn="ctr" defTabSz="933450" rtl="0">
            <a:lnSpc>
              <a:spcPct val="90000"/>
            </a:lnSpc>
            <a:spcBef>
              <a:spcPct val="0"/>
            </a:spcBef>
            <a:spcAft>
              <a:spcPct val="35000"/>
            </a:spcAft>
            <a:buNone/>
          </a:pPr>
          <a:r>
            <a:rPr lang="en-IN" sz="2100" kern="1200" dirty="0">
              <a:latin typeface="+mn-lt"/>
            </a:rPr>
            <a:t>Goods and/or services have been received</a:t>
          </a:r>
          <a:r>
            <a:rPr lang="en-IN" sz="2100" kern="1200" dirty="0">
              <a:solidFill>
                <a:srgbClr val="FF0000"/>
              </a:solidFill>
              <a:latin typeface="+mn-lt"/>
            </a:rPr>
            <a:t>*</a:t>
          </a:r>
        </a:p>
      </dsp:txBody>
      <dsp:txXfrm rot="5400000">
        <a:off x="2697133" y="654769"/>
        <a:ext cx="2506584" cy="1964311"/>
      </dsp:txXfrm>
    </dsp:sp>
    <dsp:sp modelId="{13D1823F-04D1-4F03-A222-343E104B40DF}">
      <dsp:nvSpPr>
        <dsp:cNvPr id="0" name=""/>
        <dsp:cNvSpPr/>
      </dsp:nvSpPr>
      <dsp:spPr>
        <a:xfrm rot="16200000">
          <a:off x="5008078" y="383633"/>
          <a:ext cx="3273851" cy="2506584"/>
        </a:xfrm>
        <a:prstGeom prst="flowChartManualOperation">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0" rIns="132302" bIns="0" numCol="1" spcCol="1270" anchor="ctr" anchorCtr="0">
          <a:noAutofit/>
        </a:bodyPr>
        <a:lstStyle/>
        <a:p>
          <a:pPr marL="0" lvl="0" indent="0" algn="ctr" defTabSz="933450" rtl="0">
            <a:lnSpc>
              <a:spcPct val="90000"/>
            </a:lnSpc>
            <a:spcBef>
              <a:spcPct val="0"/>
            </a:spcBef>
            <a:spcAft>
              <a:spcPct val="35000"/>
            </a:spcAft>
            <a:buNone/>
          </a:pPr>
          <a:r>
            <a:rPr lang="en-IN" sz="2100" kern="1200" dirty="0">
              <a:latin typeface="+mn-lt"/>
            </a:rPr>
            <a:t>Tax  actually paid by the supplier to the credit of the appropriate Government, either in cash or by utilization of ITC</a:t>
          </a:r>
        </a:p>
      </dsp:txBody>
      <dsp:txXfrm rot="5400000">
        <a:off x="5391712" y="654769"/>
        <a:ext cx="2506584" cy="1964311"/>
      </dsp:txXfrm>
    </dsp:sp>
    <dsp:sp modelId="{FDE030FB-EA83-41C4-83DA-808B46BF90ED}">
      <dsp:nvSpPr>
        <dsp:cNvPr id="0" name=""/>
        <dsp:cNvSpPr/>
      </dsp:nvSpPr>
      <dsp:spPr>
        <a:xfrm rot="16200000">
          <a:off x="7702656" y="383633"/>
          <a:ext cx="3273851" cy="2506584"/>
        </a:xfrm>
        <a:prstGeom prst="flowChartManualOperation">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0" rIns="132302" bIns="0" numCol="1" spcCol="1270" anchor="ctr" anchorCtr="0">
          <a:noAutofit/>
        </a:bodyPr>
        <a:lstStyle/>
        <a:p>
          <a:pPr marL="0" lvl="0" indent="0" algn="just" defTabSz="933450" rtl="0">
            <a:lnSpc>
              <a:spcPct val="90000"/>
            </a:lnSpc>
            <a:spcBef>
              <a:spcPct val="0"/>
            </a:spcBef>
            <a:spcAft>
              <a:spcPct val="35000"/>
            </a:spcAft>
            <a:buNone/>
          </a:pPr>
          <a:r>
            <a:rPr lang="en-IN" sz="2100" kern="1200" dirty="0">
              <a:latin typeface="+mn-lt"/>
            </a:rPr>
            <a:t>He has furnished the monthly return in Form GSTR-3 under Section 34</a:t>
          </a:r>
        </a:p>
      </dsp:txBody>
      <dsp:txXfrm rot="5400000">
        <a:off x="8086290" y="654769"/>
        <a:ext cx="2506584" cy="1964311"/>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73EC2C-A3BE-4875-AFDB-05176370BDBC}">
      <dsp:nvSpPr>
        <dsp:cNvPr id="0" name=""/>
        <dsp:cNvSpPr/>
      </dsp:nvSpPr>
      <dsp:spPr>
        <a:xfrm>
          <a:off x="3569" y="2341347"/>
          <a:ext cx="2209937" cy="1104968"/>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latin typeface="+mn-lt"/>
              <a:ea typeface="Cambria Math" panose="02040503050406030204" pitchFamily="18" charset="0"/>
            </a:rPr>
            <a:t>Use of input tax credit</a:t>
          </a:r>
          <a:endParaRPr lang="en-IN" sz="2200" kern="1200" dirty="0">
            <a:latin typeface="+mn-lt"/>
          </a:endParaRPr>
        </a:p>
      </dsp:txBody>
      <dsp:txXfrm>
        <a:off x="35932" y="2373710"/>
        <a:ext cx="2145211" cy="1040242"/>
      </dsp:txXfrm>
    </dsp:sp>
    <dsp:sp modelId="{2A39A5AA-B407-404D-885A-80B7523CE745}">
      <dsp:nvSpPr>
        <dsp:cNvPr id="0" name=""/>
        <dsp:cNvSpPr/>
      </dsp:nvSpPr>
      <dsp:spPr>
        <a:xfrm rot="19457599">
          <a:off x="2111185" y="2558970"/>
          <a:ext cx="1088618" cy="34365"/>
        </a:xfrm>
        <a:custGeom>
          <a:avLst/>
          <a:gdLst/>
          <a:ahLst/>
          <a:cxnLst/>
          <a:rect l="0" t="0" r="0" b="0"/>
          <a:pathLst>
            <a:path>
              <a:moveTo>
                <a:pt x="0" y="17182"/>
              </a:moveTo>
              <a:lnTo>
                <a:pt x="1088618" y="17182"/>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2628279" y="2548937"/>
        <a:ext cx="54430" cy="54430"/>
      </dsp:txXfrm>
    </dsp:sp>
    <dsp:sp modelId="{2AF3E9C7-0A48-4048-81FF-086306A93023}">
      <dsp:nvSpPr>
        <dsp:cNvPr id="0" name=""/>
        <dsp:cNvSpPr/>
      </dsp:nvSpPr>
      <dsp:spPr>
        <a:xfrm>
          <a:off x="3097482" y="1705989"/>
          <a:ext cx="2209937" cy="1104968"/>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latin typeface="+mn-lt"/>
              <a:ea typeface="Cambria Math" panose="02040503050406030204" pitchFamily="18" charset="0"/>
            </a:rPr>
            <a:t>For Business   purposes</a:t>
          </a:r>
          <a:endParaRPr lang="en-IN" sz="2200" kern="1200" dirty="0">
            <a:latin typeface="+mn-lt"/>
          </a:endParaRPr>
        </a:p>
      </dsp:txBody>
      <dsp:txXfrm>
        <a:off x="3129845" y="1738352"/>
        <a:ext cx="2145211" cy="1040242"/>
      </dsp:txXfrm>
    </dsp:sp>
    <dsp:sp modelId="{3148AD9F-A7F1-4C4D-B890-14C03ED61BAF}">
      <dsp:nvSpPr>
        <dsp:cNvPr id="0" name=""/>
        <dsp:cNvSpPr/>
      </dsp:nvSpPr>
      <dsp:spPr>
        <a:xfrm>
          <a:off x="5307420" y="2241291"/>
          <a:ext cx="883975" cy="34365"/>
        </a:xfrm>
        <a:custGeom>
          <a:avLst/>
          <a:gdLst/>
          <a:ahLst/>
          <a:cxnLst/>
          <a:rect l="0" t="0" r="0" b="0"/>
          <a:pathLst>
            <a:path>
              <a:moveTo>
                <a:pt x="0" y="17182"/>
              </a:moveTo>
              <a:lnTo>
                <a:pt x="883975" y="17182"/>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5727308" y="2236375"/>
        <a:ext cx="44198" cy="44198"/>
      </dsp:txXfrm>
    </dsp:sp>
    <dsp:sp modelId="{92D93933-9C9A-4C64-95F1-1C8AB8F6E300}">
      <dsp:nvSpPr>
        <dsp:cNvPr id="0" name=""/>
        <dsp:cNvSpPr/>
      </dsp:nvSpPr>
      <dsp:spPr>
        <a:xfrm>
          <a:off x="6191395" y="1705989"/>
          <a:ext cx="2209937" cy="1104968"/>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IN" sz="2200" kern="1200" dirty="0">
              <a:latin typeface="+mn-lt"/>
            </a:rPr>
            <a:t>ITC Available</a:t>
          </a:r>
        </a:p>
      </dsp:txBody>
      <dsp:txXfrm>
        <a:off x="6223758" y="1738352"/>
        <a:ext cx="2145211" cy="1040242"/>
      </dsp:txXfrm>
    </dsp:sp>
    <dsp:sp modelId="{7AA762C7-A3B6-4106-802E-9C073CBC887D}">
      <dsp:nvSpPr>
        <dsp:cNvPr id="0" name=""/>
        <dsp:cNvSpPr/>
      </dsp:nvSpPr>
      <dsp:spPr>
        <a:xfrm rot="2142401">
          <a:off x="2111185" y="3194327"/>
          <a:ext cx="1088618" cy="34365"/>
        </a:xfrm>
        <a:custGeom>
          <a:avLst/>
          <a:gdLst/>
          <a:ahLst/>
          <a:cxnLst/>
          <a:rect l="0" t="0" r="0" b="0"/>
          <a:pathLst>
            <a:path>
              <a:moveTo>
                <a:pt x="0" y="17182"/>
              </a:moveTo>
              <a:lnTo>
                <a:pt x="1088618" y="17182"/>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2628279" y="3184294"/>
        <a:ext cx="54430" cy="54430"/>
      </dsp:txXfrm>
    </dsp:sp>
    <dsp:sp modelId="{8E190C61-DE9C-456E-877F-F7931D45FC1B}">
      <dsp:nvSpPr>
        <dsp:cNvPr id="0" name=""/>
        <dsp:cNvSpPr/>
      </dsp:nvSpPr>
      <dsp:spPr>
        <a:xfrm>
          <a:off x="3097482" y="2976704"/>
          <a:ext cx="2209937" cy="1104968"/>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latin typeface="+mn-lt"/>
              <a:ea typeface="Cambria Math" panose="02040503050406030204" pitchFamily="18" charset="0"/>
            </a:rPr>
            <a:t>For Other Purposes</a:t>
          </a:r>
          <a:endParaRPr lang="en-IN" sz="2200" kern="1200" dirty="0">
            <a:latin typeface="+mn-lt"/>
          </a:endParaRPr>
        </a:p>
      </dsp:txBody>
      <dsp:txXfrm>
        <a:off x="3129845" y="3009067"/>
        <a:ext cx="2145211" cy="1040242"/>
      </dsp:txXfrm>
    </dsp:sp>
    <dsp:sp modelId="{4D2806DD-3B6D-4733-AC61-F3E3A4EE9BE2}">
      <dsp:nvSpPr>
        <dsp:cNvPr id="0" name=""/>
        <dsp:cNvSpPr/>
      </dsp:nvSpPr>
      <dsp:spPr>
        <a:xfrm>
          <a:off x="5307420" y="3512005"/>
          <a:ext cx="883975" cy="34365"/>
        </a:xfrm>
        <a:custGeom>
          <a:avLst/>
          <a:gdLst/>
          <a:ahLst/>
          <a:cxnLst/>
          <a:rect l="0" t="0" r="0" b="0"/>
          <a:pathLst>
            <a:path>
              <a:moveTo>
                <a:pt x="0" y="17182"/>
              </a:moveTo>
              <a:lnTo>
                <a:pt x="883975" y="17182"/>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5727308" y="3507089"/>
        <a:ext cx="44198" cy="44198"/>
      </dsp:txXfrm>
    </dsp:sp>
    <dsp:sp modelId="{D7FC95F6-1EB6-464D-8037-47FE7B3EB56F}">
      <dsp:nvSpPr>
        <dsp:cNvPr id="0" name=""/>
        <dsp:cNvSpPr/>
      </dsp:nvSpPr>
      <dsp:spPr>
        <a:xfrm>
          <a:off x="6191395" y="2976704"/>
          <a:ext cx="2209937" cy="1104968"/>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IN" sz="2200" kern="1200" dirty="0">
              <a:latin typeface="+mn-lt"/>
            </a:rPr>
            <a:t>ITC </a:t>
          </a:r>
          <a:r>
            <a:rPr lang="en-IN" sz="2200" b="1" u="sng" kern="1200" dirty="0">
              <a:latin typeface="+mn-lt"/>
            </a:rPr>
            <a:t>not</a:t>
          </a:r>
          <a:r>
            <a:rPr lang="en-IN" sz="2200" kern="1200" dirty="0">
              <a:latin typeface="+mn-lt"/>
            </a:rPr>
            <a:t> Available</a:t>
          </a:r>
        </a:p>
      </dsp:txBody>
      <dsp:txXfrm>
        <a:off x="6223758" y="3009067"/>
        <a:ext cx="2145211" cy="1040242"/>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88CED1-D0F1-4D89-B306-37A858753A32}">
      <dsp:nvSpPr>
        <dsp:cNvPr id="0" name=""/>
        <dsp:cNvSpPr/>
      </dsp:nvSpPr>
      <dsp:spPr>
        <a:xfrm>
          <a:off x="6162566" y="2296233"/>
          <a:ext cx="1511867" cy="425151"/>
        </a:xfrm>
        <a:custGeom>
          <a:avLst/>
          <a:gdLst/>
          <a:ahLst/>
          <a:cxnLst/>
          <a:rect l="0" t="0" r="0" b="0"/>
          <a:pathLst>
            <a:path>
              <a:moveTo>
                <a:pt x="1511867" y="0"/>
              </a:moveTo>
              <a:lnTo>
                <a:pt x="1511867" y="308875"/>
              </a:lnTo>
              <a:lnTo>
                <a:pt x="0" y="308875"/>
              </a:lnTo>
              <a:lnTo>
                <a:pt x="0" y="425151"/>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280CBDE-6187-40CE-A3CC-CC86C6AAB705}">
      <dsp:nvSpPr>
        <dsp:cNvPr id="0" name=""/>
        <dsp:cNvSpPr/>
      </dsp:nvSpPr>
      <dsp:spPr>
        <a:xfrm>
          <a:off x="4153776" y="1105145"/>
          <a:ext cx="3520657" cy="394067"/>
        </a:xfrm>
        <a:custGeom>
          <a:avLst/>
          <a:gdLst/>
          <a:ahLst/>
          <a:cxnLst/>
          <a:rect l="0" t="0" r="0" b="0"/>
          <a:pathLst>
            <a:path>
              <a:moveTo>
                <a:pt x="0" y="0"/>
              </a:moveTo>
              <a:lnTo>
                <a:pt x="0" y="277791"/>
              </a:lnTo>
              <a:lnTo>
                <a:pt x="3520657" y="277791"/>
              </a:lnTo>
              <a:lnTo>
                <a:pt x="3520657" y="394067"/>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E59544-F220-472F-83CF-187911947B79}">
      <dsp:nvSpPr>
        <dsp:cNvPr id="0" name=""/>
        <dsp:cNvSpPr/>
      </dsp:nvSpPr>
      <dsp:spPr>
        <a:xfrm>
          <a:off x="5737173" y="2296233"/>
          <a:ext cx="400794" cy="426378"/>
        </a:xfrm>
        <a:custGeom>
          <a:avLst/>
          <a:gdLst/>
          <a:ahLst/>
          <a:cxnLst/>
          <a:rect l="0" t="0" r="0" b="0"/>
          <a:pathLst>
            <a:path>
              <a:moveTo>
                <a:pt x="400794" y="0"/>
              </a:moveTo>
              <a:lnTo>
                <a:pt x="400794" y="310102"/>
              </a:lnTo>
              <a:lnTo>
                <a:pt x="0" y="310102"/>
              </a:lnTo>
              <a:lnTo>
                <a:pt x="0" y="426378"/>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500F193-C383-40A1-8308-896A8F48A306}">
      <dsp:nvSpPr>
        <dsp:cNvPr id="0" name=""/>
        <dsp:cNvSpPr/>
      </dsp:nvSpPr>
      <dsp:spPr>
        <a:xfrm>
          <a:off x="4153776" y="1105145"/>
          <a:ext cx="1984192" cy="394067"/>
        </a:xfrm>
        <a:custGeom>
          <a:avLst/>
          <a:gdLst/>
          <a:ahLst/>
          <a:cxnLst/>
          <a:rect l="0" t="0" r="0" b="0"/>
          <a:pathLst>
            <a:path>
              <a:moveTo>
                <a:pt x="0" y="0"/>
              </a:moveTo>
              <a:lnTo>
                <a:pt x="0" y="277791"/>
              </a:lnTo>
              <a:lnTo>
                <a:pt x="1984192" y="277791"/>
              </a:lnTo>
              <a:lnTo>
                <a:pt x="1984192" y="394067"/>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4CB6488-1EBB-4C58-A184-80DDB22204F5}">
      <dsp:nvSpPr>
        <dsp:cNvPr id="0" name=""/>
        <dsp:cNvSpPr/>
      </dsp:nvSpPr>
      <dsp:spPr>
        <a:xfrm>
          <a:off x="4690789" y="2296233"/>
          <a:ext cx="1050184" cy="426378"/>
        </a:xfrm>
        <a:custGeom>
          <a:avLst/>
          <a:gdLst/>
          <a:ahLst/>
          <a:cxnLst/>
          <a:rect l="0" t="0" r="0" b="0"/>
          <a:pathLst>
            <a:path>
              <a:moveTo>
                <a:pt x="0" y="0"/>
              </a:moveTo>
              <a:lnTo>
                <a:pt x="0" y="310102"/>
              </a:lnTo>
              <a:lnTo>
                <a:pt x="1050184" y="310102"/>
              </a:lnTo>
              <a:lnTo>
                <a:pt x="1050184" y="426378"/>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46B610-8531-4202-BDF0-1F96661949A2}">
      <dsp:nvSpPr>
        <dsp:cNvPr id="0" name=""/>
        <dsp:cNvSpPr/>
      </dsp:nvSpPr>
      <dsp:spPr>
        <a:xfrm>
          <a:off x="4153776" y="1105145"/>
          <a:ext cx="537013" cy="394067"/>
        </a:xfrm>
        <a:custGeom>
          <a:avLst/>
          <a:gdLst/>
          <a:ahLst/>
          <a:cxnLst/>
          <a:rect l="0" t="0" r="0" b="0"/>
          <a:pathLst>
            <a:path>
              <a:moveTo>
                <a:pt x="0" y="0"/>
              </a:moveTo>
              <a:lnTo>
                <a:pt x="0" y="277791"/>
              </a:lnTo>
              <a:lnTo>
                <a:pt x="537013" y="277791"/>
              </a:lnTo>
              <a:lnTo>
                <a:pt x="537013" y="394067"/>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107D2E3-E7F8-45B8-A42A-F5BD0A505428}">
      <dsp:nvSpPr>
        <dsp:cNvPr id="0" name=""/>
        <dsp:cNvSpPr/>
      </dsp:nvSpPr>
      <dsp:spPr>
        <a:xfrm>
          <a:off x="1571679" y="2296233"/>
          <a:ext cx="829592" cy="437608"/>
        </a:xfrm>
        <a:custGeom>
          <a:avLst/>
          <a:gdLst/>
          <a:ahLst/>
          <a:cxnLst/>
          <a:rect l="0" t="0" r="0" b="0"/>
          <a:pathLst>
            <a:path>
              <a:moveTo>
                <a:pt x="829592" y="0"/>
              </a:moveTo>
              <a:lnTo>
                <a:pt x="829592" y="321332"/>
              </a:lnTo>
              <a:lnTo>
                <a:pt x="0" y="321332"/>
              </a:lnTo>
              <a:lnTo>
                <a:pt x="0" y="437608"/>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B272A9B-3294-475B-AB42-BF010B5BFB97}">
      <dsp:nvSpPr>
        <dsp:cNvPr id="0" name=""/>
        <dsp:cNvSpPr/>
      </dsp:nvSpPr>
      <dsp:spPr>
        <a:xfrm>
          <a:off x="2401271" y="1105145"/>
          <a:ext cx="1752504" cy="394067"/>
        </a:xfrm>
        <a:custGeom>
          <a:avLst/>
          <a:gdLst/>
          <a:ahLst/>
          <a:cxnLst/>
          <a:rect l="0" t="0" r="0" b="0"/>
          <a:pathLst>
            <a:path>
              <a:moveTo>
                <a:pt x="1752504" y="0"/>
              </a:moveTo>
              <a:lnTo>
                <a:pt x="1752504" y="277791"/>
              </a:lnTo>
              <a:lnTo>
                <a:pt x="0" y="277791"/>
              </a:lnTo>
              <a:lnTo>
                <a:pt x="0" y="394067"/>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B2A91FC-D981-4C16-9F89-1BDAA409BF67}">
      <dsp:nvSpPr>
        <dsp:cNvPr id="0" name=""/>
        <dsp:cNvSpPr/>
      </dsp:nvSpPr>
      <dsp:spPr>
        <a:xfrm>
          <a:off x="633119" y="2296233"/>
          <a:ext cx="689655" cy="448129"/>
        </a:xfrm>
        <a:custGeom>
          <a:avLst/>
          <a:gdLst/>
          <a:ahLst/>
          <a:cxnLst/>
          <a:rect l="0" t="0" r="0" b="0"/>
          <a:pathLst>
            <a:path>
              <a:moveTo>
                <a:pt x="0" y="0"/>
              </a:moveTo>
              <a:lnTo>
                <a:pt x="0" y="331853"/>
              </a:lnTo>
              <a:lnTo>
                <a:pt x="689655" y="331853"/>
              </a:lnTo>
              <a:lnTo>
                <a:pt x="689655" y="448129"/>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D82656D-6741-448A-9E17-4A7BE31B59AE}">
      <dsp:nvSpPr>
        <dsp:cNvPr id="0" name=""/>
        <dsp:cNvSpPr/>
      </dsp:nvSpPr>
      <dsp:spPr>
        <a:xfrm>
          <a:off x="633119" y="1105145"/>
          <a:ext cx="3520657" cy="394067"/>
        </a:xfrm>
        <a:custGeom>
          <a:avLst/>
          <a:gdLst/>
          <a:ahLst/>
          <a:cxnLst/>
          <a:rect l="0" t="0" r="0" b="0"/>
          <a:pathLst>
            <a:path>
              <a:moveTo>
                <a:pt x="3520657" y="0"/>
              </a:moveTo>
              <a:lnTo>
                <a:pt x="3520657" y="277791"/>
              </a:lnTo>
              <a:lnTo>
                <a:pt x="0" y="277791"/>
              </a:lnTo>
              <a:lnTo>
                <a:pt x="0" y="394067"/>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664D0F6-D54D-4375-B63F-FB04A8759453}">
      <dsp:nvSpPr>
        <dsp:cNvPr id="0" name=""/>
        <dsp:cNvSpPr/>
      </dsp:nvSpPr>
      <dsp:spPr>
        <a:xfrm>
          <a:off x="2982243" y="308124"/>
          <a:ext cx="2343065" cy="797020"/>
        </a:xfrm>
        <a:prstGeom prst="roundRect">
          <a:avLst>
            <a:gd name="adj" fmla="val 10000"/>
          </a:avLst>
        </a:prstGeom>
        <a:gradFill rotWithShape="0">
          <a:gsLst>
            <a:gs pos="0">
              <a:schemeClr val="dk2">
                <a:hueOff val="0"/>
                <a:satOff val="0"/>
                <a:lumOff val="0"/>
                <a:alphaOff val="0"/>
                <a:tint val="64000"/>
                <a:lumMod val="118000"/>
              </a:schemeClr>
            </a:gs>
            <a:gs pos="100000">
              <a:schemeClr val="dk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C02653B1-3A3A-4502-B3A2-F5FA4296ABC4}">
      <dsp:nvSpPr>
        <dsp:cNvPr id="0" name=""/>
        <dsp:cNvSpPr/>
      </dsp:nvSpPr>
      <dsp:spPr>
        <a:xfrm>
          <a:off x="3121704" y="440612"/>
          <a:ext cx="2343065" cy="797020"/>
        </a:xfrm>
        <a:prstGeom prst="roundRect">
          <a:avLst>
            <a:gd name="adj" fmla="val 10000"/>
          </a:avLst>
        </a:prstGeom>
        <a:solidFill>
          <a:schemeClr val="lt2">
            <a:alpha val="90000"/>
            <a:hueOff val="0"/>
            <a:satOff val="0"/>
            <a:lumOff val="0"/>
            <a:alphaOff val="0"/>
          </a:schemeClr>
        </a:solidFill>
        <a:ln w="9525" cap="rnd"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mn-lt"/>
              <a:ea typeface="Cambria Math" panose="02040503050406030204" pitchFamily="18" charset="0"/>
            </a:rPr>
            <a:t>Use of input tax credit: Partly for</a:t>
          </a:r>
          <a:endParaRPr lang="en-IN" sz="2000" kern="1200" dirty="0">
            <a:latin typeface="+mn-lt"/>
          </a:endParaRPr>
        </a:p>
      </dsp:txBody>
      <dsp:txXfrm>
        <a:off x="3145048" y="463956"/>
        <a:ext cx="2296377" cy="750332"/>
      </dsp:txXfrm>
    </dsp:sp>
    <dsp:sp modelId="{583C88C8-9294-4EF6-AF1E-036B3E99D532}">
      <dsp:nvSpPr>
        <dsp:cNvPr id="0" name=""/>
        <dsp:cNvSpPr/>
      </dsp:nvSpPr>
      <dsp:spPr>
        <a:xfrm>
          <a:off x="5543" y="1499212"/>
          <a:ext cx="1255150" cy="797020"/>
        </a:xfrm>
        <a:prstGeom prst="roundRect">
          <a:avLst>
            <a:gd name="adj" fmla="val 10000"/>
          </a:avLst>
        </a:prstGeom>
        <a:gradFill rotWithShape="0">
          <a:gsLst>
            <a:gs pos="0">
              <a:schemeClr val="dk2">
                <a:hueOff val="0"/>
                <a:satOff val="0"/>
                <a:lumOff val="0"/>
                <a:alphaOff val="0"/>
                <a:tint val="64000"/>
                <a:lumMod val="118000"/>
              </a:schemeClr>
            </a:gs>
            <a:gs pos="100000">
              <a:schemeClr val="dk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6A4197EF-D841-47B5-8645-D48B3F9BD928}">
      <dsp:nvSpPr>
        <dsp:cNvPr id="0" name=""/>
        <dsp:cNvSpPr/>
      </dsp:nvSpPr>
      <dsp:spPr>
        <a:xfrm>
          <a:off x="145004" y="1631700"/>
          <a:ext cx="1255150" cy="797020"/>
        </a:xfrm>
        <a:prstGeom prst="roundRect">
          <a:avLst>
            <a:gd name="adj" fmla="val 10000"/>
          </a:avLst>
        </a:prstGeom>
        <a:solidFill>
          <a:schemeClr val="lt2">
            <a:alpha val="90000"/>
            <a:hueOff val="0"/>
            <a:satOff val="0"/>
            <a:lumOff val="0"/>
            <a:alphaOff val="0"/>
          </a:schemeClr>
        </a:solidFill>
        <a:ln w="9525" cap="rnd"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mn-lt"/>
              <a:ea typeface="Cambria Math" panose="02040503050406030204" pitchFamily="18" charset="0"/>
            </a:rPr>
            <a:t>Taxable Supplies</a:t>
          </a:r>
          <a:endParaRPr lang="en-IN" sz="2000" kern="1200" dirty="0">
            <a:latin typeface="+mn-lt"/>
          </a:endParaRPr>
        </a:p>
      </dsp:txBody>
      <dsp:txXfrm>
        <a:off x="168348" y="1655044"/>
        <a:ext cx="1208462" cy="750332"/>
      </dsp:txXfrm>
    </dsp:sp>
    <dsp:sp modelId="{39409755-6A1B-4544-8A6B-A5C958392F96}">
      <dsp:nvSpPr>
        <dsp:cNvPr id="0" name=""/>
        <dsp:cNvSpPr/>
      </dsp:nvSpPr>
      <dsp:spPr>
        <a:xfrm>
          <a:off x="695198" y="2744362"/>
          <a:ext cx="1255150" cy="797020"/>
        </a:xfrm>
        <a:prstGeom prst="roundRect">
          <a:avLst>
            <a:gd name="adj" fmla="val 10000"/>
          </a:avLst>
        </a:prstGeom>
        <a:gradFill rotWithShape="0">
          <a:gsLst>
            <a:gs pos="0">
              <a:schemeClr val="dk2">
                <a:hueOff val="0"/>
                <a:satOff val="0"/>
                <a:lumOff val="0"/>
                <a:alphaOff val="0"/>
                <a:tint val="64000"/>
                <a:lumMod val="118000"/>
              </a:schemeClr>
            </a:gs>
            <a:gs pos="100000">
              <a:schemeClr val="dk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00AF9EE-B174-4850-89BD-57C5D86249FB}">
      <dsp:nvSpPr>
        <dsp:cNvPr id="0" name=""/>
        <dsp:cNvSpPr/>
      </dsp:nvSpPr>
      <dsp:spPr>
        <a:xfrm>
          <a:off x="834660" y="2876850"/>
          <a:ext cx="1255150" cy="797020"/>
        </a:xfrm>
        <a:prstGeom prst="roundRect">
          <a:avLst>
            <a:gd name="adj" fmla="val 10000"/>
          </a:avLst>
        </a:prstGeom>
        <a:solidFill>
          <a:schemeClr val="lt2">
            <a:alpha val="90000"/>
            <a:hueOff val="0"/>
            <a:satOff val="0"/>
            <a:lumOff val="0"/>
            <a:alphaOff val="0"/>
          </a:schemeClr>
        </a:solidFill>
        <a:ln w="9525" cap="rnd"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kern="1200" dirty="0">
              <a:latin typeface="+mn-lt"/>
            </a:rPr>
            <a:t>ITC Available</a:t>
          </a:r>
        </a:p>
      </dsp:txBody>
      <dsp:txXfrm>
        <a:off x="858004" y="2900194"/>
        <a:ext cx="1208462" cy="750332"/>
      </dsp:txXfrm>
    </dsp:sp>
    <dsp:sp modelId="{CCAC4BF4-FA1B-4CF1-85FE-BFFBCC85EA97}">
      <dsp:nvSpPr>
        <dsp:cNvPr id="0" name=""/>
        <dsp:cNvSpPr/>
      </dsp:nvSpPr>
      <dsp:spPr>
        <a:xfrm>
          <a:off x="1773696" y="1499212"/>
          <a:ext cx="1255150" cy="797020"/>
        </a:xfrm>
        <a:prstGeom prst="roundRect">
          <a:avLst>
            <a:gd name="adj" fmla="val 10000"/>
          </a:avLst>
        </a:prstGeom>
        <a:gradFill rotWithShape="0">
          <a:gsLst>
            <a:gs pos="0">
              <a:schemeClr val="dk2">
                <a:hueOff val="0"/>
                <a:satOff val="0"/>
                <a:lumOff val="0"/>
                <a:alphaOff val="0"/>
                <a:tint val="64000"/>
                <a:lumMod val="118000"/>
              </a:schemeClr>
            </a:gs>
            <a:gs pos="100000">
              <a:schemeClr val="dk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39054C6-652C-4E0B-8B40-2D6A5B6166AA}">
      <dsp:nvSpPr>
        <dsp:cNvPr id="0" name=""/>
        <dsp:cNvSpPr/>
      </dsp:nvSpPr>
      <dsp:spPr>
        <a:xfrm>
          <a:off x="1913157" y="1631700"/>
          <a:ext cx="1255150" cy="797020"/>
        </a:xfrm>
        <a:prstGeom prst="roundRect">
          <a:avLst>
            <a:gd name="adj" fmla="val 10000"/>
          </a:avLst>
        </a:prstGeom>
        <a:solidFill>
          <a:schemeClr val="lt2">
            <a:alpha val="90000"/>
            <a:hueOff val="0"/>
            <a:satOff val="0"/>
            <a:lumOff val="0"/>
            <a:alphaOff val="0"/>
          </a:schemeClr>
        </a:solidFill>
        <a:ln w="9525" cap="rnd"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mn-lt"/>
              <a:ea typeface="Cambria Math" panose="02040503050406030204" pitchFamily="18" charset="0"/>
            </a:rPr>
            <a:t>Zero-rated Supplies</a:t>
          </a:r>
          <a:endParaRPr lang="en-IN" sz="2000" kern="1200" dirty="0">
            <a:latin typeface="+mn-lt"/>
          </a:endParaRPr>
        </a:p>
      </dsp:txBody>
      <dsp:txXfrm>
        <a:off x="1936501" y="1655044"/>
        <a:ext cx="1208462" cy="750332"/>
      </dsp:txXfrm>
    </dsp:sp>
    <dsp:sp modelId="{52FC3D5A-C36D-46CA-8102-8E74ED8FB258}">
      <dsp:nvSpPr>
        <dsp:cNvPr id="0" name=""/>
        <dsp:cNvSpPr/>
      </dsp:nvSpPr>
      <dsp:spPr>
        <a:xfrm>
          <a:off x="710024" y="2733842"/>
          <a:ext cx="1723309" cy="797020"/>
        </a:xfrm>
        <a:prstGeom prst="roundRect">
          <a:avLst>
            <a:gd name="adj" fmla="val 10000"/>
          </a:avLst>
        </a:prstGeom>
        <a:gradFill rotWithShape="0">
          <a:gsLst>
            <a:gs pos="0">
              <a:schemeClr val="dk2">
                <a:hueOff val="0"/>
                <a:satOff val="0"/>
                <a:lumOff val="0"/>
                <a:alphaOff val="0"/>
                <a:tint val="64000"/>
                <a:lumMod val="118000"/>
              </a:schemeClr>
            </a:gs>
            <a:gs pos="100000">
              <a:schemeClr val="dk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B7E45543-3EF3-42E0-86E6-8DB095859F65}">
      <dsp:nvSpPr>
        <dsp:cNvPr id="0" name=""/>
        <dsp:cNvSpPr/>
      </dsp:nvSpPr>
      <dsp:spPr>
        <a:xfrm>
          <a:off x="849486" y="2866330"/>
          <a:ext cx="1723309" cy="797020"/>
        </a:xfrm>
        <a:prstGeom prst="roundRect">
          <a:avLst>
            <a:gd name="adj" fmla="val 10000"/>
          </a:avLst>
        </a:prstGeom>
        <a:solidFill>
          <a:schemeClr val="lt2">
            <a:alpha val="90000"/>
            <a:hueOff val="0"/>
            <a:satOff val="0"/>
            <a:lumOff val="0"/>
            <a:alphaOff val="0"/>
          </a:schemeClr>
        </a:solidFill>
        <a:ln w="9525" cap="rnd"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IN" sz="2400" kern="1200" dirty="0">
              <a:latin typeface="+mn-lt"/>
            </a:rPr>
            <a:t>ITC Available</a:t>
          </a:r>
        </a:p>
      </dsp:txBody>
      <dsp:txXfrm>
        <a:off x="872830" y="2889674"/>
        <a:ext cx="1676621" cy="750332"/>
      </dsp:txXfrm>
    </dsp:sp>
    <dsp:sp modelId="{403494EC-8933-4C11-A3BD-E011F01C7FF5}">
      <dsp:nvSpPr>
        <dsp:cNvPr id="0" name=""/>
        <dsp:cNvSpPr/>
      </dsp:nvSpPr>
      <dsp:spPr>
        <a:xfrm>
          <a:off x="4063213" y="1499212"/>
          <a:ext cx="1255150" cy="797020"/>
        </a:xfrm>
        <a:prstGeom prst="roundRect">
          <a:avLst>
            <a:gd name="adj" fmla="val 10000"/>
          </a:avLst>
        </a:prstGeom>
        <a:gradFill rotWithShape="0">
          <a:gsLst>
            <a:gs pos="0">
              <a:schemeClr val="dk2">
                <a:hueOff val="0"/>
                <a:satOff val="0"/>
                <a:lumOff val="0"/>
                <a:alphaOff val="0"/>
                <a:tint val="64000"/>
                <a:lumMod val="118000"/>
              </a:schemeClr>
            </a:gs>
            <a:gs pos="100000">
              <a:schemeClr val="dk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0E1CD7CD-F923-4843-802A-27743C518D27}">
      <dsp:nvSpPr>
        <dsp:cNvPr id="0" name=""/>
        <dsp:cNvSpPr/>
      </dsp:nvSpPr>
      <dsp:spPr>
        <a:xfrm>
          <a:off x="4202675" y="1631700"/>
          <a:ext cx="1255150" cy="797020"/>
        </a:xfrm>
        <a:prstGeom prst="roundRect">
          <a:avLst>
            <a:gd name="adj" fmla="val 10000"/>
          </a:avLst>
        </a:prstGeom>
        <a:solidFill>
          <a:schemeClr val="lt2">
            <a:alpha val="90000"/>
            <a:hueOff val="0"/>
            <a:satOff val="0"/>
            <a:lumOff val="0"/>
            <a:alphaOff val="0"/>
          </a:schemeClr>
        </a:solidFill>
        <a:ln w="9525" cap="rnd"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mn-lt"/>
              <a:ea typeface="Cambria Math" panose="02040503050406030204" pitchFamily="18" charset="0"/>
            </a:rPr>
            <a:t>Non-taxable Supplies</a:t>
          </a:r>
          <a:endParaRPr lang="en-IN" sz="2000" kern="1200" dirty="0">
            <a:latin typeface="+mn-lt"/>
          </a:endParaRPr>
        </a:p>
      </dsp:txBody>
      <dsp:txXfrm>
        <a:off x="4226019" y="1655044"/>
        <a:ext cx="1208462" cy="750332"/>
      </dsp:txXfrm>
    </dsp:sp>
    <dsp:sp modelId="{6FE39A4E-51C8-4FD3-9813-D06FA09D6E57}">
      <dsp:nvSpPr>
        <dsp:cNvPr id="0" name=""/>
        <dsp:cNvSpPr/>
      </dsp:nvSpPr>
      <dsp:spPr>
        <a:xfrm>
          <a:off x="5113398" y="2722612"/>
          <a:ext cx="1255150" cy="797020"/>
        </a:xfrm>
        <a:prstGeom prst="roundRect">
          <a:avLst>
            <a:gd name="adj" fmla="val 10000"/>
          </a:avLst>
        </a:prstGeom>
        <a:gradFill rotWithShape="0">
          <a:gsLst>
            <a:gs pos="0">
              <a:schemeClr val="dk2">
                <a:hueOff val="0"/>
                <a:satOff val="0"/>
                <a:lumOff val="0"/>
                <a:alphaOff val="0"/>
                <a:tint val="64000"/>
                <a:lumMod val="118000"/>
              </a:schemeClr>
            </a:gs>
            <a:gs pos="100000">
              <a:schemeClr val="dk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2023960C-BAD8-43D8-B7EC-6C06A6943361}">
      <dsp:nvSpPr>
        <dsp:cNvPr id="0" name=""/>
        <dsp:cNvSpPr/>
      </dsp:nvSpPr>
      <dsp:spPr>
        <a:xfrm>
          <a:off x="5252859" y="2855100"/>
          <a:ext cx="1255150" cy="797020"/>
        </a:xfrm>
        <a:prstGeom prst="roundRect">
          <a:avLst>
            <a:gd name="adj" fmla="val 10000"/>
          </a:avLst>
        </a:prstGeom>
        <a:solidFill>
          <a:schemeClr val="lt2">
            <a:alpha val="90000"/>
            <a:hueOff val="0"/>
            <a:satOff val="0"/>
            <a:lumOff val="0"/>
            <a:alphaOff val="0"/>
          </a:schemeClr>
        </a:solidFill>
        <a:ln w="9525" cap="rnd"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kern="1200">
              <a:latin typeface="+mn-lt"/>
            </a:rPr>
            <a:t>ITC </a:t>
          </a:r>
          <a:r>
            <a:rPr lang="en-IN" sz="2000" b="1" u="sng" kern="1200">
              <a:latin typeface="+mn-lt"/>
            </a:rPr>
            <a:t>not</a:t>
          </a:r>
          <a:r>
            <a:rPr lang="en-IN" sz="2000" kern="1200">
              <a:latin typeface="+mn-lt"/>
            </a:rPr>
            <a:t> available</a:t>
          </a:r>
          <a:endParaRPr lang="en-IN" sz="2000" kern="1200" dirty="0">
            <a:latin typeface="+mn-lt"/>
          </a:endParaRPr>
        </a:p>
      </dsp:txBody>
      <dsp:txXfrm>
        <a:off x="5276203" y="2878444"/>
        <a:ext cx="1208462" cy="750332"/>
      </dsp:txXfrm>
    </dsp:sp>
    <dsp:sp modelId="{6DDC651E-233F-4714-863B-FD7135F0A47D}">
      <dsp:nvSpPr>
        <dsp:cNvPr id="0" name=""/>
        <dsp:cNvSpPr/>
      </dsp:nvSpPr>
      <dsp:spPr>
        <a:xfrm>
          <a:off x="5510393" y="1499212"/>
          <a:ext cx="1255150" cy="797020"/>
        </a:xfrm>
        <a:prstGeom prst="roundRect">
          <a:avLst>
            <a:gd name="adj" fmla="val 10000"/>
          </a:avLst>
        </a:prstGeom>
        <a:gradFill rotWithShape="0">
          <a:gsLst>
            <a:gs pos="0">
              <a:schemeClr val="dk2">
                <a:hueOff val="0"/>
                <a:satOff val="0"/>
                <a:lumOff val="0"/>
                <a:alphaOff val="0"/>
                <a:tint val="64000"/>
                <a:lumMod val="118000"/>
              </a:schemeClr>
            </a:gs>
            <a:gs pos="100000">
              <a:schemeClr val="dk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952FCB9D-B50C-4D32-B3D8-8B5C76F8CD93}">
      <dsp:nvSpPr>
        <dsp:cNvPr id="0" name=""/>
        <dsp:cNvSpPr/>
      </dsp:nvSpPr>
      <dsp:spPr>
        <a:xfrm>
          <a:off x="5649854" y="1631700"/>
          <a:ext cx="1255150" cy="797020"/>
        </a:xfrm>
        <a:prstGeom prst="roundRect">
          <a:avLst>
            <a:gd name="adj" fmla="val 10000"/>
          </a:avLst>
        </a:prstGeom>
        <a:solidFill>
          <a:schemeClr val="lt2">
            <a:alpha val="90000"/>
            <a:hueOff val="0"/>
            <a:satOff val="0"/>
            <a:lumOff val="0"/>
            <a:alphaOff val="0"/>
          </a:schemeClr>
        </a:solidFill>
        <a:ln w="9525" cap="rnd"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mn-lt"/>
              <a:ea typeface="Cambria Math" panose="02040503050406030204" pitchFamily="18" charset="0"/>
            </a:rPr>
            <a:t>Exempt Supplies</a:t>
          </a:r>
          <a:endParaRPr lang="en-IN" sz="2000" kern="1200" dirty="0">
            <a:latin typeface="+mn-lt"/>
          </a:endParaRPr>
        </a:p>
      </dsp:txBody>
      <dsp:txXfrm>
        <a:off x="5673198" y="1655044"/>
        <a:ext cx="1208462" cy="750332"/>
      </dsp:txXfrm>
    </dsp:sp>
    <dsp:sp modelId="{472A254B-D8FE-463D-9208-816ECC35C0CB}">
      <dsp:nvSpPr>
        <dsp:cNvPr id="0" name=""/>
        <dsp:cNvSpPr/>
      </dsp:nvSpPr>
      <dsp:spPr>
        <a:xfrm>
          <a:off x="5109598" y="2722612"/>
          <a:ext cx="1255150" cy="797020"/>
        </a:xfrm>
        <a:prstGeom prst="roundRect">
          <a:avLst>
            <a:gd name="adj" fmla="val 10000"/>
          </a:avLst>
        </a:prstGeom>
        <a:gradFill rotWithShape="0">
          <a:gsLst>
            <a:gs pos="0">
              <a:schemeClr val="dk2">
                <a:hueOff val="0"/>
                <a:satOff val="0"/>
                <a:lumOff val="0"/>
                <a:alphaOff val="0"/>
                <a:tint val="64000"/>
                <a:lumMod val="118000"/>
              </a:schemeClr>
            </a:gs>
            <a:gs pos="100000">
              <a:schemeClr val="dk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6082A655-37DE-425E-9074-4D125465158D}">
      <dsp:nvSpPr>
        <dsp:cNvPr id="0" name=""/>
        <dsp:cNvSpPr/>
      </dsp:nvSpPr>
      <dsp:spPr>
        <a:xfrm>
          <a:off x="5249059" y="2855100"/>
          <a:ext cx="1255150" cy="797020"/>
        </a:xfrm>
        <a:prstGeom prst="roundRect">
          <a:avLst>
            <a:gd name="adj" fmla="val 10000"/>
          </a:avLst>
        </a:prstGeom>
        <a:solidFill>
          <a:schemeClr val="lt2">
            <a:alpha val="90000"/>
            <a:hueOff val="0"/>
            <a:satOff val="0"/>
            <a:lumOff val="0"/>
            <a:alphaOff val="0"/>
          </a:schemeClr>
        </a:solidFill>
        <a:ln w="9525" cap="rnd"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kern="1200">
              <a:latin typeface="+mn-lt"/>
            </a:rPr>
            <a:t>ITC </a:t>
          </a:r>
          <a:r>
            <a:rPr lang="en-IN" sz="2000" b="1" u="sng" kern="1200">
              <a:latin typeface="+mn-lt"/>
            </a:rPr>
            <a:t>not</a:t>
          </a:r>
          <a:r>
            <a:rPr lang="en-IN" sz="2000" kern="1200">
              <a:latin typeface="+mn-lt"/>
            </a:rPr>
            <a:t> available</a:t>
          </a:r>
          <a:endParaRPr lang="en-IN" sz="2000" kern="1200" dirty="0">
            <a:latin typeface="+mn-lt"/>
          </a:endParaRPr>
        </a:p>
      </dsp:txBody>
      <dsp:txXfrm>
        <a:off x="5272403" y="2878444"/>
        <a:ext cx="1208462" cy="750332"/>
      </dsp:txXfrm>
    </dsp:sp>
    <dsp:sp modelId="{C70C46AD-55C7-470B-9B5C-1556A1E2A520}">
      <dsp:nvSpPr>
        <dsp:cNvPr id="0" name=""/>
        <dsp:cNvSpPr/>
      </dsp:nvSpPr>
      <dsp:spPr>
        <a:xfrm>
          <a:off x="7046857" y="1499212"/>
          <a:ext cx="1255150" cy="797020"/>
        </a:xfrm>
        <a:prstGeom prst="roundRect">
          <a:avLst>
            <a:gd name="adj" fmla="val 10000"/>
          </a:avLst>
        </a:prstGeom>
        <a:gradFill rotWithShape="0">
          <a:gsLst>
            <a:gs pos="0">
              <a:schemeClr val="dk2">
                <a:hueOff val="0"/>
                <a:satOff val="0"/>
                <a:lumOff val="0"/>
                <a:alphaOff val="0"/>
                <a:tint val="64000"/>
                <a:lumMod val="118000"/>
              </a:schemeClr>
            </a:gs>
            <a:gs pos="100000">
              <a:schemeClr val="dk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3C488F83-FBCF-4DE8-A6DF-C48E5B031DA3}">
      <dsp:nvSpPr>
        <dsp:cNvPr id="0" name=""/>
        <dsp:cNvSpPr/>
      </dsp:nvSpPr>
      <dsp:spPr>
        <a:xfrm>
          <a:off x="7186318" y="1631700"/>
          <a:ext cx="1255150" cy="797020"/>
        </a:xfrm>
        <a:prstGeom prst="roundRect">
          <a:avLst>
            <a:gd name="adj" fmla="val 10000"/>
          </a:avLst>
        </a:prstGeom>
        <a:solidFill>
          <a:schemeClr val="lt2">
            <a:alpha val="90000"/>
            <a:hueOff val="0"/>
            <a:satOff val="0"/>
            <a:lumOff val="0"/>
            <a:alphaOff val="0"/>
          </a:schemeClr>
        </a:solidFill>
        <a:ln w="9525" cap="rnd"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kern="1200" dirty="0">
              <a:latin typeface="+mn-lt"/>
            </a:rPr>
            <a:t>Nil-rated Supplies</a:t>
          </a:r>
        </a:p>
      </dsp:txBody>
      <dsp:txXfrm>
        <a:off x="7209662" y="1655044"/>
        <a:ext cx="1208462" cy="750332"/>
      </dsp:txXfrm>
    </dsp:sp>
    <dsp:sp modelId="{2A25286E-8D13-40EA-90B8-1E6587AC601A}">
      <dsp:nvSpPr>
        <dsp:cNvPr id="0" name=""/>
        <dsp:cNvSpPr/>
      </dsp:nvSpPr>
      <dsp:spPr>
        <a:xfrm>
          <a:off x="5098129" y="2721384"/>
          <a:ext cx="2128874" cy="797020"/>
        </a:xfrm>
        <a:prstGeom prst="roundRect">
          <a:avLst>
            <a:gd name="adj" fmla="val 10000"/>
          </a:avLst>
        </a:prstGeom>
        <a:gradFill rotWithShape="0">
          <a:gsLst>
            <a:gs pos="0">
              <a:schemeClr val="dk2">
                <a:hueOff val="0"/>
                <a:satOff val="0"/>
                <a:lumOff val="0"/>
                <a:alphaOff val="0"/>
                <a:tint val="64000"/>
                <a:lumMod val="118000"/>
              </a:schemeClr>
            </a:gs>
            <a:gs pos="100000">
              <a:schemeClr val="dk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23032DBB-11B0-4853-B4FE-1F58F1C7459D}">
      <dsp:nvSpPr>
        <dsp:cNvPr id="0" name=""/>
        <dsp:cNvSpPr/>
      </dsp:nvSpPr>
      <dsp:spPr>
        <a:xfrm>
          <a:off x="5237590" y="2853872"/>
          <a:ext cx="2128874" cy="797020"/>
        </a:xfrm>
        <a:prstGeom prst="roundRect">
          <a:avLst>
            <a:gd name="adj" fmla="val 10000"/>
          </a:avLst>
        </a:prstGeom>
        <a:solidFill>
          <a:schemeClr val="lt2">
            <a:alpha val="90000"/>
            <a:hueOff val="0"/>
            <a:satOff val="0"/>
            <a:lumOff val="0"/>
            <a:alphaOff val="0"/>
          </a:schemeClr>
        </a:solidFill>
        <a:ln w="9525" cap="rnd"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IN" sz="2400" kern="1200" dirty="0">
              <a:latin typeface="+mn-lt"/>
            </a:rPr>
            <a:t>ITC </a:t>
          </a:r>
          <a:r>
            <a:rPr lang="en-IN" sz="2400" b="1" u="sng" kern="1200" dirty="0">
              <a:latin typeface="+mn-lt"/>
            </a:rPr>
            <a:t>not</a:t>
          </a:r>
          <a:r>
            <a:rPr lang="en-IN" sz="2400" kern="1200" dirty="0">
              <a:latin typeface="+mn-lt"/>
            </a:rPr>
            <a:t> available</a:t>
          </a:r>
        </a:p>
      </dsp:txBody>
      <dsp:txXfrm>
        <a:off x="5260934" y="2877216"/>
        <a:ext cx="2082186" cy="750332"/>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974C48-51FE-42CD-A727-990BC5022660}">
      <dsp:nvSpPr>
        <dsp:cNvPr id="0" name=""/>
        <dsp:cNvSpPr/>
      </dsp:nvSpPr>
      <dsp:spPr>
        <a:xfrm>
          <a:off x="20595" y="106945"/>
          <a:ext cx="8545830" cy="646217"/>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kern="1200" dirty="0">
              <a:latin typeface="Times New Roman" panose="02020603050405020304" pitchFamily="18" charset="0"/>
              <a:ea typeface="Cambria Math" panose="02040503050406030204" pitchFamily="18" charset="0"/>
              <a:cs typeface="Times New Roman" panose="02020603050405020304" pitchFamily="18" charset="0"/>
            </a:rPr>
            <a:t>Eligible credit under earlier law carried forward in the return</a:t>
          </a:r>
          <a:endParaRPr lang="en-IN" sz="2000" kern="1200" dirty="0">
            <a:latin typeface="Times New Roman" panose="02020603050405020304" pitchFamily="18" charset="0"/>
            <a:cs typeface="Times New Roman" panose="02020603050405020304" pitchFamily="18" charset="0"/>
          </a:endParaRPr>
        </a:p>
      </dsp:txBody>
      <dsp:txXfrm>
        <a:off x="39522" y="125872"/>
        <a:ext cx="7557556" cy="608363"/>
      </dsp:txXfrm>
    </dsp:sp>
    <dsp:sp modelId="{B2463746-0AF9-4341-A6BB-407ABB9F92A3}">
      <dsp:nvSpPr>
        <dsp:cNvPr id="0" name=""/>
        <dsp:cNvSpPr/>
      </dsp:nvSpPr>
      <dsp:spPr>
        <a:xfrm>
          <a:off x="446861" y="1055588"/>
          <a:ext cx="9083534" cy="781916"/>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941388">
            <a:lnSpc>
              <a:spcPct val="90000"/>
            </a:lnSpc>
            <a:spcBef>
              <a:spcPct val="0"/>
            </a:spcBef>
            <a:spcAft>
              <a:spcPct val="35000"/>
            </a:spcAft>
            <a:buNone/>
            <a:tabLst>
              <a:tab pos="7537450" algn="l"/>
            </a:tabLst>
          </a:pPr>
          <a:r>
            <a:rPr lang="en-IN" sz="1800" kern="1200" dirty="0">
              <a:latin typeface="Times New Roman" panose="02020603050405020304" pitchFamily="18" charset="0"/>
              <a:ea typeface="Cambria Math" panose="02040503050406030204" pitchFamily="18" charset="0"/>
              <a:cs typeface="Times New Roman" panose="02020603050405020304" pitchFamily="18" charset="0"/>
            </a:rPr>
            <a:t>Amount equivalent to the credit of input tax in respect of input held in stock or input contained in semi-finished goods or finished goods held in stock as on appointed day</a:t>
          </a:r>
          <a:endParaRPr lang="en-IN" sz="1800" kern="1200" dirty="0">
            <a:latin typeface="Times New Roman" panose="02020603050405020304" pitchFamily="18" charset="0"/>
            <a:cs typeface="Times New Roman" panose="02020603050405020304" pitchFamily="18" charset="0"/>
          </a:endParaRPr>
        </a:p>
      </dsp:txBody>
      <dsp:txXfrm>
        <a:off x="469763" y="1078490"/>
        <a:ext cx="7682736" cy="736112"/>
      </dsp:txXfrm>
    </dsp:sp>
    <dsp:sp modelId="{6CD38ABA-C361-4795-BC8E-7E25565EE80A}">
      <dsp:nvSpPr>
        <dsp:cNvPr id="0" name=""/>
        <dsp:cNvSpPr/>
      </dsp:nvSpPr>
      <dsp:spPr>
        <a:xfrm>
          <a:off x="1420744" y="2107620"/>
          <a:ext cx="8545830" cy="710837"/>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kern="1200" dirty="0">
              <a:latin typeface="Times New Roman" panose="02020603050405020304" pitchFamily="18" charset="0"/>
              <a:ea typeface="Cambria Math" panose="02040503050406030204" pitchFamily="18" charset="0"/>
              <a:cs typeface="Times New Roman" panose="02020603050405020304" pitchFamily="18" charset="0"/>
            </a:rPr>
            <a:t>Such amount shall be payable by debiting the electronic credit ledger or cash ledger</a:t>
          </a:r>
          <a:endParaRPr lang="en-IN" sz="1800" kern="1200" dirty="0">
            <a:latin typeface="Times New Roman" panose="02020603050405020304" pitchFamily="18" charset="0"/>
            <a:cs typeface="Times New Roman" panose="02020603050405020304" pitchFamily="18" charset="0"/>
          </a:endParaRPr>
        </a:p>
      </dsp:txBody>
      <dsp:txXfrm>
        <a:off x="1441564" y="2128440"/>
        <a:ext cx="7240088" cy="669197"/>
      </dsp:txXfrm>
    </dsp:sp>
    <dsp:sp modelId="{FF2875E0-D6FC-4F17-A8C8-FBC5CE5991BB}">
      <dsp:nvSpPr>
        <dsp:cNvPr id="0" name=""/>
        <dsp:cNvSpPr/>
      </dsp:nvSpPr>
      <dsp:spPr>
        <a:xfrm>
          <a:off x="2136457" y="3156423"/>
          <a:ext cx="8545830" cy="646217"/>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kern="1200" dirty="0">
              <a:latin typeface="Times New Roman" panose="02020603050405020304" pitchFamily="18" charset="0"/>
              <a:ea typeface="Cambria Math" panose="02040503050406030204" pitchFamily="18" charset="0"/>
              <a:cs typeface="Times New Roman" panose="02020603050405020304" pitchFamily="18" charset="0"/>
            </a:rPr>
            <a:t>Balance in electronic credit ledger shall lapse </a:t>
          </a:r>
          <a:endParaRPr lang="en-US" sz="1800" kern="1200" dirty="0">
            <a:latin typeface="Times New Roman" panose="02020603050405020304" pitchFamily="18" charset="0"/>
            <a:ea typeface="Cambria Math" panose="02040503050406030204" pitchFamily="18" charset="0"/>
            <a:cs typeface="Times New Roman" panose="02020603050405020304" pitchFamily="18" charset="0"/>
          </a:endParaRPr>
        </a:p>
      </dsp:txBody>
      <dsp:txXfrm>
        <a:off x="2155384" y="3175350"/>
        <a:ext cx="7233192" cy="608363"/>
      </dsp:txXfrm>
    </dsp:sp>
    <dsp:sp modelId="{1123D96A-7A63-4D27-8BF7-32CE15449023}">
      <dsp:nvSpPr>
        <dsp:cNvPr id="0" name=""/>
        <dsp:cNvSpPr/>
      </dsp:nvSpPr>
      <dsp:spPr>
        <a:xfrm>
          <a:off x="7986759" y="658765"/>
          <a:ext cx="559070" cy="559070"/>
        </a:xfrm>
        <a:prstGeom prst="downArrow">
          <a:avLst>
            <a:gd name="adj1" fmla="val 55000"/>
            <a:gd name="adj2" fmla="val 45000"/>
          </a:avLst>
        </a:prstGeom>
        <a:solidFill>
          <a:schemeClr val="lt1">
            <a:alpha val="90000"/>
            <a:tint val="40000"/>
            <a:hueOff val="0"/>
            <a:satOff val="0"/>
            <a:lumOff val="0"/>
            <a:alphaOff val="0"/>
          </a:schemeClr>
        </a:solidFill>
        <a:ln w="19050" cap="rnd" cmpd="sng" algn="ctr">
          <a:solidFill>
            <a:schemeClr val="dk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IN" sz="1800" kern="1200">
            <a:latin typeface="+mn-lt"/>
          </a:endParaRPr>
        </a:p>
      </dsp:txBody>
      <dsp:txXfrm>
        <a:off x="8112550" y="658765"/>
        <a:ext cx="307488" cy="420700"/>
      </dsp:txXfrm>
    </dsp:sp>
    <dsp:sp modelId="{7C2338FE-8DA0-4A65-9B08-DE16E29664A3}">
      <dsp:nvSpPr>
        <dsp:cNvPr id="0" name=""/>
        <dsp:cNvSpPr/>
      </dsp:nvSpPr>
      <dsp:spPr>
        <a:xfrm>
          <a:off x="8702472" y="1675257"/>
          <a:ext cx="559070" cy="559070"/>
        </a:xfrm>
        <a:prstGeom prst="downArrow">
          <a:avLst>
            <a:gd name="adj1" fmla="val 55000"/>
            <a:gd name="adj2" fmla="val 45000"/>
          </a:avLst>
        </a:prstGeom>
        <a:solidFill>
          <a:schemeClr val="lt1">
            <a:alpha val="90000"/>
            <a:tint val="40000"/>
            <a:hueOff val="0"/>
            <a:satOff val="0"/>
            <a:lumOff val="0"/>
            <a:alphaOff val="0"/>
          </a:schemeClr>
        </a:solidFill>
        <a:ln w="19050" cap="rnd" cmpd="sng" algn="ctr">
          <a:solidFill>
            <a:schemeClr val="dk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IN" sz="1800" kern="1200">
            <a:latin typeface="+mn-lt"/>
          </a:endParaRPr>
        </a:p>
      </dsp:txBody>
      <dsp:txXfrm>
        <a:off x="8828263" y="1675257"/>
        <a:ext cx="307488" cy="420700"/>
      </dsp:txXfrm>
    </dsp:sp>
    <dsp:sp modelId="{9C9768F4-1969-4870-92B1-31CAF7FA8D2F}">
      <dsp:nvSpPr>
        <dsp:cNvPr id="0" name=""/>
        <dsp:cNvSpPr/>
      </dsp:nvSpPr>
      <dsp:spPr>
        <a:xfrm>
          <a:off x="9407503" y="2691749"/>
          <a:ext cx="559070" cy="559070"/>
        </a:xfrm>
        <a:prstGeom prst="downArrow">
          <a:avLst>
            <a:gd name="adj1" fmla="val 55000"/>
            <a:gd name="adj2" fmla="val 45000"/>
          </a:avLst>
        </a:prstGeom>
        <a:solidFill>
          <a:schemeClr val="lt1">
            <a:alpha val="90000"/>
            <a:tint val="40000"/>
            <a:hueOff val="0"/>
            <a:satOff val="0"/>
            <a:lumOff val="0"/>
            <a:alphaOff val="0"/>
          </a:schemeClr>
        </a:solidFill>
        <a:ln w="19050" cap="rnd" cmpd="sng" algn="ctr">
          <a:solidFill>
            <a:schemeClr val="dk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IN" sz="1800" kern="1200">
            <a:latin typeface="+mn-lt"/>
          </a:endParaRPr>
        </a:p>
      </dsp:txBody>
      <dsp:txXfrm>
        <a:off x="9533294" y="2691749"/>
        <a:ext cx="307488" cy="420700"/>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A79076-A038-4310-AD67-2025C6AD1174}">
      <dsp:nvSpPr>
        <dsp:cNvPr id="0" name=""/>
        <dsp:cNvSpPr/>
      </dsp:nvSpPr>
      <dsp:spPr>
        <a:xfrm>
          <a:off x="9388" y="1112936"/>
          <a:ext cx="2806186" cy="1683712"/>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solidFill>
                <a:schemeClr val="tx1"/>
              </a:solidFill>
              <a:latin typeface="+mn-lt"/>
              <a:ea typeface="Cambria Math" panose="02040503050406030204" pitchFamily="18" charset="0"/>
            </a:rPr>
            <a:t>Supply of Capital goods on which ITC had been taken earlier</a:t>
          </a:r>
          <a:endParaRPr lang="en-IN" sz="2000" kern="1200" dirty="0">
            <a:latin typeface="+mn-lt"/>
            <a:cs typeface="Times New Roman" panose="02020603050405020304" pitchFamily="18" charset="0"/>
          </a:endParaRPr>
        </a:p>
      </dsp:txBody>
      <dsp:txXfrm>
        <a:off x="58702" y="1162250"/>
        <a:ext cx="2707558" cy="1585084"/>
      </dsp:txXfrm>
    </dsp:sp>
    <dsp:sp modelId="{009C12FF-5FB1-4969-8407-D7CAA8F7CC50}">
      <dsp:nvSpPr>
        <dsp:cNvPr id="0" name=""/>
        <dsp:cNvSpPr/>
      </dsp:nvSpPr>
      <dsp:spPr>
        <a:xfrm>
          <a:off x="3062520" y="1606825"/>
          <a:ext cx="594911" cy="695934"/>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IN" sz="2000" kern="1200">
            <a:latin typeface="+mn-lt"/>
          </a:endParaRPr>
        </a:p>
      </dsp:txBody>
      <dsp:txXfrm>
        <a:off x="3062520" y="1746012"/>
        <a:ext cx="416438" cy="417560"/>
      </dsp:txXfrm>
    </dsp:sp>
    <dsp:sp modelId="{2F7C57A2-C5C8-476D-800F-18837063CD65}">
      <dsp:nvSpPr>
        <dsp:cNvPr id="0" name=""/>
        <dsp:cNvSpPr/>
      </dsp:nvSpPr>
      <dsp:spPr>
        <a:xfrm>
          <a:off x="3938050" y="1112936"/>
          <a:ext cx="2806186" cy="1683712"/>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mn-lt"/>
              <a:ea typeface="Cambria Math" panose="02040503050406030204" pitchFamily="18" charset="0"/>
            </a:rPr>
            <a:t>Pay Tax on higher of: </a:t>
          </a:r>
          <a:endParaRPr lang="en-IN" sz="2000" kern="1200" dirty="0">
            <a:latin typeface="+mn-lt"/>
            <a:cs typeface="Times New Roman" panose="02020603050405020304" pitchFamily="18" charset="0"/>
          </a:endParaRPr>
        </a:p>
      </dsp:txBody>
      <dsp:txXfrm>
        <a:off x="3987364" y="1162250"/>
        <a:ext cx="2707558" cy="1585084"/>
      </dsp:txXfrm>
    </dsp:sp>
    <dsp:sp modelId="{7A3E4E27-EACE-46B3-9AC2-AFD02E0A136F}">
      <dsp:nvSpPr>
        <dsp:cNvPr id="0" name=""/>
        <dsp:cNvSpPr/>
      </dsp:nvSpPr>
      <dsp:spPr>
        <a:xfrm>
          <a:off x="6991181" y="1606825"/>
          <a:ext cx="594911" cy="695934"/>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IN" sz="2000" kern="1200">
            <a:latin typeface="+mn-lt"/>
          </a:endParaRPr>
        </a:p>
      </dsp:txBody>
      <dsp:txXfrm>
        <a:off x="6991181" y="1746012"/>
        <a:ext cx="416438" cy="417560"/>
      </dsp:txXfrm>
    </dsp:sp>
    <dsp:sp modelId="{180E6F7A-F4CF-439C-BAF7-C84E669ADAF8}">
      <dsp:nvSpPr>
        <dsp:cNvPr id="0" name=""/>
        <dsp:cNvSpPr/>
      </dsp:nvSpPr>
      <dsp:spPr>
        <a:xfrm>
          <a:off x="7866712" y="1112936"/>
          <a:ext cx="2806186" cy="1683712"/>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latin typeface="+mn-lt"/>
              <a:ea typeface="Cambria Math" panose="02040503050406030204" pitchFamily="18" charset="0"/>
            </a:rPr>
            <a:t>ITC availed earlier – Reduced Percentage of deduction as may be specified </a:t>
          </a:r>
        </a:p>
        <a:p>
          <a:pPr marL="0" lvl="0" indent="0" algn="ctr" defTabSz="800100">
            <a:lnSpc>
              <a:spcPct val="90000"/>
            </a:lnSpc>
            <a:spcBef>
              <a:spcPct val="0"/>
            </a:spcBef>
            <a:spcAft>
              <a:spcPct val="35000"/>
            </a:spcAft>
            <a:buNone/>
          </a:pPr>
          <a:r>
            <a:rPr lang="en-US" sz="1800" kern="1200" dirty="0">
              <a:solidFill>
                <a:schemeClr val="tx1"/>
              </a:solidFill>
              <a:latin typeface="+mn-lt"/>
              <a:ea typeface="Cambria Math" panose="02040503050406030204" pitchFamily="18" charset="0"/>
            </a:rPr>
            <a:t>OR</a:t>
          </a:r>
        </a:p>
        <a:p>
          <a:pPr marL="0" lvl="0" indent="0" algn="ctr" defTabSz="800100">
            <a:lnSpc>
              <a:spcPct val="90000"/>
            </a:lnSpc>
            <a:spcBef>
              <a:spcPct val="0"/>
            </a:spcBef>
            <a:spcAft>
              <a:spcPct val="35000"/>
            </a:spcAft>
            <a:buNone/>
          </a:pPr>
          <a:r>
            <a:rPr lang="en-US" sz="1800" kern="1200" dirty="0">
              <a:solidFill>
                <a:schemeClr val="tx1"/>
              </a:solidFill>
              <a:latin typeface="+mn-lt"/>
              <a:ea typeface="Cambria Math" panose="02040503050406030204" pitchFamily="18" charset="0"/>
              <a:cs typeface="Times New Roman" panose="02020603050405020304" pitchFamily="18" charset="0"/>
            </a:rPr>
            <a:t>Transaction Value</a:t>
          </a:r>
          <a:endParaRPr lang="en-IN" sz="1800" kern="1200" dirty="0">
            <a:latin typeface="+mn-lt"/>
            <a:cs typeface="Times New Roman" panose="02020603050405020304" pitchFamily="18" charset="0"/>
          </a:endParaRPr>
        </a:p>
      </dsp:txBody>
      <dsp:txXfrm>
        <a:off x="7916026" y="1162250"/>
        <a:ext cx="2707558" cy="1585084"/>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D8F494-90F2-4CB3-88B5-CFFB0C87B4BE}">
      <dsp:nvSpPr>
        <dsp:cNvPr id="0" name=""/>
        <dsp:cNvSpPr/>
      </dsp:nvSpPr>
      <dsp:spPr>
        <a:xfrm>
          <a:off x="6479731" y="2663793"/>
          <a:ext cx="91440" cy="496157"/>
        </a:xfrm>
        <a:custGeom>
          <a:avLst/>
          <a:gdLst/>
          <a:ahLst/>
          <a:cxnLst/>
          <a:rect l="0" t="0" r="0" b="0"/>
          <a:pathLst>
            <a:path>
              <a:moveTo>
                <a:pt x="45720" y="0"/>
              </a:moveTo>
              <a:lnTo>
                <a:pt x="45720" y="496157"/>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EE8E462-BBBA-4AFB-AD73-1280B63C421F}">
      <dsp:nvSpPr>
        <dsp:cNvPr id="0" name=""/>
        <dsp:cNvSpPr/>
      </dsp:nvSpPr>
      <dsp:spPr>
        <a:xfrm>
          <a:off x="5482903" y="1084335"/>
          <a:ext cx="1042547" cy="496157"/>
        </a:xfrm>
        <a:custGeom>
          <a:avLst/>
          <a:gdLst/>
          <a:ahLst/>
          <a:cxnLst/>
          <a:rect l="0" t="0" r="0" b="0"/>
          <a:pathLst>
            <a:path>
              <a:moveTo>
                <a:pt x="0" y="0"/>
              </a:moveTo>
              <a:lnTo>
                <a:pt x="0" y="338116"/>
              </a:lnTo>
              <a:lnTo>
                <a:pt x="1042547" y="338116"/>
              </a:lnTo>
              <a:lnTo>
                <a:pt x="1042547" y="496157"/>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691E8A3-480F-485D-8FEF-832F09207CA1}">
      <dsp:nvSpPr>
        <dsp:cNvPr id="0" name=""/>
        <dsp:cNvSpPr/>
      </dsp:nvSpPr>
      <dsp:spPr>
        <a:xfrm>
          <a:off x="4394636" y="2663793"/>
          <a:ext cx="91440" cy="496157"/>
        </a:xfrm>
        <a:custGeom>
          <a:avLst/>
          <a:gdLst/>
          <a:ahLst/>
          <a:cxnLst/>
          <a:rect l="0" t="0" r="0" b="0"/>
          <a:pathLst>
            <a:path>
              <a:moveTo>
                <a:pt x="45720" y="0"/>
              </a:moveTo>
              <a:lnTo>
                <a:pt x="45720" y="496157"/>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50D652A-2C93-4C16-9AC6-F2A6033690A1}">
      <dsp:nvSpPr>
        <dsp:cNvPr id="0" name=""/>
        <dsp:cNvSpPr/>
      </dsp:nvSpPr>
      <dsp:spPr>
        <a:xfrm>
          <a:off x="4440356" y="1084335"/>
          <a:ext cx="1042547" cy="496157"/>
        </a:xfrm>
        <a:custGeom>
          <a:avLst/>
          <a:gdLst/>
          <a:ahLst/>
          <a:cxnLst/>
          <a:rect l="0" t="0" r="0" b="0"/>
          <a:pathLst>
            <a:path>
              <a:moveTo>
                <a:pt x="1042547" y="0"/>
              </a:moveTo>
              <a:lnTo>
                <a:pt x="1042547" y="338116"/>
              </a:lnTo>
              <a:lnTo>
                <a:pt x="0" y="338116"/>
              </a:lnTo>
              <a:lnTo>
                <a:pt x="0" y="496157"/>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028709D-6BFA-49FE-9653-0C818C1757C4}">
      <dsp:nvSpPr>
        <dsp:cNvPr id="0" name=""/>
        <dsp:cNvSpPr/>
      </dsp:nvSpPr>
      <dsp:spPr>
        <a:xfrm>
          <a:off x="4629910" y="1034"/>
          <a:ext cx="1705986" cy="1083301"/>
        </a:xfrm>
        <a:prstGeom prst="roundRect">
          <a:avLst>
            <a:gd name="adj" fmla="val 10000"/>
          </a:avLst>
        </a:prstGeom>
        <a:gradFill rotWithShape="0">
          <a:gsLst>
            <a:gs pos="0">
              <a:schemeClr val="dk2">
                <a:hueOff val="0"/>
                <a:satOff val="0"/>
                <a:lumOff val="0"/>
                <a:alphaOff val="0"/>
                <a:tint val="64000"/>
                <a:lumMod val="118000"/>
              </a:schemeClr>
            </a:gs>
            <a:gs pos="100000">
              <a:schemeClr val="dk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E5CD3C6-A127-446D-9D73-346FF32F85DB}">
      <dsp:nvSpPr>
        <dsp:cNvPr id="0" name=""/>
        <dsp:cNvSpPr/>
      </dsp:nvSpPr>
      <dsp:spPr>
        <a:xfrm>
          <a:off x="4819464" y="181110"/>
          <a:ext cx="1705986" cy="1083301"/>
        </a:xfrm>
        <a:prstGeom prst="roundRect">
          <a:avLst>
            <a:gd name="adj" fmla="val 10000"/>
          </a:avLst>
        </a:prstGeom>
        <a:solidFill>
          <a:schemeClr val="lt2">
            <a:alpha val="90000"/>
            <a:hueOff val="0"/>
            <a:satOff val="0"/>
            <a:lumOff val="0"/>
            <a:alphaOff val="0"/>
          </a:schemeClr>
        </a:solidFill>
        <a:ln w="9525" cap="rnd"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kern="1200" dirty="0"/>
            <a:t>ISD &amp; Recipient in Different States</a:t>
          </a:r>
        </a:p>
      </dsp:txBody>
      <dsp:txXfrm>
        <a:off x="4851193" y="212839"/>
        <a:ext cx="1642528" cy="1019843"/>
      </dsp:txXfrm>
    </dsp:sp>
    <dsp:sp modelId="{825008EA-7A54-434F-B393-E28C5568F4D9}">
      <dsp:nvSpPr>
        <dsp:cNvPr id="0" name=""/>
        <dsp:cNvSpPr/>
      </dsp:nvSpPr>
      <dsp:spPr>
        <a:xfrm>
          <a:off x="3587363" y="1580492"/>
          <a:ext cx="1705986" cy="1083301"/>
        </a:xfrm>
        <a:prstGeom prst="roundRect">
          <a:avLst>
            <a:gd name="adj" fmla="val 10000"/>
          </a:avLst>
        </a:prstGeom>
        <a:gradFill rotWithShape="0">
          <a:gsLst>
            <a:gs pos="0">
              <a:schemeClr val="dk2">
                <a:hueOff val="0"/>
                <a:satOff val="0"/>
                <a:lumOff val="0"/>
                <a:alphaOff val="0"/>
                <a:tint val="64000"/>
                <a:lumMod val="118000"/>
              </a:schemeClr>
            </a:gs>
            <a:gs pos="100000">
              <a:schemeClr val="dk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2FAE07FD-4615-4FC9-8142-DC158F243CEA}">
      <dsp:nvSpPr>
        <dsp:cNvPr id="0" name=""/>
        <dsp:cNvSpPr/>
      </dsp:nvSpPr>
      <dsp:spPr>
        <a:xfrm>
          <a:off x="3776917" y="1760569"/>
          <a:ext cx="1705986" cy="1083301"/>
        </a:xfrm>
        <a:prstGeom prst="roundRect">
          <a:avLst>
            <a:gd name="adj" fmla="val 10000"/>
          </a:avLst>
        </a:prstGeom>
        <a:solidFill>
          <a:schemeClr val="lt2">
            <a:alpha val="90000"/>
            <a:hueOff val="0"/>
            <a:satOff val="0"/>
            <a:lumOff val="0"/>
            <a:alphaOff val="0"/>
          </a:schemeClr>
        </a:solidFill>
        <a:ln w="9525" cap="rnd"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kern="1200" dirty="0"/>
            <a:t>CGST Act</a:t>
          </a:r>
        </a:p>
      </dsp:txBody>
      <dsp:txXfrm>
        <a:off x="3808646" y="1792298"/>
        <a:ext cx="1642528" cy="1019843"/>
      </dsp:txXfrm>
    </dsp:sp>
    <dsp:sp modelId="{3E7A93F7-B6AD-4325-92B0-05A4ADBAA933}">
      <dsp:nvSpPr>
        <dsp:cNvPr id="0" name=""/>
        <dsp:cNvSpPr/>
      </dsp:nvSpPr>
      <dsp:spPr>
        <a:xfrm>
          <a:off x="3587363" y="3159951"/>
          <a:ext cx="1705986" cy="1083301"/>
        </a:xfrm>
        <a:prstGeom prst="roundRect">
          <a:avLst>
            <a:gd name="adj" fmla="val 10000"/>
          </a:avLst>
        </a:prstGeom>
        <a:gradFill rotWithShape="0">
          <a:gsLst>
            <a:gs pos="0">
              <a:schemeClr val="dk2">
                <a:hueOff val="0"/>
                <a:satOff val="0"/>
                <a:lumOff val="0"/>
                <a:alphaOff val="0"/>
                <a:tint val="64000"/>
                <a:lumMod val="118000"/>
              </a:schemeClr>
            </a:gs>
            <a:gs pos="100000">
              <a:schemeClr val="dk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F397C59-F387-422B-A6EB-AA5CEBBDE8E6}">
      <dsp:nvSpPr>
        <dsp:cNvPr id="0" name=""/>
        <dsp:cNvSpPr/>
      </dsp:nvSpPr>
      <dsp:spPr>
        <a:xfrm>
          <a:off x="3776917" y="3340027"/>
          <a:ext cx="1705986" cy="1083301"/>
        </a:xfrm>
        <a:prstGeom prst="roundRect">
          <a:avLst>
            <a:gd name="adj" fmla="val 10000"/>
          </a:avLst>
        </a:prstGeom>
        <a:solidFill>
          <a:schemeClr val="lt2">
            <a:alpha val="90000"/>
            <a:hueOff val="0"/>
            <a:satOff val="0"/>
            <a:lumOff val="0"/>
            <a:alphaOff val="0"/>
          </a:schemeClr>
        </a:solidFill>
        <a:ln w="9525" cap="rnd"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kern="1200" dirty="0"/>
            <a:t>Credit of CGST or IGST as </a:t>
          </a:r>
          <a:r>
            <a:rPr lang="en-IN" sz="1800" b="1" kern="1200" dirty="0"/>
            <a:t>IGST</a:t>
          </a:r>
        </a:p>
      </dsp:txBody>
      <dsp:txXfrm>
        <a:off x="3808646" y="3371756"/>
        <a:ext cx="1642528" cy="1019843"/>
      </dsp:txXfrm>
    </dsp:sp>
    <dsp:sp modelId="{9048E648-5E59-47C9-9D70-9C9DEAFB8EA0}">
      <dsp:nvSpPr>
        <dsp:cNvPr id="0" name=""/>
        <dsp:cNvSpPr/>
      </dsp:nvSpPr>
      <dsp:spPr>
        <a:xfrm>
          <a:off x="5672458" y="1580492"/>
          <a:ext cx="1705986" cy="1083301"/>
        </a:xfrm>
        <a:prstGeom prst="roundRect">
          <a:avLst>
            <a:gd name="adj" fmla="val 10000"/>
          </a:avLst>
        </a:prstGeom>
        <a:gradFill rotWithShape="0">
          <a:gsLst>
            <a:gs pos="0">
              <a:schemeClr val="dk2">
                <a:hueOff val="0"/>
                <a:satOff val="0"/>
                <a:lumOff val="0"/>
                <a:alphaOff val="0"/>
                <a:tint val="64000"/>
                <a:lumMod val="118000"/>
              </a:schemeClr>
            </a:gs>
            <a:gs pos="100000">
              <a:schemeClr val="dk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1492D39-569C-4697-AE0B-15900763B7C0}">
      <dsp:nvSpPr>
        <dsp:cNvPr id="0" name=""/>
        <dsp:cNvSpPr/>
      </dsp:nvSpPr>
      <dsp:spPr>
        <a:xfrm>
          <a:off x="5862012" y="1760569"/>
          <a:ext cx="1705986" cy="1083301"/>
        </a:xfrm>
        <a:prstGeom prst="roundRect">
          <a:avLst>
            <a:gd name="adj" fmla="val 10000"/>
          </a:avLst>
        </a:prstGeom>
        <a:solidFill>
          <a:schemeClr val="lt2">
            <a:alpha val="90000"/>
            <a:hueOff val="0"/>
            <a:satOff val="0"/>
            <a:lumOff val="0"/>
            <a:alphaOff val="0"/>
          </a:schemeClr>
        </a:solidFill>
        <a:ln w="9525" cap="rnd"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kern="1200" dirty="0"/>
            <a:t>SGST Act</a:t>
          </a:r>
        </a:p>
      </dsp:txBody>
      <dsp:txXfrm>
        <a:off x="5893741" y="1792298"/>
        <a:ext cx="1642528" cy="1019843"/>
      </dsp:txXfrm>
    </dsp:sp>
    <dsp:sp modelId="{E59B1A4D-C1E6-4947-8464-906EB93BF1F8}">
      <dsp:nvSpPr>
        <dsp:cNvPr id="0" name=""/>
        <dsp:cNvSpPr/>
      </dsp:nvSpPr>
      <dsp:spPr>
        <a:xfrm>
          <a:off x="5672458" y="3159951"/>
          <a:ext cx="1705986" cy="1083301"/>
        </a:xfrm>
        <a:prstGeom prst="roundRect">
          <a:avLst>
            <a:gd name="adj" fmla="val 10000"/>
          </a:avLst>
        </a:prstGeom>
        <a:gradFill rotWithShape="0">
          <a:gsLst>
            <a:gs pos="0">
              <a:schemeClr val="dk2">
                <a:hueOff val="0"/>
                <a:satOff val="0"/>
                <a:lumOff val="0"/>
                <a:alphaOff val="0"/>
                <a:tint val="64000"/>
                <a:lumMod val="118000"/>
              </a:schemeClr>
            </a:gs>
            <a:gs pos="100000">
              <a:schemeClr val="dk2">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E0E20BD-E758-485D-870D-B1B78DE21C12}">
      <dsp:nvSpPr>
        <dsp:cNvPr id="0" name=""/>
        <dsp:cNvSpPr/>
      </dsp:nvSpPr>
      <dsp:spPr>
        <a:xfrm>
          <a:off x="5862012" y="3340027"/>
          <a:ext cx="1705986" cy="1083301"/>
        </a:xfrm>
        <a:prstGeom prst="roundRect">
          <a:avLst>
            <a:gd name="adj" fmla="val 10000"/>
          </a:avLst>
        </a:prstGeom>
        <a:solidFill>
          <a:schemeClr val="lt2">
            <a:alpha val="90000"/>
            <a:hueOff val="0"/>
            <a:satOff val="0"/>
            <a:lumOff val="0"/>
            <a:alphaOff val="0"/>
          </a:schemeClr>
        </a:solidFill>
        <a:ln w="9525" cap="rnd"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kern="1200" dirty="0"/>
            <a:t>Credit of SGST as </a:t>
          </a:r>
          <a:r>
            <a:rPr lang="en-IN" sz="1800" b="1" kern="1200" dirty="0"/>
            <a:t>IGST</a:t>
          </a:r>
          <a:endParaRPr lang="en-IN" sz="1800" kern="1200" dirty="0"/>
        </a:p>
      </dsp:txBody>
      <dsp:txXfrm>
        <a:off x="5893741" y="3371756"/>
        <a:ext cx="1642528" cy="1019843"/>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D8F494-90F2-4CB3-88B5-CFFB0C87B4BE}">
      <dsp:nvSpPr>
        <dsp:cNvPr id="0" name=""/>
        <dsp:cNvSpPr/>
      </dsp:nvSpPr>
      <dsp:spPr>
        <a:xfrm>
          <a:off x="6479731" y="2663793"/>
          <a:ext cx="91440" cy="496157"/>
        </a:xfrm>
        <a:custGeom>
          <a:avLst/>
          <a:gdLst/>
          <a:ahLst/>
          <a:cxnLst/>
          <a:rect l="0" t="0" r="0" b="0"/>
          <a:pathLst>
            <a:path>
              <a:moveTo>
                <a:pt x="45720" y="0"/>
              </a:moveTo>
              <a:lnTo>
                <a:pt x="45720" y="496157"/>
              </a:lnTo>
            </a:path>
          </a:pathLst>
        </a:custGeom>
        <a:noFill/>
        <a:ln w="19050" cap="rnd"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EE8E462-BBBA-4AFB-AD73-1280B63C421F}">
      <dsp:nvSpPr>
        <dsp:cNvPr id="0" name=""/>
        <dsp:cNvSpPr/>
      </dsp:nvSpPr>
      <dsp:spPr>
        <a:xfrm>
          <a:off x="5482903" y="1084335"/>
          <a:ext cx="1042547" cy="496157"/>
        </a:xfrm>
        <a:custGeom>
          <a:avLst/>
          <a:gdLst/>
          <a:ahLst/>
          <a:cxnLst/>
          <a:rect l="0" t="0" r="0" b="0"/>
          <a:pathLst>
            <a:path>
              <a:moveTo>
                <a:pt x="0" y="0"/>
              </a:moveTo>
              <a:lnTo>
                <a:pt x="0" y="338116"/>
              </a:lnTo>
              <a:lnTo>
                <a:pt x="1042547" y="338116"/>
              </a:lnTo>
              <a:lnTo>
                <a:pt x="1042547" y="496157"/>
              </a:lnTo>
            </a:path>
          </a:pathLst>
        </a:custGeom>
        <a:noFill/>
        <a:ln w="19050" cap="rnd"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691E8A3-480F-485D-8FEF-832F09207CA1}">
      <dsp:nvSpPr>
        <dsp:cNvPr id="0" name=""/>
        <dsp:cNvSpPr/>
      </dsp:nvSpPr>
      <dsp:spPr>
        <a:xfrm>
          <a:off x="4394636" y="2663793"/>
          <a:ext cx="91440" cy="496157"/>
        </a:xfrm>
        <a:custGeom>
          <a:avLst/>
          <a:gdLst/>
          <a:ahLst/>
          <a:cxnLst/>
          <a:rect l="0" t="0" r="0" b="0"/>
          <a:pathLst>
            <a:path>
              <a:moveTo>
                <a:pt x="45720" y="0"/>
              </a:moveTo>
              <a:lnTo>
                <a:pt x="45720" y="496157"/>
              </a:lnTo>
            </a:path>
          </a:pathLst>
        </a:custGeom>
        <a:noFill/>
        <a:ln w="19050" cap="rnd"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50D652A-2C93-4C16-9AC6-F2A6033690A1}">
      <dsp:nvSpPr>
        <dsp:cNvPr id="0" name=""/>
        <dsp:cNvSpPr/>
      </dsp:nvSpPr>
      <dsp:spPr>
        <a:xfrm>
          <a:off x="4440356" y="1084335"/>
          <a:ext cx="1042547" cy="496157"/>
        </a:xfrm>
        <a:custGeom>
          <a:avLst/>
          <a:gdLst/>
          <a:ahLst/>
          <a:cxnLst/>
          <a:rect l="0" t="0" r="0" b="0"/>
          <a:pathLst>
            <a:path>
              <a:moveTo>
                <a:pt x="1042547" y="0"/>
              </a:moveTo>
              <a:lnTo>
                <a:pt x="1042547" y="338116"/>
              </a:lnTo>
              <a:lnTo>
                <a:pt x="0" y="338116"/>
              </a:lnTo>
              <a:lnTo>
                <a:pt x="0" y="496157"/>
              </a:lnTo>
            </a:path>
          </a:pathLst>
        </a:custGeom>
        <a:noFill/>
        <a:ln w="19050" cap="rnd"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028709D-6BFA-49FE-9653-0C818C1757C4}">
      <dsp:nvSpPr>
        <dsp:cNvPr id="0" name=""/>
        <dsp:cNvSpPr/>
      </dsp:nvSpPr>
      <dsp:spPr>
        <a:xfrm>
          <a:off x="4629910" y="1034"/>
          <a:ext cx="1705986" cy="1083301"/>
        </a:xfrm>
        <a:prstGeom prst="roundRect">
          <a:avLst>
            <a:gd name="adj" fmla="val 10000"/>
          </a:avLst>
        </a:prstGeom>
        <a:gradFill rotWithShape="0">
          <a:gsLst>
            <a:gs pos="0">
              <a:schemeClr val="lt1">
                <a:hueOff val="0"/>
                <a:satOff val="0"/>
                <a:lumOff val="0"/>
                <a:alphaOff val="0"/>
                <a:tint val="64000"/>
                <a:lumMod val="118000"/>
              </a:schemeClr>
            </a:gs>
            <a:gs pos="100000">
              <a:schemeClr val="l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E5CD3C6-A127-446D-9D73-346FF32F85DB}">
      <dsp:nvSpPr>
        <dsp:cNvPr id="0" name=""/>
        <dsp:cNvSpPr/>
      </dsp:nvSpPr>
      <dsp:spPr>
        <a:xfrm>
          <a:off x="4819464" y="181110"/>
          <a:ext cx="1705986" cy="1083301"/>
        </a:xfrm>
        <a:prstGeom prst="roundRect">
          <a:avLst>
            <a:gd name="adj" fmla="val 10000"/>
          </a:avLst>
        </a:prstGeom>
        <a:solidFill>
          <a:schemeClr val="dk1">
            <a:alpha val="90000"/>
            <a:tint val="40000"/>
            <a:hueOff val="0"/>
            <a:satOff val="0"/>
            <a:lumOff val="0"/>
            <a:alphaOff val="0"/>
          </a:schemeClr>
        </a:solidFill>
        <a:ln w="9525" cap="rnd" cmpd="sng" algn="ctr">
          <a:solidFill>
            <a:schemeClr val="dk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N" sz="1600" kern="1200" dirty="0">
              <a:latin typeface="+mn-lt"/>
            </a:rPr>
            <a:t>ISD &amp; Recipient in Same State</a:t>
          </a:r>
        </a:p>
        <a:p>
          <a:pPr marL="0" lvl="0" indent="0" algn="ctr" defTabSz="711200">
            <a:lnSpc>
              <a:spcPct val="90000"/>
            </a:lnSpc>
            <a:spcBef>
              <a:spcPct val="0"/>
            </a:spcBef>
            <a:spcAft>
              <a:spcPct val="35000"/>
            </a:spcAft>
            <a:buNone/>
          </a:pPr>
          <a:r>
            <a:rPr lang="en-IN" sz="1500" kern="1200" dirty="0">
              <a:latin typeface="+mn-lt"/>
            </a:rPr>
            <a:t>(Business vertical)</a:t>
          </a:r>
        </a:p>
      </dsp:txBody>
      <dsp:txXfrm>
        <a:off x="4851193" y="212839"/>
        <a:ext cx="1642528" cy="1019843"/>
      </dsp:txXfrm>
    </dsp:sp>
    <dsp:sp modelId="{825008EA-7A54-434F-B393-E28C5568F4D9}">
      <dsp:nvSpPr>
        <dsp:cNvPr id="0" name=""/>
        <dsp:cNvSpPr/>
      </dsp:nvSpPr>
      <dsp:spPr>
        <a:xfrm>
          <a:off x="3587363" y="1580492"/>
          <a:ext cx="1705986" cy="1083301"/>
        </a:xfrm>
        <a:prstGeom prst="roundRect">
          <a:avLst>
            <a:gd name="adj" fmla="val 10000"/>
          </a:avLst>
        </a:prstGeom>
        <a:gradFill rotWithShape="0">
          <a:gsLst>
            <a:gs pos="0">
              <a:schemeClr val="lt1">
                <a:hueOff val="0"/>
                <a:satOff val="0"/>
                <a:lumOff val="0"/>
                <a:alphaOff val="0"/>
                <a:tint val="64000"/>
                <a:lumMod val="118000"/>
              </a:schemeClr>
            </a:gs>
            <a:gs pos="100000">
              <a:schemeClr val="l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2FAE07FD-4615-4FC9-8142-DC158F243CEA}">
      <dsp:nvSpPr>
        <dsp:cNvPr id="0" name=""/>
        <dsp:cNvSpPr/>
      </dsp:nvSpPr>
      <dsp:spPr>
        <a:xfrm>
          <a:off x="3776917" y="1760569"/>
          <a:ext cx="1705986" cy="1083301"/>
        </a:xfrm>
        <a:prstGeom prst="roundRect">
          <a:avLst>
            <a:gd name="adj" fmla="val 10000"/>
          </a:avLst>
        </a:prstGeom>
        <a:solidFill>
          <a:schemeClr val="dk1">
            <a:alpha val="90000"/>
            <a:tint val="40000"/>
            <a:hueOff val="0"/>
            <a:satOff val="0"/>
            <a:lumOff val="0"/>
            <a:alphaOff val="0"/>
          </a:schemeClr>
        </a:solidFill>
        <a:ln w="9525" cap="rnd" cmpd="sng" algn="ctr">
          <a:solidFill>
            <a:schemeClr val="dk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kern="1200" dirty="0"/>
            <a:t>CGST Act</a:t>
          </a:r>
        </a:p>
      </dsp:txBody>
      <dsp:txXfrm>
        <a:off x="3808646" y="1792298"/>
        <a:ext cx="1642528" cy="1019843"/>
      </dsp:txXfrm>
    </dsp:sp>
    <dsp:sp modelId="{3E7A93F7-B6AD-4325-92B0-05A4ADBAA933}">
      <dsp:nvSpPr>
        <dsp:cNvPr id="0" name=""/>
        <dsp:cNvSpPr/>
      </dsp:nvSpPr>
      <dsp:spPr>
        <a:xfrm>
          <a:off x="3587363" y="3159951"/>
          <a:ext cx="1705986" cy="1083301"/>
        </a:xfrm>
        <a:prstGeom prst="roundRect">
          <a:avLst>
            <a:gd name="adj" fmla="val 10000"/>
          </a:avLst>
        </a:prstGeom>
        <a:gradFill rotWithShape="0">
          <a:gsLst>
            <a:gs pos="0">
              <a:schemeClr val="lt1">
                <a:hueOff val="0"/>
                <a:satOff val="0"/>
                <a:lumOff val="0"/>
                <a:alphaOff val="0"/>
                <a:tint val="64000"/>
                <a:lumMod val="118000"/>
              </a:schemeClr>
            </a:gs>
            <a:gs pos="100000">
              <a:schemeClr val="l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F397C59-F387-422B-A6EB-AA5CEBBDE8E6}">
      <dsp:nvSpPr>
        <dsp:cNvPr id="0" name=""/>
        <dsp:cNvSpPr/>
      </dsp:nvSpPr>
      <dsp:spPr>
        <a:xfrm>
          <a:off x="3776917" y="3340027"/>
          <a:ext cx="1705986" cy="1083301"/>
        </a:xfrm>
        <a:prstGeom prst="roundRect">
          <a:avLst>
            <a:gd name="adj" fmla="val 10000"/>
          </a:avLst>
        </a:prstGeom>
        <a:solidFill>
          <a:schemeClr val="dk1">
            <a:alpha val="90000"/>
            <a:tint val="40000"/>
            <a:hueOff val="0"/>
            <a:satOff val="0"/>
            <a:lumOff val="0"/>
            <a:alphaOff val="0"/>
          </a:schemeClr>
        </a:solidFill>
        <a:ln w="9525" cap="rnd" cmpd="sng" algn="ctr">
          <a:solidFill>
            <a:schemeClr val="dk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kern="1200" dirty="0">
              <a:latin typeface="+mn-lt"/>
            </a:rPr>
            <a:t>Credit of CGST or IGST as </a:t>
          </a:r>
          <a:r>
            <a:rPr lang="en-IN" sz="1800" b="1" kern="1200" dirty="0">
              <a:latin typeface="+mn-lt"/>
            </a:rPr>
            <a:t>CGST</a:t>
          </a:r>
        </a:p>
      </dsp:txBody>
      <dsp:txXfrm>
        <a:off x="3808646" y="3371756"/>
        <a:ext cx="1642528" cy="1019843"/>
      </dsp:txXfrm>
    </dsp:sp>
    <dsp:sp modelId="{9048E648-5E59-47C9-9D70-9C9DEAFB8EA0}">
      <dsp:nvSpPr>
        <dsp:cNvPr id="0" name=""/>
        <dsp:cNvSpPr/>
      </dsp:nvSpPr>
      <dsp:spPr>
        <a:xfrm>
          <a:off x="5672458" y="1580492"/>
          <a:ext cx="1705986" cy="1083301"/>
        </a:xfrm>
        <a:prstGeom prst="roundRect">
          <a:avLst>
            <a:gd name="adj" fmla="val 10000"/>
          </a:avLst>
        </a:prstGeom>
        <a:gradFill rotWithShape="0">
          <a:gsLst>
            <a:gs pos="0">
              <a:schemeClr val="lt1">
                <a:hueOff val="0"/>
                <a:satOff val="0"/>
                <a:lumOff val="0"/>
                <a:alphaOff val="0"/>
                <a:tint val="64000"/>
                <a:lumMod val="118000"/>
              </a:schemeClr>
            </a:gs>
            <a:gs pos="100000">
              <a:schemeClr val="l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1492D39-569C-4697-AE0B-15900763B7C0}">
      <dsp:nvSpPr>
        <dsp:cNvPr id="0" name=""/>
        <dsp:cNvSpPr/>
      </dsp:nvSpPr>
      <dsp:spPr>
        <a:xfrm>
          <a:off x="5862012" y="1760569"/>
          <a:ext cx="1705986" cy="1083301"/>
        </a:xfrm>
        <a:prstGeom prst="roundRect">
          <a:avLst>
            <a:gd name="adj" fmla="val 10000"/>
          </a:avLst>
        </a:prstGeom>
        <a:solidFill>
          <a:schemeClr val="dk1">
            <a:alpha val="90000"/>
            <a:tint val="40000"/>
            <a:hueOff val="0"/>
            <a:satOff val="0"/>
            <a:lumOff val="0"/>
            <a:alphaOff val="0"/>
          </a:schemeClr>
        </a:solidFill>
        <a:ln w="9525" cap="rnd" cmpd="sng" algn="ctr">
          <a:solidFill>
            <a:schemeClr val="dk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kern="1200" dirty="0">
              <a:latin typeface="+mn-lt"/>
            </a:rPr>
            <a:t>SGST Act</a:t>
          </a:r>
        </a:p>
      </dsp:txBody>
      <dsp:txXfrm>
        <a:off x="5893741" y="1792298"/>
        <a:ext cx="1642528" cy="1019843"/>
      </dsp:txXfrm>
    </dsp:sp>
    <dsp:sp modelId="{E59B1A4D-C1E6-4947-8464-906EB93BF1F8}">
      <dsp:nvSpPr>
        <dsp:cNvPr id="0" name=""/>
        <dsp:cNvSpPr/>
      </dsp:nvSpPr>
      <dsp:spPr>
        <a:xfrm>
          <a:off x="5672458" y="3159951"/>
          <a:ext cx="1705986" cy="1083301"/>
        </a:xfrm>
        <a:prstGeom prst="roundRect">
          <a:avLst>
            <a:gd name="adj" fmla="val 10000"/>
          </a:avLst>
        </a:prstGeom>
        <a:gradFill rotWithShape="0">
          <a:gsLst>
            <a:gs pos="0">
              <a:schemeClr val="lt1">
                <a:hueOff val="0"/>
                <a:satOff val="0"/>
                <a:lumOff val="0"/>
                <a:alphaOff val="0"/>
                <a:tint val="64000"/>
                <a:lumMod val="118000"/>
              </a:schemeClr>
            </a:gs>
            <a:gs pos="100000">
              <a:schemeClr val="l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E0E20BD-E758-485D-870D-B1B78DE21C12}">
      <dsp:nvSpPr>
        <dsp:cNvPr id="0" name=""/>
        <dsp:cNvSpPr/>
      </dsp:nvSpPr>
      <dsp:spPr>
        <a:xfrm>
          <a:off x="5862012" y="3340027"/>
          <a:ext cx="1705986" cy="1083301"/>
        </a:xfrm>
        <a:prstGeom prst="roundRect">
          <a:avLst>
            <a:gd name="adj" fmla="val 10000"/>
          </a:avLst>
        </a:prstGeom>
        <a:solidFill>
          <a:schemeClr val="dk1">
            <a:alpha val="90000"/>
            <a:tint val="40000"/>
            <a:hueOff val="0"/>
            <a:satOff val="0"/>
            <a:lumOff val="0"/>
            <a:alphaOff val="0"/>
          </a:schemeClr>
        </a:solidFill>
        <a:ln w="9525" cap="rnd" cmpd="sng" algn="ctr">
          <a:solidFill>
            <a:schemeClr val="dk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kern="1200" dirty="0">
              <a:latin typeface="+mn-lt"/>
            </a:rPr>
            <a:t>Credit of SGST or IGST as S</a:t>
          </a:r>
          <a:r>
            <a:rPr lang="en-IN" sz="1800" b="1" kern="1200" dirty="0">
              <a:latin typeface="+mn-lt"/>
            </a:rPr>
            <a:t>GST</a:t>
          </a:r>
          <a:endParaRPr lang="en-IN" sz="1800" kern="1200" dirty="0">
            <a:latin typeface="+mn-lt"/>
          </a:endParaRPr>
        </a:p>
      </dsp:txBody>
      <dsp:txXfrm>
        <a:off x="5893741" y="3371756"/>
        <a:ext cx="1642528" cy="1019843"/>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7368C3-4227-4718-BDF8-C0B5E6B82DA9}">
      <dsp:nvSpPr>
        <dsp:cNvPr id="0" name=""/>
        <dsp:cNvSpPr/>
      </dsp:nvSpPr>
      <dsp:spPr>
        <a:xfrm>
          <a:off x="2015238" y="368653"/>
          <a:ext cx="1772890" cy="1477207"/>
        </a:xfrm>
        <a:prstGeom prst="ellipse">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IN" sz="2800" kern="1200" dirty="0"/>
            <a:t>Single GSTIN</a:t>
          </a:r>
        </a:p>
      </dsp:txBody>
      <dsp:txXfrm>
        <a:off x="2274872" y="584985"/>
        <a:ext cx="1253622" cy="1044543"/>
      </dsp:txXfrm>
    </dsp:sp>
    <dsp:sp modelId="{70D1394F-1BA6-4E5B-B1CB-18F3FA8CEAA6}">
      <dsp:nvSpPr>
        <dsp:cNvPr id="0" name=""/>
        <dsp:cNvSpPr/>
      </dsp:nvSpPr>
      <dsp:spPr>
        <a:xfrm rot="20427499">
          <a:off x="3750162" y="448818"/>
          <a:ext cx="1264792" cy="265641"/>
        </a:xfrm>
        <a:prstGeom prst="lef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FB37D173-32A5-4AC4-9259-34C8E37A2171}">
      <dsp:nvSpPr>
        <dsp:cNvPr id="0" name=""/>
        <dsp:cNvSpPr/>
      </dsp:nvSpPr>
      <dsp:spPr>
        <a:xfrm>
          <a:off x="4283933" y="106258"/>
          <a:ext cx="1389188" cy="527698"/>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n-IN" sz="1500" kern="1200" dirty="0"/>
            <a:t>Registration under </a:t>
          </a:r>
          <a:r>
            <a:rPr lang="en-IN" sz="1800" b="1" kern="1200" dirty="0"/>
            <a:t>SGST</a:t>
          </a:r>
        </a:p>
      </dsp:txBody>
      <dsp:txXfrm>
        <a:off x="4299389" y="121714"/>
        <a:ext cx="1358276" cy="496786"/>
      </dsp:txXfrm>
    </dsp:sp>
    <dsp:sp modelId="{5193E9F9-F83A-46D1-9FCA-2274A7FEF08E}">
      <dsp:nvSpPr>
        <dsp:cNvPr id="0" name=""/>
        <dsp:cNvSpPr/>
      </dsp:nvSpPr>
      <dsp:spPr>
        <a:xfrm rot="21422201">
          <a:off x="3849690" y="896860"/>
          <a:ext cx="1101180" cy="265641"/>
        </a:xfrm>
        <a:prstGeom prst="lef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BB5C584E-D96B-4877-8434-E80D72A5E6A3}">
      <dsp:nvSpPr>
        <dsp:cNvPr id="0" name=""/>
        <dsp:cNvSpPr/>
      </dsp:nvSpPr>
      <dsp:spPr>
        <a:xfrm>
          <a:off x="4285836" y="760305"/>
          <a:ext cx="1328596" cy="481823"/>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n-IN" sz="1500" kern="1200" dirty="0"/>
            <a:t>Registration under </a:t>
          </a:r>
          <a:r>
            <a:rPr lang="en-IN" sz="1800" b="1" kern="1200" dirty="0"/>
            <a:t>CGST</a:t>
          </a:r>
        </a:p>
      </dsp:txBody>
      <dsp:txXfrm>
        <a:off x="4299948" y="774417"/>
        <a:ext cx="1300372" cy="453599"/>
      </dsp:txXfrm>
    </dsp:sp>
    <dsp:sp modelId="{C5F47675-00B1-4490-8E07-0574A0984188}">
      <dsp:nvSpPr>
        <dsp:cNvPr id="0" name=""/>
        <dsp:cNvSpPr/>
      </dsp:nvSpPr>
      <dsp:spPr>
        <a:xfrm rot="878383">
          <a:off x="3795515" y="1364285"/>
          <a:ext cx="1197159" cy="265641"/>
        </a:xfrm>
        <a:prstGeom prst="lef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EA30C2B1-1C3F-4560-A23C-17D871179642}">
      <dsp:nvSpPr>
        <dsp:cNvPr id="0" name=""/>
        <dsp:cNvSpPr/>
      </dsp:nvSpPr>
      <dsp:spPr>
        <a:xfrm>
          <a:off x="4308943" y="1387287"/>
          <a:ext cx="1328596" cy="522208"/>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en-IN" sz="1400" kern="1200" dirty="0"/>
            <a:t>Registration under </a:t>
          </a:r>
          <a:r>
            <a:rPr lang="en-IN" sz="1800" b="1" kern="1200" dirty="0"/>
            <a:t>IGST</a:t>
          </a:r>
        </a:p>
      </dsp:txBody>
      <dsp:txXfrm>
        <a:off x="4324238" y="1402582"/>
        <a:ext cx="1298006" cy="491618"/>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B881C5-5014-4CEB-BEE7-D9F5ABC7E34A}">
      <dsp:nvSpPr>
        <dsp:cNvPr id="0" name=""/>
        <dsp:cNvSpPr/>
      </dsp:nvSpPr>
      <dsp:spPr>
        <a:xfrm>
          <a:off x="613810" y="7158"/>
          <a:ext cx="2454936" cy="2145923"/>
        </a:xfrm>
        <a:prstGeom prst="rightArrow">
          <a:avLst>
            <a:gd name="adj1" fmla="val 70000"/>
            <a:gd name="adj2" fmla="val 50000"/>
          </a:avLst>
        </a:prstGeom>
        <a:solidFill>
          <a:schemeClr val="lt1">
            <a:alpha val="90000"/>
            <a:tint val="40000"/>
            <a:hueOff val="0"/>
            <a:satOff val="0"/>
            <a:lumOff val="0"/>
            <a:alphaOff val="0"/>
          </a:schemeClr>
        </a:solidFill>
        <a:ln w="19050" cap="rnd" cmpd="sng" algn="ctr">
          <a:solidFill>
            <a:schemeClr val="dk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17780" rIns="35560" bIns="17780" numCol="1" spcCol="1270" anchor="ctr" anchorCtr="0">
          <a:noAutofit/>
        </a:bodyPr>
        <a:lstStyle/>
        <a:p>
          <a:pPr marL="0" lvl="0" indent="0" algn="ctr" defTabSz="1244600">
            <a:lnSpc>
              <a:spcPct val="90000"/>
            </a:lnSpc>
            <a:spcBef>
              <a:spcPct val="0"/>
            </a:spcBef>
            <a:spcAft>
              <a:spcPct val="35000"/>
            </a:spcAft>
            <a:buNone/>
          </a:pPr>
          <a:r>
            <a:rPr lang="en-IN" sz="2800" kern="1200" dirty="0"/>
            <a:t>States + UTs</a:t>
          </a:r>
        </a:p>
      </dsp:txBody>
      <dsp:txXfrm>
        <a:off x="1227545" y="329046"/>
        <a:ext cx="1196781" cy="1502147"/>
      </dsp:txXfrm>
    </dsp:sp>
    <dsp:sp modelId="{7757551C-2D2E-466D-B32E-7CFA7C37B50C}">
      <dsp:nvSpPr>
        <dsp:cNvPr id="0" name=""/>
        <dsp:cNvSpPr/>
      </dsp:nvSpPr>
      <dsp:spPr>
        <a:xfrm>
          <a:off x="76" y="466385"/>
          <a:ext cx="1227468" cy="1227468"/>
        </a:xfrm>
        <a:prstGeom prst="ellipse">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IN" sz="2800" kern="1200" dirty="0"/>
            <a:t>29+2</a:t>
          </a:r>
        </a:p>
      </dsp:txBody>
      <dsp:txXfrm>
        <a:off x="179835" y="646144"/>
        <a:ext cx="867950" cy="867950"/>
      </dsp:txXfrm>
    </dsp:sp>
    <dsp:sp modelId="{FF01DA0B-7A9A-407A-BBD0-7B827A05E3A2}">
      <dsp:nvSpPr>
        <dsp:cNvPr id="0" name=""/>
        <dsp:cNvSpPr/>
      </dsp:nvSpPr>
      <dsp:spPr>
        <a:xfrm>
          <a:off x="3835915" y="7158"/>
          <a:ext cx="2454936" cy="2145923"/>
        </a:xfrm>
        <a:prstGeom prst="rightArrow">
          <a:avLst>
            <a:gd name="adj1" fmla="val 70000"/>
            <a:gd name="adj2" fmla="val 50000"/>
          </a:avLst>
        </a:prstGeom>
        <a:solidFill>
          <a:schemeClr val="lt1">
            <a:alpha val="90000"/>
            <a:tint val="40000"/>
            <a:hueOff val="0"/>
            <a:satOff val="0"/>
            <a:lumOff val="0"/>
            <a:alphaOff val="0"/>
          </a:schemeClr>
        </a:solidFill>
        <a:ln w="19050" cap="rnd" cmpd="sng" algn="ctr">
          <a:solidFill>
            <a:schemeClr val="dk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15240" rIns="30480" bIns="15240" numCol="1" spcCol="1270" anchor="ctr" anchorCtr="0">
          <a:noAutofit/>
        </a:bodyPr>
        <a:lstStyle/>
        <a:p>
          <a:pPr marL="0" lvl="0" indent="0" algn="ctr" defTabSz="1066800">
            <a:lnSpc>
              <a:spcPct val="90000"/>
            </a:lnSpc>
            <a:spcBef>
              <a:spcPct val="0"/>
            </a:spcBef>
            <a:spcAft>
              <a:spcPct val="35000"/>
            </a:spcAft>
            <a:buNone/>
          </a:pPr>
          <a:r>
            <a:rPr lang="en-IN" sz="2400" kern="1200" dirty="0"/>
            <a:t>Business Verticals</a:t>
          </a:r>
        </a:p>
      </dsp:txBody>
      <dsp:txXfrm>
        <a:off x="4449649" y="329046"/>
        <a:ext cx="1196781" cy="1502147"/>
      </dsp:txXfrm>
    </dsp:sp>
    <dsp:sp modelId="{F5F582E5-CC6E-4A3A-BB29-4A82D98F7D4E}">
      <dsp:nvSpPr>
        <dsp:cNvPr id="0" name=""/>
        <dsp:cNvSpPr/>
      </dsp:nvSpPr>
      <dsp:spPr>
        <a:xfrm>
          <a:off x="3222181" y="466385"/>
          <a:ext cx="1227468" cy="1227468"/>
        </a:xfrm>
        <a:prstGeom prst="ellipse">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IN" sz="2800" kern="1200" dirty="0"/>
            <a:t>N</a:t>
          </a:r>
        </a:p>
      </dsp:txBody>
      <dsp:txXfrm>
        <a:off x="3401940" y="646144"/>
        <a:ext cx="867950" cy="867950"/>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7300FA-F155-4E2B-8B14-7E707BE8F30F}">
      <dsp:nvSpPr>
        <dsp:cNvPr id="0" name=""/>
        <dsp:cNvSpPr/>
      </dsp:nvSpPr>
      <dsp:spPr>
        <a:xfrm>
          <a:off x="43" y="602"/>
          <a:ext cx="4163111" cy="1555200"/>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rtl="0">
            <a:lnSpc>
              <a:spcPct val="90000"/>
            </a:lnSpc>
            <a:spcBef>
              <a:spcPct val="0"/>
            </a:spcBef>
            <a:spcAft>
              <a:spcPct val="35000"/>
            </a:spcAft>
            <a:buNone/>
          </a:pPr>
          <a:r>
            <a:rPr lang="en-US" sz="3000" b="1" kern="1200" dirty="0"/>
            <a:t>Failure to Register</a:t>
          </a:r>
          <a:endParaRPr lang="en-IN" sz="3000" kern="1200" dirty="0"/>
        </a:p>
      </dsp:txBody>
      <dsp:txXfrm>
        <a:off x="43" y="602"/>
        <a:ext cx="4163111" cy="1555200"/>
      </dsp:txXfrm>
    </dsp:sp>
    <dsp:sp modelId="{681F7034-AC4A-45AE-9405-482B1B183B24}">
      <dsp:nvSpPr>
        <dsp:cNvPr id="0" name=""/>
        <dsp:cNvSpPr/>
      </dsp:nvSpPr>
      <dsp:spPr>
        <a:xfrm>
          <a:off x="43" y="1555802"/>
          <a:ext cx="4163111" cy="3186945"/>
        </a:xfrm>
        <a:prstGeom prst="rect">
          <a:avLst/>
        </a:prstGeom>
        <a:solidFill>
          <a:schemeClr val="lt1">
            <a:alpha val="90000"/>
            <a:tint val="40000"/>
            <a:hueOff val="0"/>
            <a:satOff val="0"/>
            <a:lumOff val="0"/>
            <a:alphaOff val="0"/>
          </a:schemeClr>
        </a:solidFill>
        <a:ln w="19050" cap="rnd" cmpd="sng" algn="ctr">
          <a:solidFill>
            <a:schemeClr val="dk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just" defTabSz="977900" rtl="0">
            <a:lnSpc>
              <a:spcPct val="90000"/>
            </a:lnSpc>
            <a:spcBef>
              <a:spcPct val="0"/>
            </a:spcBef>
            <a:spcAft>
              <a:spcPct val="15000"/>
            </a:spcAft>
            <a:buChar char="•"/>
          </a:pPr>
          <a:r>
            <a:rPr lang="en-US" sz="2200" kern="1200" dirty="0"/>
            <a:t>If person newly applying for registration fails to apply for registration within 30 days  from the date on which he becomes liable to registration – ITC credit in respect of goods held in stock or contained in finished or semi-finished goods held in stock will not be available.</a:t>
          </a:r>
          <a:endParaRPr lang="en-IN" sz="2200" kern="1200" dirty="0"/>
        </a:p>
      </dsp:txBody>
      <dsp:txXfrm>
        <a:off x="43" y="1555802"/>
        <a:ext cx="4163111" cy="3186945"/>
      </dsp:txXfrm>
    </dsp:sp>
    <dsp:sp modelId="{D3F6E3D9-6E19-4BA5-8ADE-B2008D83EA2C}">
      <dsp:nvSpPr>
        <dsp:cNvPr id="0" name=""/>
        <dsp:cNvSpPr/>
      </dsp:nvSpPr>
      <dsp:spPr>
        <a:xfrm>
          <a:off x="4745990" y="602"/>
          <a:ext cx="4163111" cy="1555200"/>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rtl="0">
            <a:lnSpc>
              <a:spcPct val="90000"/>
            </a:lnSpc>
            <a:spcBef>
              <a:spcPct val="0"/>
            </a:spcBef>
            <a:spcAft>
              <a:spcPct val="35000"/>
            </a:spcAft>
            <a:buNone/>
          </a:pPr>
          <a:r>
            <a:rPr lang="en-US" sz="3000" b="1" kern="1200" dirty="0"/>
            <a:t>Casual Taxable Person</a:t>
          </a:r>
          <a:endParaRPr lang="en-IN" sz="3000" b="0" kern="1200" dirty="0"/>
        </a:p>
      </dsp:txBody>
      <dsp:txXfrm>
        <a:off x="4745990" y="602"/>
        <a:ext cx="4163111" cy="1555200"/>
      </dsp:txXfrm>
    </dsp:sp>
    <dsp:sp modelId="{4A487719-DC61-4535-99D1-7773144B96F1}">
      <dsp:nvSpPr>
        <dsp:cNvPr id="0" name=""/>
        <dsp:cNvSpPr/>
      </dsp:nvSpPr>
      <dsp:spPr>
        <a:xfrm>
          <a:off x="4745990" y="1555802"/>
          <a:ext cx="4163111" cy="3186945"/>
        </a:xfrm>
        <a:prstGeom prst="rect">
          <a:avLst/>
        </a:prstGeom>
        <a:solidFill>
          <a:schemeClr val="lt1">
            <a:alpha val="90000"/>
            <a:tint val="40000"/>
            <a:hueOff val="0"/>
            <a:satOff val="0"/>
            <a:lumOff val="0"/>
            <a:alphaOff val="0"/>
          </a:schemeClr>
        </a:solidFill>
        <a:ln w="19050" cap="rnd" cmpd="sng" algn="ctr">
          <a:solidFill>
            <a:schemeClr val="dk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just" defTabSz="977900" rtl="0">
            <a:lnSpc>
              <a:spcPct val="90000"/>
            </a:lnSpc>
            <a:spcBef>
              <a:spcPct val="0"/>
            </a:spcBef>
            <a:spcAft>
              <a:spcPct val="15000"/>
            </a:spcAft>
            <a:buChar char="•"/>
          </a:pPr>
          <a:r>
            <a:rPr lang="en-US" sz="2200" kern="1200" dirty="0"/>
            <a:t>Person who occasionally undertakes transactions involving supply of goods and/or services in the course or furtherance of business, in a taxable territory </a:t>
          </a:r>
          <a:r>
            <a:rPr lang="en-US" sz="2200" b="1" kern="1200" dirty="0"/>
            <a:t>where he has no fixed place of business.</a:t>
          </a:r>
          <a:endParaRPr lang="en-IN" sz="2200" kern="1200" dirty="0"/>
        </a:p>
      </dsp:txBody>
      <dsp:txXfrm>
        <a:off x="4745990" y="1555802"/>
        <a:ext cx="4163111" cy="3186945"/>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94523D-4FC8-4827-A858-33AFD3B41B54}">
      <dsp:nvSpPr>
        <dsp:cNvPr id="0" name=""/>
        <dsp:cNvSpPr/>
      </dsp:nvSpPr>
      <dsp:spPr>
        <a:xfrm>
          <a:off x="3083" y="290508"/>
          <a:ext cx="3006033" cy="1202413"/>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rtl="0">
            <a:lnSpc>
              <a:spcPct val="90000"/>
            </a:lnSpc>
            <a:spcBef>
              <a:spcPct val="0"/>
            </a:spcBef>
            <a:spcAft>
              <a:spcPct val="35000"/>
            </a:spcAft>
            <a:buNone/>
          </a:pPr>
          <a:r>
            <a:rPr lang="en-US" sz="2800" b="1" kern="1200" dirty="0"/>
            <a:t>Registration</a:t>
          </a:r>
          <a:r>
            <a:rPr lang="en-US" sz="2800" kern="1200" dirty="0"/>
            <a:t> </a:t>
          </a:r>
          <a:endParaRPr lang="en-IN" sz="2800" kern="1200" dirty="0"/>
        </a:p>
      </dsp:txBody>
      <dsp:txXfrm>
        <a:off x="3083" y="290508"/>
        <a:ext cx="3006033" cy="1202413"/>
      </dsp:txXfrm>
    </dsp:sp>
    <dsp:sp modelId="{C42BF436-2741-4685-818A-B45D71C88896}">
      <dsp:nvSpPr>
        <dsp:cNvPr id="0" name=""/>
        <dsp:cNvSpPr/>
      </dsp:nvSpPr>
      <dsp:spPr>
        <a:xfrm>
          <a:off x="3083" y="1492922"/>
          <a:ext cx="3006033" cy="3211649"/>
        </a:xfrm>
        <a:prstGeom prst="rect">
          <a:avLst/>
        </a:prstGeom>
        <a:solidFill>
          <a:schemeClr val="lt1">
            <a:alpha val="90000"/>
            <a:tint val="40000"/>
            <a:hueOff val="0"/>
            <a:satOff val="0"/>
            <a:lumOff val="0"/>
            <a:alphaOff val="0"/>
          </a:schemeClr>
        </a:solidFill>
        <a:ln w="19050" cap="rnd" cmpd="sng" algn="ctr">
          <a:solidFill>
            <a:schemeClr val="dk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rtl="0">
            <a:lnSpc>
              <a:spcPct val="90000"/>
            </a:lnSpc>
            <a:spcBef>
              <a:spcPct val="0"/>
            </a:spcBef>
            <a:spcAft>
              <a:spcPct val="15000"/>
            </a:spcAft>
            <a:buChar char="•"/>
          </a:pPr>
          <a:r>
            <a:rPr lang="en-US" sz="2400" kern="1200" dirty="0"/>
            <a:t>Person  who occasionally, undertakes transactions involving supply of goods and services, </a:t>
          </a:r>
          <a:r>
            <a:rPr lang="en-US" sz="2400" b="1" kern="1200" dirty="0"/>
            <a:t>and who has no fixed place of business in India</a:t>
          </a:r>
          <a:r>
            <a:rPr lang="en-US" sz="2400" kern="1200" dirty="0"/>
            <a:t>. </a:t>
          </a:r>
          <a:endParaRPr lang="en-IN" sz="2400" kern="1200" dirty="0"/>
        </a:p>
      </dsp:txBody>
      <dsp:txXfrm>
        <a:off x="3083" y="1492922"/>
        <a:ext cx="3006033" cy="3211649"/>
      </dsp:txXfrm>
    </dsp:sp>
    <dsp:sp modelId="{DDAAA869-CAB4-49AE-89B0-454DCC95B7F3}">
      <dsp:nvSpPr>
        <dsp:cNvPr id="0" name=""/>
        <dsp:cNvSpPr/>
      </dsp:nvSpPr>
      <dsp:spPr>
        <a:xfrm>
          <a:off x="3429961" y="290508"/>
          <a:ext cx="3006033" cy="1202413"/>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rtl="0">
            <a:lnSpc>
              <a:spcPct val="90000"/>
            </a:lnSpc>
            <a:spcBef>
              <a:spcPct val="0"/>
            </a:spcBef>
            <a:spcAft>
              <a:spcPct val="35000"/>
            </a:spcAft>
            <a:buNone/>
          </a:pPr>
          <a:r>
            <a:rPr lang="en-US" sz="2800" b="1" kern="1200" dirty="0"/>
            <a:t>Time period</a:t>
          </a:r>
          <a:endParaRPr lang="en-IN" sz="2800" b="1" kern="1200" dirty="0"/>
        </a:p>
      </dsp:txBody>
      <dsp:txXfrm>
        <a:off x="3429961" y="290508"/>
        <a:ext cx="3006033" cy="1202413"/>
      </dsp:txXfrm>
    </dsp:sp>
    <dsp:sp modelId="{624F7AE2-C2EB-41CA-9983-0106E2626E49}">
      <dsp:nvSpPr>
        <dsp:cNvPr id="0" name=""/>
        <dsp:cNvSpPr/>
      </dsp:nvSpPr>
      <dsp:spPr>
        <a:xfrm>
          <a:off x="3429961" y="1492922"/>
          <a:ext cx="3006033" cy="3211649"/>
        </a:xfrm>
        <a:prstGeom prst="rect">
          <a:avLst/>
        </a:prstGeom>
        <a:solidFill>
          <a:schemeClr val="lt1">
            <a:alpha val="90000"/>
            <a:tint val="40000"/>
            <a:hueOff val="0"/>
            <a:satOff val="0"/>
            <a:lumOff val="0"/>
            <a:alphaOff val="0"/>
          </a:schemeClr>
        </a:solidFill>
        <a:ln w="19050" cap="rnd" cmpd="sng" algn="ctr">
          <a:solidFill>
            <a:schemeClr val="dk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rtl="0">
            <a:lnSpc>
              <a:spcPct val="90000"/>
            </a:lnSpc>
            <a:spcBef>
              <a:spcPct val="0"/>
            </a:spcBef>
            <a:spcAft>
              <a:spcPct val="15000"/>
            </a:spcAft>
            <a:buChar char="•"/>
          </a:pPr>
          <a:r>
            <a:rPr lang="en-US" sz="2400" kern="1200" dirty="0"/>
            <a:t>Certificate of Registration issued to such persons shall be valid only for a period of 90 Days. [Can be extended maximum by further 90 days] </a:t>
          </a:r>
          <a:endParaRPr lang="en-IN" sz="2400" kern="1200" dirty="0"/>
        </a:p>
      </dsp:txBody>
      <dsp:txXfrm>
        <a:off x="3429961" y="1492922"/>
        <a:ext cx="3006033" cy="3211649"/>
      </dsp:txXfrm>
    </dsp:sp>
    <dsp:sp modelId="{50A5C616-4F99-4F5B-877B-24C1AEEF0849}">
      <dsp:nvSpPr>
        <dsp:cNvPr id="0" name=""/>
        <dsp:cNvSpPr/>
      </dsp:nvSpPr>
      <dsp:spPr>
        <a:xfrm>
          <a:off x="6856840" y="290508"/>
          <a:ext cx="3006033" cy="1202413"/>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rtl="0">
            <a:lnSpc>
              <a:spcPct val="90000"/>
            </a:lnSpc>
            <a:spcBef>
              <a:spcPct val="0"/>
            </a:spcBef>
            <a:spcAft>
              <a:spcPct val="35000"/>
            </a:spcAft>
            <a:buNone/>
          </a:pPr>
          <a:r>
            <a:rPr lang="en-US" sz="2800" b="1" kern="1200" dirty="0"/>
            <a:t>Advance Deposit </a:t>
          </a:r>
          <a:endParaRPr lang="en-IN" sz="2800" b="1" kern="1200" dirty="0"/>
        </a:p>
      </dsp:txBody>
      <dsp:txXfrm>
        <a:off x="6856840" y="290508"/>
        <a:ext cx="3006033" cy="1202413"/>
      </dsp:txXfrm>
    </dsp:sp>
    <dsp:sp modelId="{9B5EFDB8-DDA9-49C0-9F20-BFD372CCBEB0}">
      <dsp:nvSpPr>
        <dsp:cNvPr id="0" name=""/>
        <dsp:cNvSpPr/>
      </dsp:nvSpPr>
      <dsp:spPr>
        <a:xfrm>
          <a:off x="6856840" y="1492922"/>
          <a:ext cx="3006033" cy="3211649"/>
        </a:xfrm>
        <a:prstGeom prst="rect">
          <a:avLst/>
        </a:prstGeom>
        <a:solidFill>
          <a:schemeClr val="lt1">
            <a:alpha val="90000"/>
            <a:tint val="40000"/>
            <a:hueOff val="0"/>
            <a:satOff val="0"/>
            <a:lumOff val="0"/>
            <a:alphaOff val="0"/>
          </a:schemeClr>
        </a:solidFill>
        <a:ln w="19050" cap="rnd" cmpd="sng" algn="ctr">
          <a:solidFill>
            <a:schemeClr val="dk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rtl="0">
            <a:lnSpc>
              <a:spcPct val="90000"/>
            </a:lnSpc>
            <a:spcBef>
              <a:spcPct val="0"/>
            </a:spcBef>
            <a:spcAft>
              <a:spcPct val="15000"/>
            </a:spcAft>
            <a:buChar char="•"/>
          </a:pPr>
          <a:r>
            <a:rPr lang="en-US" sz="2400" kern="1200" dirty="0"/>
            <a:t>They shall be required to make advance deposit of estimated tax liability net tax at the time of registration.  </a:t>
          </a:r>
          <a:endParaRPr lang="en-IN" sz="2400" kern="1200" dirty="0"/>
        </a:p>
      </dsp:txBody>
      <dsp:txXfrm>
        <a:off x="6856840" y="1492922"/>
        <a:ext cx="3006033" cy="3211649"/>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989824-75F0-4012-B695-B29B577C2B95}">
      <dsp:nvSpPr>
        <dsp:cNvPr id="0" name=""/>
        <dsp:cNvSpPr/>
      </dsp:nvSpPr>
      <dsp:spPr>
        <a:xfrm>
          <a:off x="23896" y="1327849"/>
          <a:ext cx="2226084" cy="1113042"/>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Where </a:t>
          </a:r>
          <a:r>
            <a:rPr lang="en-IN" sz="1800" b="0" kern="1200" dirty="0"/>
            <a:t>Taxable value and/or tax </a:t>
          </a:r>
          <a:endParaRPr lang="en-US" sz="1800" kern="1200" dirty="0"/>
        </a:p>
      </dsp:txBody>
      <dsp:txXfrm>
        <a:off x="56496" y="1360449"/>
        <a:ext cx="2160884" cy="1047842"/>
      </dsp:txXfrm>
    </dsp:sp>
    <dsp:sp modelId="{DAA91CC8-3F85-4C6B-866F-04705F82DD2C}">
      <dsp:nvSpPr>
        <dsp:cNvPr id="0" name=""/>
        <dsp:cNvSpPr/>
      </dsp:nvSpPr>
      <dsp:spPr>
        <a:xfrm rot="19457599">
          <a:off x="2146911" y="1537282"/>
          <a:ext cx="1096572" cy="54175"/>
        </a:xfrm>
        <a:custGeom>
          <a:avLst/>
          <a:gdLst/>
          <a:ahLst/>
          <a:cxnLst/>
          <a:rect l="0" t="0" r="0" b="0"/>
          <a:pathLst>
            <a:path>
              <a:moveTo>
                <a:pt x="0" y="27087"/>
              </a:moveTo>
              <a:lnTo>
                <a:pt x="1096572" y="27087"/>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67783" y="1536956"/>
        <a:ext cx="54828" cy="54828"/>
      </dsp:txXfrm>
    </dsp:sp>
    <dsp:sp modelId="{D51042AF-43DD-4550-9FD0-9FE1AD864E56}">
      <dsp:nvSpPr>
        <dsp:cNvPr id="0" name=""/>
        <dsp:cNvSpPr/>
      </dsp:nvSpPr>
      <dsp:spPr>
        <a:xfrm>
          <a:off x="3140414" y="344298"/>
          <a:ext cx="2226084" cy="1800145"/>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Charged in Tax Invoice &gt; Amount Payable or goods returned by recipient or services found deficient </a:t>
          </a:r>
        </a:p>
      </dsp:txBody>
      <dsp:txXfrm>
        <a:off x="3193138" y="397022"/>
        <a:ext cx="2120636" cy="1694697"/>
      </dsp:txXfrm>
    </dsp:sp>
    <dsp:sp modelId="{77BBAE4D-3969-48AD-9BFC-87F7314600F0}">
      <dsp:nvSpPr>
        <dsp:cNvPr id="0" name=""/>
        <dsp:cNvSpPr/>
      </dsp:nvSpPr>
      <dsp:spPr>
        <a:xfrm>
          <a:off x="5366499" y="1217283"/>
          <a:ext cx="890433" cy="54175"/>
        </a:xfrm>
        <a:custGeom>
          <a:avLst/>
          <a:gdLst/>
          <a:ahLst/>
          <a:cxnLst/>
          <a:rect l="0" t="0" r="0" b="0"/>
          <a:pathLst>
            <a:path>
              <a:moveTo>
                <a:pt x="0" y="27087"/>
              </a:moveTo>
              <a:lnTo>
                <a:pt x="890433" y="27087"/>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789455" y="1222110"/>
        <a:ext cx="44521" cy="44521"/>
      </dsp:txXfrm>
    </dsp:sp>
    <dsp:sp modelId="{A5269F3C-CBBA-4397-B3CA-27C7409AFFF2}">
      <dsp:nvSpPr>
        <dsp:cNvPr id="0" name=""/>
        <dsp:cNvSpPr/>
      </dsp:nvSpPr>
      <dsp:spPr>
        <a:xfrm>
          <a:off x="6256933" y="687849"/>
          <a:ext cx="1852614" cy="1113042"/>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Taxable Person to issue CREDIT Note</a:t>
          </a:r>
        </a:p>
      </dsp:txBody>
      <dsp:txXfrm>
        <a:off x="6289533" y="720449"/>
        <a:ext cx="1787414" cy="1047842"/>
      </dsp:txXfrm>
    </dsp:sp>
    <dsp:sp modelId="{EA2099E7-680F-450D-9F4E-838E73DD97C3}">
      <dsp:nvSpPr>
        <dsp:cNvPr id="0" name=""/>
        <dsp:cNvSpPr/>
      </dsp:nvSpPr>
      <dsp:spPr>
        <a:xfrm rot="3143675">
          <a:off x="7837043" y="1771149"/>
          <a:ext cx="1398243" cy="54175"/>
        </a:xfrm>
        <a:custGeom>
          <a:avLst/>
          <a:gdLst/>
          <a:ahLst/>
          <a:cxnLst/>
          <a:rect l="0" t="0" r="0" b="0"/>
          <a:pathLst>
            <a:path>
              <a:moveTo>
                <a:pt x="0" y="27087"/>
              </a:moveTo>
              <a:lnTo>
                <a:pt x="1398243" y="27087"/>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501209" y="1763281"/>
        <a:ext cx="69912" cy="69912"/>
      </dsp:txXfrm>
    </dsp:sp>
    <dsp:sp modelId="{06D4CE45-ED20-49CC-BA91-0DA62EEA9F8B}">
      <dsp:nvSpPr>
        <dsp:cNvPr id="0" name=""/>
        <dsp:cNvSpPr/>
      </dsp:nvSpPr>
      <dsp:spPr>
        <a:xfrm>
          <a:off x="8962783" y="1600065"/>
          <a:ext cx="2226084" cy="1504076"/>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On or before 30</a:t>
          </a:r>
          <a:r>
            <a:rPr lang="en-US" sz="1800" kern="1200" baseline="30000" dirty="0"/>
            <a:t>th</a:t>
          </a:r>
          <a:r>
            <a:rPr lang="en-US" sz="1800" kern="1200" dirty="0"/>
            <a:t> September following end of FY of supply or date of annual return whichever is earlier</a:t>
          </a:r>
        </a:p>
      </dsp:txBody>
      <dsp:txXfrm>
        <a:off x="9006836" y="1644118"/>
        <a:ext cx="2137978" cy="1415970"/>
      </dsp:txXfrm>
    </dsp:sp>
    <dsp:sp modelId="{8DDD90BC-1A34-4094-8999-0E9F92A4C760}">
      <dsp:nvSpPr>
        <dsp:cNvPr id="0" name=""/>
        <dsp:cNvSpPr/>
      </dsp:nvSpPr>
      <dsp:spPr>
        <a:xfrm rot="19809481">
          <a:off x="8051329" y="998804"/>
          <a:ext cx="878114" cy="54175"/>
        </a:xfrm>
        <a:custGeom>
          <a:avLst/>
          <a:gdLst/>
          <a:ahLst/>
          <a:cxnLst/>
          <a:rect l="0" t="0" r="0" b="0"/>
          <a:pathLst>
            <a:path>
              <a:moveTo>
                <a:pt x="0" y="27087"/>
              </a:moveTo>
              <a:lnTo>
                <a:pt x="878114" y="27087"/>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468433" y="1003939"/>
        <a:ext cx="43905" cy="43905"/>
      </dsp:txXfrm>
    </dsp:sp>
    <dsp:sp modelId="{1EA43DC1-8560-417F-A8C8-2C841DB14528}">
      <dsp:nvSpPr>
        <dsp:cNvPr id="0" name=""/>
        <dsp:cNvSpPr/>
      </dsp:nvSpPr>
      <dsp:spPr>
        <a:xfrm>
          <a:off x="8871224" y="144651"/>
          <a:ext cx="2226084" cy="1325522"/>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No Credit Note if incidence </a:t>
          </a:r>
          <a:r>
            <a:rPr lang="en-IN" sz="1800" kern="1200" dirty="0"/>
            <a:t>of tax and interest on supply has been passed to any other person</a:t>
          </a:r>
          <a:endParaRPr lang="en-US" sz="1800" kern="1200" dirty="0"/>
        </a:p>
      </dsp:txBody>
      <dsp:txXfrm>
        <a:off x="8910047" y="183474"/>
        <a:ext cx="2148438" cy="1247876"/>
      </dsp:txXfrm>
    </dsp:sp>
    <dsp:sp modelId="{EF2C626F-0F44-4A10-80CE-550E49570B7F}">
      <dsp:nvSpPr>
        <dsp:cNvPr id="0" name=""/>
        <dsp:cNvSpPr/>
      </dsp:nvSpPr>
      <dsp:spPr>
        <a:xfrm rot="2870679">
          <a:off x="2031826" y="2349057"/>
          <a:ext cx="1326742" cy="54175"/>
        </a:xfrm>
        <a:custGeom>
          <a:avLst/>
          <a:gdLst/>
          <a:ahLst/>
          <a:cxnLst/>
          <a:rect l="0" t="0" r="0" b="0"/>
          <a:pathLst>
            <a:path>
              <a:moveTo>
                <a:pt x="0" y="27087"/>
              </a:moveTo>
              <a:lnTo>
                <a:pt x="1326742" y="27087"/>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62029" y="2342977"/>
        <a:ext cx="66337" cy="66337"/>
      </dsp:txXfrm>
    </dsp:sp>
    <dsp:sp modelId="{DA696D7C-FAD1-47ED-B74D-1C51C62A563F}">
      <dsp:nvSpPr>
        <dsp:cNvPr id="0" name=""/>
        <dsp:cNvSpPr/>
      </dsp:nvSpPr>
      <dsp:spPr>
        <a:xfrm>
          <a:off x="3140414" y="2311400"/>
          <a:ext cx="2226084" cy="1113042"/>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Charged in Tax Invoice &lt; Amount Payable </a:t>
          </a:r>
        </a:p>
      </dsp:txBody>
      <dsp:txXfrm>
        <a:off x="3173014" y="2344000"/>
        <a:ext cx="2160884" cy="1047842"/>
      </dsp:txXfrm>
    </dsp:sp>
    <dsp:sp modelId="{1435262B-B106-4513-9108-F1F5DFA3B50E}">
      <dsp:nvSpPr>
        <dsp:cNvPr id="0" name=""/>
        <dsp:cNvSpPr/>
      </dsp:nvSpPr>
      <dsp:spPr>
        <a:xfrm>
          <a:off x="5366499" y="2840833"/>
          <a:ext cx="890433" cy="54175"/>
        </a:xfrm>
        <a:custGeom>
          <a:avLst/>
          <a:gdLst/>
          <a:ahLst/>
          <a:cxnLst/>
          <a:rect l="0" t="0" r="0" b="0"/>
          <a:pathLst>
            <a:path>
              <a:moveTo>
                <a:pt x="0" y="27087"/>
              </a:moveTo>
              <a:lnTo>
                <a:pt x="890433" y="27087"/>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789455" y="2845660"/>
        <a:ext cx="44521" cy="44521"/>
      </dsp:txXfrm>
    </dsp:sp>
    <dsp:sp modelId="{79284E58-669D-4C91-8F19-425AB2952270}">
      <dsp:nvSpPr>
        <dsp:cNvPr id="0" name=""/>
        <dsp:cNvSpPr/>
      </dsp:nvSpPr>
      <dsp:spPr>
        <a:xfrm>
          <a:off x="6256933" y="2311400"/>
          <a:ext cx="2226084" cy="1113042"/>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Taxable Person to issue DEBIT Note</a:t>
          </a:r>
        </a:p>
      </dsp:txBody>
      <dsp:txXfrm>
        <a:off x="6289533" y="2344000"/>
        <a:ext cx="2160884" cy="1047842"/>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60C35D-99D9-4E59-94CC-D8865033474D}">
      <dsp:nvSpPr>
        <dsp:cNvPr id="0" name=""/>
        <dsp:cNvSpPr/>
      </dsp:nvSpPr>
      <dsp:spPr>
        <a:xfrm>
          <a:off x="0" y="1800"/>
          <a:ext cx="10603078" cy="636480"/>
        </a:xfrm>
        <a:prstGeom prst="roundRect">
          <a:avLst/>
        </a:prstGeom>
        <a:gradFill rotWithShape="0">
          <a:gsLst>
            <a:gs pos="0">
              <a:schemeClr val="dk2">
                <a:hueOff val="0"/>
                <a:satOff val="0"/>
                <a:lumOff val="0"/>
                <a:alphaOff val="0"/>
                <a:tint val="98000"/>
                <a:lumMod val="114000"/>
              </a:schemeClr>
            </a:gs>
            <a:gs pos="100000">
              <a:schemeClr val="dk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t>Consolidated Return of Outward Supplies and Inward Supplies Return</a:t>
          </a:r>
        </a:p>
      </dsp:txBody>
      <dsp:txXfrm>
        <a:off x="31070" y="32870"/>
        <a:ext cx="10540938" cy="574340"/>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BB36EC-AF71-4412-B661-06D12C375552}">
      <dsp:nvSpPr>
        <dsp:cNvPr id="0" name=""/>
        <dsp:cNvSpPr/>
      </dsp:nvSpPr>
      <dsp:spPr>
        <a:xfrm>
          <a:off x="0" y="23002"/>
          <a:ext cx="5029199" cy="920101"/>
        </a:xfrm>
        <a:prstGeom prst="rect">
          <a:avLst/>
        </a:prstGeom>
        <a:solidFill>
          <a:schemeClr val="dk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u="sng" kern="1200" dirty="0"/>
            <a:t>OUTWARD SUPPLIES </a:t>
          </a:r>
          <a:r>
            <a:rPr lang="en-US" sz="2000" b="1" kern="1200" dirty="0"/>
            <a:t>includes [goods &amp;/or services</a:t>
          </a:r>
          <a:r>
            <a:rPr lang="en-US" sz="1600" b="1" kern="1200" dirty="0"/>
            <a:t>]</a:t>
          </a:r>
        </a:p>
      </dsp:txBody>
      <dsp:txXfrm>
        <a:off x="0" y="23002"/>
        <a:ext cx="5029199" cy="920101"/>
      </dsp:txXfrm>
    </dsp:sp>
    <dsp:sp modelId="{C86B14BD-FB20-4829-A29C-94FB1B6B220E}">
      <dsp:nvSpPr>
        <dsp:cNvPr id="0" name=""/>
        <dsp:cNvSpPr/>
      </dsp:nvSpPr>
      <dsp:spPr>
        <a:xfrm>
          <a:off x="0" y="989109"/>
          <a:ext cx="1257300" cy="2125436"/>
        </a:xfrm>
        <a:prstGeom prst="rect">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n-US" sz="1800" b="1" kern="1200" dirty="0"/>
            <a:t>Zero Rated Supplies &amp; exports</a:t>
          </a:r>
        </a:p>
      </dsp:txBody>
      <dsp:txXfrm>
        <a:off x="0" y="989109"/>
        <a:ext cx="1257300" cy="2125436"/>
      </dsp:txXfrm>
    </dsp:sp>
    <dsp:sp modelId="{40C40BCA-9B98-4A75-814A-4645B0B6D60F}">
      <dsp:nvSpPr>
        <dsp:cNvPr id="0" name=""/>
        <dsp:cNvSpPr/>
      </dsp:nvSpPr>
      <dsp:spPr>
        <a:xfrm>
          <a:off x="1257299" y="989109"/>
          <a:ext cx="1257300" cy="2125436"/>
        </a:xfrm>
        <a:prstGeom prst="rect">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n-US" sz="1800" b="1" kern="1200" dirty="0"/>
            <a:t>Inter-state/Intra-state supplies &amp; goods return</a:t>
          </a:r>
        </a:p>
      </dsp:txBody>
      <dsp:txXfrm>
        <a:off x="1257299" y="989109"/>
        <a:ext cx="1257300" cy="2125436"/>
      </dsp:txXfrm>
    </dsp:sp>
    <dsp:sp modelId="{895ABDEA-23FF-4AC2-BC29-5731F185F1E9}">
      <dsp:nvSpPr>
        <dsp:cNvPr id="0" name=""/>
        <dsp:cNvSpPr/>
      </dsp:nvSpPr>
      <dsp:spPr>
        <a:xfrm>
          <a:off x="2514599" y="989109"/>
          <a:ext cx="1257300" cy="2125436"/>
        </a:xfrm>
        <a:prstGeom prst="rect">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n-US" sz="1800" b="1" kern="1200" dirty="0"/>
            <a:t>Debit notes, credit notes and supplementary invoice</a:t>
          </a:r>
        </a:p>
      </dsp:txBody>
      <dsp:txXfrm>
        <a:off x="2514599" y="989109"/>
        <a:ext cx="1257300" cy="2125436"/>
      </dsp:txXfrm>
    </dsp:sp>
    <dsp:sp modelId="{4DD1956E-1458-4D48-96C7-7A1DBEEDF074}">
      <dsp:nvSpPr>
        <dsp:cNvPr id="0" name=""/>
        <dsp:cNvSpPr/>
      </dsp:nvSpPr>
      <dsp:spPr>
        <a:xfrm>
          <a:off x="3771900" y="989109"/>
          <a:ext cx="1257300" cy="2125436"/>
        </a:xfrm>
        <a:prstGeom prst="rect">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n-US" sz="1800" b="1" kern="1200" spc="-30" dirty="0"/>
            <a:t>Details to be furnished by 10</a:t>
          </a:r>
          <a:r>
            <a:rPr lang="en-US" sz="1800" b="1" kern="1200" spc="-30" baseline="30000" dirty="0"/>
            <a:t>th</a:t>
          </a:r>
          <a:r>
            <a:rPr lang="en-US" sz="1800" b="1" kern="1200" spc="-30" dirty="0"/>
            <a:t> day succeeding </a:t>
          </a:r>
          <a:r>
            <a:rPr lang="en-US" sz="1800" b="1" kern="1200" spc="-30" baseline="0" dirty="0"/>
            <a:t>the</a:t>
          </a:r>
          <a:r>
            <a:rPr lang="en-US" sz="1800" b="1" kern="1200" spc="-30" dirty="0"/>
            <a:t> tax period</a:t>
          </a:r>
        </a:p>
      </dsp:txBody>
      <dsp:txXfrm>
        <a:off x="3771900" y="989109"/>
        <a:ext cx="1257300" cy="2125436"/>
      </dsp:txXfrm>
    </dsp:sp>
    <dsp:sp modelId="{7170C78F-95EE-4E0D-B986-437BE63A12E1}">
      <dsp:nvSpPr>
        <dsp:cNvPr id="0" name=""/>
        <dsp:cNvSpPr/>
      </dsp:nvSpPr>
      <dsp:spPr>
        <a:xfrm>
          <a:off x="0" y="3114545"/>
          <a:ext cx="5029199" cy="236159"/>
        </a:xfrm>
        <a:prstGeom prst="rect">
          <a:avLst/>
        </a:prstGeom>
        <a:solidFill>
          <a:schemeClr val="dk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BB36EC-AF71-4412-B661-06D12C375552}">
      <dsp:nvSpPr>
        <dsp:cNvPr id="0" name=""/>
        <dsp:cNvSpPr/>
      </dsp:nvSpPr>
      <dsp:spPr>
        <a:xfrm>
          <a:off x="0" y="0"/>
          <a:ext cx="5029199" cy="1002768"/>
        </a:xfrm>
        <a:prstGeom prst="rect">
          <a:avLst/>
        </a:prstGeom>
        <a:solidFill>
          <a:schemeClr val="dk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u="sng" kern="1200" dirty="0"/>
            <a:t>INWARD SUPPLIES </a:t>
          </a:r>
          <a:r>
            <a:rPr lang="en-US" sz="2000" b="1" kern="1200" dirty="0"/>
            <a:t>includes [goods &amp;/or services</a:t>
          </a:r>
          <a:r>
            <a:rPr lang="en-US" sz="1600" b="1" kern="1200" dirty="0"/>
            <a:t>]</a:t>
          </a:r>
        </a:p>
      </dsp:txBody>
      <dsp:txXfrm>
        <a:off x="0" y="0"/>
        <a:ext cx="5029199" cy="1002768"/>
      </dsp:txXfrm>
    </dsp:sp>
    <dsp:sp modelId="{C86B14BD-FB20-4829-A29C-94FB1B6B220E}">
      <dsp:nvSpPr>
        <dsp:cNvPr id="0" name=""/>
        <dsp:cNvSpPr/>
      </dsp:nvSpPr>
      <dsp:spPr>
        <a:xfrm>
          <a:off x="0" y="1002768"/>
          <a:ext cx="1257300" cy="2105813"/>
        </a:xfrm>
        <a:prstGeom prst="rect">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n-US" sz="1800" b="1" kern="1200" dirty="0"/>
            <a:t>Credit notes, debit notes</a:t>
          </a:r>
        </a:p>
      </dsp:txBody>
      <dsp:txXfrm>
        <a:off x="0" y="1002768"/>
        <a:ext cx="1257300" cy="2105813"/>
      </dsp:txXfrm>
    </dsp:sp>
    <dsp:sp modelId="{8642F752-47C1-435E-81C6-907C600886D3}">
      <dsp:nvSpPr>
        <dsp:cNvPr id="0" name=""/>
        <dsp:cNvSpPr/>
      </dsp:nvSpPr>
      <dsp:spPr>
        <a:xfrm>
          <a:off x="1257299" y="1002768"/>
          <a:ext cx="1257300" cy="2105813"/>
        </a:xfrm>
        <a:prstGeom prst="rect">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n-US" sz="1800" b="1" kern="1200" dirty="0"/>
            <a:t>Inward supplies of goods &amp;/or services subject to RCM</a:t>
          </a:r>
        </a:p>
      </dsp:txBody>
      <dsp:txXfrm>
        <a:off x="1257299" y="1002768"/>
        <a:ext cx="1257300" cy="2105813"/>
      </dsp:txXfrm>
    </dsp:sp>
    <dsp:sp modelId="{013D6E6A-FE2D-41AB-8906-386883FBDB22}">
      <dsp:nvSpPr>
        <dsp:cNvPr id="0" name=""/>
        <dsp:cNvSpPr/>
      </dsp:nvSpPr>
      <dsp:spPr>
        <a:xfrm>
          <a:off x="2520282" y="1002810"/>
          <a:ext cx="1257300" cy="2105813"/>
        </a:xfrm>
        <a:prstGeom prst="rect">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n-US" sz="1800" b="1" kern="1200" dirty="0"/>
            <a:t>Inward supplies of goods &amp;/or services subject to IGST</a:t>
          </a:r>
        </a:p>
      </dsp:txBody>
      <dsp:txXfrm>
        <a:off x="2520282" y="1002810"/>
        <a:ext cx="1257300" cy="2105813"/>
      </dsp:txXfrm>
    </dsp:sp>
    <dsp:sp modelId="{4E5B43CE-FDDA-4125-8EB6-575298041E3B}">
      <dsp:nvSpPr>
        <dsp:cNvPr id="0" name=""/>
        <dsp:cNvSpPr/>
      </dsp:nvSpPr>
      <dsp:spPr>
        <a:xfrm>
          <a:off x="3771900" y="1002768"/>
          <a:ext cx="1257300" cy="2105813"/>
        </a:xfrm>
        <a:prstGeom prst="rect">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n-US" sz="1800" b="1" kern="1200" spc="-30" dirty="0"/>
            <a:t>Details to be furnished by 15</a:t>
          </a:r>
          <a:r>
            <a:rPr lang="en-US" sz="1800" b="1" kern="1200" spc="-30" baseline="30000" dirty="0"/>
            <a:t>th</a:t>
          </a:r>
          <a:r>
            <a:rPr lang="en-US" sz="1800" b="1" kern="1200" spc="-30" dirty="0"/>
            <a:t> day succeeding the tax period</a:t>
          </a:r>
        </a:p>
      </dsp:txBody>
      <dsp:txXfrm>
        <a:off x="3771900" y="1002768"/>
        <a:ext cx="1257300" cy="2105813"/>
      </dsp:txXfrm>
    </dsp:sp>
    <dsp:sp modelId="{7170C78F-95EE-4E0D-B986-437BE63A12E1}">
      <dsp:nvSpPr>
        <dsp:cNvPr id="0" name=""/>
        <dsp:cNvSpPr/>
      </dsp:nvSpPr>
      <dsp:spPr>
        <a:xfrm>
          <a:off x="0" y="3108581"/>
          <a:ext cx="5029199" cy="233979"/>
        </a:xfrm>
        <a:prstGeom prst="rect">
          <a:avLst/>
        </a:prstGeom>
        <a:solidFill>
          <a:schemeClr val="dk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331EE0-9A2C-43B1-A1A3-555F9E73B610}">
      <dsp:nvSpPr>
        <dsp:cNvPr id="0" name=""/>
        <dsp:cNvSpPr/>
      </dsp:nvSpPr>
      <dsp:spPr>
        <a:xfrm>
          <a:off x="825516" y="531"/>
          <a:ext cx="1701908" cy="1873910"/>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Upload GSTR-1 </a:t>
          </a:r>
        </a:p>
        <a:p>
          <a:pPr marL="0" lvl="0" indent="0" algn="ctr" defTabSz="889000">
            <a:lnSpc>
              <a:spcPct val="90000"/>
            </a:lnSpc>
            <a:spcBef>
              <a:spcPct val="0"/>
            </a:spcBef>
            <a:spcAft>
              <a:spcPct val="35000"/>
            </a:spcAft>
            <a:buNone/>
          </a:pPr>
          <a:r>
            <a:rPr lang="en-US" sz="2000" b="0" i="1" kern="1200" dirty="0"/>
            <a:t>Can include missing invoice </a:t>
          </a:r>
          <a:r>
            <a:rPr lang="en-US" sz="2000" b="0" i="1" kern="1200" dirty="0" err="1"/>
            <a:t>upto</a:t>
          </a:r>
          <a:r>
            <a:rPr lang="en-US" sz="2000" b="0" i="1" kern="1200" dirty="0"/>
            <a:t> 17</a:t>
          </a:r>
          <a:r>
            <a:rPr lang="en-US" sz="2000" b="0" i="1" kern="1200" baseline="30000" dirty="0"/>
            <a:t>th</a:t>
          </a:r>
          <a:r>
            <a:rPr lang="en-US" sz="2000" b="0" i="1" kern="1200" dirty="0"/>
            <a:t> </a:t>
          </a:r>
        </a:p>
      </dsp:txBody>
      <dsp:txXfrm>
        <a:off x="875363" y="50378"/>
        <a:ext cx="1602214" cy="1774216"/>
      </dsp:txXfrm>
    </dsp:sp>
    <dsp:sp modelId="{7D96084B-1024-41B1-9EAB-B509BF6A3059}">
      <dsp:nvSpPr>
        <dsp:cNvPr id="0" name=""/>
        <dsp:cNvSpPr/>
      </dsp:nvSpPr>
      <dsp:spPr>
        <a:xfrm rot="17445">
          <a:off x="2734670" y="652091"/>
          <a:ext cx="499286" cy="58406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2734671" y="768524"/>
        <a:ext cx="349500" cy="350437"/>
      </dsp:txXfrm>
    </dsp:sp>
    <dsp:sp modelId="{CE687FC2-DCBC-4735-A10F-875EE92241E2}">
      <dsp:nvSpPr>
        <dsp:cNvPr id="0" name=""/>
        <dsp:cNvSpPr/>
      </dsp:nvSpPr>
      <dsp:spPr>
        <a:xfrm>
          <a:off x="3469462" y="15212"/>
          <a:ext cx="2200245" cy="1873910"/>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A</a:t>
          </a:r>
          <a:r>
            <a:rPr lang="en-US" sz="1800" b="1" kern="1200" dirty="0"/>
            <a:t>uto-drafted GSTR-2A based on details from GSTR-1 filed by other suppliers</a:t>
          </a:r>
          <a:endParaRPr lang="en-US" sz="2000" b="1" kern="1200" dirty="0"/>
        </a:p>
      </dsp:txBody>
      <dsp:txXfrm>
        <a:off x="3524347" y="70097"/>
        <a:ext cx="2090475" cy="1764140"/>
      </dsp:txXfrm>
    </dsp:sp>
    <dsp:sp modelId="{34485649-DF4E-4A96-9147-B939CB8A04EE}">
      <dsp:nvSpPr>
        <dsp:cNvPr id="0" name=""/>
        <dsp:cNvSpPr/>
      </dsp:nvSpPr>
      <dsp:spPr>
        <a:xfrm rot="21584687">
          <a:off x="6010353" y="653026"/>
          <a:ext cx="310750" cy="58406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010353" y="770047"/>
        <a:ext cx="217525" cy="350437"/>
      </dsp:txXfrm>
    </dsp:sp>
    <dsp:sp modelId="{80690D64-F11B-410B-B90E-7A1399571DD3}">
      <dsp:nvSpPr>
        <dsp:cNvPr id="0" name=""/>
        <dsp:cNvSpPr/>
      </dsp:nvSpPr>
      <dsp:spPr>
        <a:xfrm>
          <a:off x="6692431" y="531"/>
          <a:ext cx="2346167" cy="1873910"/>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Generate GSTR-2 by accepting/ rejecting/ modifying details from GSTR-2A</a:t>
          </a:r>
        </a:p>
      </dsp:txBody>
      <dsp:txXfrm>
        <a:off x="6747316" y="55416"/>
        <a:ext cx="2236397" cy="1764140"/>
      </dsp:txXfrm>
    </dsp:sp>
    <dsp:sp modelId="{1E7893C0-7BA9-457C-9887-54186756BADB}">
      <dsp:nvSpPr>
        <dsp:cNvPr id="0" name=""/>
        <dsp:cNvSpPr/>
      </dsp:nvSpPr>
      <dsp:spPr>
        <a:xfrm rot="5213155">
          <a:off x="7832482" y="1906384"/>
          <a:ext cx="203264" cy="58406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rot="-5400000">
        <a:off x="7757239" y="2096829"/>
        <a:ext cx="350437" cy="142285"/>
      </dsp:txXfrm>
    </dsp:sp>
    <dsp:sp modelId="{B4C5F8A7-E132-40B2-B673-BFF01BD889B7}">
      <dsp:nvSpPr>
        <dsp:cNvPr id="0" name=""/>
        <dsp:cNvSpPr/>
      </dsp:nvSpPr>
      <dsp:spPr>
        <a:xfrm>
          <a:off x="7152851" y="2542430"/>
          <a:ext cx="1701908" cy="1873910"/>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Add missing purchase invoices</a:t>
          </a:r>
        </a:p>
      </dsp:txBody>
      <dsp:txXfrm>
        <a:off x="7202698" y="2592277"/>
        <a:ext cx="1602214" cy="1774216"/>
      </dsp:txXfrm>
    </dsp:sp>
    <dsp:sp modelId="{117FA103-4717-47F0-AD49-1BDFE42622AC}">
      <dsp:nvSpPr>
        <dsp:cNvPr id="0" name=""/>
        <dsp:cNvSpPr/>
      </dsp:nvSpPr>
      <dsp:spPr>
        <a:xfrm rot="10912859">
          <a:off x="6325024" y="3138708"/>
          <a:ext cx="395077" cy="58406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rot="10800000">
        <a:off x="6443515" y="3257466"/>
        <a:ext cx="276554" cy="350437"/>
      </dsp:txXfrm>
    </dsp:sp>
    <dsp:sp modelId="{053BD2E2-9CF1-407C-ABCF-E2687EDB34B3}">
      <dsp:nvSpPr>
        <dsp:cNvPr id="0" name=""/>
        <dsp:cNvSpPr/>
      </dsp:nvSpPr>
      <dsp:spPr>
        <a:xfrm>
          <a:off x="3628855" y="2435278"/>
          <a:ext cx="2224432" cy="1873910"/>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Supplier to accept modifications by 17th</a:t>
          </a:r>
        </a:p>
      </dsp:txBody>
      <dsp:txXfrm>
        <a:off x="3683740" y="2490163"/>
        <a:ext cx="2114662" cy="1764140"/>
      </dsp:txXfrm>
    </dsp:sp>
    <dsp:sp modelId="{8EADFABC-394B-4404-BF2E-C2B5454196A6}">
      <dsp:nvSpPr>
        <dsp:cNvPr id="0" name=""/>
        <dsp:cNvSpPr/>
      </dsp:nvSpPr>
      <dsp:spPr>
        <a:xfrm rot="10890364">
          <a:off x="2898544" y="3036339"/>
          <a:ext cx="348486" cy="58406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rot="10800000">
        <a:off x="3003072" y="3154526"/>
        <a:ext cx="243940" cy="350437"/>
      </dsp:txXfrm>
    </dsp:sp>
    <dsp:sp modelId="{D9BCE86C-6469-4294-BE51-F43A6B7D0D70}">
      <dsp:nvSpPr>
        <dsp:cNvPr id="0" name=""/>
        <dsp:cNvSpPr/>
      </dsp:nvSpPr>
      <dsp:spPr>
        <a:xfrm>
          <a:off x="780416" y="2353519"/>
          <a:ext cx="1701908" cy="1873910"/>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General net tax: Pay/ carried forward in GSTR 3</a:t>
          </a:r>
        </a:p>
      </dsp:txBody>
      <dsp:txXfrm>
        <a:off x="830263" y="2403366"/>
        <a:ext cx="1602214" cy="1774216"/>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1D3FF7-F8D3-4AC4-A247-D95072D6A0DD}">
      <dsp:nvSpPr>
        <dsp:cNvPr id="0" name=""/>
        <dsp:cNvSpPr/>
      </dsp:nvSpPr>
      <dsp:spPr>
        <a:xfrm>
          <a:off x="1366" y="0"/>
          <a:ext cx="3551883" cy="4926842"/>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24790" tIns="224790" rIns="224790" bIns="224790" numCol="1" spcCol="1270" anchor="ctr" anchorCtr="0">
          <a:noAutofit/>
        </a:bodyPr>
        <a:lstStyle/>
        <a:p>
          <a:pPr marL="0" lvl="0" indent="0" algn="ctr" defTabSz="2622550">
            <a:lnSpc>
              <a:spcPct val="90000"/>
            </a:lnSpc>
            <a:spcBef>
              <a:spcPct val="0"/>
            </a:spcBef>
            <a:spcAft>
              <a:spcPct val="35000"/>
            </a:spcAft>
            <a:buNone/>
          </a:pPr>
          <a:r>
            <a:rPr lang="en-GB" sz="5900" b="1" kern="1200"/>
            <a:t>Matching</a:t>
          </a:r>
          <a:endParaRPr lang="en-US" sz="5900" kern="1200" dirty="0"/>
        </a:p>
      </dsp:txBody>
      <dsp:txXfrm>
        <a:off x="1366" y="0"/>
        <a:ext cx="3551883" cy="1478052"/>
      </dsp:txXfrm>
    </dsp:sp>
    <dsp:sp modelId="{68538E07-EBE8-49CE-84F1-D3D15F4C2751}">
      <dsp:nvSpPr>
        <dsp:cNvPr id="0" name=""/>
        <dsp:cNvSpPr/>
      </dsp:nvSpPr>
      <dsp:spPr>
        <a:xfrm>
          <a:off x="356554" y="1479496"/>
          <a:ext cx="2841506" cy="1485510"/>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t>Details of inward supply furnished by a receiver to be matched with details of output supplies furnished by corresponding supplier</a:t>
          </a:r>
          <a:endParaRPr lang="en-GB" sz="1800" kern="1200" dirty="0"/>
        </a:p>
      </dsp:txBody>
      <dsp:txXfrm>
        <a:off x="400063" y="1523005"/>
        <a:ext cx="2754488" cy="1398492"/>
      </dsp:txXfrm>
    </dsp:sp>
    <dsp:sp modelId="{AC88E827-C23A-4444-94C3-FDED2C74F515}">
      <dsp:nvSpPr>
        <dsp:cNvPr id="0" name=""/>
        <dsp:cNvSpPr/>
      </dsp:nvSpPr>
      <dsp:spPr>
        <a:xfrm>
          <a:off x="356554" y="3193546"/>
          <a:ext cx="2841506" cy="1485510"/>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t>Credit details of matching supplies only to be accepted - manner to be prescribed</a:t>
          </a:r>
          <a:endParaRPr lang="en-GB" sz="1800" kern="1200" dirty="0"/>
        </a:p>
      </dsp:txBody>
      <dsp:txXfrm>
        <a:off x="400063" y="3237055"/>
        <a:ext cx="2754488" cy="1398492"/>
      </dsp:txXfrm>
    </dsp:sp>
    <dsp:sp modelId="{4C93221A-1D63-41DC-9F4A-83389A46E43E}">
      <dsp:nvSpPr>
        <dsp:cNvPr id="0" name=""/>
        <dsp:cNvSpPr/>
      </dsp:nvSpPr>
      <dsp:spPr>
        <a:xfrm>
          <a:off x="3819640" y="0"/>
          <a:ext cx="3551883" cy="4926842"/>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24790" tIns="224790" rIns="224790" bIns="224790" numCol="1" spcCol="1270" anchor="ctr" anchorCtr="0">
          <a:noAutofit/>
        </a:bodyPr>
        <a:lstStyle/>
        <a:p>
          <a:pPr marL="0" lvl="0" indent="0" algn="ctr" defTabSz="2622550">
            <a:lnSpc>
              <a:spcPct val="90000"/>
            </a:lnSpc>
            <a:spcBef>
              <a:spcPct val="0"/>
            </a:spcBef>
            <a:spcAft>
              <a:spcPct val="35000"/>
            </a:spcAft>
            <a:buNone/>
          </a:pPr>
          <a:r>
            <a:rPr lang="en-GB" sz="5900" b="1" kern="1200" dirty="0"/>
            <a:t>Reversal</a:t>
          </a:r>
          <a:endParaRPr lang="en-IN" sz="5900" b="1" kern="1200" dirty="0"/>
        </a:p>
      </dsp:txBody>
      <dsp:txXfrm>
        <a:off x="3819640" y="0"/>
        <a:ext cx="3551883" cy="1478052"/>
      </dsp:txXfrm>
    </dsp:sp>
    <dsp:sp modelId="{43D0C926-604F-4063-90DD-F406470FD81C}">
      <dsp:nvSpPr>
        <dsp:cNvPr id="0" name=""/>
        <dsp:cNvSpPr/>
      </dsp:nvSpPr>
      <dsp:spPr>
        <a:xfrm>
          <a:off x="4174828" y="1478473"/>
          <a:ext cx="2841506" cy="967927"/>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GB" sz="1800" kern="1200" dirty="0"/>
            <a:t>Details not matching resulting in excess to be communicated to both supplier &amp; receiver</a:t>
          </a:r>
          <a:endParaRPr lang="en-IN" sz="1800" kern="1200" dirty="0"/>
        </a:p>
      </dsp:txBody>
      <dsp:txXfrm>
        <a:off x="4203178" y="1506823"/>
        <a:ext cx="2784806" cy="911227"/>
      </dsp:txXfrm>
    </dsp:sp>
    <dsp:sp modelId="{2899C441-FC6E-47F8-B9F2-E801B0DAC591}">
      <dsp:nvSpPr>
        <dsp:cNvPr id="0" name=""/>
        <dsp:cNvSpPr/>
      </dsp:nvSpPr>
      <dsp:spPr>
        <a:xfrm>
          <a:off x="4174828" y="2595312"/>
          <a:ext cx="2841506" cy="967927"/>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GB" sz="1800" kern="1200" dirty="0"/>
            <a:t>Details communicated but not rectified by supplier to be added to the output tax liability of recipient</a:t>
          </a:r>
          <a:endParaRPr lang="en-IN" sz="1800" kern="1200" dirty="0"/>
        </a:p>
      </dsp:txBody>
      <dsp:txXfrm>
        <a:off x="4203178" y="2623662"/>
        <a:ext cx="2784806" cy="911227"/>
      </dsp:txXfrm>
    </dsp:sp>
    <dsp:sp modelId="{32CD6924-A97E-4D4E-B1D3-13C50ED0793B}">
      <dsp:nvSpPr>
        <dsp:cNvPr id="0" name=""/>
        <dsp:cNvSpPr/>
      </dsp:nvSpPr>
      <dsp:spPr>
        <a:xfrm>
          <a:off x="4174828" y="3712151"/>
          <a:ext cx="2841506" cy="967927"/>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GB" sz="1800" kern="1200" dirty="0"/>
            <a:t>Duplication resulting in excess also to be added to output tax liability of recipient</a:t>
          </a:r>
          <a:endParaRPr lang="en-IN" sz="1800" kern="1200" dirty="0"/>
        </a:p>
      </dsp:txBody>
      <dsp:txXfrm>
        <a:off x="4203178" y="3740501"/>
        <a:ext cx="2784806" cy="911227"/>
      </dsp:txXfrm>
    </dsp:sp>
    <dsp:sp modelId="{5D482D52-5297-414A-8000-7C537584A683}">
      <dsp:nvSpPr>
        <dsp:cNvPr id="0" name=""/>
        <dsp:cNvSpPr/>
      </dsp:nvSpPr>
      <dsp:spPr>
        <a:xfrm>
          <a:off x="7637914" y="0"/>
          <a:ext cx="3551883" cy="4926842"/>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24790" tIns="224790" rIns="224790" bIns="224790" numCol="1" spcCol="1270" anchor="ctr" anchorCtr="0">
          <a:noAutofit/>
        </a:bodyPr>
        <a:lstStyle/>
        <a:p>
          <a:pPr marL="0" lvl="0" indent="0" algn="ctr" defTabSz="2622550">
            <a:lnSpc>
              <a:spcPct val="90000"/>
            </a:lnSpc>
            <a:spcBef>
              <a:spcPct val="0"/>
            </a:spcBef>
            <a:spcAft>
              <a:spcPct val="35000"/>
            </a:spcAft>
            <a:buNone/>
          </a:pPr>
          <a:r>
            <a:rPr lang="en-GB" sz="5900" b="1" kern="1200" dirty="0"/>
            <a:t>Reclaim</a:t>
          </a:r>
          <a:endParaRPr lang="en-IN" sz="5900" b="1" kern="1200" dirty="0"/>
        </a:p>
      </dsp:txBody>
      <dsp:txXfrm>
        <a:off x="7637914" y="0"/>
        <a:ext cx="3551883" cy="1478052"/>
      </dsp:txXfrm>
    </dsp:sp>
    <dsp:sp modelId="{8B2CF619-0936-4C8E-A419-129216530C15}">
      <dsp:nvSpPr>
        <dsp:cNvPr id="0" name=""/>
        <dsp:cNvSpPr/>
      </dsp:nvSpPr>
      <dsp:spPr>
        <a:xfrm>
          <a:off x="7993103" y="1478052"/>
          <a:ext cx="2841506" cy="3202447"/>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Recipient entitled to reduce output tax liability if supplier rectifies the return within prescribed timelines</a:t>
          </a:r>
          <a:endParaRPr lang="en-IN" sz="2000" kern="1200" dirty="0"/>
        </a:p>
      </dsp:txBody>
      <dsp:txXfrm>
        <a:off x="8076328" y="1561277"/>
        <a:ext cx="2675056" cy="3035997"/>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1D3FF7-F8D3-4AC4-A247-D95072D6A0DD}">
      <dsp:nvSpPr>
        <dsp:cNvPr id="0" name=""/>
        <dsp:cNvSpPr/>
      </dsp:nvSpPr>
      <dsp:spPr>
        <a:xfrm>
          <a:off x="3997" y="0"/>
          <a:ext cx="3562811" cy="4926842"/>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altLang="en-US" sz="4800" b="1" kern="1200" dirty="0"/>
            <a:t>First Return</a:t>
          </a:r>
          <a:endParaRPr lang="en-US" sz="4800" kern="1200" dirty="0"/>
        </a:p>
      </dsp:txBody>
      <dsp:txXfrm>
        <a:off x="3997" y="0"/>
        <a:ext cx="3562811" cy="1478052"/>
      </dsp:txXfrm>
    </dsp:sp>
    <dsp:sp modelId="{3A470458-4C85-45BA-AAE6-AAA83426ED08}">
      <dsp:nvSpPr>
        <dsp:cNvPr id="0" name=""/>
        <dsp:cNvSpPr/>
      </dsp:nvSpPr>
      <dsp:spPr>
        <a:xfrm>
          <a:off x="360279" y="1479496"/>
          <a:ext cx="2850249" cy="1485510"/>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IN" sz="1800" kern="1200" dirty="0"/>
            <a:t>Every registered taxable person who has made outward supplies between date of liability to register to date of grant of registration</a:t>
          </a:r>
        </a:p>
      </dsp:txBody>
      <dsp:txXfrm>
        <a:off x="403788" y="1523005"/>
        <a:ext cx="2763231" cy="1398492"/>
      </dsp:txXfrm>
    </dsp:sp>
    <dsp:sp modelId="{4DB6DC28-0967-4BF6-BA8C-3E5F54A40333}">
      <dsp:nvSpPr>
        <dsp:cNvPr id="0" name=""/>
        <dsp:cNvSpPr/>
      </dsp:nvSpPr>
      <dsp:spPr>
        <a:xfrm>
          <a:off x="360279" y="3193546"/>
          <a:ext cx="2850249" cy="1485510"/>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IN" altLang="ja-JP" sz="1800" kern="1200" dirty="0"/>
            <a:t>Filed after grant of registration</a:t>
          </a:r>
        </a:p>
      </dsp:txBody>
      <dsp:txXfrm>
        <a:off x="403788" y="3237055"/>
        <a:ext cx="2763231" cy="1398492"/>
      </dsp:txXfrm>
    </dsp:sp>
    <dsp:sp modelId="{F7CCAD65-F1FE-4224-AC98-5502976B33A1}">
      <dsp:nvSpPr>
        <dsp:cNvPr id="0" name=""/>
        <dsp:cNvSpPr/>
      </dsp:nvSpPr>
      <dsp:spPr>
        <a:xfrm>
          <a:off x="3834020" y="0"/>
          <a:ext cx="4031393" cy="4926842"/>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altLang="en-US" sz="4800" b="1" kern="1200" dirty="0"/>
            <a:t>Annual Return</a:t>
          </a:r>
          <a:endParaRPr lang="en-IN" sz="4800" b="1" kern="1200" dirty="0"/>
        </a:p>
      </dsp:txBody>
      <dsp:txXfrm>
        <a:off x="3834020" y="0"/>
        <a:ext cx="4031393" cy="1478052"/>
      </dsp:txXfrm>
    </dsp:sp>
    <dsp:sp modelId="{87A92D9F-6117-437A-A2FC-F228AAC80353}">
      <dsp:nvSpPr>
        <dsp:cNvPr id="0" name=""/>
        <dsp:cNvSpPr/>
      </dsp:nvSpPr>
      <dsp:spPr>
        <a:xfrm>
          <a:off x="4142047" y="1478743"/>
          <a:ext cx="3415340" cy="2187069"/>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34290" rIns="45720" bIns="34290" numCol="1" spcCol="1270" anchor="t" anchorCtr="0">
          <a:noAutofit/>
        </a:bodyPr>
        <a:lstStyle/>
        <a:p>
          <a:pPr marL="0" lvl="0" indent="0" algn="l" defTabSz="800100">
            <a:lnSpc>
              <a:spcPct val="90000"/>
            </a:lnSpc>
            <a:spcBef>
              <a:spcPct val="0"/>
            </a:spcBef>
            <a:spcAft>
              <a:spcPct val="35000"/>
            </a:spcAft>
            <a:buNone/>
          </a:pPr>
          <a:r>
            <a:rPr lang="en-IN" altLang="ja-JP" sz="1800" kern="1200" dirty="0"/>
            <a:t>Every registered dealer to furnish annual return by 31st December except:</a:t>
          </a:r>
        </a:p>
        <a:p>
          <a:pPr marL="171450" lvl="1" indent="-171450" algn="l" defTabSz="800100">
            <a:lnSpc>
              <a:spcPct val="90000"/>
            </a:lnSpc>
            <a:spcBef>
              <a:spcPct val="0"/>
            </a:spcBef>
            <a:spcAft>
              <a:spcPct val="15000"/>
            </a:spcAft>
            <a:buChar char="•"/>
          </a:pPr>
          <a:r>
            <a:rPr lang="en-US" altLang="ja-JP" sz="1800" kern="1200" dirty="0"/>
            <a:t>ISD</a:t>
          </a:r>
        </a:p>
        <a:p>
          <a:pPr marL="171450" lvl="1" indent="-171450" algn="l" defTabSz="800100">
            <a:lnSpc>
              <a:spcPct val="90000"/>
            </a:lnSpc>
            <a:spcBef>
              <a:spcPct val="0"/>
            </a:spcBef>
            <a:spcAft>
              <a:spcPct val="15000"/>
            </a:spcAft>
            <a:buChar char="•"/>
          </a:pPr>
          <a:r>
            <a:rPr lang="en-US" altLang="ja-JP" sz="1800" kern="1200" dirty="0"/>
            <a:t>casual taxable person </a:t>
          </a:r>
        </a:p>
        <a:p>
          <a:pPr marL="171450" lvl="1" indent="-171450" algn="l" defTabSz="800100">
            <a:lnSpc>
              <a:spcPct val="90000"/>
            </a:lnSpc>
            <a:spcBef>
              <a:spcPct val="0"/>
            </a:spcBef>
            <a:spcAft>
              <a:spcPct val="15000"/>
            </a:spcAft>
            <a:buChar char="•"/>
          </a:pPr>
          <a:r>
            <a:rPr lang="en-US" altLang="ja-JP" sz="1800" kern="1200" dirty="0"/>
            <a:t>Person deducting tax</a:t>
          </a:r>
        </a:p>
        <a:p>
          <a:pPr marL="171450" lvl="1" indent="-171450" algn="l" defTabSz="800100">
            <a:lnSpc>
              <a:spcPct val="90000"/>
            </a:lnSpc>
            <a:spcBef>
              <a:spcPct val="0"/>
            </a:spcBef>
            <a:spcAft>
              <a:spcPct val="15000"/>
            </a:spcAft>
            <a:buChar char="•"/>
          </a:pPr>
          <a:r>
            <a:rPr lang="en-US" altLang="ja-JP" sz="1800" kern="1200" dirty="0"/>
            <a:t>Non-resident taxable person</a:t>
          </a:r>
        </a:p>
      </dsp:txBody>
      <dsp:txXfrm>
        <a:off x="4206104" y="1542800"/>
        <a:ext cx="3287226" cy="2058955"/>
      </dsp:txXfrm>
    </dsp:sp>
    <dsp:sp modelId="{ED6ECBD0-E51A-4C86-88BD-0A930C61C0AD}">
      <dsp:nvSpPr>
        <dsp:cNvPr id="0" name=""/>
        <dsp:cNvSpPr/>
      </dsp:nvSpPr>
      <dsp:spPr>
        <a:xfrm>
          <a:off x="4142047" y="3801012"/>
          <a:ext cx="3415340" cy="878796"/>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altLang="ja-JP" sz="1800" kern="1200" dirty="0"/>
            <a:t>Reconciliation statement to be furnished along with the statutory audited report and annual return</a:t>
          </a:r>
          <a:endParaRPr lang="en-IN" sz="1800" kern="1200" dirty="0"/>
        </a:p>
      </dsp:txBody>
      <dsp:txXfrm>
        <a:off x="4167786" y="3826751"/>
        <a:ext cx="3363862" cy="827318"/>
      </dsp:txXfrm>
    </dsp:sp>
    <dsp:sp modelId="{278A98FE-7CA9-4594-B1E9-F6B8ECB22CFA}">
      <dsp:nvSpPr>
        <dsp:cNvPr id="0" name=""/>
        <dsp:cNvSpPr/>
      </dsp:nvSpPr>
      <dsp:spPr>
        <a:xfrm>
          <a:off x="8132624" y="0"/>
          <a:ext cx="3054541" cy="4926842"/>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altLang="en-US" sz="4800" b="1" kern="1200" dirty="0"/>
            <a:t>Final Return</a:t>
          </a:r>
          <a:endParaRPr lang="en-IN" sz="4800" b="1" kern="1200" dirty="0"/>
        </a:p>
      </dsp:txBody>
      <dsp:txXfrm>
        <a:off x="8132624" y="0"/>
        <a:ext cx="3054541" cy="1478052"/>
      </dsp:txXfrm>
    </dsp:sp>
    <dsp:sp modelId="{775B5F45-EF10-4B78-BD53-A44D7010F076}">
      <dsp:nvSpPr>
        <dsp:cNvPr id="0" name=""/>
        <dsp:cNvSpPr/>
      </dsp:nvSpPr>
      <dsp:spPr>
        <a:xfrm>
          <a:off x="8375159" y="1478052"/>
          <a:ext cx="2569471" cy="3202447"/>
        </a:xfrm>
        <a:prstGeom prst="roundRect">
          <a:avLst>
            <a:gd name="adj" fmla="val 10000"/>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altLang="ja-JP" sz="1800" kern="1200" dirty="0"/>
            <a:t>Every registered dealer opting for cancellation to furnish a final return To be furnished within 3 months from date of cancellation or date of cancellation order, whichever is later</a:t>
          </a:r>
          <a:endParaRPr lang="en-IN" sz="1800" kern="1200" dirty="0"/>
        </a:p>
      </dsp:txBody>
      <dsp:txXfrm>
        <a:off x="8450416" y="1553309"/>
        <a:ext cx="2418957" cy="3051933"/>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C4DAC4-0D0D-4E46-B25E-9946069208FC}">
      <dsp:nvSpPr>
        <dsp:cNvPr id="0" name=""/>
        <dsp:cNvSpPr/>
      </dsp:nvSpPr>
      <dsp:spPr>
        <a:xfrm>
          <a:off x="0" y="526809"/>
          <a:ext cx="2737941" cy="1642764"/>
        </a:xfrm>
        <a:prstGeom prst="rect">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altLang="en-US" sz="1800" b="1" kern="1200"/>
            <a:t>RECTIFICATION </a:t>
          </a:r>
          <a:br>
            <a:rPr lang="en-US" altLang="en-US" sz="1800" kern="1200"/>
          </a:br>
          <a:r>
            <a:rPr lang="en-US" altLang="en-US" sz="1800" kern="1200"/>
            <a:t>Rectification allowed till September 30 or date of filing of annual return</a:t>
          </a:r>
          <a:endParaRPr lang="en-US" sz="1800" kern="1200" dirty="0"/>
        </a:p>
      </dsp:txBody>
      <dsp:txXfrm>
        <a:off x="0" y="526809"/>
        <a:ext cx="2737941" cy="1642764"/>
      </dsp:txXfrm>
    </dsp:sp>
    <dsp:sp modelId="{A9F6DCC2-8460-4692-9ED4-AE28E12B80B5}">
      <dsp:nvSpPr>
        <dsp:cNvPr id="0" name=""/>
        <dsp:cNvSpPr/>
      </dsp:nvSpPr>
      <dsp:spPr>
        <a:xfrm>
          <a:off x="3011735" y="526809"/>
          <a:ext cx="2737941" cy="1642764"/>
        </a:xfrm>
        <a:prstGeom prst="rect">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altLang="en-US" sz="1800" b="1" kern="1200" dirty="0"/>
            <a:t>NON FILLING</a:t>
          </a:r>
          <a:br>
            <a:rPr lang="en-US" altLang="en-US" sz="1800" kern="1200" dirty="0"/>
          </a:br>
          <a:r>
            <a:rPr lang="en-US" altLang="en-US" sz="1800" kern="1200" dirty="0"/>
            <a:t>Cancellation of registration for non filing of returns for 3 consecutive tax periods </a:t>
          </a:r>
          <a:endParaRPr lang="en-IN" sz="1800" kern="1200" dirty="0"/>
        </a:p>
      </dsp:txBody>
      <dsp:txXfrm>
        <a:off x="3011735" y="526809"/>
        <a:ext cx="2737941" cy="1642764"/>
      </dsp:txXfrm>
    </dsp:sp>
    <dsp:sp modelId="{50184662-A393-4693-BE3F-4A2C117F75A1}">
      <dsp:nvSpPr>
        <dsp:cNvPr id="0" name=""/>
        <dsp:cNvSpPr/>
      </dsp:nvSpPr>
      <dsp:spPr>
        <a:xfrm>
          <a:off x="6023471" y="526809"/>
          <a:ext cx="2737941" cy="1642764"/>
        </a:xfrm>
        <a:prstGeom prst="rect">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altLang="en-US" sz="1800" b="1" kern="1200" dirty="0"/>
            <a:t>BLACK LISTING OF DEALERS</a:t>
          </a:r>
          <a:br>
            <a:rPr lang="en-US" altLang="en-US" sz="1800" b="1" kern="1200" dirty="0"/>
          </a:br>
          <a:r>
            <a:rPr lang="en-US" altLang="en-US" sz="1800" kern="1200" dirty="0"/>
            <a:t>Compliance rating to be introduced. Fall below the prescribed level would lead to blacklisting</a:t>
          </a:r>
          <a:endParaRPr lang="en-IN" sz="1800" kern="1200" dirty="0"/>
        </a:p>
      </dsp:txBody>
      <dsp:txXfrm>
        <a:off x="6023471" y="526809"/>
        <a:ext cx="2737941" cy="1642764"/>
      </dsp:txXfrm>
    </dsp:sp>
    <dsp:sp modelId="{73615EF7-C339-4185-8E1B-26BAD5204250}">
      <dsp:nvSpPr>
        <dsp:cNvPr id="0" name=""/>
        <dsp:cNvSpPr/>
      </dsp:nvSpPr>
      <dsp:spPr>
        <a:xfrm>
          <a:off x="1121830" y="2443369"/>
          <a:ext cx="6517752" cy="1642764"/>
        </a:xfrm>
        <a:prstGeom prst="rect">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altLang="en-US" sz="1800" b="1" kern="1200" dirty="0"/>
            <a:t>PENALTY- NON FILING OF RETURN</a:t>
          </a:r>
          <a:br>
            <a:rPr lang="en-US" altLang="en-US" sz="1800" kern="1200" dirty="0"/>
          </a:br>
          <a:endParaRPr lang="en-US" altLang="en-US" sz="1000" kern="1200" dirty="0"/>
        </a:p>
        <a:p>
          <a:pPr marL="0" lvl="0" indent="0" algn="ctr" defTabSz="800100">
            <a:lnSpc>
              <a:spcPct val="90000"/>
            </a:lnSpc>
            <a:spcBef>
              <a:spcPct val="0"/>
            </a:spcBef>
            <a:spcAft>
              <a:spcPct val="35000"/>
            </a:spcAft>
            <a:buNone/>
          </a:pPr>
          <a:r>
            <a:rPr lang="en-US" altLang="en-US" sz="1800" kern="1200" dirty="0"/>
            <a:t>Late Fees: INR 100 per day subject to a maximum of INR 5,000                                                </a:t>
          </a:r>
        </a:p>
        <a:p>
          <a:pPr marL="0" lvl="0" indent="0" algn="ctr" defTabSz="800100">
            <a:lnSpc>
              <a:spcPct val="90000"/>
            </a:lnSpc>
            <a:spcBef>
              <a:spcPct val="0"/>
            </a:spcBef>
            <a:spcAft>
              <a:spcPct val="35000"/>
            </a:spcAft>
            <a:buNone/>
          </a:pPr>
          <a:r>
            <a:rPr lang="en-US" altLang="en-US" sz="1800" kern="1200" dirty="0"/>
            <a:t>Late Fee  - Annual Return INR 100 per day subject to a maximum of 0.25 % of the aggregate turnover of the defaulter</a:t>
          </a:r>
          <a:endParaRPr lang="en-IN" sz="1800" kern="1200" dirty="0"/>
        </a:p>
      </dsp:txBody>
      <dsp:txXfrm>
        <a:off x="1121830" y="2443369"/>
        <a:ext cx="6517752" cy="1642764"/>
      </dsp:txXfrm>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C8913-9D31-4E06-ADC6-B81C4D125C4D}">
      <dsp:nvSpPr>
        <dsp:cNvPr id="0" name=""/>
        <dsp:cNvSpPr/>
      </dsp:nvSpPr>
      <dsp:spPr>
        <a:xfrm>
          <a:off x="0" y="0"/>
          <a:ext cx="2612268" cy="1567361"/>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kern="1200" dirty="0">
              <a:solidFill>
                <a:schemeClr val="tx1"/>
              </a:solidFill>
              <a:latin typeface="Cambria Math" panose="02040503050406030204" pitchFamily="18" charset="0"/>
              <a:ea typeface="Cambria Math" panose="02040503050406030204" pitchFamily="18" charset="0"/>
            </a:rPr>
            <a:t>On intimation from PO, registered taxable person (“principal”) permitted </a:t>
          </a:r>
          <a:endParaRPr lang="en-IN" sz="1800" kern="1200" dirty="0"/>
        </a:p>
      </dsp:txBody>
      <dsp:txXfrm>
        <a:off x="45906" y="45906"/>
        <a:ext cx="2520456" cy="1475549"/>
      </dsp:txXfrm>
    </dsp:sp>
    <dsp:sp modelId="{E6ADF7C3-60FB-4E8C-9212-B0C61056C1DC}">
      <dsp:nvSpPr>
        <dsp:cNvPr id="0" name=""/>
        <dsp:cNvSpPr/>
      </dsp:nvSpPr>
      <dsp:spPr>
        <a:xfrm rot="35493">
          <a:off x="2875665" y="478847"/>
          <a:ext cx="558462" cy="64784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IN" sz="1800" kern="1200"/>
        </a:p>
      </dsp:txBody>
      <dsp:txXfrm>
        <a:off x="2875669" y="607550"/>
        <a:ext cx="390923" cy="388706"/>
      </dsp:txXfrm>
    </dsp:sp>
    <dsp:sp modelId="{1ED4864A-1478-46AE-B7BA-DC38EB57653A}">
      <dsp:nvSpPr>
        <dsp:cNvPr id="0" name=""/>
        <dsp:cNvSpPr/>
      </dsp:nvSpPr>
      <dsp:spPr>
        <a:xfrm>
          <a:off x="3665915" y="37850"/>
          <a:ext cx="2612268" cy="1567361"/>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kern="1200" dirty="0">
              <a:solidFill>
                <a:schemeClr val="tx1"/>
              </a:solidFill>
              <a:latin typeface="Cambria Math" panose="02040503050406030204" pitchFamily="18" charset="0"/>
              <a:ea typeface="Cambria Math" panose="02040503050406030204" pitchFamily="18" charset="0"/>
            </a:rPr>
            <a:t>To send inputs/ capital goods </a:t>
          </a:r>
          <a:r>
            <a:rPr lang="en-IN" sz="1800" b="1" kern="1200" dirty="0">
              <a:solidFill>
                <a:schemeClr val="tx1"/>
              </a:solidFill>
              <a:latin typeface="Cambria Math" panose="02040503050406030204" pitchFamily="18" charset="0"/>
              <a:ea typeface="Cambria Math" panose="02040503050406030204" pitchFamily="18" charset="0"/>
            </a:rPr>
            <a:t>without payment of tax </a:t>
          </a:r>
          <a:r>
            <a:rPr lang="en-IN" sz="1800" kern="1200" dirty="0">
              <a:solidFill>
                <a:schemeClr val="tx1"/>
              </a:solidFill>
              <a:latin typeface="Cambria Math" panose="02040503050406030204" pitchFamily="18" charset="0"/>
              <a:ea typeface="Cambria Math" panose="02040503050406030204" pitchFamily="18" charset="0"/>
            </a:rPr>
            <a:t>to a job-worker</a:t>
          </a:r>
          <a:endParaRPr lang="en-IN" sz="1800" kern="1200" dirty="0"/>
        </a:p>
      </dsp:txBody>
      <dsp:txXfrm>
        <a:off x="3711821" y="83756"/>
        <a:ext cx="2520456" cy="1475549"/>
      </dsp:txXfrm>
    </dsp:sp>
    <dsp:sp modelId="{47CF1D9A-6008-4508-AF9E-218C8FA53472}">
      <dsp:nvSpPr>
        <dsp:cNvPr id="0" name=""/>
        <dsp:cNvSpPr/>
      </dsp:nvSpPr>
      <dsp:spPr>
        <a:xfrm>
          <a:off x="6539411" y="497609"/>
          <a:ext cx="553800" cy="64784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IN" sz="1800" kern="1200"/>
        </a:p>
      </dsp:txBody>
      <dsp:txXfrm>
        <a:off x="6539411" y="627177"/>
        <a:ext cx="387660" cy="388706"/>
      </dsp:txXfrm>
    </dsp:sp>
    <dsp:sp modelId="{ED58D139-5F6E-41CF-BB94-C15D7F6021DF}">
      <dsp:nvSpPr>
        <dsp:cNvPr id="0" name=""/>
        <dsp:cNvSpPr/>
      </dsp:nvSpPr>
      <dsp:spPr>
        <a:xfrm>
          <a:off x="7323091" y="37850"/>
          <a:ext cx="2612268" cy="1567361"/>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kern="1200" dirty="0">
              <a:solidFill>
                <a:schemeClr val="tx1"/>
              </a:solidFill>
              <a:latin typeface="Cambria Math" panose="02040503050406030204" pitchFamily="18" charset="0"/>
              <a:ea typeface="Cambria Math" panose="02040503050406030204" pitchFamily="18" charset="0"/>
            </a:rPr>
            <a:t>Subsequently from there to another job-worker etc.</a:t>
          </a:r>
          <a:endParaRPr lang="en-IN" sz="1800" kern="1200" dirty="0"/>
        </a:p>
      </dsp:txBody>
      <dsp:txXfrm>
        <a:off x="7368997" y="83756"/>
        <a:ext cx="2520456" cy="1475549"/>
      </dsp:txXfrm>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6494FB-3D3F-48D4-AFAC-7CA9858EB442}">
      <dsp:nvSpPr>
        <dsp:cNvPr id="0" name=""/>
        <dsp:cNvSpPr/>
      </dsp:nvSpPr>
      <dsp:spPr>
        <a:xfrm>
          <a:off x="1394094" y="496"/>
          <a:ext cx="2819229" cy="1691537"/>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latin typeface="Cambria Math" pitchFamily="18" charset="0"/>
              <a:ea typeface="Cambria Math" pitchFamily="18" charset="0"/>
              <a:cs typeface="Cambria Math" pitchFamily="18" charset="0"/>
            </a:rPr>
            <a:t>Audit by tax authorities</a:t>
          </a:r>
          <a:endParaRPr lang="en-IN" sz="3500" kern="1200" dirty="0"/>
        </a:p>
      </dsp:txBody>
      <dsp:txXfrm>
        <a:off x="1394094" y="496"/>
        <a:ext cx="2819229" cy="1691537"/>
      </dsp:txXfrm>
    </dsp:sp>
    <dsp:sp modelId="{2D504A7D-827B-457D-9D57-4CB898927774}">
      <dsp:nvSpPr>
        <dsp:cNvPr id="0" name=""/>
        <dsp:cNvSpPr/>
      </dsp:nvSpPr>
      <dsp:spPr>
        <a:xfrm>
          <a:off x="4495246" y="496"/>
          <a:ext cx="2819229" cy="1691537"/>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latin typeface="Cambria Math" pitchFamily="18" charset="0"/>
              <a:ea typeface="Cambria Math" pitchFamily="18" charset="0"/>
              <a:cs typeface="Cambria Math" pitchFamily="18" charset="0"/>
            </a:rPr>
            <a:t>Special Audit</a:t>
          </a:r>
          <a:endParaRPr lang="en-IN" sz="3500" kern="1200" dirty="0"/>
        </a:p>
      </dsp:txBody>
      <dsp:txXfrm>
        <a:off x="4495246" y="496"/>
        <a:ext cx="2819229" cy="1691537"/>
      </dsp:txXfrm>
    </dsp:sp>
    <dsp:sp modelId="{D8A0AAAF-69E1-40AD-A0B2-B2DFD07F2E52}">
      <dsp:nvSpPr>
        <dsp:cNvPr id="0" name=""/>
        <dsp:cNvSpPr/>
      </dsp:nvSpPr>
      <dsp:spPr>
        <a:xfrm>
          <a:off x="1394094" y="1974454"/>
          <a:ext cx="2819229" cy="1691537"/>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latin typeface="Cambria Math" pitchFamily="18" charset="0"/>
              <a:ea typeface="Cambria Math" pitchFamily="18" charset="0"/>
              <a:cs typeface="Cambria Math" pitchFamily="18" charset="0"/>
            </a:rPr>
            <a:t>Annual Audit by CA/CWA</a:t>
          </a:r>
          <a:endParaRPr lang="en-IN" sz="3500" kern="1200" dirty="0"/>
        </a:p>
      </dsp:txBody>
      <dsp:txXfrm>
        <a:off x="1394094" y="1974454"/>
        <a:ext cx="2819229" cy="1691537"/>
      </dsp:txXfrm>
    </dsp:sp>
    <dsp:sp modelId="{CA62B8EE-FC0F-4166-9697-5A08D644404D}">
      <dsp:nvSpPr>
        <dsp:cNvPr id="0" name=""/>
        <dsp:cNvSpPr/>
      </dsp:nvSpPr>
      <dsp:spPr>
        <a:xfrm>
          <a:off x="4495246" y="1973957"/>
          <a:ext cx="2819229" cy="1691537"/>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latin typeface="Cambria Math" pitchFamily="18" charset="0"/>
              <a:ea typeface="Cambria Math" pitchFamily="18" charset="0"/>
              <a:cs typeface="Cambria Math" pitchFamily="18" charset="0"/>
            </a:rPr>
            <a:t>CAG Audit</a:t>
          </a:r>
          <a:endParaRPr lang="en-IN" sz="3500" kern="1200" dirty="0"/>
        </a:p>
      </dsp:txBody>
      <dsp:txXfrm>
        <a:off x="4495246" y="1973957"/>
        <a:ext cx="2819229" cy="1691537"/>
      </dsp:txXfrm>
    </dsp:sp>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1A1C4B-6633-41E6-B224-8882A3EDDF62}">
      <dsp:nvSpPr>
        <dsp:cNvPr id="0" name=""/>
        <dsp:cNvSpPr/>
      </dsp:nvSpPr>
      <dsp:spPr>
        <a:xfrm>
          <a:off x="0" y="0"/>
          <a:ext cx="11058524" cy="2969963"/>
        </a:xfrm>
        <a:prstGeom prst="roundRect">
          <a:avLst>
            <a:gd name="adj" fmla="val 85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2305021" numCol="1" spcCol="1270" anchor="t" anchorCtr="0">
          <a:noAutofit/>
        </a:bodyPr>
        <a:lstStyle/>
        <a:p>
          <a:pPr marL="0" lvl="0" indent="0" algn="l" defTabSz="1333500">
            <a:lnSpc>
              <a:spcPct val="90000"/>
            </a:lnSpc>
            <a:spcBef>
              <a:spcPct val="0"/>
            </a:spcBef>
            <a:spcAft>
              <a:spcPct val="35000"/>
            </a:spcAft>
            <a:buNone/>
          </a:pPr>
          <a:endParaRPr lang="en-IN" sz="3000" kern="1200"/>
        </a:p>
      </dsp:txBody>
      <dsp:txXfrm>
        <a:off x="73939" y="73939"/>
        <a:ext cx="10910646" cy="2822085"/>
      </dsp:txXfrm>
    </dsp:sp>
    <dsp:sp modelId="{84653B4E-C279-4B03-84A9-D4906F829847}">
      <dsp:nvSpPr>
        <dsp:cNvPr id="0" name=""/>
        <dsp:cNvSpPr/>
      </dsp:nvSpPr>
      <dsp:spPr>
        <a:xfrm>
          <a:off x="0" y="0"/>
          <a:ext cx="11058508" cy="2969960"/>
        </a:xfrm>
        <a:prstGeom prst="roundRect">
          <a:avLst>
            <a:gd name="adj" fmla="val 105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20149" numCol="1" spcCol="1270" anchor="t" anchorCtr="0">
          <a:noAutofit/>
        </a:bodyPr>
        <a:lstStyle/>
        <a:p>
          <a:pPr marL="0" lvl="0" indent="0" algn="l" defTabSz="1600200">
            <a:lnSpc>
              <a:spcPct val="90000"/>
            </a:lnSpc>
            <a:spcBef>
              <a:spcPct val="0"/>
            </a:spcBef>
            <a:spcAft>
              <a:spcPct val="35000"/>
            </a:spcAft>
            <a:buNone/>
          </a:pPr>
          <a:r>
            <a:rPr lang="en-IN" sz="3600" kern="1200" dirty="0"/>
            <a:t>Then the Proper Officer can:</a:t>
          </a:r>
        </a:p>
      </dsp:txBody>
      <dsp:txXfrm>
        <a:off x="91337" y="91337"/>
        <a:ext cx="10875834" cy="2787286"/>
      </dsp:txXfrm>
    </dsp:sp>
    <dsp:sp modelId="{975350C9-F826-4318-A383-90AEA79B160A}">
      <dsp:nvSpPr>
        <dsp:cNvPr id="0" name=""/>
        <dsp:cNvSpPr/>
      </dsp:nvSpPr>
      <dsp:spPr>
        <a:xfrm>
          <a:off x="284895" y="815944"/>
          <a:ext cx="3289411" cy="1911557"/>
        </a:xfrm>
        <a:prstGeom prst="roundRect">
          <a:avLst>
            <a:gd name="adj" fmla="val 10500"/>
          </a:avLst>
        </a:prstGeom>
        <a:solidFill>
          <a:schemeClr val="dk2">
            <a:alpha val="90000"/>
            <a:tint val="4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n-IN" sz="1800" b="1" u="sng" kern="1200" dirty="0"/>
            <a:t>Inspect</a:t>
          </a:r>
          <a:r>
            <a:rPr lang="en-IN" sz="1800" kern="1200" dirty="0"/>
            <a:t>: </a:t>
          </a:r>
          <a:r>
            <a:rPr lang="en-US" sz="1800" kern="1200" dirty="0"/>
            <a:t>any place of business of the assesse who has evaded the tax or of the transporter who transported such tax evading goods or godown/warehouse operator in which such tax evading goods or accounts relating thereto has been stored.</a:t>
          </a:r>
          <a:endParaRPr lang="en-IN" sz="1800" kern="1200" dirty="0"/>
        </a:p>
      </dsp:txBody>
      <dsp:txXfrm>
        <a:off x="343682" y="874731"/>
        <a:ext cx="3171837" cy="1793983"/>
      </dsp:txXfrm>
    </dsp:sp>
    <dsp:sp modelId="{F82CAF68-90DA-4285-BDB9-7F1FFFE23903}">
      <dsp:nvSpPr>
        <dsp:cNvPr id="0" name=""/>
        <dsp:cNvSpPr/>
      </dsp:nvSpPr>
      <dsp:spPr>
        <a:xfrm>
          <a:off x="3859212" y="820626"/>
          <a:ext cx="3289411" cy="1911604"/>
        </a:xfrm>
        <a:prstGeom prst="roundRect">
          <a:avLst>
            <a:gd name="adj" fmla="val 10500"/>
          </a:avLst>
        </a:prstGeom>
        <a:solidFill>
          <a:schemeClr val="dk2">
            <a:alpha val="90000"/>
            <a:tint val="4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n-US" sz="1800" b="1" u="sng" kern="1200" dirty="0">
              <a:solidFill>
                <a:srgbClr val="0E5580">
                  <a:hueOff val="0"/>
                  <a:satOff val="0"/>
                  <a:lumOff val="0"/>
                  <a:alphaOff val="0"/>
                </a:srgbClr>
              </a:solidFill>
              <a:latin typeface="Times New Roman"/>
              <a:ea typeface="+mn-ea"/>
              <a:cs typeface="+mn-cs"/>
            </a:rPr>
            <a:t>Search &amp; Seize</a:t>
          </a:r>
          <a:r>
            <a:rPr lang="en-US" sz="1800" kern="1200" dirty="0">
              <a:solidFill>
                <a:srgbClr val="0E5580">
                  <a:hueOff val="0"/>
                  <a:satOff val="0"/>
                  <a:lumOff val="0"/>
                  <a:alphaOff val="0"/>
                </a:srgbClr>
              </a:solidFill>
              <a:latin typeface="Times New Roman"/>
              <a:ea typeface="+mn-ea"/>
              <a:cs typeface="+mn-cs"/>
            </a:rPr>
            <a:t>: the goods or any documents or books or things which are liable for confiscation and which will be instrumental in the proceedings under this act during the enquiry period</a:t>
          </a:r>
          <a:endParaRPr lang="en-IN" sz="1800" kern="1200" dirty="0">
            <a:solidFill>
              <a:srgbClr val="0E5580">
                <a:hueOff val="0"/>
                <a:satOff val="0"/>
                <a:lumOff val="0"/>
                <a:alphaOff val="0"/>
              </a:srgbClr>
            </a:solidFill>
            <a:latin typeface="Times New Roman"/>
            <a:ea typeface="+mn-ea"/>
            <a:cs typeface="+mn-cs"/>
          </a:endParaRPr>
        </a:p>
      </dsp:txBody>
      <dsp:txXfrm>
        <a:off x="3918000" y="879414"/>
        <a:ext cx="3171835" cy="1794028"/>
      </dsp:txXfrm>
    </dsp:sp>
    <dsp:sp modelId="{40BBE7E5-6D3F-469A-B25B-8E845D0A62AE}">
      <dsp:nvSpPr>
        <dsp:cNvPr id="0" name=""/>
        <dsp:cNvSpPr/>
      </dsp:nvSpPr>
      <dsp:spPr>
        <a:xfrm>
          <a:off x="7372235" y="802065"/>
          <a:ext cx="3289411" cy="1911604"/>
        </a:xfrm>
        <a:prstGeom prst="roundRect">
          <a:avLst>
            <a:gd name="adj" fmla="val 10500"/>
          </a:avLst>
        </a:prstGeom>
        <a:solidFill>
          <a:schemeClr val="dk2">
            <a:alpha val="90000"/>
            <a:tint val="4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n-US" sz="1800" b="1" u="sng" kern="1200" dirty="0"/>
            <a:t>Seal or Break</a:t>
          </a:r>
          <a:r>
            <a:rPr lang="en-US" sz="1800" kern="1200" dirty="0"/>
            <a:t>: open the door of any premises, storage, box or receptacle where goods, books of accounts etc. are concealed and when access to the same is denied to the said officer</a:t>
          </a:r>
          <a:endParaRPr lang="en-IN" sz="1800" kern="1200" dirty="0"/>
        </a:p>
      </dsp:txBody>
      <dsp:txXfrm>
        <a:off x="7431023" y="860853"/>
        <a:ext cx="3171835" cy="1794028"/>
      </dsp:txXfrm>
    </dsp:sp>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5E8A4B-4085-4FA5-8DFA-3A6EEFA4246D}">
      <dsp:nvSpPr>
        <dsp:cNvPr id="0" name=""/>
        <dsp:cNvSpPr/>
      </dsp:nvSpPr>
      <dsp:spPr>
        <a:xfrm>
          <a:off x="0" y="-21597"/>
          <a:ext cx="11058524" cy="626180"/>
        </a:xfrm>
        <a:prstGeom prst="rect">
          <a:avLst/>
        </a:prstGeom>
        <a:solidFill>
          <a:schemeClr val="dk2">
            <a:shade val="80000"/>
            <a:hueOff val="0"/>
            <a:satOff val="0"/>
            <a:lumOff val="0"/>
            <a:alphaOff val="0"/>
          </a:schemeClr>
        </a:solidFill>
        <a:ln>
          <a:noFill/>
        </a:ln>
        <a:effectLst>
          <a:outerShdw blurRad="38100" dist="25400" dir="5400000" rotWithShape="0">
            <a:srgbClr val="000000">
              <a:alpha val="45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marL="0" lvl="0" indent="0" algn="just" defTabSz="1066800" rtl="0">
            <a:lnSpc>
              <a:spcPct val="90000"/>
            </a:lnSpc>
            <a:spcBef>
              <a:spcPct val="0"/>
            </a:spcBef>
            <a:spcAft>
              <a:spcPct val="35000"/>
            </a:spcAft>
            <a:buNone/>
          </a:pPr>
          <a:r>
            <a:rPr lang="en-US" sz="2400" kern="1200" dirty="0"/>
            <a:t>For initiating the proceedings Joint Commissioner or any superior officer should have a </a:t>
          </a:r>
          <a:r>
            <a:rPr lang="en-US" sz="2400" u="sng" kern="1200" dirty="0"/>
            <a:t>‘reason to believe’</a:t>
          </a:r>
          <a:r>
            <a:rPr lang="en-US" sz="2400" kern="1200" dirty="0"/>
            <a:t> that the assessee has done any of the following:</a:t>
          </a:r>
          <a:endParaRPr lang="en-IN" sz="2400" kern="1200" dirty="0"/>
        </a:p>
      </dsp:txBody>
      <dsp:txXfrm>
        <a:off x="0" y="-21597"/>
        <a:ext cx="11058524" cy="626180"/>
      </dsp:txXfrm>
    </dsp:sp>
    <dsp:sp modelId="{5F86024E-3F37-4526-B4A6-FF4E176D4E33}">
      <dsp:nvSpPr>
        <dsp:cNvPr id="0" name=""/>
        <dsp:cNvSpPr/>
      </dsp:nvSpPr>
      <dsp:spPr>
        <a:xfrm>
          <a:off x="0" y="604588"/>
          <a:ext cx="2764631" cy="1133562"/>
        </a:xfrm>
        <a:prstGeom prst="rect">
          <a:avLst/>
        </a:prstGeom>
        <a:gradFill rotWithShape="0">
          <a:gsLst>
            <a:gs pos="0">
              <a:schemeClr val="lt1">
                <a:hueOff val="0"/>
                <a:satOff val="0"/>
                <a:lumOff val="0"/>
                <a:alphaOff val="0"/>
                <a:tint val="98000"/>
                <a:lumMod val="114000"/>
              </a:schemeClr>
            </a:gs>
            <a:gs pos="100000">
              <a:schemeClr val="l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suppressed any transaction of supply of goods or services or </a:t>
          </a:r>
          <a:endParaRPr lang="en-IN" sz="2000" kern="1200" dirty="0"/>
        </a:p>
      </dsp:txBody>
      <dsp:txXfrm>
        <a:off x="0" y="604588"/>
        <a:ext cx="2764631" cy="1133562"/>
      </dsp:txXfrm>
    </dsp:sp>
    <dsp:sp modelId="{13669A54-64BA-4FF4-B47C-96A623FC6361}">
      <dsp:nvSpPr>
        <dsp:cNvPr id="0" name=""/>
        <dsp:cNvSpPr/>
      </dsp:nvSpPr>
      <dsp:spPr>
        <a:xfrm>
          <a:off x="2764631" y="604588"/>
          <a:ext cx="2764631" cy="1133562"/>
        </a:xfrm>
        <a:prstGeom prst="rect">
          <a:avLst/>
        </a:prstGeom>
        <a:gradFill rotWithShape="0">
          <a:gsLst>
            <a:gs pos="0">
              <a:schemeClr val="lt1">
                <a:hueOff val="0"/>
                <a:satOff val="0"/>
                <a:lumOff val="0"/>
                <a:alphaOff val="0"/>
                <a:tint val="98000"/>
                <a:lumMod val="114000"/>
              </a:schemeClr>
            </a:gs>
            <a:gs pos="100000">
              <a:schemeClr val="l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a:t>upply </a:t>
          </a:r>
          <a:r>
            <a:rPr lang="en-US" sz="2000" kern="1200" dirty="0"/>
            <a:t>information relating to stock in hand or </a:t>
          </a:r>
          <a:endParaRPr lang="en-IN" sz="2000" kern="1200" dirty="0"/>
        </a:p>
      </dsp:txBody>
      <dsp:txXfrm>
        <a:off x="2764631" y="604588"/>
        <a:ext cx="2764631" cy="1133562"/>
      </dsp:txXfrm>
    </dsp:sp>
    <dsp:sp modelId="{CFA9B588-5877-4E9E-B166-44FE6D845627}">
      <dsp:nvSpPr>
        <dsp:cNvPr id="0" name=""/>
        <dsp:cNvSpPr/>
      </dsp:nvSpPr>
      <dsp:spPr>
        <a:xfrm>
          <a:off x="5529262" y="604588"/>
          <a:ext cx="2764631" cy="1133562"/>
        </a:xfrm>
        <a:prstGeom prst="rect">
          <a:avLst/>
        </a:prstGeom>
        <a:gradFill rotWithShape="0">
          <a:gsLst>
            <a:gs pos="0">
              <a:schemeClr val="lt1">
                <a:hueOff val="0"/>
                <a:satOff val="0"/>
                <a:lumOff val="0"/>
                <a:alphaOff val="0"/>
                <a:tint val="98000"/>
                <a:lumMod val="114000"/>
              </a:schemeClr>
            </a:gs>
            <a:gs pos="100000">
              <a:schemeClr val="l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claimed excess input tax credit or </a:t>
          </a:r>
          <a:endParaRPr lang="en-IN" sz="2000" kern="1200" dirty="0"/>
        </a:p>
      </dsp:txBody>
      <dsp:txXfrm>
        <a:off x="5529262" y="604588"/>
        <a:ext cx="2764631" cy="1133562"/>
      </dsp:txXfrm>
    </dsp:sp>
    <dsp:sp modelId="{1BC240F8-02D1-4AC1-AA63-6BFF82240E07}">
      <dsp:nvSpPr>
        <dsp:cNvPr id="0" name=""/>
        <dsp:cNvSpPr/>
      </dsp:nvSpPr>
      <dsp:spPr>
        <a:xfrm>
          <a:off x="8293893" y="604588"/>
          <a:ext cx="2764631" cy="1133562"/>
        </a:xfrm>
        <a:prstGeom prst="rect">
          <a:avLst/>
        </a:prstGeom>
        <a:gradFill rotWithShape="0">
          <a:gsLst>
            <a:gs pos="0">
              <a:schemeClr val="lt1">
                <a:hueOff val="0"/>
                <a:satOff val="0"/>
                <a:lumOff val="0"/>
                <a:alphaOff val="0"/>
                <a:tint val="98000"/>
                <a:lumMod val="114000"/>
              </a:schemeClr>
            </a:gs>
            <a:gs pos="100000">
              <a:schemeClr val="l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has contravened any of the statutory provisions of this act or rules made thereunder </a:t>
          </a:r>
          <a:endParaRPr lang="en-IN" sz="2000" kern="1200" dirty="0"/>
        </a:p>
      </dsp:txBody>
      <dsp:txXfrm>
        <a:off x="8293893" y="604588"/>
        <a:ext cx="2764631" cy="1133562"/>
      </dsp:txXfrm>
    </dsp:sp>
    <dsp:sp modelId="{3658F239-23BC-4C97-81EB-9372A24D4DD0}">
      <dsp:nvSpPr>
        <dsp:cNvPr id="0" name=""/>
        <dsp:cNvSpPr/>
      </dsp:nvSpPr>
      <dsp:spPr>
        <a:xfrm>
          <a:off x="0" y="1694951"/>
          <a:ext cx="11058524" cy="125951"/>
        </a:xfrm>
        <a:prstGeom prst="rect">
          <a:avLst/>
        </a:prstGeom>
        <a:solidFill>
          <a:schemeClr val="dk2">
            <a:shade val="80000"/>
            <a:hueOff val="0"/>
            <a:satOff val="0"/>
            <a:lumOff val="0"/>
            <a:alphaOff val="0"/>
          </a:schemeClr>
        </a:solidFill>
        <a:ln>
          <a:noFill/>
        </a:ln>
        <a:effectLst>
          <a:outerShdw blurRad="38100" dist="25400" dir="5400000" rotWithShape="0">
            <a:srgbClr val="000000">
              <a:alpha val="45000"/>
            </a:srgbClr>
          </a:outerShdw>
        </a:effectLst>
      </dsp:spPr>
      <dsp:style>
        <a:lnRef idx="0">
          <a:scrgbClr r="0" g="0" b="0"/>
        </a:lnRef>
        <a:fillRef idx="1">
          <a:scrgbClr r="0" g="0" b="0"/>
        </a:fillRef>
        <a:effectRef idx="2">
          <a:scrgbClr r="0" g="0" b="0"/>
        </a:effectRef>
        <a:fontRef idx="minor"/>
      </dsp:style>
    </dsp:sp>
  </dsp:spTree>
</dsp:drawing>
</file>

<file path=ppt/diagrams/drawing4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A7E3C-F527-4F91-890F-A34E0DAE6B4E}">
      <dsp:nvSpPr>
        <dsp:cNvPr id="0" name=""/>
        <dsp:cNvSpPr/>
      </dsp:nvSpPr>
      <dsp:spPr>
        <a:xfrm>
          <a:off x="0" y="185760"/>
          <a:ext cx="11109179" cy="1106128"/>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If deemed fit, any person may be summoned by authorized CGST/ SGST Officers either to give evidence or to produce a document or any other thing in any inquiry as considered necessary. </a:t>
          </a:r>
          <a:endParaRPr lang="en-IN" sz="2000" kern="1200" dirty="0"/>
        </a:p>
      </dsp:txBody>
      <dsp:txXfrm>
        <a:off x="53997" y="239757"/>
        <a:ext cx="11001185" cy="998134"/>
      </dsp:txXfrm>
    </dsp:sp>
    <dsp:sp modelId="{DF90F346-470A-4D9A-81CF-29DA7F223D90}">
      <dsp:nvSpPr>
        <dsp:cNvPr id="0" name=""/>
        <dsp:cNvSpPr/>
      </dsp:nvSpPr>
      <dsp:spPr>
        <a:xfrm>
          <a:off x="0" y="1388647"/>
          <a:ext cx="11109179" cy="1106128"/>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IN" sz="2000" kern="1200" dirty="0"/>
            <a:t>For the purposes of carrying out any audit, scrutiny, verification and checks as may be necessary to safeguard the interest of revenue </a:t>
          </a:r>
          <a:r>
            <a:rPr lang="en-US" sz="2000" kern="1200" dirty="0"/>
            <a:t>authorized CGST/ SGST Officers may access any business premises to inspect: books of a/c documents, computers, computer programs, computer software etc. and such other things as he may require and which may be available at such premises</a:t>
          </a:r>
          <a:endParaRPr lang="en-IN" sz="2000" kern="1200" dirty="0"/>
        </a:p>
      </dsp:txBody>
      <dsp:txXfrm>
        <a:off x="53997" y="1442644"/>
        <a:ext cx="11001185" cy="998134"/>
      </dsp:txXfrm>
    </dsp:sp>
    <dsp:sp modelId="{43394674-4693-4C4B-9303-C41AAA14AED4}">
      <dsp:nvSpPr>
        <dsp:cNvPr id="0" name=""/>
        <dsp:cNvSpPr/>
      </dsp:nvSpPr>
      <dsp:spPr>
        <a:xfrm>
          <a:off x="0" y="2228768"/>
          <a:ext cx="11109179" cy="4235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2716" tIns="20320" rIns="113792" bIns="20320" numCol="1" spcCol="1270" anchor="t" anchorCtr="0">
          <a:noAutofit/>
        </a:bodyPr>
        <a:lstStyle/>
        <a:p>
          <a:pPr marL="171450" lvl="1" indent="-171450" algn="l" defTabSz="711200">
            <a:lnSpc>
              <a:spcPct val="90000"/>
            </a:lnSpc>
            <a:spcBef>
              <a:spcPct val="0"/>
            </a:spcBef>
            <a:spcAft>
              <a:spcPct val="20000"/>
            </a:spcAft>
            <a:buChar char="•"/>
          </a:pPr>
          <a:endParaRPr lang="en-IN" sz="1600" kern="1200" dirty="0"/>
        </a:p>
        <a:p>
          <a:pPr marL="171450" lvl="1" indent="-171450" algn="l" defTabSz="711200">
            <a:lnSpc>
              <a:spcPct val="90000"/>
            </a:lnSpc>
            <a:spcBef>
              <a:spcPct val="0"/>
            </a:spcBef>
            <a:spcAft>
              <a:spcPct val="20000"/>
            </a:spcAft>
            <a:buChar char="•"/>
          </a:pPr>
          <a:endParaRPr lang="en-IN" sz="1600" kern="1200" dirty="0"/>
        </a:p>
      </dsp:txBody>
      <dsp:txXfrm>
        <a:off x="0" y="2228768"/>
        <a:ext cx="11109179" cy="423592"/>
      </dsp:txXfrm>
    </dsp:sp>
    <dsp:sp modelId="{C3FC7DF8-F281-4620-8273-59A1FCDE5C98}">
      <dsp:nvSpPr>
        <dsp:cNvPr id="0" name=""/>
        <dsp:cNvSpPr/>
      </dsp:nvSpPr>
      <dsp:spPr>
        <a:xfrm>
          <a:off x="0" y="2584548"/>
          <a:ext cx="11109179" cy="1106128"/>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IN" sz="2000" kern="1200"/>
            <a:t>On demand by the audit officer/ CA/ CMA nominated by the Dept. for conducting the audit, the person needs to produce the records related to GST, trial-balance, audited financial reports, IT Reports etc. within 15 working days from the date of demand.</a:t>
          </a:r>
        </a:p>
      </dsp:txBody>
      <dsp:txXfrm>
        <a:off x="53997" y="2638545"/>
        <a:ext cx="11001185" cy="998134"/>
      </dsp:txXfrm>
    </dsp:sp>
    <dsp:sp modelId="{50D0EDC2-7994-4C45-9461-35EAEF396BE5}">
      <dsp:nvSpPr>
        <dsp:cNvPr id="0" name=""/>
        <dsp:cNvSpPr/>
      </dsp:nvSpPr>
      <dsp:spPr>
        <a:xfrm>
          <a:off x="0" y="3770276"/>
          <a:ext cx="11109179" cy="1106128"/>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rgbClr val="0E5580">
                  <a:hueOff val="0"/>
                  <a:satOff val="0"/>
                  <a:lumOff val="0"/>
                  <a:alphaOff val="0"/>
                </a:srgbClr>
              </a:solidFill>
              <a:latin typeface="Times New Roman"/>
              <a:ea typeface="+mn-ea"/>
              <a:cs typeface="+mn-cs"/>
            </a:rPr>
            <a:t>All officers of other governmental dept. like Police, Revenue, Customs etc. are required to assist the CGST/SGST officers, if they are called upon to do so by Commissioner of CGST/SGST (sec 65).</a:t>
          </a:r>
          <a:endParaRPr lang="en-IN" sz="2000" kern="1200" dirty="0">
            <a:solidFill>
              <a:srgbClr val="0E5580">
                <a:hueOff val="0"/>
                <a:satOff val="0"/>
                <a:lumOff val="0"/>
                <a:alphaOff val="0"/>
              </a:srgbClr>
            </a:solidFill>
            <a:latin typeface="Times New Roman"/>
            <a:ea typeface="+mn-ea"/>
            <a:cs typeface="+mn-cs"/>
          </a:endParaRPr>
        </a:p>
      </dsp:txBody>
      <dsp:txXfrm>
        <a:off x="53997" y="3824273"/>
        <a:ext cx="11001185" cy="998134"/>
      </dsp:txXfrm>
    </dsp:sp>
  </dsp:spTree>
</dsp:drawing>
</file>

<file path=ppt/diagrams/drawing4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B48808-879F-495C-A1D0-534D05E16222}">
      <dsp:nvSpPr>
        <dsp:cNvPr id="0" name=""/>
        <dsp:cNvSpPr/>
      </dsp:nvSpPr>
      <dsp:spPr>
        <a:xfrm>
          <a:off x="0" y="72459"/>
          <a:ext cx="11090564" cy="2011101"/>
        </a:xfrm>
        <a:prstGeom prst="rect">
          <a:avLst/>
        </a:prstGeom>
        <a:solidFill>
          <a:schemeClr val="dk2">
            <a:alpha val="90000"/>
            <a:tint val="4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60751" tIns="708152" rIns="860751" bIns="142240" numCol="1" spcCol="1270" anchor="t" anchorCtr="0">
          <a:noAutofit/>
        </a:bodyPr>
        <a:lstStyle/>
        <a:p>
          <a:pPr marL="228600" lvl="1" indent="-228600" algn="just" defTabSz="889000" rtl="0">
            <a:lnSpc>
              <a:spcPct val="90000"/>
            </a:lnSpc>
            <a:spcBef>
              <a:spcPct val="0"/>
            </a:spcBef>
            <a:spcAft>
              <a:spcPct val="15000"/>
            </a:spcAft>
            <a:buFont typeface="Arial" panose="020B0604020202020204" pitchFamily="34" charset="0"/>
            <a:buChar char="•"/>
          </a:pPr>
          <a:r>
            <a:rPr lang="en-IN" sz="2000" kern="1200" dirty="0"/>
            <a:t>Provides for power to initiate legal proceedings against the offenders who commits any of the 13 enlisted offences</a:t>
          </a:r>
        </a:p>
        <a:p>
          <a:pPr marL="285750" lvl="1" indent="-285750" algn="l" defTabSz="1600200" rtl="0">
            <a:lnSpc>
              <a:spcPct val="90000"/>
            </a:lnSpc>
            <a:spcBef>
              <a:spcPct val="0"/>
            </a:spcBef>
            <a:spcAft>
              <a:spcPct val="15000"/>
            </a:spcAft>
            <a:buChar char="•"/>
          </a:pPr>
          <a:r>
            <a:rPr lang="en-IN" sz="3600" kern="1200" dirty="0"/>
            <a:t>Offences include clandestine removal of goods, retention of collected taxes beyond 3 months, irregular availment or utilization of input tax credit, obtaining fraudulent refund, fabrication of financial records, abetment etc.</a:t>
          </a:r>
        </a:p>
      </dsp:txBody>
      <dsp:txXfrm>
        <a:off x="0" y="72459"/>
        <a:ext cx="11090564" cy="2011101"/>
      </dsp:txXfrm>
    </dsp:sp>
    <dsp:sp modelId="{64CCA7D3-7AC6-4ED2-A782-75A06E014AD1}">
      <dsp:nvSpPr>
        <dsp:cNvPr id="0" name=""/>
        <dsp:cNvSpPr/>
      </dsp:nvSpPr>
      <dsp:spPr>
        <a:xfrm>
          <a:off x="2797572" y="160987"/>
          <a:ext cx="5881936" cy="324710"/>
        </a:xfrm>
        <a:prstGeom prst="flowChartDocument">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93438" tIns="0" rIns="293438" bIns="0" numCol="1" spcCol="1270" anchor="ctr" anchorCtr="0">
          <a:noAutofit/>
        </a:bodyPr>
        <a:lstStyle/>
        <a:p>
          <a:pPr marL="0" lvl="0" indent="0" algn="r" defTabSz="1066800" rtl="0">
            <a:lnSpc>
              <a:spcPct val="90000"/>
            </a:lnSpc>
            <a:spcBef>
              <a:spcPct val="0"/>
            </a:spcBef>
            <a:spcAft>
              <a:spcPct val="35000"/>
            </a:spcAft>
            <a:buNone/>
          </a:pPr>
          <a:r>
            <a:rPr lang="en-IN" sz="2400" b="1" kern="1200" dirty="0">
              <a:effectLst>
                <a:outerShdw blurRad="38100" dist="38100" dir="2700000" algn="tl">
                  <a:srgbClr val="000000">
                    <a:alpha val="43137"/>
                  </a:srgbClr>
                </a:outerShdw>
              </a:effectLst>
            </a:rPr>
            <a:t>PROSECUTION – Sec 92</a:t>
          </a:r>
          <a:endParaRPr lang="en-IN" sz="2400" kern="1200" dirty="0">
            <a:effectLst>
              <a:outerShdw blurRad="38100" dist="38100" dir="2700000" algn="tl">
                <a:srgbClr val="000000">
                  <a:alpha val="43137"/>
                </a:srgbClr>
              </a:outerShdw>
            </a:effectLst>
          </a:endParaRPr>
        </a:p>
      </dsp:txBody>
      <dsp:txXfrm>
        <a:off x="2797572" y="160987"/>
        <a:ext cx="5881936" cy="260399"/>
      </dsp:txXfrm>
    </dsp:sp>
  </dsp:spTree>
</dsp:drawing>
</file>

<file path=ppt/diagrams/drawing4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5C6AF8-AAEF-40F4-B860-5413A2116B0D}">
      <dsp:nvSpPr>
        <dsp:cNvPr id="0" name=""/>
        <dsp:cNvSpPr/>
      </dsp:nvSpPr>
      <dsp:spPr>
        <a:xfrm>
          <a:off x="233878" y="0"/>
          <a:ext cx="4222006" cy="1216800"/>
        </a:xfrm>
        <a:prstGeom prst="roundRect">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rtl="0">
            <a:lnSpc>
              <a:spcPct val="90000"/>
            </a:lnSpc>
            <a:spcBef>
              <a:spcPct val="0"/>
            </a:spcBef>
            <a:spcAft>
              <a:spcPct val="35000"/>
            </a:spcAft>
            <a:buNone/>
          </a:pPr>
          <a:r>
            <a:rPr lang="en-IN" sz="1800" kern="1200" dirty="0"/>
            <a:t>without any specific and special reason as recorded in the order by the court the term of the </a:t>
          </a:r>
          <a:r>
            <a:rPr lang="en-IN" sz="1800" b="1" u="sng" kern="1200" dirty="0"/>
            <a:t>imprisonment</a:t>
          </a:r>
          <a:r>
            <a:rPr lang="en-IN" sz="1800" kern="1200" dirty="0"/>
            <a:t> should </a:t>
          </a:r>
          <a:r>
            <a:rPr lang="en-IN" sz="1800" b="1" u="sng" kern="1200" dirty="0"/>
            <a:t>not</a:t>
          </a:r>
          <a:r>
            <a:rPr lang="en-IN" sz="1800" kern="1200" dirty="0"/>
            <a:t> be </a:t>
          </a:r>
          <a:r>
            <a:rPr lang="en-IN" sz="1800" b="1" u="sng" kern="1200" dirty="0"/>
            <a:t>less than 6 months</a:t>
          </a:r>
          <a:r>
            <a:rPr lang="en-IN" sz="1800" kern="1200" dirty="0"/>
            <a:t>.</a:t>
          </a:r>
        </a:p>
      </dsp:txBody>
      <dsp:txXfrm>
        <a:off x="293277" y="59399"/>
        <a:ext cx="4103208" cy="1098002"/>
      </dsp:txXfrm>
    </dsp:sp>
    <dsp:sp modelId="{7D761F92-F852-4756-A762-0450073E40AC}">
      <dsp:nvSpPr>
        <dsp:cNvPr id="0" name=""/>
        <dsp:cNvSpPr/>
      </dsp:nvSpPr>
      <dsp:spPr>
        <a:xfrm>
          <a:off x="246564" y="1436752"/>
          <a:ext cx="4196634" cy="1216800"/>
        </a:xfrm>
        <a:prstGeom prst="roundRect">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n-IN" sz="1800" b="1" u="sng" kern="1200" dirty="0"/>
            <a:t>All offences </a:t>
          </a:r>
          <a:r>
            <a:rPr lang="en-IN" sz="1800" kern="1200" dirty="0"/>
            <a:t>are </a:t>
          </a:r>
          <a:r>
            <a:rPr lang="en-IN" sz="1800" b="1" u="sng" kern="1200" dirty="0"/>
            <a:t>non-cognizable and bailable </a:t>
          </a:r>
          <a:r>
            <a:rPr lang="en-IN" sz="1800" b="1" kern="1200" dirty="0"/>
            <a:t>except</a:t>
          </a:r>
          <a:r>
            <a:rPr lang="en-IN" sz="1800" kern="1200" dirty="0"/>
            <a:t> the cases where tax evasion is more than Rs. 100 Lakhs</a:t>
          </a:r>
          <a:r>
            <a:rPr lang="en-IN" sz="1600" kern="1200" dirty="0"/>
            <a:t>.</a:t>
          </a:r>
        </a:p>
      </dsp:txBody>
      <dsp:txXfrm>
        <a:off x="305963" y="1496151"/>
        <a:ext cx="4077836" cy="1098002"/>
      </dsp:txXfrm>
    </dsp:sp>
  </dsp:spTree>
</dsp:drawing>
</file>

<file path=ppt/diagrams/drawing4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0B5069-261B-4752-AD04-87CA8B3722F9}">
      <dsp:nvSpPr>
        <dsp:cNvPr id="0" name=""/>
        <dsp:cNvSpPr/>
      </dsp:nvSpPr>
      <dsp:spPr>
        <a:xfrm>
          <a:off x="0" y="40499"/>
          <a:ext cx="9270855" cy="2460633"/>
        </a:xfrm>
        <a:prstGeom prst="rect">
          <a:avLst/>
        </a:prstGeom>
        <a:solidFill>
          <a:schemeClr val="dk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just" defTabSz="1066800" rtl="0">
            <a:lnSpc>
              <a:spcPct val="90000"/>
            </a:lnSpc>
            <a:spcBef>
              <a:spcPct val="0"/>
            </a:spcBef>
            <a:spcAft>
              <a:spcPct val="35000"/>
            </a:spcAft>
            <a:buNone/>
          </a:pPr>
          <a:r>
            <a:rPr lang="en-IN" sz="2400" kern="1200" dirty="0"/>
            <a:t>If any of the following documents are tendered as evidence by prosecution, then the Court shall presume that contents of such document are truthful and is signed or handwritten by the particular person or is executed or attested by the person who is supposed to execute so.</a:t>
          </a:r>
        </a:p>
      </dsp:txBody>
      <dsp:txXfrm>
        <a:off x="0" y="40499"/>
        <a:ext cx="9270855" cy="2460633"/>
      </dsp:txXfrm>
    </dsp:sp>
    <dsp:sp modelId="{F1907DF1-0AAF-4BD5-BFC0-7B40B4452BDA}">
      <dsp:nvSpPr>
        <dsp:cNvPr id="0" name=""/>
        <dsp:cNvSpPr/>
      </dsp:nvSpPr>
      <dsp:spPr>
        <a:xfrm>
          <a:off x="4526" y="2557768"/>
          <a:ext cx="3087267" cy="1777034"/>
        </a:xfrm>
        <a:prstGeom prst="rect">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IN" sz="2000" kern="1200" dirty="0"/>
            <a:t>Documents produced by any person under the Act;</a:t>
          </a:r>
        </a:p>
      </dsp:txBody>
      <dsp:txXfrm>
        <a:off x="4526" y="2557768"/>
        <a:ext cx="3087267" cy="1777034"/>
      </dsp:txXfrm>
    </dsp:sp>
    <dsp:sp modelId="{57FE1333-B6BB-4CE8-B14D-F41C2DF18023}">
      <dsp:nvSpPr>
        <dsp:cNvPr id="0" name=""/>
        <dsp:cNvSpPr/>
      </dsp:nvSpPr>
      <dsp:spPr>
        <a:xfrm>
          <a:off x="3091794" y="2557768"/>
          <a:ext cx="3087267" cy="1777034"/>
        </a:xfrm>
        <a:prstGeom prst="rect">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IN" sz="2000" kern="1200" dirty="0"/>
            <a:t>Documents seized from the custody or control of any person under the Act;</a:t>
          </a:r>
        </a:p>
      </dsp:txBody>
      <dsp:txXfrm>
        <a:off x="3091794" y="2557768"/>
        <a:ext cx="3087267" cy="1777034"/>
      </dsp:txXfrm>
    </dsp:sp>
    <dsp:sp modelId="{276632D0-F679-4A0C-9474-C2409AACF78F}">
      <dsp:nvSpPr>
        <dsp:cNvPr id="0" name=""/>
        <dsp:cNvSpPr/>
      </dsp:nvSpPr>
      <dsp:spPr>
        <a:xfrm>
          <a:off x="6179061" y="2557768"/>
          <a:ext cx="3087267" cy="1777034"/>
        </a:xfrm>
        <a:prstGeom prst="rect">
          <a:avLst/>
        </a:prstGeom>
        <a:solidFill>
          <a:schemeClr val="lt1">
            <a:hueOff val="0"/>
            <a:satOff val="0"/>
            <a:lumOff val="0"/>
            <a:alphaOff val="0"/>
          </a:schemeClr>
        </a:solid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IN" sz="2000" kern="1200" dirty="0"/>
            <a:t>Documents received from outside India during the course of proceedings.</a:t>
          </a:r>
        </a:p>
      </dsp:txBody>
      <dsp:txXfrm>
        <a:off x="6179061" y="2557768"/>
        <a:ext cx="3087267" cy="1777034"/>
      </dsp:txXfrm>
    </dsp:sp>
    <dsp:sp modelId="{D98E9DDA-CC88-4093-8090-FD7AA3B7017A}">
      <dsp:nvSpPr>
        <dsp:cNvPr id="0" name=""/>
        <dsp:cNvSpPr/>
      </dsp:nvSpPr>
      <dsp:spPr>
        <a:xfrm>
          <a:off x="0" y="4376831"/>
          <a:ext cx="9270855" cy="173586"/>
        </a:xfrm>
        <a:prstGeom prst="rect">
          <a:avLst/>
        </a:prstGeom>
        <a:solidFill>
          <a:schemeClr val="dk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5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C88C72-C447-4399-9929-6093A52EDB30}">
      <dsp:nvSpPr>
        <dsp:cNvPr id="0" name=""/>
        <dsp:cNvSpPr/>
      </dsp:nvSpPr>
      <dsp:spPr>
        <a:xfrm>
          <a:off x="0" y="35590"/>
          <a:ext cx="9944100" cy="954720"/>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mn-lt"/>
              <a:ea typeface="Cambria Math" panose="02040503050406030204" pitchFamily="18" charset="0"/>
            </a:rPr>
            <a:t>Officers under the existing laws to be subsumed into GST</a:t>
          </a:r>
          <a:endParaRPr lang="en-IN" sz="2000" kern="1200" dirty="0">
            <a:latin typeface="+mn-lt"/>
          </a:endParaRPr>
        </a:p>
      </dsp:txBody>
      <dsp:txXfrm>
        <a:off x="46606" y="82196"/>
        <a:ext cx="9850888" cy="861508"/>
      </dsp:txXfrm>
    </dsp:sp>
    <dsp:sp modelId="{DBE47954-A511-4F69-B6F2-686253255FE2}">
      <dsp:nvSpPr>
        <dsp:cNvPr id="0" name=""/>
        <dsp:cNvSpPr/>
      </dsp:nvSpPr>
      <dsp:spPr>
        <a:xfrm>
          <a:off x="0" y="1137190"/>
          <a:ext cx="9944100" cy="954720"/>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mn-lt"/>
              <a:ea typeface="Cambria Math" panose="02040503050406030204" pitchFamily="18" charset="0"/>
            </a:rPr>
            <a:t>To be appointed as GST Officer / Competent Authority under the respective Act  </a:t>
          </a:r>
          <a:endParaRPr lang="en-IN" sz="2000" kern="1200" dirty="0">
            <a:latin typeface="+mn-lt"/>
          </a:endParaRPr>
        </a:p>
      </dsp:txBody>
      <dsp:txXfrm>
        <a:off x="46606" y="1183796"/>
        <a:ext cx="9850888" cy="861508"/>
      </dsp:txXfrm>
    </dsp:sp>
    <dsp:sp modelId="{1A74838A-DF36-4666-B32F-8F47007EDFDC}">
      <dsp:nvSpPr>
        <dsp:cNvPr id="0" name=""/>
        <dsp:cNvSpPr/>
      </dsp:nvSpPr>
      <dsp:spPr>
        <a:xfrm>
          <a:off x="0" y="2238790"/>
          <a:ext cx="9944100" cy="954720"/>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mn-lt"/>
              <a:ea typeface="Cambria Math" panose="02040503050406030204" pitchFamily="18" charset="0"/>
            </a:rPr>
            <a:t>Provided they are continuing in office as on appointed day</a:t>
          </a:r>
          <a:endParaRPr lang="en-IN" sz="2000" kern="1200" dirty="0">
            <a:latin typeface="+mn-lt"/>
          </a:endParaRPr>
        </a:p>
      </dsp:txBody>
      <dsp:txXfrm>
        <a:off x="46606" y="2285396"/>
        <a:ext cx="9850888" cy="861508"/>
      </dsp:txXfrm>
    </dsp:sp>
    <dsp:sp modelId="{3CB2797C-BBD4-4E5A-BEFD-A4695A89E5F9}">
      <dsp:nvSpPr>
        <dsp:cNvPr id="0" name=""/>
        <dsp:cNvSpPr/>
      </dsp:nvSpPr>
      <dsp:spPr>
        <a:xfrm>
          <a:off x="0" y="3340390"/>
          <a:ext cx="9944100" cy="954720"/>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mn-lt"/>
              <a:ea typeface="Cambria Math" panose="02040503050406030204" pitchFamily="18" charset="0"/>
            </a:rPr>
            <a:t>Central / State Government may issue order / make rules for smooth transition into GST</a:t>
          </a:r>
        </a:p>
      </dsp:txBody>
      <dsp:txXfrm>
        <a:off x="46606" y="3386996"/>
        <a:ext cx="9850888" cy="861508"/>
      </dsp:txXfrm>
    </dsp:sp>
  </dsp:spTree>
</dsp:drawing>
</file>

<file path=ppt/diagrams/drawing5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C88C72-C447-4399-9929-6093A52EDB30}">
      <dsp:nvSpPr>
        <dsp:cNvPr id="0" name=""/>
        <dsp:cNvSpPr/>
      </dsp:nvSpPr>
      <dsp:spPr>
        <a:xfrm>
          <a:off x="0" y="3469"/>
          <a:ext cx="10798628" cy="861840"/>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mn-lt"/>
              <a:ea typeface="Cambria Math" panose="02040503050406030204" pitchFamily="18" charset="0"/>
            </a:rPr>
            <a:t>Every registered person under the earlier law having valid PAN will be issued a provisional registration certificate (PRC)</a:t>
          </a:r>
          <a:endParaRPr lang="en-IN" sz="2000" kern="1200" dirty="0">
            <a:latin typeface="+mn-lt"/>
          </a:endParaRPr>
        </a:p>
      </dsp:txBody>
      <dsp:txXfrm>
        <a:off x="42072" y="45541"/>
        <a:ext cx="10714484" cy="777696"/>
      </dsp:txXfrm>
    </dsp:sp>
    <dsp:sp modelId="{DBE47954-A511-4F69-B6F2-686253255FE2}">
      <dsp:nvSpPr>
        <dsp:cNvPr id="0" name=""/>
        <dsp:cNvSpPr/>
      </dsp:nvSpPr>
      <dsp:spPr>
        <a:xfrm>
          <a:off x="0" y="963229"/>
          <a:ext cx="10798628" cy="681247"/>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mn-lt"/>
              <a:ea typeface="Cambria Math" panose="02040503050406030204" pitchFamily="18" charset="0"/>
            </a:rPr>
            <a:t>Such PRC will be valid for six months or for such extended period  </a:t>
          </a:r>
          <a:endParaRPr lang="en-IN" sz="2000" kern="1200" dirty="0">
            <a:latin typeface="+mn-lt"/>
          </a:endParaRPr>
        </a:p>
      </dsp:txBody>
      <dsp:txXfrm>
        <a:off x="33256" y="996485"/>
        <a:ext cx="10732116" cy="614735"/>
      </dsp:txXfrm>
    </dsp:sp>
    <dsp:sp modelId="{1A74838A-DF36-4666-B32F-8F47007EDFDC}">
      <dsp:nvSpPr>
        <dsp:cNvPr id="0" name=""/>
        <dsp:cNvSpPr/>
      </dsp:nvSpPr>
      <dsp:spPr>
        <a:xfrm>
          <a:off x="0" y="1742397"/>
          <a:ext cx="10798628" cy="689559"/>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mn-lt"/>
              <a:ea typeface="Cambria Math" panose="02040503050406030204" pitchFamily="18" charset="0"/>
            </a:rPr>
            <a:t>Final RC will be issued by Central  / State Government on furnishing of the prescribed information</a:t>
          </a:r>
          <a:endParaRPr lang="en-IN" sz="2000" kern="1200" dirty="0">
            <a:latin typeface="+mn-lt"/>
          </a:endParaRPr>
        </a:p>
      </dsp:txBody>
      <dsp:txXfrm>
        <a:off x="33661" y="1776058"/>
        <a:ext cx="10731306" cy="622237"/>
      </dsp:txXfrm>
    </dsp:sp>
    <dsp:sp modelId="{3CB2797C-BBD4-4E5A-BEFD-A4695A89E5F9}">
      <dsp:nvSpPr>
        <dsp:cNvPr id="0" name=""/>
        <dsp:cNvSpPr/>
      </dsp:nvSpPr>
      <dsp:spPr>
        <a:xfrm>
          <a:off x="0" y="2529877"/>
          <a:ext cx="10798628" cy="871512"/>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mn-lt"/>
              <a:ea typeface="Cambria Math" panose="02040503050406030204" pitchFamily="18" charset="0"/>
            </a:rPr>
            <a:t>The PRC issued to a person not liable for registration under GST shall be deemed to have been cancelled upon filing application</a:t>
          </a:r>
        </a:p>
      </dsp:txBody>
      <dsp:txXfrm>
        <a:off x="42544" y="2572421"/>
        <a:ext cx="10713540" cy="786424"/>
      </dsp:txXfrm>
    </dsp:sp>
    <dsp:sp modelId="{E169E207-F593-4EDC-9B99-7D0577E406EB}">
      <dsp:nvSpPr>
        <dsp:cNvPr id="0" name=""/>
        <dsp:cNvSpPr/>
      </dsp:nvSpPr>
      <dsp:spPr>
        <a:xfrm>
          <a:off x="0" y="3499309"/>
          <a:ext cx="10798628" cy="1062871"/>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mn-lt"/>
              <a:ea typeface="Cambria Math" panose="02040503050406030204" pitchFamily="18" charset="0"/>
            </a:rPr>
            <a:t>Person</a:t>
          </a:r>
          <a:r>
            <a:rPr lang="en-US" sz="2000" kern="1200" baseline="0" dirty="0">
              <a:latin typeface="+mn-lt"/>
              <a:ea typeface="Cambria Math" panose="02040503050406030204" pitchFamily="18" charset="0"/>
            </a:rPr>
            <a:t> who is eligible to pay tax under composition scheme and who has been issued a PRC, may opt to pay composition tax in the time and manner prescribed. In case he does not pay tax under composition, he shall be liable to pay tax at usual rates</a:t>
          </a:r>
          <a:endParaRPr lang="en-US" sz="2000" kern="1200" dirty="0">
            <a:latin typeface="+mn-lt"/>
            <a:ea typeface="Cambria Math" panose="02040503050406030204" pitchFamily="18" charset="0"/>
          </a:endParaRPr>
        </a:p>
      </dsp:txBody>
      <dsp:txXfrm>
        <a:off x="51885" y="3551194"/>
        <a:ext cx="10694858" cy="959101"/>
      </dsp:txXfrm>
    </dsp:sp>
  </dsp:spTree>
</dsp:drawing>
</file>

<file path=ppt/diagrams/drawing5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8D2FEE-D56E-4BF6-8A72-3642830EA76D}">
      <dsp:nvSpPr>
        <dsp:cNvPr id="0" name=""/>
        <dsp:cNvSpPr/>
      </dsp:nvSpPr>
      <dsp:spPr>
        <a:xfrm>
          <a:off x="7745" y="0"/>
          <a:ext cx="10050391" cy="4572001"/>
        </a:xfrm>
        <a:prstGeom prst="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3CDE94-C041-48E3-915D-920BEA2D1004}">
      <dsp:nvSpPr>
        <dsp:cNvPr id="0" name=""/>
        <dsp:cNvSpPr/>
      </dsp:nvSpPr>
      <dsp:spPr>
        <a:xfrm>
          <a:off x="6476" y="1355269"/>
          <a:ext cx="1716311" cy="1828800"/>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kern="1200" dirty="0">
              <a:latin typeface="+mn-lt"/>
              <a:ea typeface="Cambria Math" panose="02040503050406030204" pitchFamily="18" charset="0"/>
            </a:rPr>
            <a:t>Registered taxable person other than composition dealer</a:t>
          </a:r>
          <a:endParaRPr lang="en-US" sz="2000" kern="1200" dirty="0">
            <a:latin typeface="+mn-lt"/>
            <a:ea typeface="Cambria Math" panose="02040503050406030204" pitchFamily="18" charset="0"/>
          </a:endParaRPr>
        </a:p>
      </dsp:txBody>
      <dsp:txXfrm>
        <a:off x="90259" y="1439052"/>
        <a:ext cx="1548745" cy="1661234"/>
      </dsp:txXfrm>
    </dsp:sp>
    <dsp:sp modelId="{2C7B2519-892D-4D99-B731-205C45E1A40A}">
      <dsp:nvSpPr>
        <dsp:cNvPr id="0" name=""/>
        <dsp:cNvSpPr/>
      </dsp:nvSpPr>
      <dsp:spPr>
        <a:xfrm>
          <a:off x="2008840" y="1355269"/>
          <a:ext cx="2043475" cy="1828800"/>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kern="1200" dirty="0">
              <a:latin typeface="+mn-lt"/>
              <a:ea typeface="Cambria Math" panose="02040503050406030204" pitchFamily="18" charset="0"/>
            </a:rPr>
            <a:t>Allowed carry forward of Input tax/ CENVAT credit – through a return</a:t>
          </a:r>
          <a:endParaRPr lang="en-US" sz="2000" kern="1200" dirty="0">
            <a:latin typeface="+mn-lt"/>
            <a:ea typeface="Cambria Math" panose="02040503050406030204" pitchFamily="18" charset="0"/>
          </a:endParaRPr>
        </a:p>
      </dsp:txBody>
      <dsp:txXfrm>
        <a:off x="2098115" y="1444544"/>
        <a:ext cx="1864925" cy="1650250"/>
      </dsp:txXfrm>
    </dsp:sp>
    <dsp:sp modelId="{58E93A6D-7F08-42EE-919A-222CFEA9B948}">
      <dsp:nvSpPr>
        <dsp:cNvPr id="0" name=""/>
        <dsp:cNvSpPr/>
      </dsp:nvSpPr>
      <dsp:spPr>
        <a:xfrm>
          <a:off x="4338367" y="1355269"/>
          <a:ext cx="1716311" cy="1828800"/>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kern="1200" dirty="0">
              <a:latin typeface="+mn-lt"/>
              <a:ea typeface="Cambria Math" panose="02040503050406030204" pitchFamily="18" charset="0"/>
            </a:rPr>
            <a:t>Such credit must be eligible under earlier law and GST law </a:t>
          </a:r>
          <a:endParaRPr lang="en-US" sz="2000" kern="1200" dirty="0">
            <a:latin typeface="+mn-lt"/>
            <a:ea typeface="Cambria Math" panose="02040503050406030204" pitchFamily="18" charset="0"/>
          </a:endParaRPr>
        </a:p>
      </dsp:txBody>
      <dsp:txXfrm>
        <a:off x="4422150" y="1439052"/>
        <a:ext cx="1548745" cy="1661234"/>
      </dsp:txXfrm>
    </dsp:sp>
    <dsp:sp modelId="{BED20EE5-7FC1-4DFB-8C0A-4300F86624A6}">
      <dsp:nvSpPr>
        <dsp:cNvPr id="0" name=""/>
        <dsp:cNvSpPr/>
      </dsp:nvSpPr>
      <dsp:spPr>
        <a:xfrm>
          <a:off x="6340730" y="1355269"/>
          <a:ext cx="1716311" cy="1828800"/>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kern="1200" dirty="0">
              <a:latin typeface="+mn-lt"/>
              <a:ea typeface="Cambria Math" panose="02040503050406030204" pitchFamily="18" charset="0"/>
            </a:rPr>
            <a:t>Credit can be taken in the electronic credit ledger</a:t>
          </a:r>
        </a:p>
        <a:p>
          <a:pPr marL="0" lvl="0" indent="0" algn="ctr" defTabSz="889000">
            <a:lnSpc>
              <a:spcPct val="90000"/>
            </a:lnSpc>
            <a:spcBef>
              <a:spcPct val="0"/>
            </a:spcBef>
            <a:spcAft>
              <a:spcPct val="35000"/>
            </a:spcAft>
            <a:buNone/>
          </a:pPr>
          <a:r>
            <a:rPr lang="en-IN" sz="2000" kern="1200" dirty="0">
              <a:latin typeface="+mn-lt"/>
              <a:ea typeface="Cambria Math" panose="02040503050406030204" pitchFamily="18" charset="0"/>
            </a:rPr>
            <a:t>(CGST) </a:t>
          </a:r>
          <a:endParaRPr lang="en-US" sz="2000" kern="1200" dirty="0">
            <a:latin typeface="+mn-lt"/>
            <a:ea typeface="Cambria Math" panose="02040503050406030204" pitchFamily="18" charset="0"/>
          </a:endParaRPr>
        </a:p>
      </dsp:txBody>
      <dsp:txXfrm>
        <a:off x="6424513" y="1439052"/>
        <a:ext cx="1548745" cy="1661234"/>
      </dsp:txXfrm>
    </dsp:sp>
    <dsp:sp modelId="{2F70C751-4C7E-4B98-9C26-18CCFDD4DA26}">
      <dsp:nvSpPr>
        <dsp:cNvPr id="0" name=""/>
        <dsp:cNvSpPr/>
      </dsp:nvSpPr>
      <dsp:spPr>
        <a:xfrm>
          <a:off x="8343094" y="1355269"/>
          <a:ext cx="1716311" cy="1828800"/>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kern="1200" dirty="0">
              <a:latin typeface="+mn-lt"/>
              <a:ea typeface="Cambria Math" panose="02040503050406030204" pitchFamily="18" charset="0"/>
            </a:rPr>
            <a:t>Excess credit taken will be recovered as arrears of tax under  GST law</a:t>
          </a:r>
          <a:endParaRPr lang="en-US" sz="2000" kern="1200" dirty="0">
            <a:latin typeface="+mn-lt"/>
            <a:ea typeface="Cambria Math" panose="02040503050406030204" pitchFamily="18" charset="0"/>
          </a:endParaRPr>
        </a:p>
      </dsp:txBody>
      <dsp:txXfrm>
        <a:off x="8426877" y="1439052"/>
        <a:ext cx="1548745" cy="1661234"/>
      </dsp:txXfrm>
    </dsp:sp>
  </dsp:spTree>
</dsp:drawing>
</file>

<file path=ppt/diagrams/drawing5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31AD41-96E9-4504-B86A-EBF4D4794AF6}">
      <dsp:nvSpPr>
        <dsp:cNvPr id="0" name=""/>
        <dsp:cNvSpPr/>
      </dsp:nvSpPr>
      <dsp:spPr>
        <a:xfrm>
          <a:off x="3056409" y="1135566"/>
          <a:ext cx="670924" cy="91440"/>
        </a:xfrm>
        <a:custGeom>
          <a:avLst/>
          <a:gdLst/>
          <a:ahLst/>
          <a:cxnLst/>
          <a:rect l="0" t="0" r="0" b="0"/>
          <a:pathLst>
            <a:path>
              <a:moveTo>
                <a:pt x="0" y="45720"/>
              </a:moveTo>
              <a:lnTo>
                <a:pt x="670924" y="45720"/>
              </a:lnTo>
            </a:path>
          </a:pathLst>
        </a:custGeom>
        <a:noFill/>
        <a:ln w="9525" cap="rnd" cmpd="sng" algn="ctr">
          <a:solidFill>
            <a:schemeClr val="dk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mn-lt"/>
          </a:endParaRPr>
        </a:p>
      </dsp:txBody>
      <dsp:txXfrm>
        <a:off x="3374333" y="1177779"/>
        <a:ext cx="35076" cy="7015"/>
      </dsp:txXfrm>
    </dsp:sp>
    <dsp:sp modelId="{1D678DBF-4E0F-4EC1-9559-81A4867B390C}">
      <dsp:nvSpPr>
        <dsp:cNvPr id="0" name=""/>
        <dsp:cNvSpPr/>
      </dsp:nvSpPr>
      <dsp:spPr>
        <a:xfrm>
          <a:off x="8102" y="266254"/>
          <a:ext cx="3050106" cy="1830063"/>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mn-lt"/>
              <a:ea typeface="Cambria Math" panose="02040503050406030204" pitchFamily="18" charset="0"/>
            </a:rPr>
            <a:t>A registered taxable person, other than composition dealer, shall be eligible to take the credit </a:t>
          </a:r>
        </a:p>
      </dsp:txBody>
      <dsp:txXfrm>
        <a:off x="8102" y="266254"/>
        <a:ext cx="3050106" cy="1830063"/>
      </dsp:txXfrm>
    </dsp:sp>
    <dsp:sp modelId="{25EE267A-6550-437D-87BD-F442DC418791}">
      <dsp:nvSpPr>
        <dsp:cNvPr id="0" name=""/>
        <dsp:cNvSpPr/>
      </dsp:nvSpPr>
      <dsp:spPr>
        <a:xfrm>
          <a:off x="6808040" y="1135566"/>
          <a:ext cx="670924" cy="91440"/>
        </a:xfrm>
        <a:custGeom>
          <a:avLst/>
          <a:gdLst/>
          <a:ahLst/>
          <a:cxnLst/>
          <a:rect l="0" t="0" r="0" b="0"/>
          <a:pathLst>
            <a:path>
              <a:moveTo>
                <a:pt x="0" y="45720"/>
              </a:moveTo>
              <a:lnTo>
                <a:pt x="670924" y="45720"/>
              </a:lnTo>
            </a:path>
          </a:pathLst>
        </a:custGeom>
        <a:noFill/>
        <a:ln w="9525" cap="rnd" cmpd="sng" algn="ctr">
          <a:solidFill>
            <a:schemeClr val="dk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mn-lt"/>
          </a:endParaRPr>
        </a:p>
      </dsp:txBody>
      <dsp:txXfrm>
        <a:off x="7125964" y="1177779"/>
        <a:ext cx="35076" cy="7015"/>
      </dsp:txXfrm>
    </dsp:sp>
    <dsp:sp modelId="{DA553C6F-B3E2-41EB-AB03-10164B83FADA}">
      <dsp:nvSpPr>
        <dsp:cNvPr id="0" name=""/>
        <dsp:cNvSpPr/>
      </dsp:nvSpPr>
      <dsp:spPr>
        <a:xfrm>
          <a:off x="3759733" y="266254"/>
          <a:ext cx="3050106" cy="1830063"/>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mn-lt"/>
              <a:ea typeface="Cambria Math" panose="02040503050406030204" pitchFamily="18" charset="0"/>
            </a:rPr>
            <a:t>In the electronic credit ledger</a:t>
          </a:r>
        </a:p>
      </dsp:txBody>
      <dsp:txXfrm>
        <a:off x="3759733" y="266254"/>
        <a:ext cx="3050106" cy="1830063"/>
      </dsp:txXfrm>
    </dsp:sp>
    <dsp:sp modelId="{F8842F71-1BE6-4D1B-B61A-61192CFBE77F}">
      <dsp:nvSpPr>
        <dsp:cNvPr id="0" name=""/>
        <dsp:cNvSpPr/>
      </dsp:nvSpPr>
      <dsp:spPr>
        <a:xfrm>
          <a:off x="1533155" y="2094518"/>
          <a:ext cx="7503262" cy="670924"/>
        </a:xfrm>
        <a:custGeom>
          <a:avLst/>
          <a:gdLst/>
          <a:ahLst/>
          <a:cxnLst/>
          <a:rect l="0" t="0" r="0" b="0"/>
          <a:pathLst>
            <a:path>
              <a:moveTo>
                <a:pt x="7503262" y="0"/>
              </a:moveTo>
              <a:lnTo>
                <a:pt x="7503262" y="352562"/>
              </a:lnTo>
              <a:lnTo>
                <a:pt x="0" y="352562"/>
              </a:lnTo>
              <a:lnTo>
                <a:pt x="0" y="670924"/>
              </a:lnTo>
            </a:path>
          </a:pathLst>
        </a:custGeom>
        <a:noFill/>
        <a:ln w="9525" cap="rnd" cmpd="sng" algn="ctr">
          <a:solidFill>
            <a:schemeClr val="dk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mn-lt"/>
          </a:endParaRPr>
        </a:p>
      </dsp:txBody>
      <dsp:txXfrm>
        <a:off x="5096387" y="2426473"/>
        <a:ext cx="376799" cy="7015"/>
      </dsp:txXfrm>
    </dsp:sp>
    <dsp:sp modelId="{93DCEA00-125E-4AD7-8AC4-276B65E57585}">
      <dsp:nvSpPr>
        <dsp:cNvPr id="0" name=""/>
        <dsp:cNvSpPr/>
      </dsp:nvSpPr>
      <dsp:spPr>
        <a:xfrm>
          <a:off x="7511364" y="266254"/>
          <a:ext cx="3050106" cy="1830063"/>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err="1">
              <a:latin typeface="+mn-lt"/>
              <a:ea typeface="Cambria Math" panose="02040503050406030204" pitchFamily="18" charset="0"/>
            </a:rPr>
            <a:t>Unavailed</a:t>
          </a:r>
          <a:r>
            <a:rPr lang="en-US" sz="2000" kern="1200" dirty="0">
              <a:latin typeface="+mn-lt"/>
              <a:ea typeface="Cambria Math" panose="02040503050406030204" pitchFamily="18" charset="0"/>
            </a:rPr>
            <a:t> Credit on Capital Goods (as per Rule 2(a) CENVAT Credit Rule,2004) not carried forward in a return</a:t>
          </a:r>
        </a:p>
      </dsp:txBody>
      <dsp:txXfrm>
        <a:off x="7511364" y="266254"/>
        <a:ext cx="3050106" cy="1830063"/>
      </dsp:txXfrm>
    </dsp:sp>
    <dsp:sp modelId="{AEFD0881-9D13-416B-A778-830B16A4125B}">
      <dsp:nvSpPr>
        <dsp:cNvPr id="0" name=""/>
        <dsp:cNvSpPr/>
      </dsp:nvSpPr>
      <dsp:spPr>
        <a:xfrm>
          <a:off x="3056409" y="3667155"/>
          <a:ext cx="670924" cy="91440"/>
        </a:xfrm>
        <a:custGeom>
          <a:avLst/>
          <a:gdLst/>
          <a:ahLst/>
          <a:cxnLst/>
          <a:rect l="0" t="0" r="0" b="0"/>
          <a:pathLst>
            <a:path>
              <a:moveTo>
                <a:pt x="0" y="45720"/>
              </a:moveTo>
              <a:lnTo>
                <a:pt x="670924" y="45720"/>
              </a:lnTo>
            </a:path>
          </a:pathLst>
        </a:custGeom>
        <a:noFill/>
        <a:ln w="9525" cap="rnd" cmpd="sng" algn="ctr">
          <a:solidFill>
            <a:schemeClr val="dk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mn-lt"/>
          </a:endParaRPr>
        </a:p>
      </dsp:txBody>
      <dsp:txXfrm>
        <a:off x="3374333" y="3709367"/>
        <a:ext cx="35076" cy="7015"/>
      </dsp:txXfrm>
    </dsp:sp>
    <dsp:sp modelId="{7F76D076-2E14-4BC0-B5B6-842F4F82CF14}">
      <dsp:nvSpPr>
        <dsp:cNvPr id="0" name=""/>
        <dsp:cNvSpPr/>
      </dsp:nvSpPr>
      <dsp:spPr>
        <a:xfrm>
          <a:off x="8102" y="2797843"/>
          <a:ext cx="3050106" cy="1830063"/>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err="1">
              <a:latin typeface="+mn-lt"/>
              <a:ea typeface="Cambria Math" panose="02040503050406030204" pitchFamily="18" charset="0"/>
            </a:rPr>
            <a:t>Unavailed</a:t>
          </a:r>
          <a:r>
            <a:rPr lang="en-US" sz="2000" kern="1200" dirty="0">
              <a:latin typeface="+mn-lt"/>
              <a:ea typeface="Cambria Math" panose="02040503050406030204" pitchFamily="18" charset="0"/>
            </a:rPr>
            <a:t> Credit = (Total eligible credit – credit availed) under the earlier law</a:t>
          </a:r>
        </a:p>
      </dsp:txBody>
      <dsp:txXfrm>
        <a:off x="8102" y="2797843"/>
        <a:ext cx="3050106" cy="1830063"/>
      </dsp:txXfrm>
    </dsp:sp>
    <dsp:sp modelId="{C48FC14C-3B6C-423A-9D0D-9A5F0E1EB006}">
      <dsp:nvSpPr>
        <dsp:cNvPr id="0" name=""/>
        <dsp:cNvSpPr/>
      </dsp:nvSpPr>
      <dsp:spPr>
        <a:xfrm>
          <a:off x="6808040" y="3667155"/>
          <a:ext cx="670924" cy="91440"/>
        </a:xfrm>
        <a:custGeom>
          <a:avLst/>
          <a:gdLst/>
          <a:ahLst/>
          <a:cxnLst/>
          <a:rect l="0" t="0" r="0" b="0"/>
          <a:pathLst>
            <a:path>
              <a:moveTo>
                <a:pt x="0" y="45720"/>
              </a:moveTo>
              <a:lnTo>
                <a:pt x="670924" y="45720"/>
              </a:lnTo>
            </a:path>
          </a:pathLst>
        </a:custGeom>
        <a:noFill/>
        <a:ln w="9525" cap="rnd" cmpd="sng" algn="ctr">
          <a:solidFill>
            <a:schemeClr val="dk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mn-lt"/>
          </a:endParaRPr>
        </a:p>
      </dsp:txBody>
      <dsp:txXfrm>
        <a:off x="7125964" y="3709367"/>
        <a:ext cx="35076" cy="7015"/>
      </dsp:txXfrm>
    </dsp:sp>
    <dsp:sp modelId="{0D048419-2969-45FE-992A-61DC67AC263C}">
      <dsp:nvSpPr>
        <dsp:cNvPr id="0" name=""/>
        <dsp:cNvSpPr/>
      </dsp:nvSpPr>
      <dsp:spPr>
        <a:xfrm>
          <a:off x="3759733" y="2797843"/>
          <a:ext cx="3050106" cy="1830063"/>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mn-lt"/>
              <a:ea typeface="Cambria Math" panose="02040503050406030204" pitchFamily="18" charset="0"/>
            </a:rPr>
            <a:t>Such credits must be eligible under the earlier law </a:t>
          </a:r>
          <a:r>
            <a:rPr lang="en-US" sz="2000" b="1" kern="1200" dirty="0">
              <a:latin typeface="+mn-lt"/>
              <a:ea typeface="Cambria Math" panose="02040503050406030204" pitchFamily="18" charset="0"/>
            </a:rPr>
            <a:t>AND</a:t>
          </a:r>
          <a:r>
            <a:rPr lang="en-US" sz="2000" kern="1200" dirty="0">
              <a:latin typeface="+mn-lt"/>
              <a:ea typeface="Cambria Math" panose="02040503050406030204" pitchFamily="18" charset="0"/>
            </a:rPr>
            <a:t> under GST law</a:t>
          </a:r>
        </a:p>
      </dsp:txBody>
      <dsp:txXfrm>
        <a:off x="3759733" y="2797843"/>
        <a:ext cx="3050106" cy="1830063"/>
      </dsp:txXfrm>
    </dsp:sp>
    <dsp:sp modelId="{560FD28E-2089-4F4D-9D29-E5F6BE8A63E0}">
      <dsp:nvSpPr>
        <dsp:cNvPr id="0" name=""/>
        <dsp:cNvSpPr/>
      </dsp:nvSpPr>
      <dsp:spPr>
        <a:xfrm>
          <a:off x="7511364" y="2797843"/>
          <a:ext cx="3050106" cy="1830063"/>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IN" sz="2000" kern="1200" dirty="0">
              <a:latin typeface="+mn-lt"/>
              <a:ea typeface="Cambria Math" panose="02040503050406030204" pitchFamily="18" charset="0"/>
            </a:rPr>
            <a:t>Excess claim shall be recovered as arrears of tax under GST law</a:t>
          </a:r>
          <a:endParaRPr lang="en-US" sz="2000" kern="1200" dirty="0">
            <a:latin typeface="+mn-lt"/>
            <a:ea typeface="Cambria Math" panose="02040503050406030204" pitchFamily="18" charset="0"/>
          </a:endParaRPr>
        </a:p>
      </dsp:txBody>
      <dsp:txXfrm>
        <a:off x="7511364" y="2797843"/>
        <a:ext cx="3050106" cy="1830063"/>
      </dsp:txXfrm>
    </dsp:sp>
  </dsp:spTree>
</dsp:drawing>
</file>

<file path=ppt/diagrams/drawing5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400128-FA84-4E60-8946-DA18985242CA}">
      <dsp:nvSpPr>
        <dsp:cNvPr id="0" name=""/>
        <dsp:cNvSpPr/>
      </dsp:nvSpPr>
      <dsp:spPr>
        <a:xfrm rot="5400000">
          <a:off x="-369697" y="373151"/>
          <a:ext cx="2464652" cy="1725256"/>
        </a:xfrm>
        <a:prstGeom prst="chevron">
          <a:avLst/>
        </a:prstGeom>
        <a:solidFill>
          <a:schemeClr val="dk2">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0" kern="1200" dirty="0">
              <a:latin typeface="Cambria Math" panose="02040503050406030204" pitchFamily="18" charset="0"/>
              <a:ea typeface="Cambria Math" panose="02040503050406030204" pitchFamily="18" charset="0"/>
            </a:rPr>
            <a:t>Tax not payable when</a:t>
          </a:r>
        </a:p>
      </dsp:txBody>
      <dsp:txXfrm rot="-5400000">
        <a:off x="1" y="866081"/>
        <a:ext cx="1725256" cy="739396"/>
      </dsp:txXfrm>
    </dsp:sp>
    <dsp:sp modelId="{F2AFF228-33BE-4EF4-A652-8293D7B46625}">
      <dsp:nvSpPr>
        <dsp:cNvPr id="0" name=""/>
        <dsp:cNvSpPr/>
      </dsp:nvSpPr>
      <dsp:spPr>
        <a:xfrm rot="5400000">
          <a:off x="5392441" y="-3663730"/>
          <a:ext cx="1602024" cy="8936393"/>
        </a:xfrm>
        <a:prstGeom prst="round2SameRect">
          <a:avLst/>
        </a:prstGeom>
        <a:solidFill>
          <a:schemeClr val="lt2">
            <a:alpha val="9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IN" sz="2000" kern="1200" dirty="0">
              <a:latin typeface="+mn-lt"/>
              <a:ea typeface="Cambria Math" panose="02040503050406030204" pitchFamily="18" charset="0"/>
            </a:rPr>
            <a:t>Exempted goods were removed/ sold under the earlier law (not prior to six months from appointed day);</a:t>
          </a:r>
          <a:endParaRPr lang="en-IN" sz="2000" kern="1200" dirty="0">
            <a:latin typeface="+mn-lt"/>
          </a:endParaRPr>
        </a:p>
        <a:p>
          <a:pPr marL="228600" lvl="1" indent="-228600" algn="l" defTabSz="889000">
            <a:lnSpc>
              <a:spcPct val="90000"/>
            </a:lnSpc>
            <a:spcBef>
              <a:spcPct val="0"/>
            </a:spcBef>
            <a:spcAft>
              <a:spcPct val="15000"/>
            </a:spcAft>
            <a:buChar char="•"/>
          </a:pPr>
          <a:r>
            <a:rPr lang="en-IN" sz="2000" b="1" kern="1200" dirty="0">
              <a:latin typeface="+mn-lt"/>
              <a:ea typeface="Cambria Math" panose="02040503050406030204" pitchFamily="18" charset="0"/>
            </a:rPr>
            <a:t>Such goods </a:t>
          </a:r>
          <a:r>
            <a:rPr lang="en-IN" sz="2000" kern="1200" dirty="0">
              <a:latin typeface="+mn-lt"/>
              <a:ea typeface="Cambria Math" panose="02040503050406030204" pitchFamily="18" charset="0"/>
            </a:rPr>
            <a:t>are returned to the said place of business within six months from the appointed day; and </a:t>
          </a:r>
          <a:endParaRPr lang="en-US" sz="2000" kern="1200" dirty="0">
            <a:latin typeface="+mn-lt"/>
            <a:ea typeface="Cambria Math" panose="02040503050406030204" pitchFamily="18" charset="0"/>
          </a:endParaRPr>
        </a:p>
        <a:p>
          <a:pPr marL="228600" lvl="1" indent="-228600" algn="l" defTabSz="889000">
            <a:lnSpc>
              <a:spcPct val="90000"/>
            </a:lnSpc>
            <a:spcBef>
              <a:spcPct val="0"/>
            </a:spcBef>
            <a:spcAft>
              <a:spcPct val="15000"/>
            </a:spcAft>
            <a:buChar char="•"/>
          </a:pPr>
          <a:r>
            <a:rPr lang="en-IN" sz="2000" b="1" kern="1200" dirty="0">
              <a:latin typeface="+mn-lt"/>
              <a:ea typeface="Cambria Math" panose="02040503050406030204" pitchFamily="18" charset="0"/>
            </a:rPr>
            <a:t>Such goods </a:t>
          </a:r>
          <a:r>
            <a:rPr lang="en-IN" sz="2000" kern="1200" dirty="0">
              <a:latin typeface="+mn-lt"/>
              <a:ea typeface="Cambria Math" panose="02040503050406030204" pitchFamily="18" charset="0"/>
            </a:rPr>
            <a:t>are identifiable to the satisfaction of proper officer</a:t>
          </a:r>
          <a:endParaRPr lang="en-US" sz="2000" kern="1200" dirty="0">
            <a:latin typeface="+mn-lt"/>
            <a:ea typeface="Cambria Math" panose="02040503050406030204" pitchFamily="18" charset="0"/>
          </a:endParaRPr>
        </a:p>
      </dsp:txBody>
      <dsp:txXfrm rot="-5400000">
        <a:off x="1725257" y="81658"/>
        <a:ext cx="8858189" cy="1445616"/>
      </dsp:txXfrm>
    </dsp:sp>
    <dsp:sp modelId="{0853FCE4-F8F8-431C-ABE6-198128FB2ECA}">
      <dsp:nvSpPr>
        <dsp:cNvPr id="0" name=""/>
        <dsp:cNvSpPr/>
      </dsp:nvSpPr>
      <dsp:spPr>
        <a:xfrm rot="5400000">
          <a:off x="-369697" y="2554024"/>
          <a:ext cx="2464652" cy="1725256"/>
        </a:xfrm>
        <a:prstGeom prst="chevron">
          <a:avLst/>
        </a:prstGeom>
        <a:solidFill>
          <a:schemeClr val="dk2">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0" kern="1200" dirty="0">
              <a:latin typeface="Cambria Math" panose="02040503050406030204" pitchFamily="18" charset="0"/>
              <a:ea typeface="Cambria Math" panose="02040503050406030204" pitchFamily="18" charset="0"/>
            </a:rPr>
            <a:t>Tax payable </a:t>
          </a:r>
          <a:r>
            <a:rPr lang="en-US" sz="2000" kern="1200" dirty="0">
              <a:latin typeface="Cambria Math" panose="02040503050406030204" pitchFamily="18" charset="0"/>
              <a:ea typeface="Cambria Math" panose="02040503050406030204" pitchFamily="18" charset="0"/>
            </a:rPr>
            <a:t>when and by whom</a:t>
          </a:r>
        </a:p>
      </dsp:txBody>
      <dsp:txXfrm rot="-5400000">
        <a:off x="1" y="3046954"/>
        <a:ext cx="1725256" cy="739396"/>
      </dsp:txXfrm>
    </dsp:sp>
    <dsp:sp modelId="{59236561-59B2-4B99-AF7A-2A0E0316F142}">
      <dsp:nvSpPr>
        <dsp:cNvPr id="0" name=""/>
        <dsp:cNvSpPr/>
      </dsp:nvSpPr>
      <dsp:spPr>
        <a:xfrm rot="5400000">
          <a:off x="5392020" y="-1482436"/>
          <a:ext cx="1602866" cy="8936393"/>
        </a:xfrm>
        <a:prstGeom prst="round2SameRect">
          <a:avLst/>
        </a:prstGeom>
        <a:solidFill>
          <a:schemeClr val="lt2">
            <a:alpha val="9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a:latin typeface="+mn-lt"/>
              <a:ea typeface="Cambria Math" panose="02040503050406030204" pitchFamily="18" charset="0"/>
            </a:rPr>
            <a:t>Goods are liable for payment of taxes under GST; and </a:t>
          </a:r>
          <a:endParaRPr lang="en-IN" sz="2000" kern="1200">
            <a:latin typeface="+mn-lt"/>
          </a:endParaRPr>
        </a:p>
        <a:p>
          <a:pPr marL="228600" lvl="1" indent="-228600" algn="l" defTabSz="889000">
            <a:lnSpc>
              <a:spcPct val="90000"/>
            </a:lnSpc>
            <a:spcBef>
              <a:spcPct val="0"/>
            </a:spcBef>
            <a:spcAft>
              <a:spcPct val="15000"/>
            </a:spcAft>
            <a:buChar char="•"/>
          </a:pPr>
          <a:r>
            <a:rPr lang="en-US" sz="2000" b="1" kern="1200">
              <a:latin typeface="+mn-lt"/>
              <a:ea typeface="Cambria Math" panose="02040503050406030204" pitchFamily="18" charset="0"/>
            </a:rPr>
            <a:t>Such goods </a:t>
          </a:r>
          <a:r>
            <a:rPr lang="en-US" sz="2000" kern="1200">
              <a:latin typeface="+mn-lt"/>
              <a:ea typeface="Cambria Math" panose="02040503050406030204" pitchFamily="18" charset="0"/>
            </a:rPr>
            <a:t>are returned after six month from the appointed day </a:t>
          </a:r>
          <a:endParaRPr lang="en-US" sz="2000" kern="1200" dirty="0">
            <a:latin typeface="+mn-lt"/>
            <a:ea typeface="Cambria Math" panose="02040503050406030204" pitchFamily="18" charset="0"/>
          </a:endParaRPr>
        </a:p>
        <a:p>
          <a:pPr marL="228600" lvl="1" indent="-228600" algn="l" defTabSz="889000">
            <a:lnSpc>
              <a:spcPct val="90000"/>
            </a:lnSpc>
            <a:spcBef>
              <a:spcPct val="0"/>
            </a:spcBef>
            <a:spcAft>
              <a:spcPct val="15000"/>
            </a:spcAft>
            <a:buChar char="•"/>
          </a:pPr>
          <a:r>
            <a:rPr lang="en-US" sz="2000" kern="1200" dirty="0">
              <a:latin typeface="+mn-lt"/>
              <a:ea typeface="Cambria Math" panose="02040503050406030204" pitchFamily="18" charset="0"/>
            </a:rPr>
            <a:t>Tax shall be payable by the person returning the goods</a:t>
          </a:r>
        </a:p>
      </dsp:txBody>
      <dsp:txXfrm rot="-5400000">
        <a:off x="1725257" y="2262572"/>
        <a:ext cx="8858148" cy="1446376"/>
      </dsp:txXfrm>
    </dsp:sp>
  </dsp:spTree>
</dsp:drawing>
</file>

<file path=ppt/diagrams/drawing5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400128-FA84-4E60-8946-DA18985242CA}">
      <dsp:nvSpPr>
        <dsp:cNvPr id="0" name=""/>
        <dsp:cNvSpPr/>
      </dsp:nvSpPr>
      <dsp:spPr>
        <a:xfrm rot="5400000">
          <a:off x="-369697" y="373151"/>
          <a:ext cx="2464652" cy="1725256"/>
        </a:xfrm>
        <a:prstGeom prst="chevron">
          <a:avLst/>
        </a:prstGeom>
        <a:solidFill>
          <a:schemeClr val="dk2">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0" kern="1200" dirty="0">
              <a:latin typeface="Cambria Math" panose="02040503050406030204" pitchFamily="18" charset="0"/>
              <a:ea typeface="Cambria Math" panose="02040503050406030204" pitchFamily="18" charset="0"/>
            </a:rPr>
            <a:t>Tax not payable when</a:t>
          </a:r>
        </a:p>
      </dsp:txBody>
      <dsp:txXfrm rot="-5400000">
        <a:off x="1" y="866081"/>
        <a:ext cx="1725256" cy="739396"/>
      </dsp:txXfrm>
    </dsp:sp>
    <dsp:sp modelId="{F2AFF228-33BE-4EF4-A652-8293D7B46625}">
      <dsp:nvSpPr>
        <dsp:cNvPr id="0" name=""/>
        <dsp:cNvSpPr/>
      </dsp:nvSpPr>
      <dsp:spPr>
        <a:xfrm rot="5400000">
          <a:off x="5392441" y="-3663730"/>
          <a:ext cx="1602024" cy="8936393"/>
        </a:xfrm>
        <a:prstGeom prst="round2SameRect">
          <a:avLst/>
        </a:prstGeom>
        <a:solidFill>
          <a:schemeClr val="lt2">
            <a:alpha val="9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IN" sz="2000" kern="1200" dirty="0">
              <a:solidFill>
                <a:schemeClr val="tx1"/>
              </a:solidFill>
              <a:latin typeface="+mn-lt"/>
              <a:ea typeface="Cambria Math" panose="02040503050406030204" pitchFamily="18" charset="0"/>
            </a:rPr>
            <a:t>Duty/ tax - paid goods were removed/ sold under the earlier law not being prior to six month from appointed day;</a:t>
          </a:r>
          <a:endParaRPr lang="en-IN" sz="2000" kern="1200" dirty="0">
            <a:latin typeface="+mn-lt"/>
          </a:endParaRPr>
        </a:p>
        <a:p>
          <a:pPr marL="228600" lvl="1" indent="-228600" algn="l" defTabSz="889000">
            <a:lnSpc>
              <a:spcPct val="90000"/>
            </a:lnSpc>
            <a:spcBef>
              <a:spcPct val="0"/>
            </a:spcBef>
            <a:spcAft>
              <a:spcPct val="15000"/>
            </a:spcAft>
            <a:buChar char="•"/>
          </a:pPr>
          <a:r>
            <a:rPr lang="en-IN" sz="2000" b="1" kern="1200" dirty="0">
              <a:latin typeface="+mn-lt"/>
              <a:ea typeface="Cambria Math" panose="02040503050406030204" pitchFamily="18" charset="0"/>
            </a:rPr>
            <a:t>Such goods </a:t>
          </a:r>
          <a:r>
            <a:rPr lang="en-IN" sz="2000" kern="1200" dirty="0">
              <a:latin typeface="+mn-lt"/>
              <a:ea typeface="Cambria Math" panose="02040503050406030204" pitchFamily="18" charset="0"/>
            </a:rPr>
            <a:t>are returned to the said place of business within six months from the appointed day; and </a:t>
          </a:r>
          <a:endParaRPr lang="en-US" sz="2000" kern="1200" dirty="0">
            <a:latin typeface="+mn-lt"/>
            <a:ea typeface="Cambria Math" panose="02040503050406030204" pitchFamily="18" charset="0"/>
          </a:endParaRPr>
        </a:p>
        <a:p>
          <a:pPr marL="228600" lvl="1" indent="-228600" algn="l" defTabSz="889000">
            <a:lnSpc>
              <a:spcPct val="90000"/>
            </a:lnSpc>
            <a:spcBef>
              <a:spcPct val="0"/>
            </a:spcBef>
            <a:spcAft>
              <a:spcPct val="15000"/>
            </a:spcAft>
            <a:buChar char="•"/>
          </a:pPr>
          <a:r>
            <a:rPr lang="en-IN" sz="2000" b="1" kern="1200" dirty="0">
              <a:latin typeface="+mn-lt"/>
              <a:ea typeface="Cambria Math" panose="02040503050406030204" pitchFamily="18" charset="0"/>
            </a:rPr>
            <a:t>Such goods </a:t>
          </a:r>
          <a:r>
            <a:rPr lang="en-IN" sz="2000" kern="1200" dirty="0">
              <a:latin typeface="+mn-lt"/>
              <a:ea typeface="Cambria Math" panose="02040503050406030204" pitchFamily="18" charset="0"/>
            </a:rPr>
            <a:t>are identifiable to the satisfaction of proper officer</a:t>
          </a:r>
          <a:endParaRPr lang="en-US" sz="2000" kern="1200" dirty="0">
            <a:latin typeface="+mn-lt"/>
            <a:ea typeface="Cambria Math" panose="02040503050406030204" pitchFamily="18" charset="0"/>
          </a:endParaRPr>
        </a:p>
      </dsp:txBody>
      <dsp:txXfrm rot="-5400000">
        <a:off x="1725257" y="81658"/>
        <a:ext cx="8858189" cy="1445616"/>
      </dsp:txXfrm>
    </dsp:sp>
    <dsp:sp modelId="{0853FCE4-F8F8-431C-ABE6-198128FB2ECA}">
      <dsp:nvSpPr>
        <dsp:cNvPr id="0" name=""/>
        <dsp:cNvSpPr/>
      </dsp:nvSpPr>
      <dsp:spPr>
        <a:xfrm rot="5400000">
          <a:off x="-369697" y="2554024"/>
          <a:ext cx="2464652" cy="1725256"/>
        </a:xfrm>
        <a:prstGeom prst="chevron">
          <a:avLst/>
        </a:prstGeom>
        <a:solidFill>
          <a:schemeClr val="dk2">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0" kern="1200" dirty="0">
              <a:latin typeface="Cambria Math" panose="02040503050406030204" pitchFamily="18" charset="0"/>
              <a:ea typeface="Cambria Math" panose="02040503050406030204" pitchFamily="18" charset="0"/>
            </a:rPr>
            <a:t>Tax payable </a:t>
          </a:r>
          <a:r>
            <a:rPr lang="en-US" sz="2000" kern="1200" dirty="0">
              <a:latin typeface="Cambria Math" panose="02040503050406030204" pitchFamily="18" charset="0"/>
              <a:ea typeface="Cambria Math" panose="02040503050406030204" pitchFamily="18" charset="0"/>
            </a:rPr>
            <a:t>when and by whom</a:t>
          </a:r>
        </a:p>
      </dsp:txBody>
      <dsp:txXfrm rot="-5400000">
        <a:off x="1" y="3046954"/>
        <a:ext cx="1725256" cy="739396"/>
      </dsp:txXfrm>
    </dsp:sp>
    <dsp:sp modelId="{59236561-59B2-4B99-AF7A-2A0E0316F142}">
      <dsp:nvSpPr>
        <dsp:cNvPr id="0" name=""/>
        <dsp:cNvSpPr/>
      </dsp:nvSpPr>
      <dsp:spPr>
        <a:xfrm rot="5400000">
          <a:off x="5392020" y="-1482436"/>
          <a:ext cx="1602866" cy="8936393"/>
        </a:xfrm>
        <a:prstGeom prst="round2SameRect">
          <a:avLst/>
        </a:prstGeom>
        <a:solidFill>
          <a:schemeClr val="lt2">
            <a:alpha val="9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latin typeface="+mn-lt"/>
              <a:ea typeface="Cambria Math" panose="02040503050406030204" pitchFamily="18" charset="0"/>
            </a:rPr>
            <a:t>Goods are liable for payment of taxes under GST; and </a:t>
          </a:r>
          <a:endParaRPr lang="en-IN" sz="2000" kern="1200" dirty="0">
            <a:latin typeface="+mn-lt"/>
          </a:endParaRPr>
        </a:p>
        <a:p>
          <a:pPr marL="228600" lvl="1" indent="-228600" algn="l" defTabSz="889000">
            <a:lnSpc>
              <a:spcPct val="90000"/>
            </a:lnSpc>
            <a:spcBef>
              <a:spcPct val="0"/>
            </a:spcBef>
            <a:spcAft>
              <a:spcPct val="15000"/>
            </a:spcAft>
            <a:buChar char="•"/>
          </a:pPr>
          <a:r>
            <a:rPr lang="en-US" sz="2000" b="1" kern="1200" dirty="0">
              <a:latin typeface="+mn-lt"/>
              <a:ea typeface="Cambria Math" panose="02040503050406030204" pitchFamily="18" charset="0"/>
            </a:rPr>
            <a:t>Such goods </a:t>
          </a:r>
          <a:r>
            <a:rPr lang="en-US" sz="2000" kern="1200" dirty="0">
              <a:latin typeface="+mn-lt"/>
              <a:ea typeface="Cambria Math" panose="02040503050406030204" pitchFamily="18" charset="0"/>
            </a:rPr>
            <a:t>are returned after six month from the appointed day </a:t>
          </a:r>
        </a:p>
        <a:p>
          <a:pPr marL="228600" lvl="1" indent="-228600" algn="l" defTabSz="889000">
            <a:lnSpc>
              <a:spcPct val="90000"/>
            </a:lnSpc>
            <a:spcBef>
              <a:spcPct val="0"/>
            </a:spcBef>
            <a:spcAft>
              <a:spcPct val="15000"/>
            </a:spcAft>
            <a:buChar char="•"/>
          </a:pPr>
          <a:r>
            <a:rPr lang="en-US" sz="2000" kern="1200" dirty="0">
              <a:latin typeface="+mn-lt"/>
              <a:ea typeface="Cambria Math" panose="02040503050406030204" pitchFamily="18" charset="0"/>
            </a:rPr>
            <a:t>Tax shall be payable by the person returning the goods</a:t>
          </a:r>
        </a:p>
      </dsp:txBody>
      <dsp:txXfrm rot="-5400000">
        <a:off x="1725257" y="2262572"/>
        <a:ext cx="8858148" cy="1446376"/>
      </dsp:txXfrm>
    </dsp:sp>
  </dsp:spTree>
</dsp:drawing>
</file>

<file path=ppt/diagrams/drawing5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A86534-C2CD-409E-9CB9-13500D001613}">
      <dsp:nvSpPr>
        <dsp:cNvPr id="0" name=""/>
        <dsp:cNvSpPr/>
      </dsp:nvSpPr>
      <dsp:spPr>
        <a:xfrm>
          <a:off x="2207" y="0"/>
          <a:ext cx="3825626" cy="5130799"/>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b="0" kern="1200" dirty="0">
              <a:latin typeface="+mn-lt"/>
              <a:ea typeface="Cambria Math" panose="02040503050406030204" pitchFamily="18" charset="0"/>
            </a:rPr>
            <a:t>Tax not payable when</a:t>
          </a:r>
        </a:p>
      </dsp:txBody>
      <dsp:txXfrm>
        <a:off x="2207" y="0"/>
        <a:ext cx="3825626" cy="1539240"/>
      </dsp:txXfrm>
    </dsp:sp>
    <dsp:sp modelId="{26CBA396-2A7A-4D73-A41D-85038D7A0F6F}">
      <dsp:nvSpPr>
        <dsp:cNvPr id="0" name=""/>
        <dsp:cNvSpPr/>
      </dsp:nvSpPr>
      <dsp:spPr>
        <a:xfrm>
          <a:off x="254664" y="1539362"/>
          <a:ext cx="3320712" cy="1281572"/>
        </a:xfrm>
        <a:prstGeom prst="roundRect">
          <a:avLst>
            <a:gd name="adj" fmla="val 10000"/>
          </a:avLst>
        </a:prstGeom>
        <a:solidFill>
          <a:schemeClr val="bg1"/>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just" defTabSz="800100">
            <a:lnSpc>
              <a:spcPct val="90000"/>
            </a:lnSpc>
            <a:spcBef>
              <a:spcPct val="0"/>
            </a:spcBef>
            <a:spcAft>
              <a:spcPct val="35000"/>
            </a:spcAft>
            <a:buNone/>
          </a:pPr>
          <a:r>
            <a:rPr lang="en-US" sz="1800" kern="1200" dirty="0">
              <a:solidFill>
                <a:schemeClr val="tx1"/>
              </a:solidFill>
              <a:latin typeface="+mn-lt"/>
              <a:ea typeface="Cambria Math" panose="02040503050406030204" pitchFamily="18" charset="0"/>
            </a:rPr>
            <a:t>Goods were removed/ dispatched  as such or  after partial processing for job work under the earlier law prior to appointed day;</a:t>
          </a:r>
          <a:endParaRPr lang="en-IN" sz="1800" kern="1200" dirty="0">
            <a:solidFill>
              <a:schemeClr val="tx1"/>
            </a:solidFill>
            <a:latin typeface="+mn-lt"/>
          </a:endParaRPr>
        </a:p>
      </dsp:txBody>
      <dsp:txXfrm>
        <a:off x="292200" y="1576898"/>
        <a:ext cx="3245640" cy="1206500"/>
      </dsp:txXfrm>
    </dsp:sp>
    <dsp:sp modelId="{F5CBFC94-C830-41C2-9CED-6B0BCD862D3C}">
      <dsp:nvSpPr>
        <dsp:cNvPr id="0" name=""/>
        <dsp:cNvSpPr/>
      </dsp:nvSpPr>
      <dsp:spPr>
        <a:xfrm>
          <a:off x="254664" y="3018100"/>
          <a:ext cx="3320712" cy="1856037"/>
        </a:xfrm>
        <a:prstGeom prst="roundRect">
          <a:avLst>
            <a:gd name="adj" fmla="val 10000"/>
          </a:avLst>
        </a:prstGeom>
        <a:solidFill>
          <a:schemeClr val="bg1"/>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just" defTabSz="800100">
            <a:lnSpc>
              <a:spcPct val="90000"/>
            </a:lnSpc>
            <a:spcBef>
              <a:spcPct val="0"/>
            </a:spcBef>
            <a:spcAft>
              <a:spcPct val="35000"/>
            </a:spcAft>
            <a:buNone/>
          </a:pPr>
          <a:r>
            <a:rPr lang="en-US" sz="1800" b="1" kern="1200" dirty="0">
              <a:solidFill>
                <a:schemeClr val="tx1"/>
              </a:solidFill>
              <a:latin typeface="+mn-lt"/>
              <a:ea typeface="Cambria Math" panose="02040503050406030204" pitchFamily="18" charset="0"/>
            </a:rPr>
            <a:t>Such goods are returned within six months </a:t>
          </a:r>
          <a:r>
            <a:rPr lang="en-US" sz="1800" kern="1200" dirty="0">
              <a:solidFill>
                <a:schemeClr val="tx1"/>
              </a:solidFill>
              <a:latin typeface="+mn-lt"/>
              <a:ea typeface="Cambria Math" panose="02040503050406030204" pitchFamily="18" charset="0"/>
            </a:rPr>
            <a:t>or within the extended period (2 months) from the appointed day to the said factory/to the said place of business</a:t>
          </a:r>
        </a:p>
      </dsp:txBody>
      <dsp:txXfrm>
        <a:off x="309025" y="3072461"/>
        <a:ext cx="3211990" cy="1747315"/>
      </dsp:txXfrm>
    </dsp:sp>
    <dsp:sp modelId="{D1B78DAF-0E65-4876-B029-CB8A760B8BD1}">
      <dsp:nvSpPr>
        <dsp:cNvPr id="0" name=""/>
        <dsp:cNvSpPr/>
      </dsp:nvSpPr>
      <dsp:spPr>
        <a:xfrm>
          <a:off x="4139150" y="0"/>
          <a:ext cx="4150890" cy="5130799"/>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b="0" kern="1200" dirty="0">
              <a:latin typeface="+mn-lt"/>
              <a:ea typeface="Cambria Math" panose="02040503050406030204" pitchFamily="18" charset="0"/>
            </a:rPr>
            <a:t>Tax payable when and by whom</a:t>
          </a:r>
        </a:p>
      </dsp:txBody>
      <dsp:txXfrm>
        <a:off x="4139150" y="0"/>
        <a:ext cx="4150890" cy="1539240"/>
      </dsp:txXfrm>
    </dsp:sp>
    <dsp:sp modelId="{A0FB9A94-6C39-4B4D-93E7-5BB272D70809}">
      <dsp:nvSpPr>
        <dsp:cNvPr id="0" name=""/>
        <dsp:cNvSpPr/>
      </dsp:nvSpPr>
      <dsp:spPr>
        <a:xfrm>
          <a:off x="4423984" y="1540694"/>
          <a:ext cx="3581221" cy="530867"/>
        </a:xfrm>
        <a:prstGeom prst="roundRect">
          <a:avLst>
            <a:gd name="adj" fmla="val 10000"/>
          </a:avLst>
        </a:prstGeom>
        <a:solidFill>
          <a:schemeClr val="bg1"/>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just" defTabSz="800100">
            <a:lnSpc>
              <a:spcPct val="90000"/>
            </a:lnSpc>
            <a:spcBef>
              <a:spcPct val="0"/>
            </a:spcBef>
            <a:spcAft>
              <a:spcPct val="35000"/>
            </a:spcAft>
            <a:buNone/>
          </a:pPr>
          <a:r>
            <a:rPr lang="en-IN" sz="1800" kern="1200" dirty="0">
              <a:solidFill>
                <a:schemeClr val="tx1"/>
              </a:solidFill>
              <a:latin typeface="+mn-lt"/>
              <a:ea typeface="Cambria Math" panose="02040503050406030204" pitchFamily="18" charset="0"/>
            </a:rPr>
            <a:t>Goods are liable for payment of taxes under GST; and</a:t>
          </a:r>
          <a:endParaRPr lang="en-IN" sz="1800" kern="1200" dirty="0">
            <a:solidFill>
              <a:schemeClr val="tx1"/>
            </a:solidFill>
            <a:latin typeface="+mn-lt"/>
          </a:endParaRPr>
        </a:p>
      </dsp:txBody>
      <dsp:txXfrm>
        <a:off x="4439533" y="1556243"/>
        <a:ext cx="3550123" cy="499769"/>
      </dsp:txXfrm>
    </dsp:sp>
    <dsp:sp modelId="{B1DB2970-BD74-4AB2-AF61-173002CA0CA6}">
      <dsp:nvSpPr>
        <dsp:cNvPr id="0" name=""/>
        <dsp:cNvSpPr/>
      </dsp:nvSpPr>
      <dsp:spPr>
        <a:xfrm>
          <a:off x="4423984" y="2153233"/>
          <a:ext cx="3581221" cy="553710"/>
        </a:xfrm>
        <a:prstGeom prst="roundRect">
          <a:avLst>
            <a:gd name="adj" fmla="val 10000"/>
          </a:avLst>
        </a:prstGeom>
        <a:solidFill>
          <a:schemeClr val="bg1"/>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just" defTabSz="800100">
            <a:lnSpc>
              <a:spcPct val="90000"/>
            </a:lnSpc>
            <a:spcBef>
              <a:spcPct val="0"/>
            </a:spcBef>
            <a:spcAft>
              <a:spcPct val="35000"/>
            </a:spcAft>
            <a:buNone/>
          </a:pPr>
          <a:r>
            <a:rPr lang="en-IN" sz="1800" kern="1200" dirty="0">
              <a:solidFill>
                <a:schemeClr val="tx1"/>
              </a:solidFill>
              <a:latin typeface="+mn-lt"/>
              <a:ea typeface="Cambria Math" panose="02040503050406030204" pitchFamily="18" charset="0"/>
            </a:rPr>
            <a:t>Such goods are returned after six month from the appointed day;</a:t>
          </a:r>
          <a:endParaRPr lang="en-US" sz="1800" kern="1200" dirty="0">
            <a:solidFill>
              <a:schemeClr val="tx1"/>
            </a:solidFill>
            <a:latin typeface="+mn-lt"/>
            <a:ea typeface="Cambria Math" panose="02040503050406030204" pitchFamily="18" charset="0"/>
          </a:endParaRPr>
        </a:p>
      </dsp:txBody>
      <dsp:txXfrm>
        <a:off x="4440202" y="2169451"/>
        <a:ext cx="3548785" cy="521274"/>
      </dsp:txXfrm>
    </dsp:sp>
    <dsp:sp modelId="{B11199CF-0664-47E5-93DE-D7945192F60E}">
      <dsp:nvSpPr>
        <dsp:cNvPr id="0" name=""/>
        <dsp:cNvSpPr/>
      </dsp:nvSpPr>
      <dsp:spPr>
        <a:xfrm>
          <a:off x="4423984" y="2788616"/>
          <a:ext cx="3581221" cy="949344"/>
        </a:xfrm>
        <a:prstGeom prst="roundRect">
          <a:avLst>
            <a:gd name="adj" fmla="val 10000"/>
          </a:avLst>
        </a:prstGeom>
        <a:solidFill>
          <a:schemeClr val="bg1"/>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just" defTabSz="800100">
            <a:lnSpc>
              <a:spcPct val="90000"/>
            </a:lnSpc>
            <a:spcBef>
              <a:spcPct val="0"/>
            </a:spcBef>
            <a:spcAft>
              <a:spcPct val="35000"/>
            </a:spcAft>
            <a:buNone/>
          </a:pPr>
          <a:r>
            <a:rPr lang="en-US" sz="1800" b="1" kern="1200" dirty="0">
              <a:solidFill>
                <a:schemeClr val="tx1"/>
              </a:solidFill>
              <a:latin typeface="+mn-lt"/>
              <a:ea typeface="Cambria Math" panose="02040503050406030204" pitchFamily="18" charset="0"/>
            </a:rPr>
            <a:t>Tax</a:t>
          </a:r>
          <a:r>
            <a:rPr lang="en-US" sz="1800" kern="1200" dirty="0">
              <a:solidFill>
                <a:schemeClr val="tx1"/>
              </a:solidFill>
              <a:latin typeface="+mn-lt"/>
              <a:ea typeface="Cambria Math" panose="02040503050406030204" pitchFamily="18" charset="0"/>
            </a:rPr>
            <a:t> shall be </a:t>
          </a:r>
          <a:r>
            <a:rPr lang="en-US" sz="1800" b="1" kern="1200" dirty="0">
              <a:solidFill>
                <a:schemeClr val="tx1"/>
              </a:solidFill>
              <a:latin typeface="+mn-lt"/>
              <a:ea typeface="Cambria Math" panose="02040503050406030204" pitchFamily="18" charset="0"/>
            </a:rPr>
            <a:t>payable by job worker</a:t>
          </a:r>
          <a:r>
            <a:rPr lang="en-US" sz="1800" kern="1200" dirty="0">
              <a:solidFill>
                <a:schemeClr val="tx1"/>
              </a:solidFill>
              <a:latin typeface="+mn-lt"/>
              <a:ea typeface="Cambria Math" panose="02040503050406030204" pitchFamily="18" charset="0"/>
            </a:rPr>
            <a:t>, if goods are </a:t>
          </a:r>
          <a:r>
            <a:rPr lang="en-US" sz="1800" b="1" kern="1200" dirty="0">
              <a:solidFill>
                <a:schemeClr val="tx1"/>
              </a:solidFill>
              <a:latin typeface="+mn-lt"/>
              <a:ea typeface="Cambria Math" panose="02040503050406030204" pitchFamily="18" charset="0"/>
            </a:rPr>
            <a:t>returned after six months</a:t>
          </a:r>
          <a:r>
            <a:rPr lang="en-US" sz="1800" kern="1200" dirty="0">
              <a:solidFill>
                <a:schemeClr val="tx1"/>
              </a:solidFill>
              <a:latin typeface="+mn-lt"/>
              <a:ea typeface="Cambria Math" panose="02040503050406030204" pitchFamily="18" charset="0"/>
            </a:rPr>
            <a:t> or after the extended period;</a:t>
          </a:r>
        </a:p>
      </dsp:txBody>
      <dsp:txXfrm>
        <a:off x="4451789" y="2816421"/>
        <a:ext cx="3525611" cy="893734"/>
      </dsp:txXfrm>
    </dsp:sp>
    <dsp:sp modelId="{CB52802D-D74F-4A24-94D3-D0324EE9E730}">
      <dsp:nvSpPr>
        <dsp:cNvPr id="0" name=""/>
        <dsp:cNvSpPr/>
      </dsp:nvSpPr>
      <dsp:spPr>
        <a:xfrm>
          <a:off x="4423984" y="3819633"/>
          <a:ext cx="3581221" cy="1053171"/>
        </a:xfrm>
        <a:prstGeom prst="roundRect">
          <a:avLst>
            <a:gd name="adj" fmla="val 10000"/>
          </a:avLst>
        </a:prstGeom>
        <a:solidFill>
          <a:schemeClr val="bg1"/>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just" defTabSz="800100">
            <a:lnSpc>
              <a:spcPct val="90000"/>
            </a:lnSpc>
            <a:spcBef>
              <a:spcPct val="0"/>
            </a:spcBef>
            <a:spcAft>
              <a:spcPct val="35000"/>
            </a:spcAft>
            <a:buNone/>
          </a:pPr>
          <a:r>
            <a:rPr lang="en-US" sz="1800" b="1" kern="1200" dirty="0">
              <a:solidFill>
                <a:schemeClr val="tx1"/>
              </a:solidFill>
              <a:latin typeface="+mn-lt"/>
              <a:ea typeface="Cambria Math" panose="02040503050406030204" pitchFamily="18" charset="0"/>
            </a:rPr>
            <a:t>Tax</a:t>
          </a:r>
          <a:r>
            <a:rPr lang="en-US" sz="1800" kern="1200" dirty="0">
              <a:solidFill>
                <a:schemeClr val="tx1"/>
              </a:solidFill>
              <a:latin typeface="+mn-lt"/>
              <a:ea typeface="Cambria Math" panose="02040503050406030204" pitchFamily="18" charset="0"/>
            </a:rPr>
            <a:t> shall be </a:t>
          </a:r>
          <a:r>
            <a:rPr lang="en-US" sz="1800" b="1" kern="1200" dirty="0">
              <a:solidFill>
                <a:schemeClr val="tx1"/>
              </a:solidFill>
              <a:latin typeface="+mn-lt"/>
              <a:ea typeface="Cambria Math" panose="02040503050406030204" pitchFamily="18" charset="0"/>
            </a:rPr>
            <a:t>payable by</a:t>
          </a:r>
          <a:r>
            <a:rPr lang="en-US" sz="1800" kern="1200" dirty="0">
              <a:solidFill>
                <a:schemeClr val="tx1"/>
              </a:solidFill>
              <a:latin typeface="+mn-lt"/>
              <a:ea typeface="Cambria Math" panose="02040503050406030204" pitchFamily="18" charset="0"/>
            </a:rPr>
            <a:t> </a:t>
          </a:r>
          <a:r>
            <a:rPr lang="en-US" sz="1800" b="1" kern="1200" dirty="0">
              <a:solidFill>
                <a:schemeClr val="tx1"/>
              </a:solidFill>
              <a:latin typeface="+mn-lt"/>
              <a:ea typeface="Cambria Math" panose="02040503050406030204" pitchFamily="18" charset="0"/>
            </a:rPr>
            <a:t>manufacturer</a:t>
          </a:r>
          <a:r>
            <a:rPr lang="en-US" sz="1800" kern="1200" dirty="0">
              <a:solidFill>
                <a:schemeClr val="tx1"/>
              </a:solidFill>
              <a:latin typeface="+mn-lt"/>
              <a:ea typeface="Cambria Math" panose="02040503050406030204" pitchFamily="18" charset="0"/>
            </a:rPr>
            <a:t> , if goods are </a:t>
          </a:r>
          <a:r>
            <a:rPr lang="en-US" sz="1800" b="1" kern="1200" dirty="0">
              <a:solidFill>
                <a:schemeClr val="tx1"/>
              </a:solidFill>
              <a:latin typeface="+mn-lt"/>
              <a:ea typeface="Cambria Math" panose="02040503050406030204" pitchFamily="18" charset="0"/>
            </a:rPr>
            <a:t>not returned within six months</a:t>
          </a:r>
          <a:r>
            <a:rPr lang="en-US" sz="1800" kern="1200" dirty="0">
              <a:solidFill>
                <a:schemeClr val="tx1"/>
              </a:solidFill>
              <a:latin typeface="+mn-lt"/>
              <a:ea typeface="Cambria Math" panose="02040503050406030204" pitchFamily="18" charset="0"/>
            </a:rPr>
            <a:t> or within the extended period   </a:t>
          </a:r>
        </a:p>
      </dsp:txBody>
      <dsp:txXfrm>
        <a:off x="4454830" y="3850479"/>
        <a:ext cx="3519529" cy="991479"/>
      </dsp:txXfrm>
    </dsp:sp>
    <dsp:sp modelId="{64D726CD-F681-4C97-ADB0-E6D487178113}">
      <dsp:nvSpPr>
        <dsp:cNvPr id="0" name=""/>
        <dsp:cNvSpPr/>
      </dsp:nvSpPr>
      <dsp:spPr>
        <a:xfrm>
          <a:off x="8601357" y="0"/>
          <a:ext cx="2479907" cy="5130799"/>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b="0" kern="1200" dirty="0">
              <a:latin typeface="+mn-lt"/>
              <a:ea typeface="Cambria Math" panose="02040503050406030204" pitchFamily="18" charset="0"/>
            </a:rPr>
            <a:t>Applicability of the exemption </a:t>
          </a:r>
        </a:p>
      </dsp:txBody>
      <dsp:txXfrm>
        <a:off x="8601357" y="0"/>
        <a:ext cx="2479907" cy="1539240"/>
      </dsp:txXfrm>
    </dsp:sp>
    <dsp:sp modelId="{34C5B930-7855-492B-82DC-31E2ECBDB692}">
      <dsp:nvSpPr>
        <dsp:cNvPr id="0" name=""/>
        <dsp:cNvSpPr/>
      </dsp:nvSpPr>
      <dsp:spPr>
        <a:xfrm>
          <a:off x="8783747" y="1539240"/>
          <a:ext cx="2115127" cy="3335020"/>
        </a:xfrm>
        <a:prstGeom prst="roundRect">
          <a:avLst>
            <a:gd name="adj" fmla="val 10000"/>
          </a:avLst>
        </a:prstGeom>
        <a:solidFill>
          <a:schemeClr val="bg1"/>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just" defTabSz="800100">
            <a:lnSpc>
              <a:spcPct val="90000"/>
            </a:lnSpc>
            <a:spcBef>
              <a:spcPct val="0"/>
            </a:spcBef>
            <a:spcAft>
              <a:spcPct val="35000"/>
            </a:spcAft>
            <a:buNone/>
          </a:pPr>
          <a:r>
            <a:rPr lang="en-IN" sz="1800" kern="1200" dirty="0">
              <a:solidFill>
                <a:schemeClr val="tx1"/>
              </a:solidFill>
              <a:latin typeface="+mn-lt"/>
              <a:ea typeface="Cambria Math" panose="02040503050406030204" pitchFamily="18" charset="0"/>
            </a:rPr>
            <a:t>Manufacturer and Job worker should declare details of inputs held in stock by the job worker on behalf of the manufacturer on the appointed day </a:t>
          </a:r>
          <a:endParaRPr lang="en-IN" sz="1800" kern="1200" dirty="0">
            <a:solidFill>
              <a:schemeClr val="tx1"/>
            </a:solidFill>
            <a:latin typeface="+mn-lt"/>
          </a:endParaRPr>
        </a:p>
      </dsp:txBody>
      <dsp:txXfrm>
        <a:off x="8845697" y="1601190"/>
        <a:ext cx="1991227" cy="3211120"/>
      </dsp:txXfrm>
    </dsp:sp>
  </dsp:spTree>
</dsp:drawing>
</file>

<file path=ppt/diagrams/drawing5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A86534-C2CD-409E-9CB9-13500D001613}">
      <dsp:nvSpPr>
        <dsp:cNvPr id="0" name=""/>
        <dsp:cNvSpPr/>
      </dsp:nvSpPr>
      <dsp:spPr>
        <a:xfrm>
          <a:off x="1919" y="0"/>
          <a:ext cx="3151176" cy="5160660"/>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b="0" kern="1200" dirty="0">
              <a:latin typeface="+mn-lt"/>
              <a:ea typeface="Cambria Math" panose="02040503050406030204" pitchFamily="18" charset="0"/>
            </a:rPr>
            <a:t>Tax not payable when</a:t>
          </a:r>
        </a:p>
      </dsp:txBody>
      <dsp:txXfrm>
        <a:off x="1919" y="0"/>
        <a:ext cx="3151176" cy="1548198"/>
      </dsp:txXfrm>
    </dsp:sp>
    <dsp:sp modelId="{26CBA396-2A7A-4D73-A41D-85038D7A0F6F}">
      <dsp:nvSpPr>
        <dsp:cNvPr id="0" name=""/>
        <dsp:cNvSpPr/>
      </dsp:nvSpPr>
      <dsp:spPr>
        <a:xfrm>
          <a:off x="121819" y="1548321"/>
          <a:ext cx="2911377" cy="1289031"/>
        </a:xfrm>
        <a:prstGeom prst="roundRect">
          <a:avLst>
            <a:gd name="adj" fmla="val 10000"/>
          </a:avLst>
        </a:prstGeom>
        <a:solidFill>
          <a:schemeClr val="bg1"/>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just" defTabSz="800100">
            <a:lnSpc>
              <a:spcPct val="90000"/>
            </a:lnSpc>
            <a:spcBef>
              <a:spcPct val="0"/>
            </a:spcBef>
            <a:spcAft>
              <a:spcPct val="35000"/>
            </a:spcAft>
            <a:buNone/>
          </a:pPr>
          <a:r>
            <a:rPr lang="en-US" sz="1800" kern="1200" dirty="0">
              <a:solidFill>
                <a:schemeClr val="tx1"/>
              </a:solidFill>
              <a:latin typeface="+mn-lt"/>
              <a:ea typeface="Cambria Math" panose="02040503050406030204" pitchFamily="18" charset="0"/>
            </a:rPr>
            <a:t>Semi-finished goods were removed/dispatched for processing under the earlier law prior to appointed day; and;</a:t>
          </a:r>
          <a:endParaRPr lang="en-IN" sz="1800" kern="1200" dirty="0">
            <a:solidFill>
              <a:schemeClr val="tx1"/>
            </a:solidFill>
            <a:latin typeface="+mn-lt"/>
          </a:endParaRPr>
        </a:p>
      </dsp:txBody>
      <dsp:txXfrm>
        <a:off x="159573" y="1586075"/>
        <a:ext cx="2835869" cy="1213523"/>
      </dsp:txXfrm>
    </dsp:sp>
    <dsp:sp modelId="{F5CBFC94-C830-41C2-9CED-6B0BCD862D3C}">
      <dsp:nvSpPr>
        <dsp:cNvPr id="0" name=""/>
        <dsp:cNvSpPr/>
      </dsp:nvSpPr>
      <dsp:spPr>
        <a:xfrm>
          <a:off x="121819" y="3035665"/>
          <a:ext cx="2911377" cy="1866839"/>
        </a:xfrm>
        <a:prstGeom prst="roundRect">
          <a:avLst>
            <a:gd name="adj" fmla="val 10000"/>
          </a:avLst>
        </a:prstGeom>
        <a:solidFill>
          <a:schemeClr val="bg1"/>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just" defTabSz="800100">
            <a:lnSpc>
              <a:spcPct val="90000"/>
            </a:lnSpc>
            <a:spcBef>
              <a:spcPct val="0"/>
            </a:spcBef>
            <a:spcAft>
              <a:spcPct val="35000"/>
            </a:spcAft>
            <a:buNone/>
          </a:pPr>
          <a:r>
            <a:rPr lang="en-US" sz="1800" b="0" kern="1200" dirty="0">
              <a:solidFill>
                <a:schemeClr val="tx1"/>
              </a:solidFill>
              <a:latin typeface="+mn-lt"/>
              <a:ea typeface="Cambria Math" panose="02040503050406030204" pitchFamily="18" charset="0"/>
            </a:rPr>
            <a:t>Such goods are returned within six months or within the extended period (2 month) from the appointed day to the said factory/to the said place of business</a:t>
          </a:r>
        </a:p>
      </dsp:txBody>
      <dsp:txXfrm>
        <a:off x="176497" y="3090343"/>
        <a:ext cx="2802021" cy="1757483"/>
      </dsp:txXfrm>
    </dsp:sp>
    <dsp:sp modelId="{D1B78DAF-0E65-4876-B029-CB8A760B8BD1}">
      <dsp:nvSpPr>
        <dsp:cNvPr id="0" name=""/>
        <dsp:cNvSpPr/>
      </dsp:nvSpPr>
      <dsp:spPr>
        <a:xfrm>
          <a:off x="3453345" y="0"/>
          <a:ext cx="4230553" cy="5160660"/>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b="0" kern="1200" dirty="0">
              <a:latin typeface="+mn-lt"/>
              <a:ea typeface="Cambria Math" panose="02040503050406030204" pitchFamily="18" charset="0"/>
            </a:rPr>
            <a:t>Tax payable when and by whom</a:t>
          </a:r>
        </a:p>
      </dsp:txBody>
      <dsp:txXfrm>
        <a:off x="3453345" y="0"/>
        <a:ext cx="4230553" cy="1548198"/>
      </dsp:txXfrm>
    </dsp:sp>
    <dsp:sp modelId="{A0FB9A94-6C39-4B4D-93E7-5BB272D70809}">
      <dsp:nvSpPr>
        <dsp:cNvPr id="0" name=""/>
        <dsp:cNvSpPr/>
      </dsp:nvSpPr>
      <dsp:spPr>
        <a:xfrm>
          <a:off x="3734651" y="1113690"/>
          <a:ext cx="3621055" cy="443053"/>
        </a:xfrm>
        <a:prstGeom prst="roundRect">
          <a:avLst>
            <a:gd name="adj" fmla="val 10000"/>
          </a:avLst>
        </a:prstGeom>
        <a:solidFill>
          <a:schemeClr val="bg1"/>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just" defTabSz="800100">
            <a:lnSpc>
              <a:spcPct val="90000"/>
            </a:lnSpc>
            <a:spcBef>
              <a:spcPct val="0"/>
            </a:spcBef>
            <a:spcAft>
              <a:spcPct val="35000"/>
            </a:spcAft>
            <a:buNone/>
          </a:pPr>
          <a:r>
            <a:rPr lang="en-IN" sz="1800" kern="1200" dirty="0">
              <a:solidFill>
                <a:schemeClr val="tx1"/>
              </a:solidFill>
              <a:latin typeface="+mn-lt"/>
              <a:ea typeface="Cambria Math" panose="02040503050406030204" pitchFamily="18" charset="0"/>
            </a:rPr>
            <a:t>Goods are liable for payment of taxes under GST</a:t>
          </a:r>
          <a:endParaRPr lang="en-IN" sz="1800" kern="1200" dirty="0">
            <a:solidFill>
              <a:schemeClr val="tx1"/>
            </a:solidFill>
            <a:latin typeface="+mn-lt"/>
          </a:endParaRPr>
        </a:p>
      </dsp:txBody>
      <dsp:txXfrm>
        <a:off x="3747628" y="1126667"/>
        <a:ext cx="3595101" cy="417099"/>
      </dsp:txXfrm>
    </dsp:sp>
    <dsp:sp modelId="{B1DB2970-BD74-4AB2-AF61-173002CA0CA6}">
      <dsp:nvSpPr>
        <dsp:cNvPr id="0" name=""/>
        <dsp:cNvSpPr/>
      </dsp:nvSpPr>
      <dsp:spPr>
        <a:xfrm>
          <a:off x="3746373" y="1660216"/>
          <a:ext cx="3621055" cy="785024"/>
        </a:xfrm>
        <a:prstGeom prst="roundRect">
          <a:avLst>
            <a:gd name="adj" fmla="val 10000"/>
          </a:avLst>
        </a:prstGeom>
        <a:solidFill>
          <a:schemeClr val="bg1"/>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just" defTabSz="800100">
            <a:lnSpc>
              <a:spcPct val="90000"/>
            </a:lnSpc>
            <a:spcBef>
              <a:spcPct val="0"/>
            </a:spcBef>
            <a:spcAft>
              <a:spcPct val="35000"/>
            </a:spcAft>
            <a:buNone/>
          </a:pPr>
          <a:r>
            <a:rPr lang="en-IN" sz="1800" b="0" kern="1200" dirty="0">
              <a:solidFill>
                <a:schemeClr val="tx1"/>
              </a:solidFill>
              <a:latin typeface="+mn-lt"/>
              <a:ea typeface="Cambria Math" panose="02040503050406030204" pitchFamily="18" charset="0"/>
            </a:rPr>
            <a:t>Such goods are returned after six month or </a:t>
          </a:r>
          <a:r>
            <a:rPr lang="en-US" sz="1800" b="0" kern="1200" dirty="0">
              <a:solidFill>
                <a:schemeClr val="tx1"/>
              </a:solidFill>
              <a:latin typeface="+mn-lt"/>
              <a:ea typeface="Cambria Math" panose="02040503050406030204" pitchFamily="18" charset="0"/>
            </a:rPr>
            <a:t>extended period </a:t>
          </a:r>
          <a:r>
            <a:rPr lang="en-IN" sz="1800" b="0" kern="1200" dirty="0">
              <a:solidFill>
                <a:schemeClr val="tx1"/>
              </a:solidFill>
              <a:latin typeface="+mn-lt"/>
              <a:ea typeface="Cambria Math" panose="02040503050406030204" pitchFamily="18" charset="0"/>
            </a:rPr>
            <a:t>from the appointed day</a:t>
          </a:r>
          <a:endParaRPr lang="en-US" sz="1800" b="0" kern="1200" dirty="0">
            <a:solidFill>
              <a:schemeClr val="tx1"/>
            </a:solidFill>
            <a:latin typeface="+mn-lt"/>
            <a:ea typeface="Cambria Math" panose="02040503050406030204" pitchFamily="18" charset="0"/>
          </a:endParaRPr>
        </a:p>
      </dsp:txBody>
      <dsp:txXfrm>
        <a:off x="3769366" y="1683209"/>
        <a:ext cx="3575069" cy="739038"/>
      </dsp:txXfrm>
    </dsp:sp>
    <dsp:sp modelId="{B11199CF-0664-47E5-93DE-D7945192F60E}">
      <dsp:nvSpPr>
        <dsp:cNvPr id="0" name=""/>
        <dsp:cNvSpPr/>
      </dsp:nvSpPr>
      <dsp:spPr>
        <a:xfrm>
          <a:off x="3769816" y="2630829"/>
          <a:ext cx="3621055" cy="913739"/>
        </a:xfrm>
        <a:prstGeom prst="roundRect">
          <a:avLst>
            <a:gd name="adj" fmla="val 10000"/>
          </a:avLst>
        </a:prstGeom>
        <a:solidFill>
          <a:schemeClr val="bg1"/>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just" defTabSz="800100">
            <a:lnSpc>
              <a:spcPct val="90000"/>
            </a:lnSpc>
            <a:spcBef>
              <a:spcPct val="0"/>
            </a:spcBef>
            <a:spcAft>
              <a:spcPct val="35000"/>
            </a:spcAft>
            <a:buNone/>
          </a:pPr>
          <a:r>
            <a:rPr lang="en-IN" sz="1800" b="0" kern="1200" dirty="0">
              <a:solidFill>
                <a:schemeClr val="tx1"/>
              </a:solidFill>
              <a:latin typeface="+mn-lt"/>
              <a:ea typeface="Cambria Math" panose="02040503050406030204" pitchFamily="18" charset="0"/>
            </a:rPr>
            <a:t>Tax shall be payable by person returning the goods, if the goods are returned after a period of six months or extend period</a:t>
          </a:r>
          <a:endParaRPr lang="en-US" sz="1800" b="0" kern="1200" dirty="0">
            <a:solidFill>
              <a:schemeClr val="tx1"/>
            </a:solidFill>
            <a:latin typeface="+mn-lt"/>
            <a:ea typeface="Cambria Math" panose="02040503050406030204" pitchFamily="18" charset="0"/>
          </a:endParaRPr>
        </a:p>
      </dsp:txBody>
      <dsp:txXfrm>
        <a:off x="3796579" y="2657592"/>
        <a:ext cx="3567529" cy="860213"/>
      </dsp:txXfrm>
    </dsp:sp>
    <dsp:sp modelId="{CB52802D-D74F-4A24-94D3-D0324EE9E730}">
      <dsp:nvSpPr>
        <dsp:cNvPr id="0" name=""/>
        <dsp:cNvSpPr/>
      </dsp:nvSpPr>
      <dsp:spPr>
        <a:xfrm>
          <a:off x="3743202" y="3650329"/>
          <a:ext cx="3621055" cy="1005704"/>
        </a:xfrm>
        <a:prstGeom prst="roundRect">
          <a:avLst>
            <a:gd name="adj" fmla="val 10000"/>
          </a:avLst>
        </a:prstGeom>
        <a:solidFill>
          <a:schemeClr val="bg1"/>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just" defTabSz="800100">
            <a:lnSpc>
              <a:spcPct val="90000"/>
            </a:lnSpc>
            <a:spcBef>
              <a:spcPct val="0"/>
            </a:spcBef>
            <a:spcAft>
              <a:spcPct val="35000"/>
            </a:spcAft>
            <a:buNone/>
          </a:pPr>
          <a:r>
            <a:rPr lang="en-IN" sz="1800" b="0" kern="1200" dirty="0">
              <a:solidFill>
                <a:schemeClr val="tx1"/>
              </a:solidFill>
              <a:latin typeface="+mn-lt"/>
              <a:ea typeface="Cambria Math" panose="02040503050406030204" pitchFamily="18" charset="0"/>
            </a:rPr>
            <a:t>Tax shall be payable by manufacture / person dispatching the goods, if the goods are not returned within six month or extended period</a:t>
          </a:r>
          <a:endParaRPr lang="en-US" sz="1800" b="0" kern="1200" dirty="0">
            <a:solidFill>
              <a:schemeClr val="tx1"/>
            </a:solidFill>
            <a:latin typeface="+mn-lt"/>
            <a:ea typeface="Cambria Math" panose="02040503050406030204" pitchFamily="18" charset="0"/>
          </a:endParaRPr>
        </a:p>
      </dsp:txBody>
      <dsp:txXfrm>
        <a:off x="3772658" y="3679785"/>
        <a:ext cx="3562143" cy="946792"/>
      </dsp:txXfrm>
    </dsp:sp>
    <dsp:sp modelId="{64D726CD-F681-4C97-ADB0-E6D487178113}">
      <dsp:nvSpPr>
        <dsp:cNvPr id="0" name=""/>
        <dsp:cNvSpPr/>
      </dsp:nvSpPr>
      <dsp:spPr>
        <a:xfrm>
          <a:off x="7984148" y="0"/>
          <a:ext cx="2675581" cy="5160660"/>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b="0" kern="1200" dirty="0">
              <a:latin typeface="+mn-lt"/>
              <a:ea typeface="Cambria Math" panose="02040503050406030204" pitchFamily="18" charset="0"/>
            </a:rPr>
            <a:t>Applicability of the exemption </a:t>
          </a:r>
        </a:p>
      </dsp:txBody>
      <dsp:txXfrm>
        <a:off x="7984148" y="0"/>
        <a:ext cx="2675581" cy="1548198"/>
      </dsp:txXfrm>
    </dsp:sp>
    <dsp:sp modelId="{34C5B930-7855-492B-82DC-31E2ECBDB692}">
      <dsp:nvSpPr>
        <dsp:cNvPr id="0" name=""/>
        <dsp:cNvSpPr/>
      </dsp:nvSpPr>
      <dsp:spPr>
        <a:xfrm>
          <a:off x="8127251" y="1388527"/>
          <a:ext cx="2389376" cy="3354429"/>
        </a:xfrm>
        <a:prstGeom prst="roundRect">
          <a:avLst>
            <a:gd name="adj" fmla="val 10000"/>
          </a:avLst>
        </a:prstGeom>
        <a:solidFill>
          <a:schemeClr val="bg1"/>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just" defTabSz="800100">
            <a:lnSpc>
              <a:spcPct val="90000"/>
            </a:lnSpc>
            <a:spcBef>
              <a:spcPct val="0"/>
            </a:spcBef>
            <a:spcAft>
              <a:spcPct val="35000"/>
            </a:spcAft>
            <a:buNone/>
          </a:pPr>
          <a:r>
            <a:rPr lang="en-IN" sz="1800" kern="1200" dirty="0">
              <a:solidFill>
                <a:schemeClr val="tx1"/>
              </a:solidFill>
              <a:latin typeface="+mn-lt"/>
              <a:ea typeface="Cambria Math" panose="02040503050406030204" pitchFamily="18" charset="0"/>
            </a:rPr>
            <a:t>Manufacturer and Job worker should declare details of inputs held in stock by the job worker on behalf of the manufacturer on the appointed day</a:t>
          </a:r>
          <a:endParaRPr lang="en-IN" sz="1800" kern="1200" dirty="0">
            <a:solidFill>
              <a:schemeClr val="tx1"/>
            </a:solidFill>
            <a:latin typeface="+mn-lt"/>
          </a:endParaRPr>
        </a:p>
      </dsp:txBody>
      <dsp:txXfrm>
        <a:off x="8197233" y="1458509"/>
        <a:ext cx="2249412" cy="3214465"/>
      </dsp:txXfrm>
    </dsp:sp>
  </dsp:spTree>
</dsp:drawing>
</file>

<file path=ppt/diagrams/drawing5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A86534-C2CD-409E-9CB9-13500D001613}">
      <dsp:nvSpPr>
        <dsp:cNvPr id="0" name=""/>
        <dsp:cNvSpPr/>
      </dsp:nvSpPr>
      <dsp:spPr>
        <a:xfrm>
          <a:off x="1301" y="0"/>
          <a:ext cx="3383824" cy="5160660"/>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b="0" kern="1200" dirty="0">
              <a:latin typeface="+mn-lt"/>
              <a:ea typeface="Cambria Math" panose="02040503050406030204" pitchFamily="18" charset="0"/>
            </a:rPr>
            <a:t>Tax not payable when</a:t>
          </a:r>
        </a:p>
      </dsp:txBody>
      <dsp:txXfrm>
        <a:off x="1301" y="0"/>
        <a:ext cx="3383824" cy="1548198"/>
      </dsp:txXfrm>
    </dsp:sp>
    <dsp:sp modelId="{26CBA396-2A7A-4D73-A41D-85038D7A0F6F}">
      <dsp:nvSpPr>
        <dsp:cNvPr id="0" name=""/>
        <dsp:cNvSpPr/>
      </dsp:nvSpPr>
      <dsp:spPr>
        <a:xfrm>
          <a:off x="114294" y="1548553"/>
          <a:ext cx="3157839" cy="2027246"/>
        </a:xfrm>
        <a:prstGeom prst="roundRect">
          <a:avLst>
            <a:gd name="adj" fmla="val 10000"/>
          </a:avLst>
        </a:prstGeom>
        <a:solidFill>
          <a:schemeClr val="bg1"/>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just" defTabSz="800100">
            <a:lnSpc>
              <a:spcPct val="90000"/>
            </a:lnSpc>
            <a:spcBef>
              <a:spcPct val="0"/>
            </a:spcBef>
            <a:spcAft>
              <a:spcPct val="35000"/>
            </a:spcAft>
            <a:buNone/>
          </a:pPr>
          <a:r>
            <a:rPr lang="en-US" sz="1800" kern="1200" dirty="0">
              <a:solidFill>
                <a:schemeClr val="tx1"/>
              </a:solidFill>
              <a:latin typeface="+mn-lt"/>
              <a:ea typeface="Cambria Math" panose="02040503050406030204" pitchFamily="18" charset="0"/>
            </a:rPr>
            <a:t>Finished goods were removed without payment of duty /dispatched for processing under the earlier law prior to appointed day; and</a:t>
          </a:r>
          <a:endParaRPr lang="en-IN" sz="1800" kern="1200" dirty="0">
            <a:solidFill>
              <a:schemeClr val="tx1"/>
            </a:solidFill>
            <a:latin typeface="+mn-lt"/>
          </a:endParaRPr>
        </a:p>
      </dsp:txBody>
      <dsp:txXfrm>
        <a:off x="173670" y="1607929"/>
        <a:ext cx="3039087" cy="1908494"/>
      </dsp:txXfrm>
    </dsp:sp>
    <dsp:sp modelId="{F5CBFC94-C830-41C2-9CED-6B0BCD862D3C}">
      <dsp:nvSpPr>
        <dsp:cNvPr id="0" name=""/>
        <dsp:cNvSpPr/>
      </dsp:nvSpPr>
      <dsp:spPr>
        <a:xfrm>
          <a:off x="128587" y="3703178"/>
          <a:ext cx="3129252" cy="1199094"/>
        </a:xfrm>
        <a:prstGeom prst="roundRect">
          <a:avLst>
            <a:gd name="adj" fmla="val 10000"/>
          </a:avLst>
        </a:prstGeom>
        <a:solidFill>
          <a:schemeClr val="bg1"/>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just" defTabSz="800100">
            <a:lnSpc>
              <a:spcPct val="90000"/>
            </a:lnSpc>
            <a:spcBef>
              <a:spcPct val="0"/>
            </a:spcBef>
            <a:spcAft>
              <a:spcPct val="35000"/>
            </a:spcAft>
            <a:buNone/>
          </a:pPr>
          <a:r>
            <a:rPr lang="en-US" sz="1800" b="1" kern="1200" dirty="0">
              <a:solidFill>
                <a:schemeClr val="tx1"/>
              </a:solidFill>
              <a:latin typeface="+mn-lt"/>
              <a:ea typeface="Cambria Math" panose="02040503050406030204" pitchFamily="18" charset="0"/>
            </a:rPr>
            <a:t>Such goods</a:t>
          </a:r>
          <a:r>
            <a:rPr lang="en-US" sz="1800" kern="1200" dirty="0">
              <a:solidFill>
                <a:schemeClr val="tx1"/>
              </a:solidFill>
              <a:latin typeface="+mn-lt"/>
              <a:ea typeface="Cambria Math" panose="02040503050406030204" pitchFamily="18" charset="0"/>
            </a:rPr>
            <a:t> are returned within six months or within the extended period from the appointed day</a:t>
          </a:r>
        </a:p>
      </dsp:txBody>
      <dsp:txXfrm>
        <a:off x="163707" y="3738298"/>
        <a:ext cx="3059012" cy="1128854"/>
      </dsp:txXfrm>
    </dsp:sp>
    <dsp:sp modelId="{D1B78DAF-0E65-4876-B029-CB8A760B8BD1}">
      <dsp:nvSpPr>
        <dsp:cNvPr id="0" name=""/>
        <dsp:cNvSpPr/>
      </dsp:nvSpPr>
      <dsp:spPr>
        <a:xfrm>
          <a:off x="3638912" y="0"/>
          <a:ext cx="3383824" cy="5160660"/>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b="0" kern="1200" dirty="0">
              <a:latin typeface="+mn-lt"/>
              <a:ea typeface="Cambria Math" panose="02040503050406030204" pitchFamily="18" charset="0"/>
            </a:rPr>
            <a:t>Tax payable when and by whom</a:t>
          </a:r>
        </a:p>
      </dsp:txBody>
      <dsp:txXfrm>
        <a:off x="3638912" y="0"/>
        <a:ext cx="3383824" cy="1548198"/>
      </dsp:txXfrm>
    </dsp:sp>
    <dsp:sp modelId="{A0FB9A94-6C39-4B4D-93E7-5BB272D70809}">
      <dsp:nvSpPr>
        <dsp:cNvPr id="0" name=""/>
        <dsp:cNvSpPr/>
      </dsp:nvSpPr>
      <dsp:spPr>
        <a:xfrm>
          <a:off x="3800470" y="1549574"/>
          <a:ext cx="3060709" cy="759987"/>
        </a:xfrm>
        <a:prstGeom prst="roundRect">
          <a:avLst>
            <a:gd name="adj" fmla="val 10000"/>
          </a:avLst>
        </a:prstGeom>
        <a:solidFill>
          <a:schemeClr val="bg1"/>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just" defTabSz="800100">
            <a:lnSpc>
              <a:spcPct val="90000"/>
            </a:lnSpc>
            <a:spcBef>
              <a:spcPct val="0"/>
            </a:spcBef>
            <a:spcAft>
              <a:spcPct val="35000"/>
            </a:spcAft>
            <a:buNone/>
          </a:pPr>
          <a:r>
            <a:rPr lang="en-IN" sz="1800" kern="1200" dirty="0">
              <a:solidFill>
                <a:schemeClr val="tx1"/>
              </a:solidFill>
              <a:latin typeface="+mn-lt"/>
              <a:ea typeface="Cambria Math" panose="02040503050406030204" pitchFamily="18" charset="0"/>
            </a:rPr>
            <a:t>Goods are liable for payment of taxes under GST;</a:t>
          </a:r>
          <a:endParaRPr lang="en-IN" sz="1800" kern="1200" dirty="0">
            <a:solidFill>
              <a:schemeClr val="tx1"/>
            </a:solidFill>
            <a:latin typeface="+mn-lt"/>
          </a:endParaRPr>
        </a:p>
      </dsp:txBody>
      <dsp:txXfrm>
        <a:off x="3822729" y="1571833"/>
        <a:ext cx="3016191" cy="715469"/>
      </dsp:txXfrm>
    </dsp:sp>
    <dsp:sp modelId="{B1DB2970-BD74-4AB2-AF61-173002CA0CA6}">
      <dsp:nvSpPr>
        <dsp:cNvPr id="0" name=""/>
        <dsp:cNvSpPr/>
      </dsp:nvSpPr>
      <dsp:spPr>
        <a:xfrm>
          <a:off x="3800470" y="2426483"/>
          <a:ext cx="3060709" cy="998768"/>
        </a:xfrm>
        <a:prstGeom prst="roundRect">
          <a:avLst>
            <a:gd name="adj" fmla="val 10000"/>
          </a:avLst>
        </a:prstGeom>
        <a:solidFill>
          <a:schemeClr val="bg1"/>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just" defTabSz="800100">
            <a:lnSpc>
              <a:spcPct val="90000"/>
            </a:lnSpc>
            <a:spcBef>
              <a:spcPct val="0"/>
            </a:spcBef>
            <a:spcAft>
              <a:spcPct val="35000"/>
            </a:spcAft>
            <a:buNone/>
          </a:pPr>
          <a:r>
            <a:rPr lang="en-IN" sz="1800" b="1" kern="1200" dirty="0">
              <a:solidFill>
                <a:schemeClr val="tx1"/>
              </a:solidFill>
              <a:latin typeface="+mn-lt"/>
              <a:ea typeface="Cambria Math" panose="02040503050406030204" pitchFamily="18" charset="0"/>
            </a:rPr>
            <a:t>Such Goods</a:t>
          </a:r>
          <a:r>
            <a:rPr lang="en-IN" sz="1800" kern="1200" dirty="0">
              <a:solidFill>
                <a:schemeClr val="tx1"/>
              </a:solidFill>
              <a:latin typeface="+mn-lt"/>
              <a:ea typeface="Cambria Math" panose="02040503050406030204" pitchFamily="18" charset="0"/>
            </a:rPr>
            <a:t> are returned after six month or </a:t>
          </a:r>
          <a:r>
            <a:rPr lang="en-US" sz="1800" kern="1200" dirty="0">
              <a:solidFill>
                <a:schemeClr val="tx1"/>
              </a:solidFill>
              <a:latin typeface="+mn-lt"/>
              <a:ea typeface="Cambria Math" panose="02040503050406030204" pitchFamily="18" charset="0"/>
            </a:rPr>
            <a:t>extended period </a:t>
          </a:r>
          <a:r>
            <a:rPr lang="en-IN" sz="1800" kern="1200" dirty="0">
              <a:solidFill>
                <a:schemeClr val="tx1"/>
              </a:solidFill>
              <a:latin typeface="+mn-lt"/>
              <a:ea typeface="Cambria Math" panose="02040503050406030204" pitchFamily="18" charset="0"/>
            </a:rPr>
            <a:t>from the appointed day; and;</a:t>
          </a:r>
          <a:endParaRPr lang="en-US" sz="1800" kern="1200" dirty="0">
            <a:solidFill>
              <a:schemeClr val="tx1"/>
            </a:solidFill>
            <a:latin typeface="+mn-lt"/>
            <a:ea typeface="Cambria Math" panose="02040503050406030204" pitchFamily="18" charset="0"/>
          </a:endParaRPr>
        </a:p>
      </dsp:txBody>
      <dsp:txXfrm>
        <a:off x="3829723" y="2455736"/>
        <a:ext cx="3002203" cy="940262"/>
      </dsp:txXfrm>
    </dsp:sp>
    <dsp:sp modelId="{B11199CF-0664-47E5-93DE-D7945192F60E}">
      <dsp:nvSpPr>
        <dsp:cNvPr id="0" name=""/>
        <dsp:cNvSpPr/>
      </dsp:nvSpPr>
      <dsp:spPr>
        <a:xfrm>
          <a:off x="3800470" y="3542173"/>
          <a:ext cx="3060709" cy="1359078"/>
        </a:xfrm>
        <a:prstGeom prst="roundRect">
          <a:avLst>
            <a:gd name="adj" fmla="val 10000"/>
          </a:avLst>
        </a:prstGeom>
        <a:solidFill>
          <a:schemeClr val="bg1"/>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just" defTabSz="800100">
            <a:lnSpc>
              <a:spcPct val="90000"/>
            </a:lnSpc>
            <a:spcBef>
              <a:spcPct val="0"/>
            </a:spcBef>
            <a:spcAft>
              <a:spcPct val="35000"/>
            </a:spcAft>
            <a:buNone/>
          </a:pPr>
          <a:r>
            <a:rPr lang="en-IN" sz="1800" kern="1200" dirty="0">
              <a:solidFill>
                <a:schemeClr val="tx1"/>
              </a:solidFill>
              <a:latin typeface="+mn-lt"/>
              <a:ea typeface="Cambria Math" panose="02040503050406030204" pitchFamily="18" charset="0"/>
            </a:rPr>
            <a:t>Tax shall be payable by person returning the goods</a:t>
          </a:r>
          <a:r>
            <a:rPr lang="en-US" sz="1800" kern="1200" dirty="0">
              <a:solidFill>
                <a:schemeClr val="tx1"/>
              </a:solidFill>
              <a:latin typeface="+mn-lt"/>
              <a:ea typeface="Cambria Math" panose="02040503050406030204" pitchFamily="18" charset="0"/>
            </a:rPr>
            <a:t>;</a:t>
          </a:r>
        </a:p>
      </dsp:txBody>
      <dsp:txXfrm>
        <a:off x="3840276" y="3581979"/>
        <a:ext cx="2981097" cy="1279466"/>
      </dsp:txXfrm>
    </dsp:sp>
    <dsp:sp modelId="{64D726CD-F681-4C97-ADB0-E6D487178113}">
      <dsp:nvSpPr>
        <dsp:cNvPr id="0" name=""/>
        <dsp:cNvSpPr/>
      </dsp:nvSpPr>
      <dsp:spPr>
        <a:xfrm>
          <a:off x="7276524" y="0"/>
          <a:ext cx="3383824" cy="5160660"/>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chemeClr val="tx1"/>
              </a:solidFill>
              <a:latin typeface="+mn-lt"/>
              <a:ea typeface="Cambria Math" panose="02040503050406030204" pitchFamily="18" charset="0"/>
            </a:rPr>
            <a:t>Dispatches of goods from other premises </a:t>
          </a:r>
          <a:r>
            <a:rPr lang="en-US" sz="3200" b="0" kern="1200" dirty="0">
              <a:latin typeface="+mn-lt"/>
              <a:ea typeface="Cambria Math" panose="02040503050406030204" pitchFamily="18" charset="0"/>
            </a:rPr>
            <a:t> </a:t>
          </a:r>
        </a:p>
      </dsp:txBody>
      <dsp:txXfrm>
        <a:off x="7276524" y="0"/>
        <a:ext cx="3383824" cy="1548198"/>
      </dsp:txXfrm>
    </dsp:sp>
    <dsp:sp modelId="{34C5B930-7855-492B-82DC-31E2ECBDB692}">
      <dsp:nvSpPr>
        <dsp:cNvPr id="0" name=""/>
        <dsp:cNvSpPr/>
      </dsp:nvSpPr>
      <dsp:spPr>
        <a:xfrm>
          <a:off x="7614906" y="1548198"/>
          <a:ext cx="2707059" cy="3354429"/>
        </a:xfrm>
        <a:prstGeom prst="roundRect">
          <a:avLst>
            <a:gd name="adj" fmla="val 10000"/>
          </a:avLst>
        </a:prstGeom>
        <a:solidFill>
          <a:schemeClr val="bg1"/>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just" defTabSz="800100">
            <a:lnSpc>
              <a:spcPct val="90000"/>
            </a:lnSpc>
            <a:spcBef>
              <a:spcPct val="0"/>
            </a:spcBef>
            <a:spcAft>
              <a:spcPct val="35000"/>
            </a:spcAft>
            <a:buNone/>
          </a:pPr>
          <a:r>
            <a:rPr lang="en-US" sz="1800" kern="1200" dirty="0">
              <a:solidFill>
                <a:schemeClr val="tx1"/>
              </a:solidFill>
              <a:latin typeface="+mn-lt"/>
              <a:ea typeface="Cambria Math" panose="02040503050406030204" pitchFamily="18" charset="0"/>
            </a:rPr>
            <a:t>Manufacture or person dispatching the goods may transfer goods from such other place within six month on payment of taxes in India or export without payment of tax</a:t>
          </a:r>
          <a:endParaRPr lang="en-IN" sz="1800" kern="1200" dirty="0">
            <a:solidFill>
              <a:schemeClr val="tx1"/>
            </a:solidFill>
            <a:latin typeface="+mn-lt"/>
          </a:endParaRPr>
        </a:p>
      </dsp:txBody>
      <dsp:txXfrm>
        <a:off x="7694193" y="1627485"/>
        <a:ext cx="2548485" cy="3195855"/>
      </dsp:txXfrm>
    </dsp:sp>
  </dsp:spTree>
</dsp:drawing>
</file>

<file path=ppt/diagrams/drawing5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7CD7E2-4DA8-4C2D-B938-8B800F558A37}">
      <dsp:nvSpPr>
        <dsp:cNvPr id="0" name=""/>
        <dsp:cNvSpPr/>
      </dsp:nvSpPr>
      <dsp:spPr>
        <a:xfrm>
          <a:off x="14195" y="618511"/>
          <a:ext cx="2766471" cy="2429653"/>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IN" sz="2100" kern="1200" dirty="0">
              <a:latin typeface="+mn-lt"/>
              <a:ea typeface="Cambria Math" panose="02040503050406030204" pitchFamily="18" charset="0"/>
            </a:rPr>
            <a:t>Contract entered  prior to the appointed day and price of goods and / or services  is revised  on or after the appointed day</a:t>
          </a:r>
          <a:endParaRPr lang="en-IN" sz="2100" kern="1200" dirty="0">
            <a:latin typeface="+mn-lt"/>
          </a:endParaRPr>
        </a:p>
      </dsp:txBody>
      <dsp:txXfrm>
        <a:off x="85357" y="689673"/>
        <a:ext cx="2624147" cy="2287329"/>
      </dsp:txXfrm>
    </dsp:sp>
    <dsp:sp modelId="{0C9D1717-3EB4-4196-B331-49FFB34723AA}">
      <dsp:nvSpPr>
        <dsp:cNvPr id="0" name=""/>
        <dsp:cNvSpPr/>
      </dsp:nvSpPr>
      <dsp:spPr>
        <a:xfrm rot="19457599">
          <a:off x="2652576" y="1408482"/>
          <a:ext cx="1362768" cy="54351"/>
        </a:xfrm>
        <a:custGeom>
          <a:avLst/>
          <a:gdLst/>
          <a:ahLst/>
          <a:cxnLst/>
          <a:rect l="0" t="0" r="0" b="0"/>
          <a:pathLst>
            <a:path>
              <a:moveTo>
                <a:pt x="0" y="27175"/>
              </a:moveTo>
              <a:lnTo>
                <a:pt x="1362768" y="27175"/>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latin typeface="+mn-lt"/>
          </a:endParaRPr>
        </a:p>
      </dsp:txBody>
      <dsp:txXfrm>
        <a:off x="3299891" y="1401588"/>
        <a:ext cx="68138" cy="68138"/>
      </dsp:txXfrm>
    </dsp:sp>
    <dsp:sp modelId="{58FA4DD9-F93D-4491-B35B-6F911A6F2195}">
      <dsp:nvSpPr>
        <dsp:cNvPr id="0" name=""/>
        <dsp:cNvSpPr/>
      </dsp:nvSpPr>
      <dsp:spPr>
        <a:xfrm>
          <a:off x="3887255" y="346359"/>
          <a:ext cx="2766471" cy="1383235"/>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IN" sz="2100" kern="1200" dirty="0">
              <a:latin typeface="+mn-lt"/>
              <a:ea typeface="Cambria Math" panose="02040503050406030204" pitchFamily="18" charset="0"/>
            </a:rPr>
            <a:t>Upward revision in the price</a:t>
          </a:r>
          <a:endParaRPr lang="en-IN" sz="2100" kern="1200" dirty="0">
            <a:latin typeface="+mn-lt"/>
          </a:endParaRPr>
        </a:p>
      </dsp:txBody>
      <dsp:txXfrm>
        <a:off x="3927769" y="386873"/>
        <a:ext cx="2685443" cy="1302207"/>
      </dsp:txXfrm>
    </dsp:sp>
    <dsp:sp modelId="{A03DC99B-E71C-4C84-8919-49A624CC79DC}">
      <dsp:nvSpPr>
        <dsp:cNvPr id="0" name=""/>
        <dsp:cNvSpPr/>
      </dsp:nvSpPr>
      <dsp:spPr>
        <a:xfrm>
          <a:off x="6653726" y="1010801"/>
          <a:ext cx="1106588" cy="54351"/>
        </a:xfrm>
        <a:custGeom>
          <a:avLst/>
          <a:gdLst/>
          <a:ahLst/>
          <a:cxnLst/>
          <a:rect l="0" t="0" r="0" b="0"/>
          <a:pathLst>
            <a:path>
              <a:moveTo>
                <a:pt x="0" y="27175"/>
              </a:moveTo>
              <a:lnTo>
                <a:pt x="1106588" y="27175"/>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latin typeface="+mn-lt"/>
          </a:endParaRPr>
        </a:p>
      </dsp:txBody>
      <dsp:txXfrm>
        <a:off x="7179356" y="1010312"/>
        <a:ext cx="55329" cy="55329"/>
      </dsp:txXfrm>
    </dsp:sp>
    <dsp:sp modelId="{9FFC406D-3657-4CC4-9500-856B1F4F927D}">
      <dsp:nvSpPr>
        <dsp:cNvPr id="0" name=""/>
        <dsp:cNvSpPr/>
      </dsp:nvSpPr>
      <dsp:spPr>
        <a:xfrm>
          <a:off x="7760315" y="346359"/>
          <a:ext cx="2766471" cy="1383235"/>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mn-lt"/>
              <a:ea typeface="Cambria Math" panose="02040503050406030204" pitchFamily="18" charset="0"/>
            </a:rPr>
            <a:t>Issue of supplementary invoice  or debit note within 30 days from such revision</a:t>
          </a:r>
          <a:endParaRPr lang="en-IN" sz="2100" kern="1200" dirty="0">
            <a:latin typeface="+mn-lt"/>
          </a:endParaRPr>
        </a:p>
      </dsp:txBody>
      <dsp:txXfrm>
        <a:off x="7800829" y="386873"/>
        <a:ext cx="2685443" cy="1302207"/>
      </dsp:txXfrm>
    </dsp:sp>
    <dsp:sp modelId="{B5B0136B-E53E-44FE-9239-0DC9393DFFBB}">
      <dsp:nvSpPr>
        <dsp:cNvPr id="0" name=""/>
        <dsp:cNvSpPr/>
      </dsp:nvSpPr>
      <dsp:spPr>
        <a:xfrm rot="2142401">
          <a:off x="2652576" y="2203842"/>
          <a:ext cx="1362768" cy="54351"/>
        </a:xfrm>
        <a:custGeom>
          <a:avLst/>
          <a:gdLst/>
          <a:ahLst/>
          <a:cxnLst/>
          <a:rect l="0" t="0" r="0" b="0"/>
          <a:pathLst>
            <a:path>
              <a:moveTo>
                <a:pt x="0" y="27175"/>
              </a:moveTo>
              <a:lnTo>
                <a:pt x="1362768" y="27175"/>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latin typeface="+mn-lt"/>
          </a:endParaRPr>
        </a:p>
      </dsp:txBody>
      <dsp:txXfrm>
        <a:off x="3299891" y="2196949"/>
        <a:ext cx="68138" cy="68138"/>
      </dsp:txXfrm>
    </dsp:sp>
    <dsp:sp modelId="{BC6ADA3D-304C-406D-9C5B-8F4089899A8F}">
      <dsp:nvSpPr>
        <dsp:cNvPr id="0" name=""/>
        <dsp:cNvSpPr/>
      </dsp:nvSpPr>
      <dsp:spPr>
        <a:xfrm>
          <a:off x="3887255" y="1937080"/>
          <a:ext cx="2766471" cy="1383235"/>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IN" sz="2100" kern="1200" dirty="0">
              <a:latin typeface="+mn-lt"/>
              <a:ea typeface="Cambria Math" panose="02040503050406030204" pitchFamily="18" charset="0"/>
            </a:rPr>
            <a:t>Downward revision in the price</a:t>
          </a:r>
          <a:endParaRPr lang="en-IN" sz="2100" kern="1200" dirty="0">
            <a:latin typeface="+mn-lt"/>
          </a:endParaRPr>
        </a:p>
      </dsp:txBody>
      <dsp:txXfrm>
        <a:off x="3927769" y="1977594"/>
        <a:ext cx="2685443" cy="1302207"/>
      </dsp:txXfrm>
    </dsp:sp>
    <dsp:sp modelId="{57EF268A-B9FB-4E06-88B2-4D377F0120CD}">
      <dsp:nvSpPr>
        <dsp:cNvPr id="0" name=""/>
        <dsp:cNvSpPr/>
      </dsp:nvSpPr>
      <dsp:spPr>
        <a:xfrm>
          <a:off x="6653726" y="2601523"/>
          <a:ext cx="1106588" cy="54351"/>
        </a:xfrm>
        <a:custGeom>
          <a:avLst/>
          <a:gdLst/>
          <a:ahLst/>
          <a:cxnLst/>
          <a:rect l="0" t="0" r="0" b="0"/>
          <a:pathLst>
            <a:path>
              <a:moveTo>
                <a:pt x="0" y="27175"/>
              </a:moveTo>
              <a:lnTo>
                <a:pt x="1106588" y="27175"/>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latin typeface="+mn-lt"/>
          </a:endParaRPr>
        </a:p>
      </dsp:txBody>
      <dsp:txXfrm>
        <a:off x="7179356" y="2601033"/>
        <a:ext cx="55329" cy="55329"/>
      </dsp:txXfrm>
    </dsp:sp>
    <dsp:sp modelId="{BE351797-B905-48D7-B3F2-C86DDB1EED93}">
      <dsp:nvSpPr>
        <dsp:cNvPr id="0" name=""/>
        <dsp:cNvSpPr/>
      </dsp:nvSpPr>
      <dsp:spPr>
        <a:xfrm>
          <a:off x="7760315" y="1937080"/>
          <a:ext cx="2766471" cy="1383235"/>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mn-lt"/>
              <a:ea typeface="Cambria Math" panose="02040503050406030204" pitchFamily="18" charset="0"/>
            </a:rPr>
            <a:t>Issue of supplementary invoice  or credit note within 30 days from such revision</a:t>
          </a:r>
          <a:endParaRPr lang="en-IN" sz="2100" kern="1200" dirty="0">
            <a:latin typeface="+mn-lt"/>
          </a:endParaRPr>
        </a:p>
      </dsp:txBody>
      <dsp:txXfrm>
        <a:off x="7800829" y="1977594"/>
        <a:ext cx="2685443" cy="1302207"/>
      </dsp:txXfrm>
    </dsp:sp>
    <dsp:sp modelId="{3589C7DE-414F-496F-B9DE-972898E9CC56}">
      <dsp:nvSpPr>
        <dsp:cNvPr id="0" name=""/>
        <dsp:cNvSpPr/>
      </dsp:nvSpPr>
      <dsp:spPr>
        <a:xfrm>
          <a:off x="0" y="3799261"/>
          <a:ext cx="10944409" cy="706833"/>
        </a:xfrm>
        <a:prstGeom prst="roundRect">
          <a:avLst>
            <a:gd name="adj" fmla="val 10000"/>
          </a:avLst>
        </a:prstGeom>
        <a:solidFill>
          <a:schemeClr val="lt1">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just" defTabSz="800100">
            <a:lnSpc>
              <a:spcPct val="90000"/>
            </a:lnSpc>
            <a:spcBef>
              <a:spcPct val="0"/>
            </a:spcBef>
            <a:spcAft>
              <a:spcPct val="35000"/>
            </a:spcAft>
            <a:buNone/>
          </a:pPr>
          <a:r>
            <a:rPr lang="en-US" sz="1800" b="1" i="1" kern="1200" dirty="0">
              <a:latin typeface="+mn-lt"/>
              <a:ea typeface="Cambria Math" panose="02040503050406030204" pitchFamily="18" charset="0"/>
            </a:rPr>
            <a:t>Note </a:t>
          </a:r>
          <a:r>
            <a:rPr lang="en-US" sz="1800" i="1" kern="1200" dirty="0">
              <a:latin typeface="+mn-lt"/>
              <a:ea typeface="Cambria Math" panose="02040503050406030204" pitchFamily="18" charset="0"/>
            </a:rPr>
            <a:t>-</a:t>
          </a:r>
          <a:r>
            <a:rPr lang="en-US" sz="1800" b="1" i="1" kern="1200" dirty="0">
              <a:latin typeface="+mn-lt"/>
              <a:ea typeface="Cambria Math" panose="02040503050406030204" pitchFamily="18" charset="0"/>
            </a:rPr>
            <a:t> </a:t>
          </a:r>
          <a:r>
            <a:rPr lang="en-US" sz="1800" i="1" kern="1200" dirty="0">
              <a:latin typeface="+mn-lt"/>
              <a:ea typeface="Cambria Math" panose="02040503050406030204" pitchFamily="18" charset="0"/>
            </a:rPr>
            <a:t>Taxable person shall be allowed to reduce his tax liability, if the recipient of invoice or credit note has reduced his input tax credit corresponding to such reduction of tax liability.</a:t>
          </a:r>
        </a:p>
      </dsp:txBody>
      <dsp:txXfrm>
        <a:off x="20702" y="3819963"/>
        <a:ext cx="10903005" cy="665429"/>
      </dsp:txXfrm>
    </dsp:sp>
  </dsp:spTree>
</dsp:drawing>
</file>

<file path=ppt/diagrams/drawing6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4CE721-F5B6-4AB9-9CE2-8A389ED224A6}">
      <dsp:nvSpPr>
        <dsp:cNvPr id="0" name=""/>
        <dsp:cNvSpPr/>
      </dsp:nvSpPr>
      <dsp:spPr>
        <a:xfrm>
          <a:off x="0" y="32183"/>
          <a:ext cx="10972800" cy="852637"/>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IN" sz="2200" kern="1200" dirty="0">
              <a:latin typeface="Cambria Math" panose="02040503050406030204" pitchFamily="18" charset="0"/>
              <a:ea typeface="Cambria Math" panose="02040503050406030204" pitchFamily="18" charset="0"/>
            </a:rPr>
            <a:t>Refund claim of duty/tax and interest and any other amount due under earlier law</a:t>
          </a:r>
          <a:endParaRPr lang="en-IN" sz="2200" kern="1200" dirty="0">
            <a:latin typeface="+mn-lt"/>
          </a:endParaRPr>
        </a:p>
      </dsp:txBody>
      <dsp:txXfrm>
        <a:off x="41622" y="73805"/>
        <a:ext cx="10889556" cy="769393"/>
      </dsp:txXfrm>
    </dsp:sp>
    <dsp:sp modelId="{54D9E492-58D7-4CA7-86C7-3890FD4A215E}">
      <dsp:nvSpPr>
        <dsp:cNvPr id="0" name=""/>
        <dsp:cNvSpPr/>
      </dsp:nvSpPr>
      <dsp:spPr>
        <a:xfrm>
          <a:off x="0" y="948181"/>
          <a:ext cx="10972800" cy="852637"/>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Cambria Math" panose="02040503050406030204" pitchFamily="18" charset="0"/>
              <a:ea typeface="Cambria Math" panose="02040503050406030204" pitchFamily="18" charset="0"/>
            </a:rPr>
            <a:t>Application to be filed before the appointed day </a:t>
          </a:r>
        </a:p>
      </dsp:txBody>
      <dsp:txXfrm>
        <a:off x="41622" y="989803"/>
        <a:ext cx="10889556" cy="769393"/>
      </dsp:txXfrm>
    </dsp:sp>
    <dsp:sp modelId="{5E61C8E8-1CDD-4154-8948-FF6EAB8BD23E}">
      <dsp:nvSpPr>
        <dsp:cNvPr id="0" name=""/>
        <dsp:cNvSpPr/>
      </dsp:nvSpPr>
      <dsp:spPr>
        <a:xfrm>
          <a:off x="0" y="1864178"/>
          <a:ext cx="10972800" cy="852637"/>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IN" sz="2200" kern="1200">
              <a:latin typeface="Cambria Math" panose="02040503050406030204" pitchFamily="18" charset="0"/>
              <a:ea typeface="Cambria Math" panose="02040503050406030204" pitchFamily="18" charset="0"/>
            </a:rPr>
            <a:t>Refund proceeding will be in terms of earlier law other than Section 11B (2) of Central Excise Act, 1944</a:t>
          </a:r>
          <a:endParaRPr lang="en-US" sz="2200" kern="1200" dirty="0">
            <a:latin typeface="Cambria Math" panose="02040503050406030204" pitchFamily="18" charset="0"/>
            <a:ea typeface="Cambria Math" panose="02040503050406030204" pitchFamily="18" charset="0"/>
          </a:endParaRPr>
        </a:p>
      </dsp:txBody>
      <dsp:txXfrm>
        <a:off x="41622" y="1905800"/>
        <a:ext cx="10889556" cy="769393"/>
      </dsp:txXfrm>
    </dsp:sp>
    <dsp:sp modelId="{32264E8F-B351-4EC0-A4F8-55B81F796233}">
      <dsp:nvSpPr>
        <dsp:cNvPr id="0" name=""/>
        <dsp:cNvSpPr/>
      </dsp:nvSpPr>
      <dsp:spPr>
        <a:xfrm>
          <a:off x="0" y="2780176"/>
          <a:ext cx="10972800" cy="852637"/>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IN" sz="2200" kern="1200" dirty="0">
              <a:latin typeface="Cambria Math" panose="02040503050406030204" pitchFamily="18" charset="0"/>
              <a:ea typeface="Cambria Math" panose="02040503050406030204" pitchFamily="18" charset="0"/>
            </a:rPr>
            <a:t>Eligible refund to be paid in cash and if fully or partially rejected; balance to lapse (CGST)</a:t>
          </a:r>
          <a:endParaRPr lang="en-US" sz="2200" kern="1200" dirty="0">
            <a:latin typeface="Cambria Math" panose="02040503050406030204" pitchFamily="18" charset="0"/>
            <a:ea typeface="Cambria Math" panose="02040503050406030204" pitchFamily="18" charset="0"/>
          </a:endParaRPr>
        </a:p>
      </dsp:txBody>
      <dsp:txXfrm>
        <a:off x="41622" y="2821798"/>
        <a:ext cx="10889556" cy="769393"/>
      </dsp:txXfrm>
    </dsp:sp>
    <dsp:sp modelId="{ABA02083-A76F-4EDC-B3DC-8563556BBFF1}">
      <dsp:nvSpPr>
        <dsp:cNvPr id="0" name=""/>
        <dsp:cNvSpPr/>
      </dsp:nvSpPr>
      <dsp:spPr>
        <a:xfrm>
          <a:off x="0" y="3696173"/>
          <a:ext cx="10972800" cy="852637"/>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IN" sz="2200" kern="1200" dirty="0">
              <a:latin typeface="Cambria Math" panose="02040503050406030204" pitchFamily="18" charset="0"/>
              <a:ea typeface="Cambria Math" panose="02040503050406030204" pitchFamily="18" charset="0"/>
            </a:rPr>
            <a:t>Eligible refund to be paid in terms of provision of law and if fully or partially rejected; balance to lapse (SGST)</a:t>
          </a:r>
          <a:endParaRPr lang="en-US" sz="2200" kern="1200" dirty="0">
            <a:latin typeface="Cambria Math" panose="02040503050406030204" pitchFamily="18" charset="0"/>
            <a:ea typeface="Cambria Math" panose="02040503050406030204" pitchFamily="18" charset="0"/>
          </a:endParaRPr>
        </a:p>
      </dsp:txBody>
      <dsp:txXfrm>
        <a:off x="41622" y="3737795"/>
        <a:ext cx="10889556" cy="769393"/>
      </dsp:txXfrm>
    </dsp:sp>
  </dsp:spTree>
</dsp:drawing>
</file>

<file path=ppt/diagrams/drawing6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4CE721-F5B6-4AB9-9CE2-8A389ED224A6}">
      <dsp:nvSpPr>
        <dsp:cNvPr id="0" name=""/>
        <dsp:cNvSpPr/>
      </dsp:nvSpPr>
      <dsp:spPr>
        <a:xfrm>
          <a:off x="0" y="40227"/>
          <a:ext cx="10972800" cy="849420"/>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IN" sz="2200" kern="1200" dirty="0">
              <a:latin typeface="+mn-lt"/>
              <a:ea typeface="Cambria Math" panose="02040503050406030204" pitchFamily="18" charset="0"/>
            </a:rPr>
            <a:t>Proceedings of appeal revision, review or reference relating to claim of input tax / CENVAT credit will be disposed of in accordance with earlier law; </a:t>
          </a:r>
          <a:endParaRPr lang="en-IN" sz="2200" kern="1200" dirty="0">
            <a:latin typeface="+mn-lt"/>
          </a:endParaRPr>
        </a:p>
      </dsp:txBody>
      <dsp:txXfrm>
        <a:off x="41465" y="81692"/>
        <a:ext cx="10889870" cy="766490"/>
      </dsp:txXfrm>
    </dsp:sp>
    <dsp:sp modelId="{BAC2EE39-DFE1-4976-B998-AEEED89F8CF9}">
      <dsp:nvSpPr>
        <dsp:cNvPr id="0" name=""/>
        <dsp:cNvSpPr/>
      </dsp:nvSpPr>
      <dsp:spPr>
        <a:xfrm>
          <a:off x="0" y="953007"/>
          <a:ext cx="10972800" cy="849420"/>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IN" sz="2200" kern="1200" dirty="0">
              <a:latin typeface="+mn-lt"/>
              <a:ea typeface="Cambria Math" panose="02040503050406030204" pitchFamily="18" charset="0"/>
            </a:rPr>
            <a:t>Inadmissible Credit to be recovered as arrears of tax under GST law</a:t>
          </a:r>
          <a:endParaRPr lang="en-US" sz="2200" kern="1200" dirty="0">
            <a:latin typeface="+mn-lt"/>
            <a:ea typeface="Cambria Math" panose="02040503050406030204" pitchFamily="18" charset="0"/>
          </a:endParaRPr>
        </a:p>
      </dsp:txBody>
      <dsp:txXfrm>
        <a:off x="41465" y="994472"/>
        <a:ext cx="10889870" cy="766490"/>
      </dsp:txXfrm>
    </dsp:sp>
    <dsp:sp modelId="{D39FEB58-408D-491A-9369-7970B5F2921D}">
      <dsp:nvSpPr>
        <dsp:cNvPr id="0" name=""/>
        <dsp:cNvSpPr/>
      </dsp:nvSpPr>
      <dsp:spPr>
        <a:xfrm>
          <a:off x="0" y="1865787"/>
          <a:ext cx="10972800" cy="849420"/>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IN" sz="2200" kern="1200" dirty="0">
              <a:latin typeface="+mn-lt"/>
              <a:ea typeface="Cambria Math" panose="02040503050406030204" pitchFamily="18" charset="0"/>
            </a:rPr>
            <a:t>Not eligible for claim of input tax credit under GST law</a:t>
          </a:r>
          <a:endParaRPr lang="en-US" sz="2200" kern="1200" dirty="0">
            <a:latin typeface="+mn-lt"/>
            <a:ea typeface="Cambria Math" panose="02040503050406030204" pitchFamily="18" charset="0"/>
          </a:endParaRPr>
        </a:p>
      </dsp:txBody>
      <dsp:txXfrm>
        <a:off x="41465" y="1907252"/>
        <a:ext cx="10889870" cy="766490"/>
      </dsp:txXfrm>
    </dsp:sp>
    <dsp:sp modelId="{DF93652D-2BB0-4111-A13D-A7C13FD62186}">
      <dsp:nvSpPr>
        <dsp:cNvPr id="0" name=""/>
        <dsp:cNvSpPr/>
      </dsp:nvSpPr>
      <dsp:spPr>
        <a:xfrm>
          <a:off x="0" y="2778567"/>
          <a:ext cx="10972800" cy="849420"/>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IN" sz="2200" kern="1200" dirty="0">
              <a:latin typeface="+mn-lt"/>
              <a:ea typeface="Cambria Math" panose="02040503050406030204" pitchFamily="18" charset="0"/>
            </a:rPr>
            <a:t>Admissible CENVAT credit to be refunded in cash (CGST)</a:t>
          </a:r>
          <a:endParaRPr lang="en-US" sz="2200" kern="1200" dirty="0">
            <a:latin typeface="+mn-lt"/>
            <a:ea typeface="Cambria Math" panose="02040503050406030204" pitchFamily="18" charset="0"/>
          </a:endParaRPr>
        </a:p>
      </dsp:txBody>
      <dsp:txXfrm>
        <a:off x="41465" y="2820032"/>
        <a:ext cx="10889870" cy="766490"/>
      </dsp:txXfrm>
    </dsp:sp>
    <dsp:sp modelId="{088C6746-D551-4EC7-9B28-3EFEE2189ADC}">
      <dsp:nvSpPr>
        <dsp:cNvPr id="0" name=""/>
        <dsp:cNvSpPr/>
      </dsp:nvSpPr>
      <dsp:spPr>
        <a:xfrm>
          <a:off x="0" y="3691347"/>
          <a:ext cx="10972800" cy="849420"/>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IN" sz="2200" kern="1200" dirty="0">
              <a:latin typeface="+mn-lt"/>
              <a:ea typeface="Cambria Math" panose="02040503050406030204" pitchFamily="18" charset="0"/>
            </a:rPr>
            <a:t>Admissible input tax credit to be refunded in accordance with provision earlier law  (SGST)</a:t>
          </a:r>
          <a:endParaRPr lang="en-US" sz="2200" kern="1200" dirty="0">
            <a:latin typeface="+mn-lt"/>
            <a:ea typeface="Cambria Math" panose="02040503050406030204" pitchFamily="18" charset="0"/>
          </a:endParaRPr>
        </a:p>
      </dsp:txBody>
      <dsp:txXfrm>
        <a:off x="41465" y="3732812"/>
        <a:ext cx="10889870" cy="766490"/>
      </dsp:txXfrm>
    </dsp:sp>
  </dsp:spTree>
</dsp:drawing>
</file>

<file path=ppt/diagrams/drawing6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4CE721-F5B6-4AB9-9CE2-8A389ED224A6}">
      <dsp:nvSpPr>
        <dsp:cNvPr id="0" name=""/>
        <dsp:cNvSpPr/>
      </dsp:nvSpPr>
      <dsp:spPr>
        <a:xfrm>
          <a:off x="0" y="40227"/>
          <a:ext cx="10972800" cy="849420"/>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IN" sz="2200" kern="1200">
              <a:latin typeface="Cambria Math" panose="02040503050406030204" pitchFamily="18" charset="0"/>
              <a:ea typeface="Cambria Math" panose="02040503050406030204" pitchFamily="18" charset="0"/>
            </a:rPr>
            <a:t>Proceeding of appeal revision, review or reference relating to any output duty liability initiated before appointed date disposed of in accordance with earlier law</a:t>
          </a:r>
          <a:endParaRPr lang="en-IN" sz="2200" kern="1200" dirty="0">
            <a:latin typeface="+mn-lt"/>
          </a:endParaRPr>
        </a:p>
      </dsp:txBody>
      <dsp:txXfrm>
        <a:off x="41465" y="81692"/>
        <a:ext cx="10889870" cy="766490"/>
      </dsp:txXfrm>
    </dsp:sp>
    <dsp:sp modelId="{17BB0F67-04E3-4FAB-B1DA-C022EECFE92C}">
      <dsp:nvSpPr>
        <dsp:cNvPr id="0" name=""/>
        <dsp:cNvSpPr/>
      </dsp:nvSpPr>
      <dsp:spPr>
        <a:xfrm>
          <a:off x="0" y="953007"/>
          <a:ext cx="10972800" cy="849420"/>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IN" sz="2200" kern="1200" dirty="0">
              <a:latin typeface="Cambria Math" panose="02040503050406030204" pitchFamily="18" charset="0"/>
              <a:ea typeface="Cambria Math" panose="02040503050406030204" pitchFamily="18" charset="0"/>
            </a:rPr>
            <a:t>Any amount payable to be recovered as arrears of tax under GST law</a:t>
          </a:r>
          <a:endParaRPr lang="en-US" sz="2200" kern="1200" dirty="0">
            <a:latin typeface="Cambria Math" panose="02040503050406030204" pitchFamily="18" charset="0"/>
            <a:ea typeface="Cambria Math" panose="02040503050406030204" pitchFamily="18" charset="0"/>
          </a:endParaRPr>
        </a:p>
      </dsp:txBody>
      <dsp:txXfrm>
        <a:off x="41465" y="994472"/>
        <a:ext cx="10889870" cy="766490"/>
      </dsp:txXfrm>
    </dsp:sp>
    <dsp:sp modelId="{167F0220-E441-4AEA-AF77-8A90D7AD7046}">
      <dsp:nvSpPr>
        <dsp:cNvPr id="0" name=""/>
        <dsp:cNvSpPr/>
      </dsp:nvSpPr>
      <dsp:spPr>
        <a:xfrm>
          <a:off x="0" y="1865787"/>
          <a:ext cx="10972800" cy="849420"/>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IN" sz="2200" kern="1200" dirty="0">
              <a:latin typeface="Cambria Math" panose="02040503050406030204" pitchFamily="18" charset="0"/>
              <a:ea typeface="Cambria Math" panose="02040503050406030204" pitchFamily="18" charset="0"/>
            </a:rPr>
            <a:t>Not eligible for claim of input tax credit under GST law</a:t>
          </a:r>
          <a:endParaRPr lang="en-US" sz="2200" kern="1200" dirty="0">
            <a:latin typeface="+mn-lt"/>
            <a:ea typeface="Cambria Math" panose="02040503050406030204" pitchFamily="18" charset="0"/>
          </a:endParaRPr>
        </a:p>
      </dsp:txBody>
      <dsp:txXfrm>
        <a:off x="41465" y="1907252"/>
        <a:ext cx="10889870" cy="766490"/>
      </dsp:txXfrm>
    </dsp:sp>
    <dsp:sp modelId="{3F1E273A-3C21-4820-BFB7-C0E66D0C84AC}">
      <dsp:nvSpPr>
        <dsp:cNvPr id="0" name=""/>
        <dsp:cNvSpPr/>
      </dsp:nvSpPr>
      <dsp:spPr>
        <a:xfrm>
          <a:off x="0" y="2778567"/>
          <a:ext cx="10972800" cy="849420"/>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IN" sz="2200" kern="1200" dirty="0">
              <a:latin typeface="Cambria Math" panose="02040503050406030204" pitchFamily="18" charset="0"/>
              <a:ea typeface="Cambria Math" panose="02040503050406030204" pitchFamily="18" charset="0"/>
            </a:rPr>
            <a:t>Admissible amount to be refunded in cash (CGST)</a:t>
          </a:r>
          <a:endParaRPr lang="en-US" sz="2200" kern="1200" dirty="0">
            <a:latin typeface="+mn-lt"/>
            <a:ea typeface="Cambria Math" panose="02040503050406030204" pitchFamily="18" charset="0"/>
          </a:endParaRPr>
        </a:p>
      </dsp:txBody>
      <dsp:txXfrm>
        <a:off x="41465" y="2820032"/>
        <a:ext cx="10889870" cy="766490"/>
      </dsp:txXfrm>
    </dsp:sp>
    <dsp:sp modelId="{F4B01BF0-D4C4-4B8C-9F46-C1EF773EBF4F}">
      <dsp:nvSpPr>
        <dsp:cNvPr id="0" name=""/>
        <dsp:cNvSpPr/>
      </dsp:nvSpPr>
      <dsp:spPr>
        <a:xfrm>
          <a:off x="0" y="3691347"/>
          <a:ext cx="10972800" cy="849420"/>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IN" sz="2200" kern="1200" dirty="0">
              <a:latin typeface="Cambria Math" panose="02040503050406030204" pitchFamily="18" charset="0"/>
              <a:ea typeface="Cambria Math" panose="02040503050406030204" pitchFamily="18" charset="0"/>
            </a:rPr>
            <a:t>Admissible amount to be refunded in accordance with provision of earlier law (SGST)</a:t>
          </a:r>
          <a:endParaRPr lang="en-US" sz="2200" kern="1200" dirty="0">
            <a:latin typeface="Cambria Math" panose="02040503050406030204" pitchFamily="18" charset="0"/>
            <a:ea typeface="Cambria Math" panose="02040503050406030204" pitchFamily="18" charset="0"/>
          </a:endParaRPr>
        </a:p>
      </dsp:txBody>
      <dsp:txXfrm>
        <a:off x="41465" y="3732812"/>
        <a:ext cx="10889870" cy="766490"/>
      </dsp:txXfrm>
    </dsp:sp>
  </dsp:spTree>
</dsp:drawing>
</file>

<file path=ppt/diagrams/drawing6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4CE721-F5B6-4AB9-9CE2-8A389ED224A6}">
      <dsp:nvSpPr>
        <dsp:cNvPr id="0" name=""/>
        <dsp:cNvSpPr/>
      </dsp:nvSpPr>
      <dsp:spPr>
        <a:xfrm>
          <a:off x="0" y="40227"/>
          <a:ext cx="10972800" cy="849420"/>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IN" sz="2200" kern="1200">
              <a:latin typeface="Cambria Math" panose="02040503050406030204" pitchFamily="18" charset="0"/>
              <a:ea typeface="Cambria Math" panose="02040503050406030204" pitchFamily="18" charset="0"/>
            </a:rPr>
            <a:t>Assessment or adjudication proceedings instituted under earlier law against recovery of tax, interest or penalty whether before or after the appointed day</a:t>
          </a:r>
          <a:endParaRPr lang="en-IN" sz="2200" kern="1200" dirty="0">
            <a:latin typeface="+mn-lt"/>
          </a:endParaRPr>
        </a:p>
      </dsp:txBody>
      <dsp:txXfrm>
        <a:off x="41465" y="81692"/>
        <a:ext cx="10889870" cy="766490"/>
      </dsp:txXfrm>
    </dsp:sp>
    <dsp:sp modelId="{77FDC770-795C-4EAC-AF97-F5DEE083CF21}">
      <dsp:nvSpPr>
        <dsp:cNvPr id="0" name=""/>
        <dsp:cNvSpPr/>
      </dsp:nvSpPr>
      <dsp:spPr>
        <a:xfrm>
          <a:off x="0" y="953007"/>
          <a:ext cx="10972800" cy="849420"/>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IN" sz="2200" kern="1200" dirty="0">
              <a:latin typeface="Cambria Math" panose="02040503050406030204" pitchFamily="18" charset="0"/>
              <a:ea typeface="Cambria Math" panose="02040503050406030204" pitchFamily="18" charset="0"/>
            </a:rPr>
            <a:t>Amount payable to be recovered as arrears of tax under GST law</a:t>
          </a:r>
          <a:endParaRPr lang="en-US" sz="2200" kern="1200" dirty="0">
            <a:latin typeface="Cambria Math" panose="02040503050406030204" pitchFamily="18" charset="0"/>
            <a:ea typeface="Cambria Math" panose="02040503050406030204" pitchFamily="18" charset="0"/>
          </a:endParaRPr>
        </a:p>
      </dsp:txBody>
      <dsp:txXfrm>
        <a:off x="41465" y="994472"/>
        <a:ext cx="10889870" cy="766490"/>
      </dsp:txXfrm>
    </dsp:sp>
    <dsp:sp modelId="{EDAA110A-E543-4E49-A13E-035CE11C3634}">
      <dsp:nvSpPr>
        <dsp:cNvPr id="0" name=""/>
        <dsp:cNvSpPr/>
      </dsp:nvSpPr>
      <dsp:spPr>
        <a:xfrm>
          <a:off x="0" y="1865787"/>
          <a:ext cx="10972800" cy="849420"/>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IN" sz="2200" kern="1200" dirty="0">
              <a:latin typeface="Cambria Math" panose="02040503050406030204" pitchFamily="18" charset="0"/>
              <a:ea typeface="Cambria Math" panose="02040503050406030204" pitchFamily="18" charset="0"/>
            </a:rPr>
            <a:t>Not eligible for claim of input tax credit under GST law</a:t>
          </a:r>
          <a:endParaRPr lang="en-US" sz="2200" kern="1200" dirty="0">
            <a:latin typeface="Cambria Math" panose="02040503050406030204" pitchFamily="18" charset="0"/>
            <a:ea typeface="Cambria Math" panose="02040503050406030204" pitchFamily="18" charset="0"/>
          </a:endParaRPr>
        </a:p>
      </dsp:txBody>
      <dsp:txXfrm>
        <a:off x="41465" y="1907252"/>
        <a:ext cx="10889870" cy="766490"/>
      </dsp:txXfrm>
    </dsp:sp>
    <dsp:sp modelId="{6934CFBB-F276-47BE-B73D-1BDAFE5C63E6}">
      <dsp:nvSpPr>
        <dsp:cNvPr id="0" name=""/>
        <dsp:cNvSpPr/>
      </dsp:nvSpPr>
      <dsp:spPr>
        <a:xfrm>
          <a:off x="0" y="2778567"/>
          <a:ext cx="10972800" cy="849420"/>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IN" sz="2200" kern="1200" dirty="0">
              <a:latin typeface="Cambria Math" panose="02040503050406030204" pitchFamily="18" charset="0"/>
              <a:ea typeface="Cambria Math" panose="02040503050406030204" pitchFamily="18" charset="0"/>
            </a:rPr>
            <a:t>Admissible amount to be refunded in cash (CGST)</a:t>
          </a:r>
          <a:endParaRPr lang="en-US" sz="2200" kern="1200" dirty="0">
            <a:latin typeface="Cambria Math" panose="02040503050406030204" pitchFamily="18" charset="0"/>
            <a:ea typeface="Cambria Math" panose="02040503050406030204" pitchFamily="18" charset="0"/>
          </a:endParaRPr>
        </a:p>
      </dsp:txBody>
      <dsp:txXfrm>
        <a:off x="41465" y="2820032"/>
        <a:ext cx="10889870" cy="766490"/>
      </dsp:txXfrm>
    </dsp:sp>
    <dsp:sp modelId="{C3D0586E-DFE5-45BF-B840-10971D004584}">
      <dsp:nvSpPr>
        <dsp:cNvPr id="0" name=""/>
        <dsp:cNvSpPr/>
      </dsp:nvSpPr>
      <dsp:spPr>
        <a:xfrm>
          <a:off x="0" y="3691347"/>
          <a:ext cx="10972800" cy="849420"/>
        </a:xfrm>
        <a:prstGeom prst="round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IN" sz="2200" kern="1200" dirty="0">
              <a:latin typeface="Cambria Math" panose="02040503050406030204" pitchFamily="18" charset="0"/>
              <a:ea typeface="Cambria Math" panose="02040503050406030204" pitchFamily="18" charset="0"/>
            </a:rPr>
            <a:t>Admissible amount to be refunded in accordance with provision of earlier law (SGST)</a:t>
          </a:r>
          <a:endParaRPr lang="en-US" sz="2200" kern="1200" dirty="0">
            <a:latin typeface="Cambria Math" panose="02040503050406030204" pitchFamily="18" charset="0"/>
            <a:ea typeface="Cambria Math" panose="02040503050406030204" pitchFamily="18" charset="0"/>
          </a:endParaRPr>
        </a:p>
      </dsp:txBody>
      <dsp:txXfrm>
        <a:off x="41465" y="3732812"/>
        <a:ext cx="10889870" cy="766490"/>
      </dsp:txXfrm>
    </dsp:sp>
  </dsp:spTree>
</dsp:drawing>
</file>

<file path=ppt/diagrams/drawing6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7CD7E2-4DA8-4C2D-B938-8B800F558A37}">
      <dsp:nvSpPr>
        <dsp:cNvPr id="0" name=""/>
        <dsp:cNvSpPr/>
      </dsp:nvSpPr>
      <dsp:spPr>
        <a:xfrm>
          <a:off x="9322" y="1024644"/>
          <a:ext cx="2882672" cy="2531706"/>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IN" sz="2000" kern="1200" dirty="0">
              <a:latin typeface="Cambria Math" panose="02040503050406030204" pitchFamily="18" charset="0"/>
              <a:ea typeface="Cambria Math" panose="02040503050406030204" pitchFamily="18" charset="0"/>
            </a:rPr>
            <a:t>Revision of return furnished under the earlier law</a:t>
          </a:r>
          <a:endParaRPr lang="en-IN" sz="2000" kern="1200" dirty="0">
            <a:latin typeface="+mn-lt"/>
          </a:endParaRPr>
        </a:p>
      </dsp:txBody>
      <dsp:txXfrm>
        <a:off x="83473" y="1098795"/>
        <a:ext cx="2734370" cy="2383404"/>
      </dsp:txXfrm>
    </dsp:sp>
    <dsp:sp modelId="{0C9D1717-3EB4-4196-B331-49FFB34723AA}">
      <dsp:nvSpPr>
        <dsp:cNvPr id="0" name=""/>
        <dsp:cNvSpPr/>
      </dsp:nvSpPr>
      <dsp:spPr>
        <a:xfrm rot="19457599">
          <a:off x="2758525" y="1847796"/>
          <a:ext cx="1420008" cy="56634"/>
        </a:xfrm>
        <a:custGeom>
          <a:avLst/>
          <a:gdLst/>
          <a:ahLst/>
          <a:cxnLst/>
          <a:rect l="0" t="0" r="0" b="0"/>
          <a:pathLst>
            <a:path>
              <a:moveTo>
                <a:pt x="0" y="28317"/>
              </a:moveTo>
              <a:lnTo>
                <a:pt x="1420008" y="28317"/>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latin typeface="+mn-lt"/>
          </a:endParaRPr>
        </a:p>
      </dsp:txBody>
      <dsp:txXfrm>
        <a:off x="3433029" y="1840613"/>
        <a:ext cx="71000" cy="71000"/>
      </dsp:txXfrm>
    </dsp:sp>
    <dsp:sp modelId="{58FA4DD9-F93D-4491-B35B-6F911A6F2195}">
      <dsp:nvSpPr>
        <dsp:cNvPr id="0" name=""/>
        <dsp:cNvSpPr/>
      </dsp:nvSpPr>
      <dsp:spPr>
        <a:xfrm>
          <a:off x="4045063" y="741061"/>
          <a:ext cx="2882672" cy="1441336"/>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IN" sz="2000" kern="1200" dirty="0">
              <a:latin typeface="Cambria Math" panose="02040503050406030204" pitchFamily="18" charset="0"/>
              <a:ea typeface="Cambria Math" panose="02040503050406030204" pitchFamily="18" charset="0"/>
            </a:rPr>
            <a:t>Amount payable on account of revision </a:t>
          </a:r>
          <a:endParaRPr lang="en-IN" sz="2000" kern="1200" dirty="0">
            <a:latin typeface="+mn-lt"/>
          </a:endParaRPr>
        </a:p>
      </dsp:txBody>
      <dsp:txXfrm>
        <a:off x="4087278" y="783276"/>
        <a:ext cx="2798242" cy="1356906"/>
      </dsp:txXfrm>
    </dsp:sp>
    <dsp:sp modelId="{A03DC99B-E71C-4C84-8919-49A624CC79DC}">
      <dsp:nvSpPr>
        <dsp:cNvPr id="0" name=""/>
        <dsp:cNvSpPr/>
      </dsp:nvSpPr>
      <dsp:spPr>
        <a:xfrm>
          <a:off x="6927736" y="1433412"/>
          <a:ext cx="1153068" cy="56634"/>
        </a:xfrm>
        <a:custGeom>
          <a:avLst/>
          <a:gdLst/>
          <a:ahLst/>
          <a:cxnLst/>
          <a:rect l="0" t="0" r="0" b="0"/>
          <a:pathLst>
            <a:path>
              <a:moveTo>
                <a:pt x="0" y="28317"/>
              </a:moveTo>
              <a:lnTo>
                <a:pt x="1153068" y="28317"/>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latin typeface="+mn-lt"/>
          </a:endParaRPr>
        </a:p>
      </dsp:txBody>
      <dsp:txXfrm>
        <a:off x="7475443" y="1432902"/>
        <a:ext cx="57653" cy="57653"/>
      </dsp:txXfrm>
    </dsp:sp>
    <dsp:sp modelId="{9FFC406D-3657-4CC4-9500-856B1F4F927D}">
      <dsp:nvSpPr>
        <dsp:cNvPr id="0" name=""/>
        <dsp:cNvSpPr/>
      </dsp:nvSpPr>
      <dsp:spPr>
        <a:xfrm>
          <a:off x="8080804" y="741061"/>
          <a:ext cx="2882672" cy="1441336"/>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IN" sz="2000" kern="1200" dirty="0">
              <a:latin typeface="Cambria Math" panose="02040503050406030204" pitchFamily="18" charset="0"/>
              <a:ea typeface="Cambria Math" panose="02040503050406030204" pitchFamily="18" charset="0"/>
            </a:rPr>
            <a:t>Recovered as arrears of tax under GST and such amount shall not be eligible for input tax credit</a:t>
          </a:r>
          <a:endParaRPr lang="en-IN" sz="2000" kern="1200" dirty="0">
            <a:latin typeface="+mn-lt"/>
          </a:endParaRPr>
        </a:p>
      </dsp:txBody>
      <dsp:txXfrm>
        <a:off x="8123019" y="783276"/>
        <a:ext cx="2798242" cy="1356906"/>
      </dsp:txXfrm>
    </dsp:sp>
    <dsp:sp modelId="{B5B0136B-E53E-44FE-9239-0DC9393DFFBB}">
      <dsp:nvSpPr>
        <dsp:cNvPr id="0" name=""/>
        <dsp:cNvSpPr/>
      </dsp:nvSpPr>
      <dsp:spPr>
        <a:xfrm rot="2142401">
          <a:off x="2758525" y="2676564"/>
          <a:ext cx="1420008" cy="56634"/>
        </a:xfrm>
        <a:custGeom>
          <a:avLst/>
          <a:gdLst/>
          <a:ahLst/>
          <a:cxnLst/>
          <a:rect l="0" t="0" r="0" b="0"/>
          <a:pathLst>
            <a:path>
              <a:moveTo>
                <a:pt x="0" y="28317"/>
              </a:moveTo>
              <a:lnTo>
                <a:pt x="1420008" y="28317"/>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latin typeface="+mn-lt"/>
          </a:endParaRPr>
        </a:p>
      </dsp:txBody>
      <dsp:txXfrm>
        <a:off x="3433029" y="2669381"/>
        <a:ext cx="71000" cy="71000"/>
      </dsp:txXfrm>
    </dsp:sp>
    <dsp:sp modelId="{BC6ADA3D-304C-406D-9C5B-8F4089899A8F}">
      <dsp:nvSpPr>
        <dsp:cNvPr id="0" name=""/>
        <dsp:cNvSpPr/>
      </dsp:nvSpPr>
      <dsp:spPr>
        <a:xfrm>
          <a:off x="4045063" y="2398597"/>
          <a:ext cx="2882672" cy="1441336"/>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Cambria Math" panose="02040503050406030204" pitchFamily="18" charset="0"/>
              <a:ea typeface="Cambria Math" panose="02040503050406030204" pitchFamily="18" charset="0"/>
            </a:rPr>
            <a:t>Amount refundable on account of  revision </a:t>
          </a:r>
          <a:endParaRPr lang="en-IN" sz="2000" kern="1200" dirty="0">
            <a:latin typeface="+mn-lt"/>
          </a:endParaRPr>
        </a:p>
      </dsp:txBody>
      <dsp:txXfrm>
        <a:off x="4087278" y="2440812"/>
        <a:ext cx="2798242" cy="1356906"/>
      </dsp:txXfrm>
    </dsp:sp>
    <dsp:sp modelId="{57EF268A-B9FB-4E06-88B2-4D377F0120CD}">
      <dsp:nvSpPr>
        <dsp:cNvPr id="0" name=""/>
        <dsp:cNvSpPr/>
      </dsp:nvSpPr>
      <dsp:spPr>
        <a:xfrm>
          <a:off x="6927736" y="3090948"/>
          <a:ext cx="1153068" cy="56634"/>
        </a:xfrm>
        <a:custGeom>
          <a:avLst/>
          <a:gdLst/>
          <a:ahLst/>
          <a:cxnLst/>
          <a:rect l="0" t="0" r="0" b="0"/>
          <a:pathLst>
            <a:path>
              <a:moveTo>
                <a:pt x="0" y="28317"/>
              </a:moveTo>
              <a:lnTo>
                <a:pt x="1153068" y="28317"/>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latin typeface="+mn-lt"/>
          </a:endParaRPr>
        </a:p>
      </dsp:txBody>
      <dsp:txXfrm>
        <a:off x="7475443" y="3090439"/>
        <a:ext cx="57653" cy="57653"/>
      </dsp:txXfrm>
    </dsp:sp>
    <dsp:sp modelId="{BE351797-B905-48D7-B3F2-C86DDB1EED93}">
      <dsp:nvSpPr>
        <dsp:cNvPr id="0" name=""/>
        <dsp:cNvSpPr/>
      </dsp:nvSpPr>
      <dsp:spPr>
        <a:xfrm>
          <a:off x="8080804" y="2398597"/>
          <a:ext cx="2882672" cy="1441336"/>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Cambria Math" panose="02040503050406030204" pitchFamily="18" charset="0"/>
              <a:ea typeface="Cambria Math" panose="02040503050406030204" pitchFamily="18" charset="0"/>
            </a:rPr>
            <a:t>Refunded in cash -(CGST)</a:t>
          </a:r>
        </a:p>
        <a:p>
          <a:pPr marL="0" lvl="0" indent="0" algn="ctr" defTabSz="889000">
            <a:lnSpc>
              <a:spcPct val="90000"/>
            </a:lnSpc>
            <a:spcBef>
              <a:spcPct val="0"/>
            </a:spcBef>
            <a:spcAft>
              <a:spcPct val="35000"/>
            </a:spcAft>
            <a:buNone/>
          </a:pPr>
          <a:r>
            <a:rPr lang="en-US" sz="2000" kern="1200" dirty="0">
              <a:latin typeface="Cambria Math" panose="02040503050406030204" pitchFamily="18" charset="0"/>
              <a:ea typeface="Cambria Math" panose="02040503050406030204" pitchFamily="18" charset="0"/>
            </a:rPr>
            <a:t>Refund  in accordance with provision of law (SGST)</a:t>
          </a:r>
          <a:endParaRPr lang="en-IN" sz="2000" kern="1200" dirty="0">
            <a:latin typeface="+mn-lt"/>
          </a:endParaRPr>
        </a:p>
      </dsp:txBody>
      <dsp:txXfrm>
        <a:off x="8123019" y="2440812"/>
        <a:ext cx="2798242" cy="1356906"/>
      </dsp:txXfrm>
    </dsp:sp>
  </dsp:spTree>
</dsp:drawing>
</file>

<file path=ppt/diagrams/drawing6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A93B01-7486-484B-BBA7-AA324A2213BB}">
      <dsp:nvSpPr>
        <dsp:cNvPr id="0" name=""/>
        <dsp:cNvSpPr/>
      </dsp:nvSpPr>
      <dsp:spPr>
        <a:xfrm>
          <a:off x="382075" y="488061"/>
          <a:ext cx="8562728" cy="804583"/>
        </a:xfrm>
        <a:prstGeom prst="roundRect">
          <a:avLst>
            <a:gd name="adj" fmla="val 1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latin typeface="Cambria Math" panose="02040503050406030204" pitchFamily="18" charset="0"/>
              <a:ea typeface="Cambria Math" panose="02040503050406030204" pitchFamily="18" charset="0"/>
            </a:rPr>
            <a:t>Goods and / or services supplied on or after appointed day</a:t>
          </a:r>
          <a:endParaRPr lang="en-IN" sz="2500" kern="1200" dirty="0">
            <a:latin typeface="+mn-lt"/>
          </a:endParaRPr>
        </a:p>
      </dsp:txBody>
      <dsp:txXfrm>
        <a:off x="405640" y="511626"/>
        <a:ext cx="7228031" cy="757453"/>
      </dsp:txXfrm>
    </dsp:sp>
    <dsp:sp modelId="{09FD7893-22D1-46A8-B6E6-F11FFD5F33B8}">
      <dsp:nvSpPr>
        <dsp:cNvPr id="0" name=""/>
        <dsp:cNvSpPr/>
      </dsp:nvSpPr>
      <dsp:spPr>
        <a:xfrm>
          <a:off x="1260717" y="1801116"/>
          <a:ext cx="8562728" cy="804583"/>
        </a:xfrm>
        <a:prstGeom prst="roundRect">
          <a:avLst>
            <a:gd name="adj" fmla="val 1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latin typeface="Cambria Math" panose="02040503050406030204" pitchFamily="18" charset="0"/>
              <a:ea typeface="Cambria Math" panose="02040503050406030204" pitchFamily="18" charset="0"/>
            </a:rPr>
            <a:t>Contract entered prior to the appointed day </a:t>
          </a:r>
        </a:p>
      </dsp:txBody>
      <dsp:txXfrm>
        <a:off x="1284282" y="1824681"/>
        <a:ext cx="6939957" cy="757453"/>
      </dsp:txXfrm>
    </dsp:sp>
    <dsp:sp modelId="{42EBD1D2-624A-4CA1-897D-7AFEC6B29BA8}">
      <dsp:nvSpPr>
        <dsp:cNvPr id="0" name=""/>
        <dsp:cNvSpPr/>
      </dsp:nvSpPr>
      <dsp:spPr>
        <a:xfrm>
          <a:off x="2098879" y="3273837"/>
          <a:ext cx="8562728" cy="804583"/>
        </a:xfrm>
        <a:prstGeom prst="roundRect">
          <a:avLst>
            <a:gd name="adj" fmla="val 1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latin typeface="Cambria Math" panose="02040503050406030204" pitchFamily="18" charset="0"/>
              <a:ea typeface="Cambria Math" panose="02040503050406030204" pitchFamily="18" charset="0"/>
            </a:rPr>
            <a:t>Liable for payment of taxes under the GST law </a:t>
          </a:r>
        </a:p>
      </dsp:txBody>
      <dsp:txXfrm>
        <a:off x="2122444" y="3297402"/>
        <a:ext cx="6939957" cy="757453"/>
      </dsp:txXfrm>
    </dsp:sp>
    <dsp:sp modelId="{2E962A04-9469-4382-AC51-0C0F44B13C52}">
      <dsp:nvSpPr>
        <dsp:cNvPr id="0" name=""/>
        <dsp:cNvSpPr/>
      </dsp:nvSpPr>
      <dsp:spPr>
        <a:xfrm>
          <a:off x="8252975" y="923488"/>
          <a:ext cx="747517" cy="985526"/>
        </a:xfrm>
        <a:prstGeom prst="downArrow">
          <a:avLst>
            <a:gd name="adj1" fmla="val 55000"/>
            <a:gd name="adj2" fmla="val 45000"/>
          </a:avLst>
        </a:prstGeom>
        <a:solidFill>
          <a:schemeClr val="dk2">
            <a:alpha val="90000"/>
            <a:tint val="40000"/>
            <a:hueOff val="0"/>
            <a:satOff val="0"/>
            <a:lumOff val="0"/>
            <a:alphaOff val="0"/>
          </a:schemeClr>
        </a:solidFill>
        <a:ln w="19050"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IN" sz="3600" kern="1200" dirty="0">
            <a:latin typeface="+mn-lt"/>
          </a:endParaRPr>
        </a:p>
      </dsp:txBody>
      <dsp:txXfrm>
        <a:off x="8421166" y="923488"/>
        <a:ext cx="411135" cy="800516"/>
      </dsp:txXfrm>
    </dsp:sp>
    <dsp:sp modelId="{086DC79B-6B92-4CB2-B1AF-896657BE0D26}">
      <dsp:nvSpPr>
        <dsp:cNvPr id="0" name=""/>
        <dsp:cNvSpPr/>
      </dsp:nvSpPr>
      <dsp:spPr>
        <a:xfrm>
          <a:off x="9075935" y="2486262"/>
          <a:ext cx="747517" cy="1048352"/>
        </a:xfrm>
        <a:prstGeom prst="downArrow">
          <a:avLst>
            <a:gd name="adj1" fmla="val 55000"/>
            <a:gd name="adj2" fmla="val 45000"/>
          </a:avLst>
        </a:prstGeom>
        <a:solidFill>
          <a:schemeClr val="dk2">
            <a:alpha val="90000"/>
            <a:tint val="40000"/>
            <a:hueOff val="0"/>
            <a:satOff val="0"/>
            <a:lumOff val="0"/>
            <a:alphaOff val="0"/>
          </a:schemeClr>
        </a:solidFill>
        <a:ln w="19050"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IN" sz="3600" kern="1200"/>
        </a:p>
      </dsp:txBody>
      <dsp:txXfrm>
        <a:off x="9244126" y="2486262"/>
        <a:ext cx="411135" cy="863342"/>
      </dsp:txXfrm>
    </dsp:sp>
  </dsp:spTree>
</dsp:drawing>
</file>

<file path=ppt/diagrams/drawing6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BBCDEF-C5BF-46FB-84C5-6760B7BCA5B9}">
      <dsp:nvSpPr>
        <dsp:cNvPr id="0" name=""/>
        <dsp:cNvSpPr/>
      </dsp:nvSpPr>
      <dsp:spPr>
        <a:xfrm>
          <a:off x="5486400" y="1893182"/>
          <a:ext cx="2289292" cy="794630"/>
        </a:xfrm>
        <a:custGeom>
          <a:avLst/>
          <a:gdLst/>
          <a:ahLst/>
          <a:cxnLst/>
          <a:rect l="0" t="0" r="0" b="0"/>
          <a:pathLst>
            <a:path>
              <a:moveTo>
                <a:pt x="0" y="0"/>
              </a:moveTo>
              <a:lnTo>
                <a:pt x="0" y="397315"/>
              </a:lnTo>
              <a:lnTo>
                <a:pt x="2289292" y="397315"/>
              </a:lnTo>
              <a:lnTo>
                <a:pt x="2289292" y="794630"/>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2014A7-4C0C-4A5B-BAF9-D31A546B4CD6}">
      <dsp:nvSpPr>
        <dsp:cNvPr id="0" name=""/>
        <dsp:cNvSpPr/>
      </dsp:nvSpPr>
      <dsp:spPr>
        <a:xfrm>
          <a:off x="3197107" y="1893182"/>
          <a:ext cx="2289292" cy="794630"/>
        </a:xfrm>
        <a:custGeom>
          <a:avLst/>
          <a:gdLst/>
          <a:ahLst/>
          <a:cxnLst/>
          <a:rect l="0" t="0" r="0" b="0"/>
          <a:pathLst>
            <a:path>
              <a:moveTo>
                <a:pt x="2289292" y="0"/>
              </a:moveTo>
              <a:lnTo>
                <a:pt x="2289292" y="397315"/>
              </a:lnTo>
              <a:lnTo>
                <a:pt x="0" y="397315"/>
              </a:lnTo>
              <a:lnTo>
                <a:pt x="0" y="794630"/>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609E63B-40CB-4F4C-9850-F69D80060A70}">
      <dsp:nvSpPr>
        <dsp:cNvPr id="0" name=""/>
        <dsp:cNvSpPr/>
      </dsp:nvSpPr>
      <dsp:spPr>
        <a:xfrm flipH="1">
          <a:off x="4505504" y="1204"/>
          <a:ext cx="1961791" cy="1891977"/>
        </a:xfrm>
        <a:prstGeom prst="arc">
          <a:avLst>
            <a:gd name="adj1" fmla="val 13200000"/>
            <a:gd name="adj2" fmla="val 19200000"/>
          </a:avLst>
        </a:pr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CD3CE5C-A015-4802-8071-36B2115B5B6D}">
      <dsp:nvSpPr>
        <dsp:cNvPr id="0" name=""/>
        <dsp:cNvSpPr/>
      </dsp:nvSpPr>
      <dsp:spPr>
        <a:xfrm flipH="1">
          <a:off x="4505504" y="1204"/>
          <a:ext cx="1961791" cy="1891977"/>
        </a:xfrm>
        <a:prstGeom prst="arc">
          <a:avLst>
            <a:gd name="adj1" fmla="val 2400000"/>
            <a:gd name="adj2" fmla="val 8400000"/>
          </a:avLst>
        </a:pr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58A1316-D216-4885-8EF9-58D503CF5AF6}">
      <dsp:nvSpPr>
        <dsp:cNvPr id="0" name=""/>
        <dsp:cNvSpPr/>
      </dsp:nvSpPr>
      <dsp:spPr>
        <a:xfrm flipH="1">
          <a:off x="3524608" y="341760"/>
          <a:ext cx="3923583" cy="1210865"/>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en-IN" sz="2900" kern="1200" dirty="0"/>
            <a:t>Tax Shall not be payable if</a:t>
          </a:r>
          <a:endParaRPr lang="en-IN" sz="2900" kern="1200" dirty="0">
            <a:latin typeface="+mn-lt"/>
          </a:endParaRPr>
        </a:p>
      </dsp:txBody>
      <dsp:txXfrm>
        <a:off x="3524608" y="341760"/>
        <a:ext cx="3923583" cy="1210865"/>
      </dsp:txXfrm>
    </dsp:sp>
    <dsp:sp modelId="{02D29163-DAE7-4E91-B170-7FCB95DCC452}">
      <dsp:nvSpPr>
        <dsp:cNvPr id="0" name=""/>
        <dsp:cNvSpPr/>
      </dsp:nvSpPr>
      <dsp:spPr>
        <a:xfrm>
          <a:off x="2251118" y="2687812"/>
          <a:ext cx="1891977" cy="1891977"/>
        </a:xfrm>
        <a:prstGeom prst="arc">
          <a:avLst>
            <a:gd name="adj1" fmla="val 13200000"/>
            <a:gd name="adj2" fmla="val 19200000"/>
          </a:avLst>
        </a:pr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C37BFA9-5973-4EE6-9912-65D3447337B3}">
      <dsp:nvSpPr>
        <dsp:cNvPr id="0" name=""/>
        <dsp:cNvSpPr/>
      </dsp:nvSpPr>
      <dsp:spPr>
        <a:xfrm>
          <a:off x="2251118" y="2687812"/>
          <a:ext cx="1891977" cy="1891977"/>
        </a:xfrm>
        <a:prstGeom prst="arc">
          <a:avLst>
            <a:gd name="adj1" fmla="val 2400000"/>
            <a:gd name="adj2" fmla="val 8400000"/>
          </a:avLst>
        </a:pr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0719219-E618-4A5C-BF60-4ED307998B5A}">
      <dsp:nvSpPr>
        <dsp:cNvPr id="0" name=""/>
        <dsp:cNvSpPr/>
      </dsp:nvSpPr>
      <dsp:spPr>
        <a:xfrm>
          <a:off x="1305129" y="3028368"/>
          <a:ext cx="3783955" cy="1210865"/>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en-US" sz="2900" kern="1200" dirty="0">
              <a:latin typeface="Cambria Math" panose="02040503050406030204" pitchFamily="18" charset="0"/>
              <a:ea typeface="Cambria Math" panose="02040503050406030204" pitchFamily="18" charset="0"/>
            </a:rPr>
            <a:t>Duty or tax payable has been already paid under the earlier law  </a:t>
          </a:r>
        </a:p>
      </dsp:txBody>
      <dsp:txXfrm>
        <a:off x="1305129" y="3028368"/>
        <a:ext cx="3783955" cy="1210865"/>
      </dsp:txXfrm>
    </dsp:sp>
    <dsp:sp modelId="{50C0925E-4BCB-49BE-A97D-D68E13D211A7}">
      <dsp:nvSpPr>
        <dsp:cNvPr id="0" name=""/>
        <dsp:cNvSpPr/>
      </dsp:nvSpPr>
      <dsp:spPr>
        <a:xfrm>
          <a:off x="6829704" y="2687812"/>
          <a:ext cx="1891977" cy="1891977"/>
        </a:xfrm>
        <a:prstGeom prst="arc">
          <a:avLst>
            <a:gd name="adj1" fmla="val 13200000"/>
            <a:gd name="adj2" fmla="val 19200000"/>
          </a:avLst>
        </a:pr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5F7CA8C-8B52-46F3-B245-B84DBAD2FF86}">
      <dsp:nvSpPr>
        <dsp:cNvPr id="0" name=""/>
        <dsp:cNvSpPr/>
      </dsp:nvSpPr>
      <dsp:spPr>
        <a:xfrm>
          <a:off x="6829704" y="2687812"/>
          <a:ext cx="1891977" cy="1891977"/>
        </a:xfrm>
        <a:prstGeom prst="arc">
          <a:avLst>
            <a:gd name="adj1" fmla="val 2400000"/>
            <a:gd name="adj2" fmla="val 8400000"/>
          </a:avLst>
        </a:pr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1389818-F27D-486A-BDC9-33162CFB5915}">
      <dsp:nvSpPr>
        <dsp:cNvPr id="0" name=""/>
        <dsp:cNvSpPr/>
      </dsp:nvSpPr>
      <dsp:spPr>
        <a:xfrm>
          <a:off x="5883715" y="3028368"/>
          <a:ext cx="3783955" cy="1210865"/>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en-US" sz="2900" kern="1200" dirty="0">
              <a:latin typeface="Cambria Math" panose="02040503050406030204" pitchFamily="18" charset="0"/>
              <a:ea typeface="Cambria Math" panose="02040503050406030204" pitchFamily="18" charset="0"/>
            </a:rPr>
            <a:t>Consideration is received prior to the appointed day ; and </a:t>
          </a:r>
        </a:p>
      </dsp:txBody>
      <dsp:txXfrm>
        <a:off x="5883715" y="3028368"/>
        <a:ext cx="3783955" cy="1210865"/>
      </dsp:txXfrm>
    </dsp:sp>
  </dsp:spTree>
</dsp:drawing>
</file>

<file path=ppt/diagrams/drawing6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6FF0B1-7907-42A5-B45D-420BF5B428F7}">
      <dsp:nvSpPr>
        <dsp:cNvPr id="0" name=""/>
        <dsp:cNvSpPr/>
      </dsp:nvSpPr>
      <dsp:spPr>
        <a:xfrm>
          <a:off x="946" y="416142"/>
          <a:ext cx="3690125" cy="1949670"/>
        </a:xfrm>
        <a:prstGeom prst="rect">
          <a:avLst/>
        </a:prstGeom>
        <a:solidFill>
          <a:schemeClr val="bg1"/>
        </a:solidFill>
        <a:ln w="57150" cap="rnd"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IN" sz="2300" kern="1200" dirty="0">
              <a:solidFill>
                <a:schemeClr val="tx1"/>
              </a:solidFill>
              <a:latin typeface="Cambria Math" panose="02040503050406030204" pitchFamily="18" charset="0"/>
              <a:ea typeface="Cambria Math" panose="02040503050406030204" pitchFamily="18" charset="0"/>
            </a:rPr>
            <a:t>To the extent that </a:t>
          </a:r>
          <a:r>
            <a:rPr lang="en-IN" sz="2300" b="1" kern="1200" dirty="0">
              <a:solidFill>
                <a:schemeClr val="tx1"/>
              </a:solidFill>
              <a:latin typeface="Cambria Math" panose="02040503050406030204" pitchFamily="18" charset="0"/>
              <a:ea typeface="Cambria Math" panose="02040503050406030204" pitchFamily="18" charset="0"/>
            </a:rPr>
            <a:t>point of taxation arose before the appointed day,</a:t>
          </a:r>
          <a:r>
            <a:rPr lang="en-IN" sz="2300" kern="1200" dirty="0">
              <a:solidFill>
                <a:schemeClr val="tx1"/>
              </a:solidFill>
              <a:latin typeface="Cambria Math" panose="02040503050406030204" pitchFamily="18" charset="0"/>
              <a:ea typeface="Cambria Math" panose="02040503050406030204" pitchFamily="18" charset="0"/>
            </a:rPr>
            <a:t> tax on goods and services will be payable under earlier law</a:t>
          </a:r>
        </a:p>
      </dsp:txBody>
      <dsp:txXfrm>
        <a:off x="946" y="416142"/>
        <a:ext cx="3690125" cy="1949670"/>
      </dsp:txXfrm>
    </dsp:sp>
    <dsp:sp modelId="{0F4125B6-FE3E-4D1D-86F7-9250397FFEA5}">
      <dsp:nvSpPr>
        <dsp:cNvPr id="0" name=""/>
        <dsp:cNvSpPr/>
      </dsp:nvSpPr>
      <dsp:spPr>
        <a:xfrm>
          <a:off x="4060083" y="416142"/>
          <a:ext cx="3690125" cy="1949670"/>
        </a:xfrm>
        <a:prstGeom prst="rect">
          <a:avLst/>
        </a:prstGeom>
        <a:solidFill>
          <a:schemeClr val="bg1"/>
        </a:solidFill>
        <a:ln w="57150" cap="rnd"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IN" sz="2300" kern="1200" dirty="0">
              <a:solidFill>
                <a:schemeClr val="tx1"/>
              </a:solidFill>
              <a:latin typeface="Cambria Math" panose="02040503050406030204" pitchFamily="18" charset="0"/>
              <a:ea typeface="Cambria Math" panose="02040503050406030204" pitchFamily="18" charset="0"/>
            </a:rPr>
            <a:t>Provisions to apply notwithstanding anything contained in Time of Supply of Goods and Services</a:t>
          </a:r>
        </a:p>
      </dsp:txBody>
      <dsp:txXfrm>
        <a:off x="4060083" y="416142"/>
        <a:ext cx="3690125" cy="1949670"/>
      </dsp:txXfrm>
    </dsp:sp>
    <dsp:sp modelId="{F8EA775B-8B7B-4A77-88FB-E9AE06669B5F}">
      <dsp:nvSpPr>
        <dsp:cNvPr id="0" name=""/>
        <dsp:cNvSpPr/>
      </dsp:nvSpPr>
      <dsp:spPr>
        <a:xfrm>
          <a:off x="2030514" y="2734824"/>
          <a:ext cx="3690125" cy="1949670"/>
        </a:xfrm>
        <a:prstGeom prst="rect">
          <a:avLst/>
        </a:prstGeom>
        <a:solidFill>
          <a:schemeClr val="bg1"/>
        </a:solidFill>
        <a:ln w="57150" cap="rnd"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IN" sz="2300" kern="1200" dirty="0">
              <a:solidFill>
                <a:schemeClr val="tx1"/>
              </a:solidFill>
              <a:latin typeface="Cambria Math" panose="02040503050406030204" pitchFamily="18" charset="0"/>
              <a:ea typeface="Cambria Math" panose="02040503050406030204" pitchFamily="18" charset="0"/>
            </a:rPr>
            <a:t>If portion of such supply not covered by this Section - such portion liable to GST</a:t>
          </a:r>
        </a:p>
      </dsp:txBody>
      <dsp:txXfrm>
        <a:off x="2030514" y="2734824"/>
        <a:ext cx="3690125" cy="1949670"/>
      </dsp:txXfrm>
    </dsp:sp>
  </dsp:spTree>
</dsp:drawing>
</file>

<file path=ppt/diagrams/drawing6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01AD16-68DB-4A7F-9B20-0AF0F3F75744}">
      <dsp:nvSpPr>
        <dsp:cNvPr id="0" name=""/>
        <dsp:cNvSpPr/>
      </dsp:nvSpPr>
      <dsp:spPr>
        <a:xfrm>
          <a:off x="5486400" y="1893182"/>
          <a:ext cx="2289292" cy="794630"/>
        </a:xfrm>
        <a:custGeom>
          <a:avLst/>
          <a:gdLst/>
          <a:ahLst/>
          <a:cxnLst/>
          <a:rect l="0" t="0" r="0" b="0"/>
          <a:pathLst>
            <a:path>
              <a:moveTo>
                <a:pt x="0" y="0"/>
              </a:moveTo>
              <a:lnTo>
                <a:pt x="0" y="397315"/>
              </a:lnTo>
              <a:lnTo>
                <a:pt x="2289292" y="397315"/>
              </a:lnTo>
              <a:lnTo>
                <a:pt x="2289292" y="794630"/>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74950DB-0A81-4A07-9D02-57C7DDFBF9D9}">
      <dsp:nvSpPr>
        <dsp:cNvPr id="0" name=""/>
        <dsp:cNvSpPr/>
      </dsp:nvSpPr>
      <dsp:spPr>
        <a:xfrm>
          <a:off x="3197107" y="1893182"/>
          <a:ext cx="2289292" cy="794630"/>
        </a:xfrm>
        <a:custGeom>
          <a:avLst/>
          <a:gdLst/>
          <a:ahLst/>
          <a:cxnLst/>
          <a:rect l="0" t="0" r="0" b="0"/>
          <a:pathLst>
            <a:path>
              <a:moveTo>
                <a:pt x="2289292" y="0"/>
              </a:moveTo>
              <a:lnTo>
                <a:pt x="2289292" y="397315"/>
              </a:lnTo>
              <a:lnTo>
                <a:pt x="0" y="397315"/>
              </a:lnTo>
              <a:lnTo>
                <a:pt x="0" y="794630"/>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F9034E4-A8D9-4C60-9F0C-B08BB3E20197}">
      <dsp:nvSpPr>
        <dsp:cNvPr id="0" name=""/>
        <dsp:cNvSpPr/>
      </dsp:nvSpPr>
      <dsp:spPr>
        <a:xfrm>
          <a:off x="3594422" y="1204"/>
          <a:ext cx="3783955" cy="1891977"/>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b="0" kern="1200" dirty="0">
              <a:latin typeface="+mn-lt"/>
              <a:ea typeface="Cambria Math" panose="02040503050406030204" pitchFamily="18" charset="0"/>
            </a:rPr>
            <a:t>Input service distributor shall be eligible for distribution of credit </a:t>
          </a:r>
          <a:endParaRPr lang="en-IN" sz="2800" b="0" kern="1200" dirty="0">
            <a:latin typeface="+mn-lt"/>
          </a:endParaRPr>
        </a:p>
      </dsp:txBody>
      <dsp:txXfrm>
        <a:off x="3594422" y="1204"/>
        <a:ext cx="3783955" cy="1891977"/>
      </dsp:txXfrm>
    </dsp:sp>
    <dsp:sp modelId="{A7CC39F0-C3D1-485A-8DC8-A82261E5DCE1}">
      <dsp:nvSpPr>
        <dsp:cNvPr id="0" name=""/>
        <dsp:cNvSpPr/>
      </dsp:nvSpPr>
      <dsp:spPr>
        <a:xfrm>
          <a:off x="1305129" y="2687812"/>
          <a:ext cx="3783955" cy="1891977"/>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mn-lt"/>
              <a:ea typeface="Cambria Math" panose="02040503050406030204" pitchFamily="18" charset="0"/>
            </a:rPr>
            <a:t>Services are received prior to appointed day</a:t>
          </a:r>
        </a:p>
      </dsp:txBody>
      <dsp:txXfrm>
        <a:off x="1305129" y="2687812"/>
        <a:ext cx="3783955" cy="1891977"/>
      </dsp:txXfrm>
    </dsp:sp>
    <dsp:sp modelId="{D5F46F8E-E5C9-4C3C-ACFC-20453C8E1676}">
      <dsp:nvSpPr>
        <dsp:cNvPr id="0" name=""/>
        <dsp:cNvSpPr/>
      </dsp:nvSpPr>
      <dsp:spPr>
        <a:xfrm>
          <a:off x="5883715" y="2687812"/>
          <a:ext cx="3783955" cy="1891977"/>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mn-lt"/>
              <a:ea typeface="Cambria Math" panose="02040503050406030204" pitchFamily="18" charset="0"/>
            </a:rPr>
            <a:t>Invoices for such services are received on or after the appointed day</a:t>
          </a:r>
        </a:p>
      </dsp:txBody>
      <dsp:txXfrm>
        <a:off x="5883715" y="2687812"/>
        <a:ext cx="3783955" cy="1891977"/>
      </dsp:txXfrm>
    </dsp:sp>
  </dsp:spTree>
</dsp:drawing>
</file>

<file path=ppt/diagrams/drawing6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55FEEB-1957-437D-A65A-37C8997DA035}">
      <dsp:nvSpPr>
        <dsp:cNvPr id="0" name=""/>
        <dsp:cNvSpPr/>
      </dsp:nvSpPr>
      <dsp:spPr>
        <a:xfrm>
          <a:off x="14933" y="0"/>
          <a:ext cx="2868439" cy="1885950"/>
        </a:xfrm>
        <a:prstGeom prst="roundRect">
          <a:avLst>
            <a:gd name="adj" fmla="val 10000"/>
          </a:avLst>
        </a:prstGeom>
        <a:solidFill>
          <a:schemeClr val="bg1"/>
        </a:solidFill>
        <a:ln w="38100" cap="rnd"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IN" sz="2300" kern="1200" dirty="0">
              <a:solidFill>
                <a:schemeClr val="tx1"/>
              </a:solidFill>
              <a:latin typeface="Cambria Math" panose="02040503050406030204" pitchFamily="18" charset="0"/>
              <a:ea typeface="Cambria Math" panose="02040503050406030204" pitchFamily="18" charset="0"/>
            </a:rPr>
            <a:t>Taxable person has centralised registration under earlier law</a:t>
          </a:r>
        </a:p>
      </dsp:txBody>
      <dsp:txXfrm>
        <a:off x="70171" y="55238"/>
        <a:ext cx="2757963" cy="1775474"/>
      </dsp:txXfrm>
    </dsp:sp>
    <dsp:sp modelId="{BE0AE164-0214-467D-98CA-E8C4CE83B12B}">
      <dsp:nvSpPr>
        <dsp:cNvPr id="0" name=""/>
        <dsp:cNvSpPr/>
      </dsp:nvSpPr>
      <dsp:spPr>
        <a:xfrm>
          <a:off x="3170216" y="587288"/>
          <a:ext cx="608109" cy="7113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endParaRPr lang="en-IN" sz="3200" kern="1200"/>
        </a:p>
      </dsp:txBody>
      <dsp:txXfrm>
        <a:off x="3170216" y="729562"/>
        <a:ext cx="425676" cy="426824"/>
      </dsp:txXfrm>
    </dsp:sp>
    <dsp:sp modelId="{9324FADF-6C4F-4A0B-AE79-14F46BC64C7F}">
      <dsp:nvSpPr>
        <dsp:cNvPr id="0" name=""/>
        <dsp:cNvSpPr/>
      </dsp:nvSpPr>
      <dsp:spPr>
        <a:xfrm>
          <a:off x="4030748" y="0"/>
          <a:ext cx="2868439" cy="1885950"/>
        </a:xfrm>
        <a:prstGeom prst="roundRect">
          <a:avLst>
            <a:gd name="adj" fmla="val 10000"/>
          </a:avLst>
        </a:prstGeom>
        <a:solidFill>
          <a:schemeClr val="bg1"/>
        </a:solidFill>
        <a:ln w="38100" cap="rnd"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IN" sz="2300" kern="1200" dirty="0">
              <a:solidFill>
                <a:schemeClr val="tx1"/>
              </a:solidFill>
              <a:latin typeface="Cambria Math" panose="02040503050406030204" pitchFamily="18" charset="0"/>
              <a:ea typeface="Cambria Math" panose="02040503050406030204" pitchFamily="18" charset="0"/>
            </a:rPr>
            <a:t>Obtained registration under GST law</a:t>
          </a:r>
        </a:p>
      </dsp:txBody>
      <dsp:txXfrm>
        <a:off x="4085986" y="55238"/>
        <a:ext cx="2757963" cy="1775474"/>
      </dsp:txXfrm>
    </dsp:sp>
    <dsp:sp modelId="{72CBCDDF-9EE9-45D6-BA5E-B0383B92DF30}">
      <dsp:nvSpPr>
        <dsp:cNvPr id="0" name=""/>
        <dsp:cNvSpPr/>
      </dsp:nvSpPr>
      <dsp:spPr>
        <a:xfrm>
          <a:off x="7186031" y="587288"/>
          <a:ext cx="608109" cy="7113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endParaRPr lang="en-IN" sz="3200" kern="1200"/>
        </a:p>
      </dsp:txBody>
      <dsp:txXfrm>
        <a:off x="7186031" y="729562"/>
        <a:ext cx="425676" cy="426824"/>
      </dsp:txXfrm>
    </dsp:sp>
    <dsp:sp modelId="{63DF71FC-22AD-4DDE-862E-31C1E5B98037}">
      <dsp:nvSpPr>
        <dsp:cNvPr id="0" name=""/>
        <dsp:cNvSpPr/>
      </dsp:nvSpPr>
      <dsp:spPr>
        <a:xfrm>
          <a:off x="8046563" y="0"/>
          <a:ext cx="2868439" cy="1885950"/>
        </a:xfrm>
        <a:prstGeom prst="roundRect">
          <a:avLst>
            <a:gd name="adj" fmla="val 10000"/>
          </a:avLst>
        </a:prstGeom>
        <a:solidFill>
          <a:schemeClr val="bg1"/>
        </a:solidFill>
        <a:ln w="38100" cap="rnd"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IN" sz="2300" kern="1200" dirty="0">
              <a:solidFill>
                <a:schemeClr val="tx1"/>
              </a:solidFill>
              <a:latin typeface="Cambria Math" panose="02040503050406030204" pitchFamily="18" charset="0"/>
              <a:ea typeface="Cambria Math" panose="02040503050406030204" pitchFamily="18" charset="0"/>
            </a:rPr>
            <a:t>Allowed to take credit of </a:t>
          </a:r>
          <a:r>
            <a:rPr lang="en-IN" sz="2300" kern="1200" dirty="0" err="1">
              <a:solidFill>
                <a:schemeClr val="tx1"/>
              </a:solidFill>
              <a:latin typeface="Cambria Math" panose="02040503050406030204" pitchFamily="18" charset="0"/>
              <a:ea typeface="Cambria Math" panose="02040503050406030204" pitchFamily="18" charset="0"/>
            </a:rPr>
            <a:t>Cenvat</a:t>
          </a:r>
          <a:r>
            <a:rPr lang="en-IN" sz="2300" kern="1200" dirty="0">
              <a:solidFill>
                <a:schemeClr val="tx1"/>
              </a:solidFill>
              <a:latin typeface="Cambria Math" panose="02040503050406030204" pitchFamily="18" charset="0"/>
              <a:ea typeface="Cambria Math" panose="02040503050406030204" pitchFamily="18" charset="0"/>
            </a:rPr>
            <a:t> c/f in return furnished under earlier law in electronic credit ledger </a:t>
          </a:r>
        </a:p>
      </dsp:txBody>
      <dsp:txXfrm>
        <a:off x="8101801" y="55238"/>
        <a:ext cx="2757963" cy="1775474"/>
      </dsp:txXfrm>
    </dsp:sp>
  </dsp:spTree>
</dsp:drawing>
</file>

<file path=ppt/diagrams/drawing7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4B3C94-3D17-4CC0-BF52-BB324D234AD1}">
      <dsp:nvSpPr>
        <dsp:cNvPr id="0" name=""/>
        <dsp:cNvSpPr/>
      </dsp:nvSpPr>
      <dsp:spPr>
        <a:xfrm>
          <a:off x="1339" y="0"/>
          <a:ext cx="3482578" cy="5105400"/>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n-lt"/>
              <a:ea typeface="Cambria Math" panose="02040503050406030204" pitchFamily="18" charset="0"/>
            </a:rPr>
            <a:t>Person eligible for input tax credit </a:t>
          </a:r>
          <a:endParaRPr lang="en-IN" sz="2400" b="0" kern="1200" dirty="0">
            <a:latin typeface="+mn-lt"/>
          </a:endParaRPr>
        </a:p>
      </dsp:txBody>
      <dsp:txXfrm>
        <a:off x="1339" y="0"/>
        <a:ext cx="3482578" cy="1531620"/>
      </dsp:txXfrm>
    </dsp:sp>
    <dsp:sp modelId="{80D8969B-5325-4B65-BD80-2E11A0A6FCB9}">
      <dsp:nvSpPr>
        <dsp:cNvPr id="0" name=""/>
        <dsp:cNvSpPr/>
      </dsp:nvSpPr>
      <dsp:spPr>
        <a:xfrm>
          <a:off x="349597" y="1531620"/>
          <a:ext cx="2786062" cy="3318510"/>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mn-lt"/>
              <a:ea typeface="Cambria Math" panose="02040503050406030204" pitchFamily="18" charset="0"/>
            </a:rPr>
            <a:t>Agent is eligible for taking credit on tax paid goods</a:t>
          </a:r>
        </a:p>
      </dsp:txBody>
      <dsp:txXfrm>
        <a:off x="431198" y="1613221"/>
        <a:ext cx="2622860" cy="3155308"/>
      </dsp:txXfrm>
    </dsp:sp>
    <dsp:sp modelId="{E90A73BA-1E97-4C32-A874-84832A962E01}">
      <dsp:nvSpPr>
        <dsp:cNvPr id="0" name=""/>
        <dsp:cNvSpPr/>
      </dsp:nvSpPr>
      <dsp:spPr>
        <a:xfrm>
          <a:off x="3745110" y="0"/>
          <a:ext cx="3482578" cy="5105400"/>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n-lt"/>
              <a:ea typeface="Cambria Math" panose="02040503050406030204" pitchFamily="18" charset="0"/>
            </a:rPr>
            <a:t>Credit available on</a:t>
          </a:r>
        </a:p>
      </dsp:txBody>
      <dsp:txXfrm>
        <a:off x="3745110" y="0"/>
        <a:ext cx="3482578" cy="1531620"/>
      </dsp:txXfrm>
    </dsp:sp>
    <dsp:sp modelId="{777AC38A-FE0E-471E-B9FC-1999CEAEFAF0}">
      <dsp:nvSpPr>
        <dsp:cNvPr id="0" name=""/>
        <dsp:cNvSpPr/>
      </dsp:nvSpPr>
      <dsp:spPr>
        <a:xfrm>
          <a:off x="4093368" y="1533115"/>
          <a:ext cx="2786062" cy="1539347"/>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mn-lt"/>
              <a:ea typeface="Cambria Math" panose="02040503050406030204" pitchFamily="18" charset="0"/>
            </a:rPr>
            <a:t>Any goods/ capital goods belonging to the Principal; and</a:t>
          </a:r>
        </a:p>
      </dsp:txBody>
      <dsp:txXfrm>
        <a:off x="4138454" y="1578201"/>
        <a:ext cx="2695890" cy="1449175"/>
      </dsp:txXfrm>
    </dsp:sp>
    <dsp:sp modelId="{2268F7A0-D2AA-4AAE-B780-5E4229811273}">
      <dsp:nvSpPr>
        <dsp:cNvPr id="0" name=""/>
        <dsp:cNvSpPr/>
      </dsp:nvSpPr>
      <dsp:spPr>
        <a:xfrm>
          <a:off x="4093368" y="3309286"/>
          <a:ext cx="2786062" cy="1539347"/>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mn-lt"/>
              <a:ea typeface="Cambria Math" panose="02040503050406030204" pitchFamily="18" charset="0"/>
            </a:rPr>
            <a:t>Such goods are lying at the premises of Agent as on the appointed day</a:t>
          </a:r>
        </a:p>
      </dsp:txBody>
      <dsp:txXfrm>
        <a:off x="4138454" y="3354372"/>
        <a:ext cx="2695890" cy="1449175"/>
      </dsp:txXfrm>
    </dsp:sp>
    <dsp:sp modelId="{DCD38D2B-CACA-4D35-88CF-262B346F6097}">
      <dsp:nvSpPr>
        <dsp:cNvPr id="0" name=""/>
        <dsp:cNvSpPr/>
      </dsp:nvSpPr>
      <dsp:spPr>
        <a:xfrm>
          <a:off x="7488882" y="0"/>
          <a:ext cx="3482578" cy="5105400"/>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n-lt"/>
              <a:ea typeface="Cambria Math" panose="02040503050406030204" pitchFamily="18" charset="0"/>
            </a:rPr>
            <a:t>Conditions</a:t>
          </a:r>
        </a:p>
      </dsp:txBody>
      <dsp:txXfrm>
        <a:off x="7488882" y="0"/>
        <a:ext cx="3482578" cy="1531620"/>
      </dsp:txXfrm>
    </dsp:sp>
    <dsp:sp modelId="{D201D172-D937-49F4-8D5E-F503806CED82}">
      <dsp:nvSpPr>
        <dsp:cNvPr id="0" name=""/>
        <dsp:cNvSpPr/>
      </dsp:nvSpPr>
      <dsp:spPr>
        <a:xfrm>
          <a:off x="7558074" y="1318883"/>
          <a:ext cx="3287024" cy="695207"/>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n-lt"/>
              <a:ea typeface="Cambria Math" panose="02040503050406030204" pitchFamily="18" charset="0"/>
            </a:rPr>
            <a:t>Agent must be a registered taxable person under GST</a:t>
          </a:r>
          <a:endParaRPr lang="en-IN" sz="1800" kern="1200" dirty="0">
            <a:latin typeface="+mn-lt"/>
          </a:endParaRPr>
        </a:p>
      </dsp:txBody>
      <dsp:txXfrm>
        <a:off x="7578436" y="1339245"/>
        <a:ext cx="3246300" cy="654483"/>
      </dsp:txXfrm>
    </dsp:sp>
    <dsp:sp modelId="{833DC45C-FEC6-4CD7-9116-F40B1716ABCC}">
      <dsp:nvSpPr>
        <dsp:cNvPr id="0" name=""/>
        <dsp:cNvSpPr/>
      </dsp:nvSpPr>
      <dsp:spPr>
        <a:xfrm>
          <a:off x="7558088" y="2123468"/>
          <a:ext cx="3315581" cy="851506"/>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n-lt"/>
              <a:ea typeface="Cambria Math" panose="02040503050406030204" pitchFamily="18" charset="0"/>
            </a:rPr>
            <a:t>Details of goods lying must be declared by the Agent and Principal</a:t>
          </a:r>
          <a:endParaRPr lang="en-IN" sz="1800" kern="1200" dirty="0">
            <a:latin typeface="+mn-lt"/>
          </a:endParaRPr>
        </a:p>
      </dsp:txBody>
      <dsp:txXfrm>
        <a:off x="7583028" y="2148408"/>
        <a:ext cx="3265701" cy="801626"/>
      </dsp:txXfrm>
    </dsp:sp>
    <dsp:sp modelId="{99C06493-C841-42FA-A94B-B888733685D4}">
      <dsp:nvSpPr>
        <dsp:cNvPr id="0" name=""/>
        <dsp:cNvSpPr/>
      </dsp:nvSpPr>
      <dsp:spPr>
        <a:xfrm>
          <a:off x="7572380" y="3060142"/>
          <a:ext cx="3315581" cy="927815"/>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just" defTabSz="800100">
            <a:lnSpc>
              <a:spcPct val="90000"/>
            </a:lnSpc>
            <a:spcBef>
              <a:spcPct val="0"/>
            </a:spcBef>
            <a:spcAft>
              <a:spcPct val="35000"/>
            </a:spcAft>
            <a:buNone/>
          </a:pPr>
          <a:r>
            <a:rPr lang="en-US" sz="1800" kern="1200" dirty="0">
              <a:latin typeface="+mn-lt"/>
              <a:ea typeface="Cambria Math" panose="02040503050406030204" pitchFamily="18" charset="0"/>
            </a:rPr>
            <a:t>Invoices pertaining to such goods must be within twelve months from the appointed day; and</a:t>
          </a:r>
        </a:p>
      </dsp:txBody>
      <dsp:txXfrm>
        <a:off x="7599555" y="3087317"/>
        <a:ext cx="3261231" cy="873465"/>
      </dsp:txXfrm>
    </dsp:sp>
    <dsp:sp modelId="{2A20755D-478E-4190-A94A-ED0AC237B1E0}">
      <dsp:nvSpPr>
        <dsp:cNvPr id="0" name=""/>
        <dsp:cNvSpPr/>
      </dsp:nvSpPr>
      <dsp:spPr>
        <a:xfrm>
          <a:off x="7572380" y="4040445"/>
          <a:ext cx="3315581" cy="652328"/>
        </a:xfrm>
        <a:prstGeom prst="roundRect">
          <a:avLst>
            <a:gd name="adj" fmla="val 10000"/>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n-lt"/>
              <a:ea typeface="Cambria Math" panose="02040503050406030204" pitchFamily="18" charset="0"/>
            </a:rPr>
            <a:t>Principal either reversed or </a:t>
          </a:r>
          <a:r>
            <a:rPr lang="en-US" sz="1800" b="1" kern="1200" dirty="0">
              <a:latin typeface="+mn-lt"/>
              <a:ea typeface="Cambria Math" panose="02040503050406030204" pitchFamily="18" charset="0"/>
            </a:rPr>
            <a:t>should not </a:t>
          </a:r>
          <a:r>
            <a:rPr lang="en-US" sz="1800" kern="1200" dirty="0">
              <a:latin typeface="+mn-lt"/>
              <a:ea typeface="Cambria Math" panose="02040503050406030204" pitchFamily="18" charset="0"/>
            </a:rPr>
            <a:t>have availed credit</a:t>
          </a:r>
        </a:p>
      </dsp:txBody>
      <dsp:txXfrm>
        <a:off x="7591486" y="4059551"/>
        <a:ext cx="3277369" cy="614116"/>
      </dsp:txXfrm>
    </dsp:sp>
  </dsp:spTree>
</dsp:drawing>
</file>

<file path=ppt/diagrams/drawing7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400128-FA84-4E60-8946-DA18985242CA}">
      <dsp:nvSpPr>
        <dsp:cNvPr id="0" name=""/>
        <dsp:cNvSpPr/>
      </dsp:nvSpPr>
      <dsp:spPr>
        <a:xfrm rot="5400000">
          <a:off x="-325443" y="328988"/>
          <a:ext cx="2169620" cy="1518734"/>
        </a:xfrm>
        <a:prstGeom prst="chevron">
          <a:avLst/>
        </a:prstGeom>
        <a:solidFill>
          <a:schemeClr val="dk2">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0" kern="1200" dirty="0">
              <a:latin typeface="+mn-lt"/>
              <a:ea typeface="Cambria Math" panose="02040503050406030204" pitchFamily="18" charset="0"/>
            </a:rPr>
            <a:t>Tax not to be payable when</a:t>
          </a:r>
        </a:p>
      </dsp:txBody>
      <dsp:txXfrm rot="-5400000">
        <a:off x="0" y="762912"/>
        <a:ext cx="1518734" cy="650886"/>
      </dsp:txXfrm>
    </dsp:sp>
    <dsp:sp modelId="{F2AFF228-33BE-4EF4-A652-8293D7B46625}">
      <dsp:nvSpPr>
        <dsp:cNvPr id="0" name=""/>
        <dsp:cNvSpPr/>
      </dsp:nvSpPr>
      <dsp:spPr>
        <a:xfrm rot="5400000">
          <a:off x="5385065" y="-3862785"/>
          <a:ext cx="1410253" cy="9142915"/>
        </a:xfrm>
        <a:prstGeom prst="round2SameRect">
          <a:avLst/>
        </a:prstGeom>
        <a:solidFill>
          <a:schemeClr val="lt2">
            <a:alpha val="9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latin typeface="+mn-lt"/>
              <a:ea typeface="Cambria Math" panose="02040503050406030204" pitchFamily="18" charset="0"/>
            </a:rPr>
            <a:t>Goods sent on approval basis under earlier law prior to six months from the appointed day;</a:t>
          </a:r>
          <a:endParaRPr lang="en-IN" sz="2000" kern="1200" dirty="0">
            <a:latin typeface="+mn-lt"/>
          </a:endParaRPr>
        </a:p>
        <a:p>
          <a:pPr marL="228600" lvl="1" indent="-228600" algn="l" defTabSz="889000">
            <a:lnSpc>
              <a:spcPct val="90000"/>
            </a:lnSpc>
            <a:spcBef>
              <a:spcPct val="0"/>
            </a:spcBef>
            <a:spcAft>
              <a:spcPct val="15000"/>
            </a:spcAft>
            <a:buChar char="•"/>
          </a:pPr>
          <a:r>
            <a:rPr lang="en-US" sz="2000" b="1" kern="1200" dirty="0">
              <a:latin typeface="+mn-lt"/>
              <a:ea typeface="Cambria Math" panose="02040503050406030204" pitchFamily="18" charset="0"/>
            </a:rPr>
            <a:t>Such goods </a:t>
          </a:r>
          <a:r>
            <a:rPr lang="en-US" sz="2000" kern="1200" dirty="0">
              <a:latin typeface="+mn-lt"/>
              <a:ea typeface="Cambria Math" panose="02040503050406030204" pitchFamily="18" charset="0"/>
            </a:rPr>
            <a:t>are returned within six months or within the extended period from the appointed date</a:t>
          </a:r>
        </a:p>
      </dsp:txBody>
      <dsp:txXfrm rot="-5400000">
        <a:off x="1518735" y="72388"/>
        <a:ext cx="9074072" cy="1272567"/>
      </dsp:txXfrm>
    </dsp:sp>
    <dsp:sp modelId="{0853FCE4-F8F8-431C-ABE6-198128FB2ECA}">
      <dsp:nvSpPr>
        <dsp:cNvPr id="0" name=""/>
        <dsp:cNvSpPr/>
      </dsp:nvSpPr>
      <dsp:spPr>
        <a:xfrm rot="5400000">
          <a:off x="-325443" y="2804710"/>
          <a:ext cx="2169620" cy="1518734"/>
        </a:xfrm>
        <a:prstGeom prst="chevron">
          <a:avLst/>
        </a:prstGeom>
        <a:solidFill>
          <a:schemeClr val="dk2">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0" kern="1200" dirty="0">
              <a:latin typeface="+mn-lt"/>
              <a:ea typeface="Cambria Math" panose="02040503050406030204" pitchFamily="18" charset="0"/>
            </a:rPr>
            <a:t>Tax to be payable when and by whom</a:t>
          </a:r>
        </a:p>
      </dsp:txBody>
      <dsp:txXfrm rot="-5400000">
        <a:off x="0" y="3238634"/>
        <a:ext cx="1518734" cy="650886"/>
      </dsp:txXfrm>
    </dsp:sp>
    <dsp:sp modelId="{59236561-59B2-4B99-AF7A-2A0E0316F142}">
      <dsp:nvSpPr>
        <dsp:cNvPr id="0" name=""/>
        <dsp:cNvSpPr/>
      </dsp:nvSpPr>
      <dsp:spPr>
        <a:xfrm rot="5400000">
          <a:off x="4828783" y="-1386693"/>
          <a:ext cx="2522816" cy="9142915"/>
        </a:xfrm>
        <a:prstGeom prst="round2SameRect">
          <a:avLst/>
        </a:prstGeom>
        <a:solidFill>
          <a:schemeClr val="lt2">
            <a:alpha val="9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latin typeface="+mn-lt"/>
              <a:ea typeface="Cambria Math" panose="02040503050406030204" pitchFamily="18" charset="0"/>
            </a:rPr>
            <a:t>Goods are liable for payment of taxes under GST; and </a:t>
          </a:r>
          <a:endParaRPr lang="en-IN" sz="2000" kern="1200" dirty="0">
            <a:latin typeface="+mn-lt"/>
          </a:endParaRPr>
        </a:p>
        <a:p>
          <a:pPr marL="228600" lvl="1" indent="-228600" algn="l" defTabSz="889000">
            <a:lnSpc>
              <a:spcPct val="90000"/>
            </a:lnSpc>
            <a:spcBef>
              <a:spcPct val="0"/>
            </a:spcBef>
            <a:spcAft>
              <a:spcPct val="15000"/>
            </a:spcAft>
            <a:buChar char="•"/>
          </a:pPr>
          <a:r>
            <a:rPr lang="en-US" sz="2000" b="1" kern="1200" dirty="0">
              <a:latin typeface="+mn-lt"/>
              <a:ea typeface="Cambria Math" panose="02040503050406030204" pitchFamily="18" charset="0"/>
            </a:rPr>
            <a:t>Such goods </a:t>
          </a:r>
          <a:r>
            <a:rPr lang="en-US" sz="2000" kern="1200" dirty="0">
              <a:latin typeface="+mn-lt"/>
              <a:ea typeface="Cambria Math" panose="02040503050406030204" pitchFamily="18" charset="0"/>
            </a:rPr>
            <a:t>are returned after six month </a:t>
          </a:r>
          <a:r>
            <a:rPr lang="en-IN" sz="2000" kern="1200" dirty="0">
              <a:latin typeface="+mn-lt"/>
              <a:ea typeface="Cambria Math" panose="02040503050406030204" pitchFamily="18" charset="0"/>
            </a:rPr>
            <a:t>or within the extended period </a:t>
          </a:r>
          <a:r>
            <a:rPr lang="en-US" sz="2000" kern="1200" dirty="0">
              <a:latin typeface="+mn-lt"/>
              <a:ea typeface="Cambria Math" panose="02040503050406030204" pitchFamily="18" charset="0"/>
            </a:rPr>
            <a:t>from the appointed day </a:t>
          </a:r>
        </a:p>
        <a:p>
          <a:pPr marL="228600" lvl="1" indent="-228600" algn="l" defTabSz="889000">
            <a:lnSpc>
              <a:spcPct val="90000"/>
            </a:lnSpc>
            <a:spcBef>
              <a:spcPct val="0"/>
            </a:spcBef>
            <a:spcAft>
              <a:spcPct val="15000"/>
            </a:spcAft>
            <a:buChar char="•"/>
          </a:pPr>
          <a:r>
            <a:rPr lang="en-IN" sz="2000" kern="1200" dirty="0">
              <a:latin typeface="+mn-lt"/>
              <a:ea typeface="Cambria Math" panose="02040503050406030204" pitchFamily="18" charset="0"/>
            </a:rPr>
            <a:t>Tax shall be payable by person returning  the goods, if the goods are returned after a period of six months or </a:t>
          </a:r>
          <a:r>
            <a:rPr lang="en-US" sz="2000" kern="1200" dirty="0">
              <a:latin typeface="+mn-lt"/>
              <a:ea typeface="Cambria Math" panose="02040503050406030204" pitchFamily="18" charset="0"/>
            </a:rPr>
            <a:t>extended period of time from the appointed day</a:t>
          </a:r>
        </a:p>
        <a:p>
          <a:pPr marL="228600" lvl="1" indent="-228600" algn="l" defTabSz="889000">
            <a:lnSpc>
              <a:spcPct val="90000"/>
            </a:lnSpc>
            <a:spcBef>
              <a:spcPct val="0"/>
            </a:spcBef>
            <a:spcAft>
              <a:spcPct val="15000"/>
            </a:spcAft>
            <a:buChar char="•"/>
          </a:pPr>
          <a:r>
            <a:rPr lang="en-US" sz="2000" kern="1200" dirty="0">
              <a:latin typeface="+mn-lt"/>
              <a:ea typeface="Cambria Math" panose="02040503050406030204" pitchFamily="18" charset="0"/>
            </a:rPr>
            <a:t>Tax shall be payable by </a:t>
          </a:r>
          <a:r>
            <a:rPr lang="en-US" sz="2000" b="1" kern="1200" dirty="0">
              <a:latin typeface="+mn-lt"/>
              <a:ea typeface="Cambria Math" panose="02040503050406030204" pitchFamily="18" charset="0"/>
            </a:rPr>
            <a:t>person who has sent goods on  approval basis</a:t>
          </a:r>
          <a:r>
            <a:rPr lang="en-US" sz="2000" kern="1200" dirty="0">
              <a:latin typeface="+mn-lt"/>
              <a:ea typeface="Cambria Math" panose="02040503050406030204" pitchFamily="18" charset="0"/>
            </a:rPr>
            <a:t>, if the goods are </a:t>
          </a:r>
          <a:r>
            <a:rPr lang="en-US" sz="2000" b="1" kern="1200" dirty="0">
              <a:latin typeface="+mn-lt"/>
              <a:ea typeface="Cambria Math" panose="02040503050406030204" pitchFamily="18" charset="0"/>
            </a:rPr>
            <a:t>not returned within the six months </a:t>
          </a:r>
          <a:r>
            <a:rPr lang="en-US" sz="2000" kern="1200" dirty="0">
              <a:latin typeface="+mn-lt"/>
              <a:ea typeface="Cambria Math" panose="02040503050406030204" pitchFamily="18" charset="0"/>
            </a:rPr>
            <a:t>or extended period of time from the appointed day</a:t>
          </a:r>
        </a:p>
      </dsp:txBody>
      <dsp:txXfrm rot="-5400000">
        <a:off x="1518734" y="2046510"/>
        <a:ext cx="9019761" cy="2276508"/>
      </dsp:txXfrm>
    </dsp:sp>
  </dsp:spTree>
</dsp:drawing>
</file>

<file path=ppt/diagrams/drawing7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01AD16-68DB-4A7F-9B20-0AF0F3F75744}">
      <dsp:nvSpPr>
        <dsp:cNvPr id="0" name=""/>
        <dsp:cNvSpPr/>
      </dsp:nvSpPr>
      <dsp:spPr>
        <a:xfrm>
          <a:off x="5486400" y="1893182"/>
          <a:ext cx="2289292" cy="794630"/>
        </a:xfrm>
        <a:custGeom>
          <a:avLst/>
          <a:gdLst/>
          <a:ahLst/>
          <a:cxnLst/>
          <a:rect l="0" t="0" r="0" b="0"/>
          <a:pathLst>
            <a:path>
              <a:moveTo>
                <a:pt x="0" y="0"/>
              </a:moveTo>
              <a:lnTo>
                <a:pt x="0" y="397315"/>
              </a:lnTo>
              <a:lnTo>
                <a:pt x="2289292" y="397315"/>
              </a:lnTo>
              <a:lnTo>
                <a:pt x="2289292" y="794630"/>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74950DB-0A81-4A07-9D02-57C7DDFBF9D9}">
      <dsp:nvSpPr>
        <dsp:cNvPr id="0" name=""/>
        <dsp:cNvSpPr/>
      </dsp:nvSpPr>
      <dsp:spPr>
        <a:xfrm>
          <a:off x="3197107" y="1893182"/>
          <a:ext cx="2289292" cy="794630"/>
        </a:xfrm>
        <a:custGeom>
          <a:avLst/>
          <a:gdLst/>
          <a:ahLst/>
          <a:cxnLst/>
          <a:rect l="0" t="0" r="0" b="0"/>
          <a:pathLst>
            <a:path>
              <a:moveTo>
                <a:pt x="2289292" y="0"/>
              </a:moveTo>
              <a:lnTo>
                <a:pt x="2289292" y="397315"/>
              </a:lnTo>
              <a:lnTo>
                <a:pt x="0" y="397315"/>
              </a:lnTo>
              <a:lnTo>
                <a:pt x="0" y="794630"/>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F9034E4-A8D9-4C60-9F0C-B08BB3E20197}">
      <dsp:nvSpPr>
        <dsp:cNvPr id="0" name=""/>
        <dsp:cNvSpPr/>
      </dsp:nvSpPr>
      <dsp:spPr>
        <a:xfrm>
          <a:off x="3594422" y="1204"/>
          <a:ext cx="3783955" cy="1891977"/>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b="1" kern="1200" dirty="0">
              <a:latin typeface="+mn-lt"/>
              <a:ea typeface="Cambria Math" panose="02040503050406030204" pitchFamily="18" charset="0"/>
            </a:rPr>
            <a:t>TDS shall not be made when</a:t>
          </a:r>
          <a:endParaRPr lang="en-IN" sz="2800" b="0" kern="1200" dirty="0">
            <a:latin typeface="+mn-lt"/>
          </a:endParaRPr>
        </a:p>
      </dsp:txBody>
      <dsp:txXfrm>
        <a:off x="3594422" y="1204"/>
        <a:ext cx="3783955" cy="1891977"/>
      </dsp:txXfrm>
    </dsp:sp>
    <dsp:sp modelId="{A7CC39F0-C3D1-485A-8DC8-A82261E5DCE1}">
      <dsp:nvSpPr>
        <dsp:cNvPr id="0" name=""/>
        <dsp:cNvSpPr/>
      </dsp:nvSpPr>
      <dsp:spPr>
        <a:xfrm>
          <a:off x="1305129" y="2687812"/>
          <a:ext cx="3783955" cy="1891977"/>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mn-lt"/>
              <a:ea typeface="Cambria Math" panose="02040503050406030204" pitchFamily="18" charset="0"/>
            </a:rPr>
            <a:t>Invoices are issued before the appointed day </a:t>
          </a:r>
        </a:p>
      </dsp:txBody>
      <dsp:txXfrm>
        <a:off x="1305129" y="2687812"/>
        <a:ext cx="3783955" cy="1891977"/>
      </dsp:txXfrm>
    </dsp:sp>
    <dsp:sp modelId="{D5F46F8E-E5C9-4C3C-ACFC-20453C8E1676}">
      <dsp:nvSpPr>
        <dsp:cNvPr id="0" name=""/>
        <dsp:cNvSpPr/>
      </dsp:nvSpPr>
      <dsp:spPr>
        <a:xfrm>
          <a:off x="5883715" y="2687812"/>
          <a:ext cx="3783955" cy="1891977"/>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mn-lt"/>
              <a:ea typeface="Cambria Math" panose="02040503050406030204" pitchFamily="18" charset="0"/>
            </a:rPr>
            <a:t>Payment of such invoices is made on or after the appointed day </a:t>
          </a:r>
        </a:p>
      </dsp:txBody>
      <dsp:txXfrm>
        <a:off x="5883715" y="2687812"/>
        <a:ext cx="3783955" cy="1891977"/>
      </dsp:txXfrm>
    </dsp:sp>
  </dsp:spTree>
</dsp:drawing>
</file>

<file path=ppt/diagrams/drawing7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C16674-9BF2-4977-BA75-E8FB4977FF59}">
      <dsp:nvSpPr>
        <dsp:cNvPr id="0" name=""/>
        <dsp:cNvSpPr/>
      </dsp:nvSpPr>
      <dsp:spPr>
        <a:xfrm>
          <a:off x="7700" y="730262"/>
          <a:ext cx="2301582" cy="1868462"/>
        </a:xfrm>
        <a:prstGeom prst="roundRect">
          <a:avLst>
            <a:gd name="adj" fmla="val 10000"/>
          </a:avLst>
        </a:prstGeom>
        <a:solidFill>
          <a:schemeClr val="bg1"/>
        </a:solidFill>
        <a:ln w="38100" cap="rnd"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kern="1200" dirty="0">
              <a:solidFill>
                <a:schemeClr val="tx1"/>
              </a:solidFill>
            </a:rPr>
            <a:t>Input services provided under earlier law</a:t>
          </a:r>
        </a:p>
      </dsp:txBody>
      <dsp:txXfrm>
        <a:off x="62425" y="784987"/>
        <a:ext cx="2192132" cy="1759012"/>
      </dsp:txXfrm>
    </dsp:sp>
    <dsp:sp modelId="{432566C5-F2C6-4C10-8407-9C11ADD53A0F}">
      <dsp:nvSpPr>
        <dsp:cNvPr id="0" name=""/>
        <dsp:cNvSpPr/>
      </dsp:nvSpPr>
      <dsp:spPr>
        <a:xfrm>
          <a:off x="2539440" y="1379097"/>
          <a:ext cx="487935" cy="57079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en-IN" sz="2600" kern="1200"/>
        </a:p>
      </dsp:txBody>
      <dsp:txXfrm>
        <a:off x="2539440" y="1493255"/>
        <a:ext cx="341555" cy="342476"/>
      </dsp:txXfrm>
    </dsp:sp>
    <dsp:sp modelId="{3D5A61F1-704C-4F8F-B9B8-A09B41E115F6}">
      <dsp:nvSpPr>
        <dsp:cNvPr id="0" name=""/>
        <dsp:cNvSpPr/>
      </dsp:nvSpPr>
      <dsp:spPr>
        <a:xfrm>
          <a:off x="3229915" y="730262"/>
          <a:ext cx="2301582" cy="1868462"/>
        </a:xfrm>
        <a:prstGeom prst="roundRect">
          <a:avLst>
            <a:gd name="adj" fmla="val 10000"/>
          </a:avLst>
        </a:prstGeom>
        <a:solidFill>
          <a:schemeClr val="bg1"/>
        </a:solidFill>
        <a:ln w="38100" cap="rnd"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kern="1200" dirty="0" err="1">
              <a:solidFill>
                <a:schemeClr val="tx1"/>
              </a:solidFill>
            </a:rPr>
            <a:t>Cenvat</a:t>
          </a:r>
          <a:r>
            <a:rPr lang="en-IN" sz="2000" kern="1200" dirty="0">
              <a:solidFill>
                <a:schemeClr val="tx1"/>
              </a:solidFill>
            </a:rPr>
            <a:t> credit reversed due to non-payment of consideration within 3 months </a:t>
          </a:r>
        </a:p>
      </dsp:txBody>
      <dsp:txXfrm>
        <a:off x="3284640" y="784987"/>
        <a:ext cx="2192132" cy="1759012"/>
      </dsp:txXfrm>
    </dsp:sp>
    <dsp:sp modelId="{8F5742F8-4A81-4F10-AE78-CDEE829B7C31}">
      <dsp:nvSpPr>
        <dsp:cNvPr id="0" name=""/>
        <dsp:cNvSpPr/>
      </dsp:nvSpPr>
      <dsp:spPr>
        <a:xfrm>
          <a:off x="5761655" y="1379097"/>
          <a:ext cx="487935" cy="57079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en-IN" sz="2600" kern="1200"/>
        </a:p>
      </dsp:txBody>
      <dsp:txXfrm>
        <a:off x="5761655" y="1493255"/>
        <a:ext cx="341555" cy="342476"/>
      </dsp:txXfrm>
    </dsp:sp>
    <dsp:sp modelId="{8658AD8B-D459-4E9D-ABB4-CCEB744DED52}">
      <dsp:nvSpPr>
        <dsp:cNvPr id="0" name=""/>
        <dsp:cNvSpPr/>
      </dsp:nvSpPr>
      <dsp:spPr>
        <a:xfrm>
          <a:off x="6452130" y="730262"/>
          <a:ext cx="2301582" cy="1868462"/>
        </a:xfrm>
        <a:prstGeom prst="roundRect">
          <a:avLst>
            <a:gd name="adj" fmla="val 10000"/>
          </a:avLst>
        </a:prstGeom>
        <a:solidFill>
          <a:schemeClr val="bg1"/>
        </a:solidFill>
        <a:ln w="38100" cap="rnd"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kern="1200" dirty="0">
              <a:solidFill>
                <a:schemeClr val="tx1"/>
              </a:solidFill>
            </a:rPr>
            <a:t>Credit can be reclaimed if consideration is paid within 3 months from the appointed day</a:t>
          </a:r>
        </a:p>
      </dsp:txBody>
      <dsp:txXfrm>
        <a:off x="6506855" y="784987"/>
        <a:ext cx="2192132" cy="1759012"/>
      </dsp:txXfrm>
    </dsp:sp>
  </dsp:spTree>
</dsp:drawing>
</file>

<file path=ppt/diagrams/drawing7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15095B-9E07-4680-9E09-ED85E75FA7AB}">
      <dsp:nvSpPr>
        <dsp:cNvPr id="0" name=""/>
        <dsp:cNvSpPr/>
      </dsp:nvSpPr>
      <dsp:spPr>
        <a:xfrm>
          <a:off x="7098766" y="3631412"/>
          <a:ext cx="644946" cy="91440"/>
        </a:xfrm>
        <a:custGeom>
          <a:avLst/>
          <a:gdLst/>
          <a:ahLst/>
          <a:cxnLst/>
          <a:rect l="0" t="0" r="0" b="0"/>
          <a:pathLst>
            <a:path>
              <a:moveTo>
                <a:pt x="0" y="45720"/>
              </a:moveTo>
              <a:lnTo>
                <a:pt x="644946" y="45720"/>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F189844-8D16-4952-9B2E-D12D0EBE85F8}">
      <dsp:nvSpPr>
        <dsp:cNvPr id="0" name=""/>
        <dsp:cNvSpPr/>
      </dsp:nvSpPr>
      <dsp:spPr>
        <a:xfrm>
          <a:off x="3229086" y="2637156"/>
          <a:ext cx="644946" cy="1039976"/>
        </a:xfrm>
        <a:custGeom>
          <a:avLst/>
          <a:gdLst/>
          <a:ahLst/>
          <a:cxnLst/>
          <a:rect l="0" t="0" r="0" b="0"/>
          <a:pathLst>
            <a:path>
              <a:moveTo>
                <a:pt x="0" y="0"/>
              </a:moveTo>
              <a:lnTo>
                <a:pt x="322473" y="0"/>
              </a:lnTo>
              <a:lnTo>
                <a:pt x="322473" y="1039976"/>
              </a:lnTo>
              <a:lnTo>
                <a:pt x="644946" y="1039976"/>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64DDCA7-B95F-4251-BFAA-8A53F1CE6CB2}">
      <dsp:nvSpPr>
        <dsp:cNvPr id="0" name=""/>
        <dsp:cNvSpPr/>
      </dsp:nvSpPr>
      <dsp:spPr>
        <a:xfrm>
          <a:off x="7098766" y="1597179"/>
          <a:ext cx="644946" cy="693317"/>
        </a:xfrm>
        <a:custGeom>
          <a:avLst/>
          <a:gdLst/>
          <a:ahLst/>
          <a:cxnLst/>
          <a:rect l="0" t="0" r="0" b="0"/>
          <a:pathLst>
            <a:path>
              <a:moveTo>
                <a:pt x="0" y="0"/>
              </a:moveTo>
              <a:lnTo>
                <a:pt x="322473" y="0"/>
              </a:lnTo>
              <a:lnTo>
                <a:pt x="322473" y="693317"/>
              </a:lnTo>
              <a:lnTo>
                <a:pt x="644946" y="693317"/>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8FE074-EC5E-40D3-8509-80310BFB3114}">
      <dsp:nvSpPr>
        <dsp:cNvPr id="0" name=""/>
        <dsp:cNvSpPr/>
      </dsp:nvSpPr>
      <dsp:spPr>
        <a:xfrm>
          <a:off x="7098766" y="903862"/>
          <a:ext cx="644946" cy="693317"/>
        </a:xfrm>
        <a:custGeom>
          <a:avLst/>
          <a:gdLst/>
          <a:ahLst/>
          <a:cxnLst/>
          <a:rect l="0" t="0" r="0" b="0"/>
          <a:pathLst>
            <a:path>
              <a:moveTo>
                <a:pt x="0" y="693317"/>
              </a:moveTo>
              <a:lnTo>
                <a:pt x="322473" y="693317"/>
              </a:lnTo>
              <a:lnTo>
                <a:pt x="322473" y="0"/>
              </a:lnTo>
              <a:lnTo>
                <a:pt x="644946" y="0"/>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3C919DB-890A-4A73-9BBE-3CF1986B1AE5}">
      <dsp:nvSpPr>
        <dsp:cNvPr id="0" name=""/>
        <dsp:cNvSpPr/>
      </dsp:nvSpPr>
      <dsp:spPr>
        <a:xfrm>
          <a:off x="3229086" y="1597179"/>
          <a:ext cx="644946" cy="1039976"/>
        </a:xfrm>
        <a:custGeom>
          <a:avLst/>
          <a:gdLst/>
          <a:ahLst/>
          <a:cxnLst/>
          <a:rect l="0" t="0" r="0" b="0"/>
          <a:pathLst>
            <a:path>
              <a:moveTo>
                <a:pt x="0" y="1039976"/>
              </a:moveTo>
              <a:lnTo>
                <a:pt x="322473" y="1039976"/>
              </a:lnTo>
              <a:lnTo>
                <a:pt x="322473" y="0"/>
              </a:lnTo>
              <a:lnTo>
                <a:pt x="644946" y="0"/>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69DCF1F-D9DE-4A44-A4F0-CE90BFDF4372}">
      <dsp:nvSpPr>
        <dsp:cNvPr id="0" name=""/>
        <dsp:cNvSpPr/>
      </dsp:nvSpPr>
      <dsp:spPr>
        <a:xfrm>
          <a:off x="4353" y="2145384"/>
          <a:ext cx="3224733" cy="983543"/>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0" kern="1200" dirty="0">
              <a:latin typeface="+mn-lt"/>
              <a:ea typeface="Cambria Math" panose="02040503050406030204" pitchFamily="18" charset="0"/>
            </a:rPr>
            <a:t>Import of services or Inter-State supply of goods and/ or  services</a:t>
          </a:r>
          <a:endParaRPr lang="en-IN" sz="2400" b="0" kern="1200" dirty="0">
            <a:latin typeface="+mn-lt"/>
          </a:endParaRPr>
        </a:p>
      </dsp:txBody>
      <dsp:txXfrm>
        <a:off x="4353" y="2145384"/>
        <a:ext cx="3224733" cy="983543"/>
      </dsp:txXfrm>
    </dsp:sp>
    <dsp:sp modelId="{A03E9D01-9E6C-480A-8F63-E15F2D95064F}">
      <dsp:nvSpPr>
        <dsp:cNvPr id="0" name=""/>
        <dsp:cNvSpPr/>
      </dsp:nvSpPr>
      <dsp:spPr>
        <a:xfrm>
          <a:off x="3874033" y="1105407"/>
          <a:ext cx="3224733" cy="983543"/>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0" kern="1200" dirty="0">
              <a:latin typeface="+mn-lt"/>
              <a:ea typeface="Cambria Math" panose="02040503050406030204" pitchFamily="18" charset="0"/>
            </a:rPr>
            <a:t>Tax shall be payable</a:t>
          </a:r>
        </a:p>
      </dsp:txBody>
      <dsp:txXfrm>
        <a:off x="3874033" y="1105407"/>
        <a:ext cx="3224733" cy="983543"/>
      </dsp:txXfrm>
    </dsp:sp>
    <dsp:sp modelId="{5FAC7BFC-CCAC-40B8-BE89-201B174152A8}">
      <dsp:nvSpPr>
        <dsp:cNvPr id="0" name=""/>
        <dsp:cNvSpPr/>
      </dsp:nvSpPr>
      <dsp:spPr>
        <a:xfrm>
          <a:off x="7743713" y="412090"/>
          <a:ext cx="3224733" cy="983543"/>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0" kern="1200" dirty="0">
              <a:latin typeface="+mn-lt"/>
              <a:ea typeface="Cambria Math" panose="02040503050406030204" pitchFamily="18" charset="0"/>
            </a:rPr>
            <a:t>Whether or not such transaction are initiated before the appointed day</a:t>
          </a:r>
        </a:p>
      </dsp:txBody>
      <dsp:txXfrm>
        <a:off x="7743713" y="412090"/>
        <a:ext cx="3224733" cy="983543"/>
      </dsp:txXfrm>
    </dsp:sp>
    <dsp:sp modelId="{582150D9-841B-4537-BFD8-3ADFF21DCECF}">
      <dsp:nvSpPr>
        <dsp:cNvPr id="0" name=""/>
        <dsp:cNvSpPr/>
      </dsp:nvSpPr>
      <dsp:spPr>
        <a:xfrm>
          <a:off x="7743713" y="1798725"/>
          <a:ext cx="3224733" cy="983543"/>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0" kern="1200">
              <a:latin typeface="+mn-lt"/>
              <a:ea typeface="Cambria Math" panose="02040503050406030204" pitchFamily="18" charset="0"/>
            </a:rPr>
            <a:t>Only to the extent of payment not made under the earlier law </a:t>
          </a:r>
          <a:endParaRPr lang="en-US" sz="2400" b="0" kern="1200" dirty="0">
            <a:latin typeface="+mn-lt"/>
            <a:ea typeface="Cambria Math" panose="02040503050406030204" pitchFamily="18" charset="0"/>
          </a:endParaRPr>
        </a:p>
      </dsp:txBody>
      <dsp:txXfrm>
        <a:off x="7743713" y="1798725"/>
        <a:ext cx="3224733" cy="983543"/>
      </dsp:txXfrm>
    </dsp:sp>
    <dsp:sp modelId="{78F016B2-504A-456A-B277-46D7BB1F223A}">
      <dsp:nvSpPr>
        <dsp:cNvPr id="0" name=""/>
        <dsp:cNvSpPr/>
      </dsp:nvSpPr>
      <dsp:spPr>
        <a:xfrm>
          <a:off x="3874033" y="3185361"/>
          <a:ext cx="3224733" cy="983543"/>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0" kern="1200" dirty="0">
              <a:latin typeface="+mn-lt"/>
              <a:ea typeface="Cambria Math" panose="02040503050406030204" pitchFamily="18" charset="0"/>
            </a:rPr>
            <a:t>Tax shall not be payable </a:t>
          </a:r>
        </a:p>
      </dsp:txBody>
      <dsp:txXfrm>
        <a:off x="3874033" y="3185361"/>
        <a:ext cx="3224733" cy="983543"/>
      </dsp:txXfrm>
    </dsp:sp>
    <dsp:sp modelId="{B0A0D710-E245-47F2-BBD0-9E914D69EC41}">
      <dsp:nvSpPr>
        <dsp:cNvPr id="0" name=""/>
        <dsp:cNvSpPr/>
      </dsp:nvSpPr>
      <dsp:spPr>
        <a:xfrm>
          <a:off x="7743713" y="3185361"/>
          <a:ext cx="3224733" cy="983543"/>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0" kern="1200">
              <a:latin typeface="+mn-lt"/>
              <a:ea typeface="Cambria Math" panose="02040503050406030204" pitchFamily="18" charset="0"/>
            </a:rPr>
            <a:t>If tax on such transaction had been paid in full under the earlier law</a:t>
          </a:r>
          <a:endParaRPr lang="en-US" sz="2400" b="0" kern="1200" dirty="0">
            <a:latin typeface="+mn-lt"/>
            <a:ea typeface="Cambria Math" panose="02040503050406030204" pitchFamily="18" charset="0"/>
          </a:endParaRPr>
        </a:p>
      </dsp:txBody>
      <dsp:txXfrm>
        <a:off x="7743713" y="3185361"/>
        <a:ext cx="3224733" cy="983543"/>
      </dsp:txXfrm>
    </dsp:sp>
  </dsp:spTree>
</dsp:drawing>
</file>

<file path=ppt/diagrams/drawing7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528568-E676-4D28-A99C-0E8F6BEE7904}">
      <dsp:nvSpPr>
        <dsp:cNvPr id="0" name=""/>
        <dsp:cNvSpPr/>
      </dsp:nvSpPr>
      <dsp:spPr>
        <a:xfrm>
          <a:off x="1162" y="989895"/>
          <a:ext cx="2930157" cy="1465078"/>
        </a:xfrm>
        <a:prstGeom prst="roundRect">
          <a:avLst>
            <a:gd name="adj" fmla="val 10000"/>
          </a:avLst>
        </a:prstGeom>
        <a:gradFill rotWithShape="0">
          <a:gsLst>
            <a:gs pos="0">
              <a:schemeClr val="dk2">
                <a:hueOff val="0"/>
                <a:satOff val="0"/>
                <a:lumOff val="0"/>
                <a:alphaOff val="0"/>
                <a:tint val="98000"/>
                <a:lumMod val="114000"/>
              </a:schemeClr>
            </a:gs>
            <a:gs pos="100000">
              <a:schemeClr val="dk2">
                <a:hueOff val="0"/>
                <a:satOff val="0"/>
                <a:lumOff val="0"/>
                <a:alphaOff val="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Location of supplier of Goods/ Services</a:t>
          </a:r>
        </a:p>
        <a:p>
          <a:pPr marL="0" lvl="0" indent="0" algn="ctr" defTabSz="889000">
            <a:lnSpc>
              <a:spcPct val="90000"/>
            </a:lnSpc>
            <a:spcBef>
              <a:spcPct val="0"/>
            </a:spcBef>
            <a:spcAft>
              <a:spcPct val="35000"/>
            </a:spcAft>
            <a:buNone/>
          </a:pPr>
          <a:r>
            <a:rPr lang="en-US" sz="2000" kern="1200" dirty="0"/>
            <a:t>(State X)</a:t>
          </a:r>
        </a:p>
      </dsp:txBody>
      <dsp:txXfrm>
        <a:off x="44073" y="1032806"/>
        <a:ext cx="2844335" cy="1379256"/>
      </dsp:txXfrm>
    </dsp:sp>
    <dsp:sp modelId="{C26AB9C4-8E8E-439C-B719-2A4C21388F87}">
      <dsp:nvSpPr>
        <dsp:cNvPr id="0" name=""/>
        <dsp:cNvSpPr/>
      </dsp:nvSpPr>
      <dsp:spPr>
        <a:xfrm rot="19457599">
          <a:off x="2795651" y="1262948"/>
          <a:ext cx="1443399" cy="76552"/>
        </a:xfrm>
        <a:custGeom>
          <a:avLst/>
          <a:gdLst/>
          <a:ahLst/>
          <a:cxnLst/>
          <a:rect l="0" t="0" r="0" b="0"/>
          <a:pathLst>
            <a:path>
              <a:moveTo>
                <a:pt x="0" y="38276"/>
              </a:moveTo>
              <a:lnTo>
                <a:pt x="1443399" y="38276"/>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3481266" y="1265139"/>
        <a:ext cx="72169" cy="72169"/>
      </dsp:txXfrm>
    </dsp:sp>
    <dsp:sp modelId="{E6BFD176-FF5A-4872-8C50-35E04C0D704E}">
      <dsp:nvSpPr>
        <dsp:cNvPr id="0" name=""/>
        <dsp:cNvSpPr/>
      </dsp:nvSpPr>
      <dsp:spPr>
        <a:xfrm>
          <a:off x="4103382" y="147475"/>
          <a:ext cx="2930157" cy="1465078"/>
        </a:xfrm>
        <a:prstGeom prst="roundRect">
          <a:avLst>
            <a:gd name="adj" fmla="val 10000"/>
          </a:avLst>
        </a:prstGeom>
        <a:gradFill rotWithShape="0">
          <a:gsLst>
            <a:gs pos="0">
              <a:schemeClr val="dk2">
                <a:hueOff val="0"/>
                <a:satOff val="0"/>
                <a:lumOff val="0"/>
                <a:alphaOff val="0"/>
                <a:tint val="98000"/>
                <a:lumMod val="114000"/>
              </a:schemeClr>
            </a:gs>
            <a:gs pos="100000">
              <a:schemeClr val="dk2">
                <a:hueOff val="0"/>
                <a:satOff val="0"/>
                <a:lumOff val="0"/>
                <a:alphaOff val="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State X</a:t>
          </a:r>
        </a:p>
      </dsp:txBody>
      <dsp:txXfrm>
        <a:off x="4146293" y="190386"/>
        <a:ext cx="2844335" cy="1379256"/>
      </dsp:txXfrm>
    </dsp:sp>
    <dsp:sp modelId="{03D3AE22-E266-476F-BB38-6D5EA676980E}">
      <dsp:nvSpPr>
        <dsp:cNvPr id="0" name=""/>
        <dsp:cNvSpPr/>
      </dsp:nvSpPr>
      <dsp:spPr>
        <a:xfrm>
          <a:off x="7033540" y="841737"/>
          <a:ext cx="1173225" cy="76552"/>
        </a:xfrm>
        <a:custGeom>
          <a:avLst/>
          <a:gdLst/>
          <a:ahLst/>
          <a:cxnLst/>
          <a:rect l="0" t="0" r="0" b="0"/>
          <a:pathLst>
            <a:path>
              <a:moveTo>
                <a:pt x="0" y="38276"/>
              </a:moveTo>
              <a:lnTo>
                <a:pt x="1173225" y="38276"/>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7590822" y="850683"/>
        <a:ext cx="58661" cy="58661"/>
      </dsp:txXfrm>
    </dsp:sp>
    <dsp:sp modelId="{0023CEF3-E6DA-4EA3-97AD-C295CAAE2A93}">
      <dsp:nvSpPr>
        <dsp:cNvPr id="0" name=""/>
        <dsp:cNvSpPr/>
      </dsp:nvSpPr>
      <dsp:spPr>
        <a:xfrm>
          <a:off x="8206765" y="147475"/>
          <a:ext cx="2930157" cy="1465078"/>
        </a:xfrm>
        <a:prstGeom prst="roundRect">
          <a:avLst>
            <a:gd name="adj" fmla="val 10000"/>
          </a:avLst>
        </a:prstGeom>
        <a:gradFill rotWithShape="0">
          <a:gsLst>
            <a:gs pos="0">
              <a:schemeClr val="dk2">
                <a:hueOff val="0"/>
                <a:satOff val="0"/>
                <a:lumOff val="0"/>
                <a:alphaOff val="0"/>
                <a:tint val="98000"/>
                <a:lumMod val="114000"/>
              </a:schemeClr>
            </a:gs>
            <a:gs pos="100000">
              <a:schemeClr val="dk2">
                <a:hueOff val="0"/>
                <a:satOff val="0"/>
                <a:lumOff val="0"/>
                <a:alphaOff val="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Intra - State supply</a:t>
          </a:r>
        </a:p>
      </dsp:txBody>
      <dsp:txXfrm>
        <a:off x="8249676" y="190386"/>
        <a:ext cx="2844335" cy="1379256"/>
      </dsp:txXfrm>
    </dsp:sp>
    <dsp:sp modelId="{D6846AD3-DE6B-4150-9860-31A0975A8276}">
      <dsp:nvSpPr>
        <dsp:cNvPr id="0" name=""/>
        <dsp:cNvSpPr/>
      </dsp:nvSpPr>
      <dsp:spPr>
        <a:xfrm rot="2185709">
          <a:off x="2792717" y="2105368"/>
          <a:ext cx="1418648" cy="76552"/>
        </a:xfrm>
        <a:custGeom>
          <a:avLst/>
          <a:gdLst/>
          <a:ahLst/>
          <a:cxnLst/>
          <a:rect l="0" t="0" r="0" b="0"/>
          <a:pathLst>
            <a:path>
              <a:moveTo>
                <a:pt x="0" y="38276"/>
              </a:moveTo>
              <a:lnTo>
                <a:pt x="1418648" y="38276"/>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3466575" y="2108178"/>
        <a:ext cx="70932" cy="70932"/>
      </dsp:txXfrm>
    </dsp:sp>
    <dsp:sp modelId="{9CAAE7F3-DA9C-4D7C-B96E-4CCB64B2442D}">
      <dsp:nvSpPr>
        <dsp:cNvPr id="0" name=""/>
        <dsp:cNvSpPr/>
      </dsp:nvSpPr>
      <dsp:spPr>
        <a:xfrm>
          <a:off x="4072762" y="1832315"/>
          <a:ext cx="2930157" cy="1465078"/>
        </a:xfrm>
        <a:prstGeom prst="roundRect">
          <a:avLst>
            <a:gd name="adj" fmla="val 10000"/>
          </a:avLst>
        </a:prstGeom>
        <a:gradFill rotWithShape="0">
          <a:gsLst>
            <a:gs pos="0">
              <a:schemeClr val="dk2">
                <a:hueOff val="0"/>
                <a:satOff val="0"/>
                <a:lumOff val="0"/>
                <a:alphaOff val="0"/>
                <a:tint val="98000"/>
                <a:lumMod val="114000"/>
              </a:schemeClr>
            </a:gs>
            <a:gs pos="100000">
              <a:schemeClr val="dk2">
                <a:hueOff val="0"/>
                <a:satOff val="0"/>
                <a:lumOff val="0"/>
                <a:alphaOff val="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State Y</a:t>
          </a:r>
        </a:p>
      </dsp:txBody>
      <dsp:txXfrm>
        <a:off x="4115673" y="1875226"/>
        <a:ext cx="2844335" cy="1379256"/>
      </dsp:txXfrm>
    </dsp:sp>
    <dsp:sp modelId="{81AE5576-9220-4C3F-B646-C547BE04FC39}">
      <dsp:nvSpPr>
        <dsp:cNvPr id="0" name=""/>
        <dsp:cNvSpPr/>
      </dsp:nvSpPr>
      <dsp:spPr>
        <a:xfrm>
          <a:off x="7002919" y="2526578"/>
          <a:ext cx="1202682" cy="76552"/>
        </a:xfrm>
        <a:custGeom>
          <a:avLst/>
          <a:gdLst/>
          <a:ahLst/>
          <a:cxnLst/>
          <a:rect l="0" t="0" r="0" b="0"/>
          <a:pathLst>
            <a:path>
              <a:moveTo>
                <a:pt x="0" y="38276"/>
              </a:moveTo>
              <a:lnTo>
                <a:pt x="1202682" y="38276"/>
              </a:lnTo>
            </a:path>
          </a:pathLst>
        </a:custGeom>
        <a:noFill/>
        <a:ln w="19050" cap="rnd"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7574194" y="2534787"/>
        <a:ext cx="60134" cy="60134"/>
      </dsp:txXfrm>
    </dsp:sp>
    <dsp:sp modelId="{4C887918-9DA0-4084-B01B-6CD42BDE97D6}">
      <dsp:nvSpPr>
        <dsp:cNvPr id="0" name=""/>
        <dsp:cNvSpPr/>
      </dsp:nvSpPr>
      <dsp:spPr>
        <a:xfrm>
          <a:off x="8205602" y="1832315"/>
          <a:ext cx="2930157" cy="1465078"/>
        </a:xfrm>
        <a:prstGeom prst="roundRect">
          <a:avLst>
            <a:gd name="adj" fmla="val 10000"/>
          </a:avLst>
        </a:prstGeom>
        <a:gradFill rotWithShape="0">
          <a:gsLst>
            <a:gs pos="0">
              <a:schemeClr val="dk2">
                <a:hueOff val="0"/>
                <a:satOff val="0"/>
                <a:lumOff val="0"/>
                <a:alphaOff val="0"/>
                <a:tint val="98000"/>
                <a:lumMod val="114000"/>
              </a:schemeClr>
            </a:gs>
            <a:gs pos="100000">
              <a:schemeClr val="dk2">
                <a:hueOff val="0"/>
                <a:satOff val="0"/>
                <a:lumOff val="0"/>
                <a:alphaOff val="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altLang="en-US" sz="2000" kern="1200" dirty="0"/>
            <a:t>Supply in the course of</a:t>
          </a:r>
          <a:br>
            <a:rPr lang="en-US" altLang="en-US" sz="2000" kern="1200" dirty="0"/>
          </a:br>
          <a:r>
            <a:rPr lang="en-US" altLang="en-US" sz="2000" kern="1200" dirty="0"/>
            <a:t> inter-state</a:t>
          </a:r>
          <a:br>
            <a:rPr lang="en-US" altLang="en-US" sz="2000" kern="1200" dirty="0"/>
          </a:br>
          <a:r>
            <a:rPr lang="en-US" altLang="en-US" sz="2000" kern="1200" dirty="0"/>
            <a:t> trade or commerce</a:t>
          </a:r>
          <a:endParaRPr lang="en-US" sz="2000" kern="1200" dirty="0"/>
        </a:p>
      </dsp:txBody>
      <dsp:txXfrm>
        <a:off x="8248513" y="1875226"/>
        <a:ext cx="2844335" cy="1379256"/>
      </dsp:txXfrm>
    </dsp:sp>
  </dsp:spTree>
</dsp:drawing>
</file>

<file path=ppt/diagrams/drawing7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54C60A-EF0E-4CAA-B5EE-995BF1C18FC5}">
      <dsp:nvSpPr>
        <dsp:cNvPr id="0" name=""/>
        <dsp:cNvSpPr/>
      </dsp:nvSpPr>
      <dsp:spPr>
        <a:xfrm>
          <a:off x="0" y="0"/>
          <a:ext cx="7589291" cy="1050207"/>
        </a:xfrm>
        <a:prstGeom prst="round2SameRect">
          <a:avLst/>
        </a:prstGeom>
        <a:solidFill>
          <a:schemeClr val="dk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IN" sz="2400" kern="1200" dirty="0">
              <a:latin typeface="Times New Roman" panose="02020603050405020304" pitchFamily="18" charset="0"/>
              <a:cs typeface="Times New Roman" panose="02020603050405020304" pitchFamily="18" charset="0"/>
            </a:rPr>
            <a:t>If Import of Services </a:t>
          </a:r>
          <a:r>
            <a:rPr lang="en-IN" sz="2400" u="sng" kern="1200" dirty="0">
              <a:latin typeface="Times New Roman" panose="02020603050405020304" pitchFamily="18" charset="0"/>
              <a:cs typeface="Times New Roman" panose="02020603050405020304" pitchFamily="18" charset="0"/>
            </a:rPr>
            <a:t>made after appointed day</a:t>
          </a:r>
          <a:r>
            <a:rPr lang="en-IN" sz="2400" kern="1200" dirty="0">
              <a:latin typeface="Times New Roman" panose="02020603050405020304" pitchFamily="18" charset="0"/>
              <a:cs typeface="Times New Roman" panose="02020603050405020304" pitchFamily="18" charset="0"/>
            </a:rPr>
            <a:t>: </a:t>
          </a:r>
        </a:p>
      </dsp:txBody>
      <dsp:txXfrm>
        <a:off x="51267" y="51267"/>
        <a:ext cx="7486757" cy="998940"/>
      </dsp:txXfrm>
    </dsp:sp>
    <dsp:sp modelId="{AC7822A0-40B4-4606-8859-DEECD48F4CAB}">
      <dsp:nvSpPr>
        <dsp:cNvPr id="0" name=""/>
        <dsp:cNvSpPr/>
      </dsp:nvSpPr>
      <dsp:spPr>
        <a:xfrm>
          <a:off x="1425" y="1050207"/>
          <a:ext cx="2468746" cy="2205436"/>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b="1" kern="1200">
              <a:latin typeface="Times New Roman" panose="02020603050405020304" pitchFamily="18" charset="0"/>
              <a:cs typeface="Times New Roman" panose="02020603050405020304" pitchFamily="18" charset="0"/>
            </a:rPr>
            <a:t>Even if </a:t>
          </a:r>
          <a:r>
            <a:rPr lang="en-IN" sz="2000" b="1" u="sng" kern="1200">
              <a:latin typeface="Times New Roman" panose="02020603050405020304" pitchFamily="18" charset="0"/>
              <a:cs typeface="Times New Roman" panose="02020603050405020304" pitchFamily="18" charset="0"/>
            </a:rPr>
            <a:t>initiated before appointed day,</a:t>
          </a:r>
          <a:r>
            <a:rPr lang="en-IN" sz="2000" b="1" u="none" kern="1200">
              <a:latin typeface="Times New Roman" panose="02020603050405020304" pitchFamily="18" charset="0"/>
              <a:cs typeface="Times New Roman" panose="02020603050405020304" pitchFamily="18" charset="0"/>
            </a:rPr>
            <a:t> tax </a:t>
          </a:r>
          <a:r>
            <a:rPr lang="en-IN" sz="2000" b="1" kern="1200">
              <a:latin typeface="Times New Roman" panose="02020603050405020304" pitchFamily="18" charset="0"/>
              <a:cs typeface="Times New Roman" panose="02020603050405020304" pitchFamily="18" charset="0"/>
            </a:rPr>
            <a:t>liability under IGST</a:t>
          </a:r>
          <a:endParaRPr lang="en-IN" sz="2000" b="1" kern="1200" dirty="0">
            <a:latin typeface="Times New Roman" panose="02020603050405020304" pitchFamily="18" charset="0"/>
            <a:cs typeface="Times New Roman" panose="02020603050405020304" pitchFamily="18" charset="0"/>
          </a:endParaRPr>
        </a:p>
      </dsp:txBody>
      <dsp:txXfrm>
        <a:off x="1425" y="1050207"/>
        <a:ext cx="2468746" cy="2205436"/>
      </dsp:txXfrm>
    </dsp:sp>
    <dsp:sp modelId="{05630457-C0AD-47F2-BFB6-24D8BE3CD5F8}">
      <dsp:nvSpPr>
        <dsp:cNvPr id="0" name=""/>
        <dsp:cNvSpPr/>
      </dsp:nvSpPr>
      <dsp:spPr>
        <a:xfrm>
          <a:off x="2470171" y="1050207"/>
          <a:ext cx="2263493" cy="2205436"/>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b="1" kern="1200">
              <a:latin typeface="Times New Roman" panose="02020603050405020304" pitchFamily="18" charset="0"/>
              <a:cs typeface="Times New Roman" panose="02020603050405020304" pitchFamily="18" charset="0"/>
            </a:rPr>
            <a:t>If tax had been </a:t>
          </a:r>
          <a:r>
            <a:rPr lang="en-IN" sz="2000" b="1" u="sng" kern="1200">
              <a:latin typeface="Times New Roman" panose="02020603050405020304" pitchFamily="18" charset="0"/>
              <a:cs typeface="Times New Roman" panose="02020603050405020304" pitchFamily="18" charset="0"/>
            </a:rPr>
            <a:t>paid in full under earlier law</a:t>
          </a:r>
          <a:r>
            <a:rPr lang="en-IN" sz="2000" b="1" kern="1200">
              <a:latin typeface="Times New Roman" panose="02020603050405020304" pitchFamily="18" charset="0"/>
              <a:cs typeface="Times New Roman" panose="02020603050405020304" pitchFamily="18" charset="0"/>
            </a:rPr>
            <a:t>, no tax under IGST </a:t>
          </a:r>
          <a:endParaRPr lang="en-IN" sz="2000" b="1" kern="1200" dirty="0">
            <a:latin typeface="Times New Roman" panose="02020603050405020304" pitchFamily="18" charset="0"/>
            <a:cs typeface="Times New Roman" panose="02020603050405020304" pitchFamily="18" charset="0"/>
          </a:endParaRPr>
        </a:p>
      </dsp:txBody>
      <dsp:txXfrm>
        <a:off x="2470171" y="1050207"/>
        <a:ext cx="2263493" cy="2205436"/>
      </dsp:txXfrm>
    </dsp:sp>
    <dsp:sp modelId="{F550AA97-B513-44CC-B784-F46BCAC3B56B}">
      <dsp:nvSpPr>
        <dsp:cNvPr id="0" name=""/>
        <dsp:cNvSpPr/>
      </dsp:nvSpPr>
      <dsp:spPr>
        <a:xfrm>
          <a:off x="4733664" y="1050207"/>
          <a:ext cx="2854201" cy="2205436"/>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b="1" kern="1200" dirty="0">
              <a:latin typeface="Times New Roman" panose="02020603050405020304" pitchFamily="18" charset="0"/>
              <a:cs typeface="Times New Roman" panose="02020603050405020304" pitchFamily="18" charset="0"/>
            </a:rPr>
            <a:t>If tax had been </a:t>
          </a:r>
          <a:r>
            <a:rPr lang="en-IN" sz="2000" b="1" u="sng" kern="1200" dirty="0">
              <a:latin typeface="Times New Roman" panose="02020603050405020304" pitchFamily="18" charset="0"/>
              <a:cs typeface="Times New Roman" panose="02020603050405020304" pitchFamily="18" charset="0"/>
            </a:rPr>
            <a:t>paid in part under earlier law</a:t>
          </a:r>
          <a:r>
            <a:rPr lang="en-IN" sz="2000" b="1" kern="1200" dirty="0">
              <a:latin typeface="Times New Roman" panose="02020603050405020304" pitchFamily="18" charset="0"/>
              <a:cs typeface="Times New Roman" panose="02020603050405020304" pitchFamily="18" charset="0"/>
            </a:rPr>
            <a:t>, </a:t>
          </a:r>
          <a:r>
            <a:rPr lang="en-IN" sz="2000" b="1" i="1" kern="1200" dirty="0">
              <a:latin typeface="Times New Roman" panose="02020603050405020304" pitchFamily="18" charset="0"/>
              <a:cs typeface="Times New Roman" panose="02020603050405020304" pitchFamily="18" charset="0"/>
            </a:rPr>
            <a:t>“balance amount of tax” </a:t>
          </a:r>
          <a:r>
            <a:rPr lang="en-IN" sz="2000" b="1" kern="1200" dirty="0">
              <a:latin typeface="Times New Roman" panose="02020603050405020304" pitchFamily="18" charset="0"/>
              <a:cs typeface="Times New Roman" panose="02020603050405020304" pitchFamily="18" charset="0"/>
            </a:rPr>
            <a:t>under IGST </a:t>
          </a:r>
          <a:endParaRPr lang="en-IN" sz="2000" kern="1200" dirty="0">
            <a:latin typeface="Times New Roman" panose="02020603050405020304" pitchFamily="18" charset="0"/>
            <a:cs typeface="Times New Roman" panose="02020603050405020304" pitchFamily="18" charset="0"/>
          </a:endParaRPr>
        </a:p>
      </dsp:txBody>
      <dsp:txXfrm>
        <a:off x="4733664" y="1050207"/>
        <a:ext cx="2854201" cy="2205436"/>
      </dsp:txXfrm>
    </dsp:sp>
    <dsp:sp modelId="{62CFE4A7-E0B2-4FB9-B4F6-9EB7135FFD5B}">
      <dsp:nvSpPr>
        <dsp:cNvPr id="0" name=""/>
        <dsp:cNvSpPr/>
      </dsp:nvSpPr>
      <dsp:spPr>
        <a:xfrm>
          <a:off x="0" y="3255644"/>
          <a:ext cx="7589291" cy="245048"/>
        </a:xfrm>
        <a:prstGeom prst="rect">
          <a:avLst/>
        </a:prstGeom>
        <a:solidFill>
          <a:schemeClr val="dk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7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54C60A-EF0E-4CAA-B5EE-995BF1C18FC5}">
      <dsp:nvSpPr>
        <dsp:cNvPr id="0" name=""/>
        <dsp:cNvSpPr/>
      </dsp:nvSpPr>
      <dsp:spPr>
        <a:xfrm>
          <a:off x="0" y="0"/>
          <a:ext cx="8323446" cy="1136930"/>
        </a:xfrm>
        <a:prstGeom prst="round2SameRect">
          <a:avLst/>
        </a:prstGeom>
        <a:solidFill>
          <a:schemeClr val="dk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IN" sz="2400" u="sng" kern="1200" dirty="0"/>
            <a:t>If Inter State supply of goods </a:t>
          </a:r>
          <a:r>
            <a:rPr lang="en-IN" sz="2400" b="1" u="sng" kern="1200" dirty="0"/>
            <a:t>made after appointed day</a:t>
          </a:r>
          <a:r>
            <a:rPr lang="en-IN" sz="2400" u="sng" kern="1200" dirty="0"/>
            <a:t>: </a:t>
          </a:r>
        </a:p>
      </dsp:txBody>
      <dsp:txXfrm>
        <a:off x="55500" y="55500"/>
        <a:ext cx="8212446" cy="1081430"/>
      </dsp:txXfrm>
    </dsp:sp>
    <dsp:sp modelId="{AC7822A0-40B4-4606-8859-DEECD48F4CAB}">
      <dsp:nvSpPr>
        <dsp:cNvPr id="0" name=""/>
        <dsp:cNvSpPr/>
      </dsp:nvSpPr>
      <dsp:spPr>
        <a:xfrm>
          <a:off x="1321" y="1136930"/>
          <a:ext cx="2197298" cy="2387554"/>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b="1" u="none" kern="1200" dirty="0"/>
            <a:t>Even if initiated before appointed day, tax liability under IGST</a:t>
          </a:r>
        </a:p>
      </dsp:txBody>
      <dsp:txXfrm>
        <a:off x="1321" y="1136930"/>
        <a:ext cx="2197298" cy="2387554"/>
      </dsp:txXfrm>
    </dsp:sp>
    <dsp:sp modelId="{05630457-C0AD-47F2-BFB6-24D8BE3CD5F8}">
      <dsp:nvSpPr>
        <dsp:cNvPr id="0" name=""/>
        <dsp:cNvSpPr/>
      </dsp:nvSpPr>
      <dsp:spPr>
        <a:xfrm>
          <a:off x="2198619" y="1136930"/>
          <a:ext cx="2239659" cy="2387554"/>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b="1" u="none" kern="1200" dirty="0"/>
            <a:t>If tax had been paid in full under earlier law, no tax under IGST </a:t>
          </a:r>
        </a:p>
      </dsp:txBody>
      <dsp:txXfrm>
        <a:off x="2198619" y="1136930"/>
        <a:ext cx="2239659" cy="2387554"/>
      </dsp:txXfrm>
    </dsp:sp>
    <dsp:sp modelId="{F550AA97-B513-44CC-B784-F46BCAC3B56B}">
      <dsp:nvSpPr>
        <dsp:cNvPr id="0" name=""/>
        <dsp:cNvSpPr/>
      </dsp:nvSpPr>
      <dsp:spPr>
        <a:xfrm>
          <a:off x="4438279" y="1136930"/>
          <a:ext cx="3883844" cy="2387554"/>
        </a:xfrm>
        <a:prstGeom prst="rect">
          <a:avLst/>
        </a:prstGeom>
        <a:solidFill>
          <a:schemeClr val="lt1">
            <a:hueOff val="0"/>
            <a:satOff val="0"/>
            <a:lumOff val="0"/>
            <a:alphaOff val="0"/>
          </a:schemeClr>
        </a:solidFill>
        <a:ln w="19050"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b="1" i="1" u="none" kern="1200" dirty="0"/>
            <a:t>NOTE : </a:t>
          </a:r>
        </a:p>
        <a:p>
          <a:pPr marL="0" lvl="0" indent="0" algn="l" defTabSz="889000">
            <a:lnSpc>
              <a:spcPct val="90000"/>
            </a:lnSpc>
            <a:spcBef>
              <a:spcPct val="0"/>
            </a:spcBef>
            <a:spcAft>
              <a:spcPct val="35000"/>
            </a:spcAft>
            <a:buNone/>
          </a:pPr>
          <a:r>
            <a:rPr lang="en-IN" sz="2000" b="1" i="1" u="none" kern="1200" dirty="0"/>
            <a:t>1. The words “Tax paid” appear to mean “Tax admitted to be due”.</a:t>
          </a:r>
        </a:p>
        <a:p>
          <a:pPr marL="0" lvl="0" indent="0" algn="l" defTabSz="889000">
            <a:lnSpc>
              <a:spcPct val="90000"/>
            </a:lnSpc>
            <a:spcBef>
              <a:spcPct val="0"/>
            </a:spcBef>
            <a:spcAft>
              <a:spcPct val="35000"/>
            </a:spcAft>
            <a:buNone/>
          </a:pPr>
          <a:r>
            <a:rPr lang="en-IN" sz="2000" b="1" i="1" u="none" kern="1200" dirty="0"/>
            <a:t>2.  The word “received” used in the “Explanation”  appears to mean “issued” per se Invoice.</a:t>
          </a:r>
        </a:p>
      </dsp:txBody>
      <dsp:txXfrm>
        <a:off x="4438279" y="1136930"/>
        <a:ext cx="3883844" cy="2387554"/>
      </dsp:txXfrm>
    </dsp:sp>
    <dsp:sp modelId="{62CFE4A7-E0B2-4FB9-B4F6-9EB7135FFD5B}">
      <dsp:nvSpPr>
        <dsp:cNvPr id="0" name=""/>
        <dsp:cNvSpPr/>
      </dsp:nvSpPr>
      <dsp:spPr>
        <a:xfrm>
          <a:off x="0" y="3524485"/>
          <a:ext cx="8323446" cy="265283"/>
        </a:xfrm>
        <a:prstGeom prst="rect">
          <a:avLst/>
        </a:prstGeom>
        <a:solidFill>
          <a:schemeClr val="dk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10.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19.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23.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7.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3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6.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37.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38.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9.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0.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4.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45.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4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9.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5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3.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5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6.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57.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58.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59.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6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6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6.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layout6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0.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7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4.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75.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76.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77.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7186" cy="498056"/>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774010" y="0"/>
            <a:ext cx="2887186" cy="498056"/>
          </a:xfrm>
          <a:prstGeom prst="rect">
            <a:avLst/>
          </a:prstGeom>
        </p:spPr>
        <p:txBody>
          <a:bodyPr vert="horz" lIns="91440" tIns="45720" rIns="91440" bIns="45720" rtlCol="0"/>
          <a:lstStyle>
            <a:lvl1pPr algn="r">
              <a:defRPr sz="1200"/>
            </a:lvl1pPr>
          </a:lstStyle>
          <a:p>
            <a:fld id="{8EED64D1-64BA-4BA8-9934-06E5BBD772CF}" type="datetimeFigureOut">
              <a:rPr lang="en-IN" smtClean="0"/>
              <a:t>09-02-2017</a:t>
            </a:fld>
            <a:endParaRPr lang="en-IN"/>
          </a:p>
        </p:txBody>
      </p:sp>
      <p:sp>
        <p:nvSpPr>
          <p:cNvPr id="4" name="Footer Placeholder 3"/>
          <p:cNvSpPr>
            <a:spLocks noGrp="1"/>
          </p:cNvSpPr>
          <p:nvPr>
            <p:ph type="ftr" sz="quarter" idx="2"/>
          </p:nvPr>
        </p:nvSpPr>
        <p:spPr>
          <a:xfrm>
            <a:off x="0" y="9428584"/>
            <a:ext cx="2887186" cy="498055"/>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774010" y="9428584"/>
            <a:ext cx="2887186" cy="498055"/>
          </a:xfrm>
          <a:prstGeom prst="rect">
            <a:avLst/>
          </a:prstGeom>
        </p:spPr>
        <p:txBody>
          <a:bodyPr vert="horz" lIns="91440" tIns="45720" rIns="91440" bIns="45720" rtlCol="0" anchor="b"/>
          <a:lstStyle>
            <a:lvl1pPr algn="r">
              <a:defRPr sz="1200"/>
            </a:lvl1pPr>
          </a:lstStyle>
          <a:p>
            <a:fld id="{AB83D114-948E-46E0-B5C0-06AEB6A5A86C}" type="slidenum">
              <a:rPr lang="en-IN" smtClean="0"/>
              <a:t>‹#›</a:t>
            </a:fld>
            <a:endParaRPr lang="en-IN"/>
          </a:p>
        </p:txBody>
      </p:sp>
    </p:spTree>
    <p:extLst>
      <p:ext uri="{BB962C8B-B14F-4D97-AF65-F5344CB8AC3E}">
        <p14:creationId xmlns:p14="http://schemas.microsoft.com/office/powerpoint/2010/main" val="3381609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7186" cy="498056"/>
          </a:xfrm>
          <a:prstGeom prst="rect">
            <a:avLst/>
          </a:prstGeom>
        </p:spPr>
        <p:txBody>
          <a:bodyPr vert="horz" lIns="91440" tIns="45720" rIns="91440" bIns="45720" rtlCol="0"/>
          <a:lstStyle>
            <a:lvl1pPr algn="l">
              <a:defRPr sz="1200"/>
            </a:lvl1pPr>
          </a:lstStyle>
          <a:p>
            <a:pPr>
              <a:defRPr/>
            </a:pPr>
            <a:endParaRPr lang="en-IN"/>
          </a:p>
        </p:txBody>
      </p:sp>
      <p:sp>
        <p:nvSpPr>
          <p:cNvPr id="3" name="Date Placeholder 2"/>
          <p:cNvSpPr>
            <a:spLocks noGrp="1"/>
          </p:cNvSpPr>
          <p:nvPr>
            <p:ph type="dt" idx="1"/>
          </p:nvPr>
        </p:nvSpPr>
        <p:spPr>
          <a:xfrm>
            <a:off x="3774010" y="0"/>
            <a:ext cx="2887186" cy="498056"/>
          </a:xfrm>
          <a:prstGeom prst="rect">
            <a:avLst/>
          </a:prstGeom>
        </p:spPr>
        <p:txBody>
          <a:bodyPr vert="horz" lIns="91440" tIns="45720" rIns="91440" bIns="45720" rtlCol="0"/>
          <a:lstStyle>
            <a:lvl1pPr algn="r">
              <a:defRPr sz="1200"/>
            </a:lvl1pPr>
          </a:lstStyle>
          <a:p>
            <a:pPr>
              <a:defRPr/>
            </a:pPr>
            <a:fld id="{21EA08FE-C583-445E-964B-36DCFE31E675}" type="datetimeFigureOut">
              <a:rPr lang="en-IN"/>
              <a:pPr>
                <a:defRPr/>
              </a:pPr>
              <a:t>09-02-2017</a:t>
            </a:fld>
            <a:endParaRPr lang="en-IN"/>
          </a:p>
        </p:txBody>
      </p:sp>
      <p:sp>
        <p:nvSpPr>
          <p:cNvPr id="4" name="Slide Image Placeholder 3"/>
          <p:cNvSpPr>
            <a:spLocks noGrp="1" noRot="1" noChangeAspect="1"/>
          </p:cNvSpPr>
          <p:nvPr>
            <p:ph type="sldImg" idx="2"/>
          </p:nvPr>
        </p:nvSpPr>
        <p:spPr>
          <a:xfrm>
            <a:off x="354013" y="1241425"/>
            <a:ext cx="5954712" cy="3349625"/>
          </a:xfrm>
          <a:prstGeom prst="rect">
            <a:avLst/>
          </a:prstGeom>
          <a:noFill/>
          <a:ln w="12700">
            <a:solidFill>
              <a:prstClr val="black"/>
            </a:solidFill>
          </a:ln>
        </p:spPr>
        <p:txBody>
          <a:bodyPr vert="horz" lIns="91440" tIns="45720" rIns="91440" bIns="45720" rtlCol="0" anchor="ctr"/>
          <a:lstStyle/>
          <a:p>
            <a:pPr lvl="0"/>
            <a:endParaRPr lang="en-IN" noProof="0"/>
          </a:p>
        </p:txBody>
      </p:sp>
      <p:sp>
        <p:nvSpPr>
          <p:cNvPr id="5" name="Notes Placeholder 4"/>
          <p:cNvSpPr>
            <a:spLocks noGrp="1"/>
          </p:cNvSpPr>
          <p:nvPr>
            <p:ph type="body" sz="quarter" idx="3"/>
          </p:nvPr>
        </p:nvSpPr>
        <p:spPr>
          <a:xfrm>
            <a:off x="666274" y="4777194"/>
            <a:ext cx="5330190" cy="3908614"/>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IN" noProof="0"/>
          </a:p>
        </p:txBody>
      </p:sp>
      <p:sp>
        <p:nvSpPr>
          <p:cNvPr id="6" name="Footer Placeholder 5"/>
          <p:cNvSpPr>
            <a:spLocks noGrp="1"/>
          </p:cNvSpPr>
          <p:nvPr>
            <p:ph type="ftr" sz="quarter" idx="4"/>
          </p:nvPr>
        </p:nvSpPr>
        <p:spPr>
          <a:xfrm>
            <a:off x="0" y="9428584"/>
            <a:ext cx="2887186" cy="498055"/>
          </a:xfrm>
          <a:prstGeom prst="rect">
            <a:avLst/>
          </a:prstGeom>
        </p:spPr>
        <p:txBody>
          <a:bodyPr vert="horz" lIns="91440" tIns="45720" rIns="91440" bIns="45720" rtlCol="0" anchor="b"/>
          <a:lstStyle>
            <a:lvl1pPr algn="l">
              <a:defRPr sz="1200"/>
            </a:lvl1pPr>
          </a:lstStyle>
          <a:p>
            <a:pPr>
              <a:defRPr/>
            </a:pPr>
            <a:endParaRPr lang="en-IN"/>
          </a:p>
        </p:txBody>
      </p:sp>
      <p:sp>
        <p:nvSpPr>
          <p:cNvPr id="7" name="Slide Number Placeholder 6"/>
          <p:cNvSpPr>
            <a:spLocks noGrp="1"/>
          </p:cNvSpPr>
          <p:nvPr>
            <p:ph type="sldNum" sz="quarter" idx="5"/>
          </p:nvPr>
        </p:nvSpPr>
        <p:spPr>
          <a:xfrm>
            <a:off x="3774010" y="9428584"/>
            <a:ext cx="2887186" cy="498055"/>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91778676-10C6-4C39-8026-ED3245729754}" type="slidenum">
              <a:rPr lang="en-IN" altLang="en-US"/>
              <a:pPr/>
              <a:t>‹#›</a:t>
            </a:fld>
            <a:endParaRPr lang="en-IN" altLang="en-US"/>
          </a:p>
        </p:txBody>
      </p:sp>
    </p:spTree>
    <p:extLst>
      <p:ext uri="{BB962C8B-B14F-4D97-AF65-F5344CB8AC3E}">
        <p14:creationId xmlns:p14="http://schemas.microsoft.com/office/powerpoint/2010/main" val="89171676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1</a:t>
            </a:fld>
            <a:endParaRPr lang="en-IN" altLang="en-US"/>
          </a:p>
        </p:txBody>
      </p:sp>
    </p:spTree>
    <p:extLst>
      <p:ext uri="{BB962C8B-B14F-4D97-AF65-F5344CB8AC3E}">
        <p14:creationId xmlns:p14="http://schemas.microsoft.com/office/powerpoint/2010/main" val="4030511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2</a:t>
            </a:fld>
            <a:endParaRPr lang="en-IN" altLang="en-US"/>
          </a:p>
        </p:txBody>
      </p:sp>
    </p:spTree>
    <p:extLst>
      <p:ext uri="{BB962C8B-B14F-4D97-AF65-F5344CB8AC3E}">
        <p14:creationId xmlns:p14="http://schemas.microsoft.com/office/powerpoint/2010/main" val="1195532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3</a:t>
            </a:fld>
            <a:endParaRPr lang="en-IN" altLang="en-US"/>
          </a:p>
        </p:txBody>
      </p:sp>
    </p:spTree>
    <p:extLst>
      <p:ext uri="{BB962C8B-B14F-4D97-AF65-F5344CB8AC3E}">
        <p14:creationId xmlns:p14="http://schemas.microsoft.com/office/powerpoint/2010/main" val="18071591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4</a:t>
            </a:fld>
            <a:endParaRPr lang="en-IN" altLang="en-US"/>
          </a:p>
        </p:txBody>
      </p:sp>
    </p:spTree>
    <p:extLst>
      <p:ext uri="{BB962C8B-B14F-4D97-AF65-F5344CB8AC3E}">
        <p14:creationId xmlns:p14="http://schemas.microsoft.com/office/powerpoint/2010/main" val="27552167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5</a:t>
            </a:fld>
            <a:endParaRPr lang="en-IN" altLang="en-US"/>
          </a:p>
        </p:txBody>
      </p:sp>
    </p:spTree>
    <p:extLst>
      <p:ext uri="{BB962C8B-B14F-4D97-AF65-F5344CB8AC3E}">
        <p14:creationId xmlns:p14="http://schemas.microsoft.com/office/powerpoint/2010/main" val="941871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6</a:t>
            </a:fld>
            <a:endParaRPr lang="en-IN" altLang="en-US"/>
          </a:p>
        </p:txBody>
      </p:sp>
    </p:spTree>
    <p:extLst>
      <p:ext uri="{BB962C8B-B14F-4D97-AF65-F5344CB8AC3E}">
        <p14:creationId xmlns:p14="http://schemas.microsoft.com/office/powerpoint/2010/main" val="3231161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7</a:t>
            </a:fld>
            <a:endParaRPr lang="en-IN" altLang="en-US"/>
          </a:p>
        </p:txBody>
      </p:sp>
    </p:spTree>
    <p:extLst>
      <p:ext uri="{BB962C8B-B14F-4D97-AF65-F5344CB8AC3E}">
        <p14:creationId xmlns:p14="http://schemas.microsoft.com/office/powerpoint/2010/main" val="3078694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8</a:t>
            </a:fld>
            <a:endParaRPr lang="en-IN" altLang="en-US"/>
          </a:p>
        </p:txBody>
      </p:sp>
    </p:spTree>
    <p:extLst>
      <p:ext uri="{BB962C8B-B14F-4D97-AF65-F5344CB8AC3E}">
        <p14:creationId xmlns:p14="http://schemas.microsoft.com/office/powerpoint/2010/main" val="3553600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9</a:t>
            </a:fld>
            <a:endParaRPr lang="en-IN" altLang="en-US"/>
          </a:p>
        </p:txBody>
      </p:sp>
    </p:spTree>
    <p:extLst>
      <p:ext uri="{BB962C8B-B14F-4D97-AF65-F5344CB8AC3E}">
        <p14:creationId xmlns:p14="http://schemas.microsoft.com/office/powerpoint/2010/main" val="25888025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10</a:t>
            </a:fld>
            <a:endParaRPr lang="en-IN" altLang="en-US"/>
          </a:p>
        </p:txBody>
      </p:sp>
    </p:spTree>
    <p:extLst>
      <p:ext uri="{BB962C8B-B14F-4D97-AF65-F5344CB8AC3E}">
        <p14:creationId xmlns:p14="http://schemas.microsoft.com/office/powerpoint/2010/main" val="1550864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11</a:t>
            </a:fld>
            <a:endParaRPr lang="en-IN" altLang="en-US"/>
          </a:p>
        </p:txBody>
      </p:sp>
    </p:spTree>
    <p:extLst>
      <p:ext uri="{BB962C8B-B14F-4D97-AF65-F5344CB8AC3E}">
        <p14:creationId xmlns:p14="http://schemas.microsoft.com/office/powerpoint/2010/main" val="19376930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1241425"/>
            <a:ext cx="5954712" cy="33496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217DE0A-A65C-4CC9-AEBC-A7970ED66C8E}" type="slidenum">
              <a:rPr lang="en-US" smtClean="0"/>
              <a:t>12</a:t>
            </a:fld>
            <a:endParaRPr lang="en-US"/>
          </a:p>
        </p:txBody>
      </p:sp>
    </p:spTree>
    <p:extLst>
      <p:ext uri="{BB962C8B-B14F-4D97-AF65-F5344CB8AC3E}">
        <p14:creationId xmlns:p14="http://schemas.microsoft.com/office/powerpoint/2010/main" val="5088264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1241425"/>
            <a:ext cx="5954712" cy="33496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217DE0A-A65C-4CC9-AEBC-A7970ED66C8E}" type="slidenum">
              <a:rPr lang="en-US" smtClean="0"/>
              <a:t>13</a:t>
            </a:fld>
            <a:endParaRPr lang="en-US"/>
          </a:p>
        </p:txBody>
      </p:sp>
    </p:spTree>
    <p:extLst>
      <p:ext uri="{BB962C8B-B14F-4D97-AF65-F5344CB8AC3E}">
        <p14:creationId xmlns:p14="http://schemas.microsoft.com/office/powerpoint/2010/main" val="5088264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14</a:t>
            </a:fld>
            <a:endParaRPr lang="en-IN" altLang="en-US"/>
          </a:p>
        </p:txBody>
      </p:sp>
    </p:spTree>
    <p:extLst>
      <p:ext uri="{BB962C8B-B14F-4D97-AF65-F5344CB8AC3E}">
        <p14:creationId xmlns:p14="http://schemas.microsoft.com/office/powerpoint/2010/main" val="5753806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15</a:t>
            </a:fld>
            <a:endParaRPr lang="en-IN" altLang="en-US"/>
          </a:p>
        </p:txBody>
      </p:sp>
    </p:spTree>
    <p:extLst>
      <p:ext uri="{BB962C8B-B14F-4D97-AF65-F5344CB8AC3E}">
        <p14:creationId xmlns:p14="http://schemas.microsoft.com/office/powerpoint/2010/main" val="8570183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16</a:t>
            </a:fld>
            <a:endParaRPr lang="en-IN" altLang="en-US"/>
          </a:p>
        </p:txBody>
      </p:sp>
    </p:spTree>
    <p:extLst>
      <p:ext uri="{BB962C8B-B14F-4D97-AF65-F5344CB8AC3E}">
        <p14:creationId xmlns:p14="http://schemas.microsoft.com/office/powerpoint/2010/main" val="4582014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17</a:t>
            </a:fld>
            <a:endParaRPr lang="en-IN" altLang="en-US"/>
          </a:p>
        </p:txBody>
      </p:sp>
    </p:spTree>
    <p:extLst>
      <p:ext uri="{BB962C8B-B14F-4D97-AF65-F5344CB8AC3E}">
        <p14:creationId xmlns:p14="http://schemas.microsoft.com/office/powerpoint/2010/main" val="14595387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18</a:t>
            </a:fld>
            <a:endParaRPr lang="en-IN" altLang="en-US"/>
          </a:p>
        </p:txBody>
      </p:sp>
    </p:spTree>
    <p:extLst>
      <p:ext uri="{BB962C8B-B14F-4D97-AF65-F5344CB8AC3E}">
        <p14:creationId xmlns:p14="http://schemas.microsoft.com/office/powerpoint/2010/main" val="18924532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IN" dirty="0"/>
              <a:t>While, the above tests could be guiding principles in determining as to whether a supply is composite or mixed supply the end user test could be adopted as one of the criteria. Every supply should be </a:t>
            </a:r>
            <a:r>
              <a:rPr lang="en-IN" dirty="0" err="1"/>
              <a:t>indpendently</a:t>
            </a:r>
            <a:r>
              <a:rPr lang="en-IN" dirty="0"/>
              <a:t> analysed </a:t>
            </a:r>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19</a:t>
            </a:fld>
            <a:endParaRPr lang="en-IN" altLang="en-US"/>
          </a:p>
        </p:txBody>
      </p:sp>
    </p:spTree>
    <p:extLst>
      <p:ext uri="{BB962C8B-B14F-4D97-AF65-F5344CB8AC3E}">
        <p14:creationId xmlns:p14="http://schemas.microsoft.com/office/powerpoint/2010/main" val="38126160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20</a:t>
            </a:fld>
            <a:endParaRPr lang="en-IN" altLang="en-US"/>
          </a:p>
        </p:txBody>
      </p:sp>
    </p:spTree>
    <p:extLst>
      <p:ext uri="{BB962C8B-B14F-4D97-AF65-F5344CB8AC3E}">
        <p14:creationId xmlns:p14="http://schemas.microsoft.com/office/powerpoint/2010/main" val="40812561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21</a:t>
            </a:fld>
            <a:endParaRPr lang="en-IN" altLang="en-US"/>
          </a:p>
        </p:txBody>
      </p:sp>
    </p:spTree>
    <p:extLst>
      <p:ext uri="{BB962C8B-B14F-4D97-AF65-F5344CB8AC3E}">
        <p14:creationId xmlns:p14="http://schemas.microsoft.com/office/powerpoint/2010/main" val="5523462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22</a:t>
            </a:fld>
            <a:endParaRPr lang="en-IN" altLang="en-US"/>
          </a:p>
        </p:txBody>
      </p:sp>
    </p:spTree>
    <p:extLst>
      <p:ext uri="{BB962C8B-B14F-4D97-AF65-F5344CB8AC3E}">
        <p14:creationId xmlns:p14="http://schemas.microsoft.com/office/powerpoint/2010/main" val="10490899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23</a:t>
            </a:fld>
            <a:endParaRPr lang="en-IN" altLang="en-US"/>
          </a:p>
        </p:txBody>
      </p:sp>
    </p:spTree>
    <p:extLst>
      <p:ext uri="{BB962C8B-B14F-4D97-AF65-F5344CB8AC3E}">
        <p14:creationId xmlns:p14="http://schemas.microsoft.com/office/powerpoint/2010/main" val="11221076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24</a:t>
            </a:fld>
            <a:endParaRPr lang="en-IN" altLang="en-US"/>
          </a:p>
        </p:txBody>
      </p:sp>
    </p:spTree>
    <p:extLst>
      <p:ext uri="{BB962C8B-B14F-4D97-AF65-F5344CB8AC3E}">
        <p14:creationId xmlns:p14="http://schemas.microsoft.com/office/powerpoint/2010/main" val="42472925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25</a:t>
            </a:fld>
            <a:endParaRPr lang="en-IN" altLang="en-US"/>
          </a:p>
        </p:txBody>
      </p:sp>
    </p:spTree>
    <p:extLst>
      <p:ext uri="{BB962C8B-B14F-4D97-AF65-F5344CB8AC3E}">
        <p14:creationId xmlns:p14="http://schemas.microsoft.com/office/powerpoint/2010/main" val="25796923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26</a:t>
            </a:fld>
            <a:endParaRPr lang="en-IN" altLang="en-US"/>
          </a:p>
        </p:txBody>
      </p:sp>
    </p:spTree>
    <p:extLst>
      <p:ext uri="{BB962C8B-B14F-4D97-AF65-F5344CB8AC3E}">
        <p14:creationId xmlns:p14="http://schemas.microsoft.com/office/powerpoint/2010/main" val="23110716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27</a:t>
            </a:fld>
            <a:endParaRPr lang="en-IN" altLang="en-US"/>
          </a:p>
        </p:txBody>
      </p:sp>
    </p:spTree>
    <p:extLst>
      <p:ext uri="{BB962C8B-B14F-4D97-AF65-F5344CB8AC3E}">
        <p14:creationId xmlns:p14="http://schemas.microsoft.com/office/powerpoint/2010/main" val="38108443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28</a:t>
            </a:fld>
            <a:endParaRPr lang="en-IN" altLang="en-US"/>
          </a:p>
        </p:txBody>
      </p:sp>
    </p:spTree>
    <p:extLst>
      <p:ext uri="{BB962C8B-B14F-4D97-AF65-F5344CB8AC3E}">
        <p14:creationId xmlns:p14="http://schemas.microsoft.com/office/powerpoint/2010/main" val="19646623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29</a:t>
            </a:fld>
            <a:endParaRPr lang="en-IN" altLang="en-US"/>
          </a:p>
        </p:txBody>
      </p:sp>
    </p:spTree>
    <p:extLst>
      <p:ext uri="{BB962C8B-B14F-4D97-AF65-F5344CB8AC3E}">
        <p14:creationId xmlns:p14="http://schemas.microsoft.com/office/powerpoint/2010/main" val="23415802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30</a:t>
            </a:fld>
            <a:endParaRPr lang="en-IN" altLang="en-US"/>
          </a:p>
        </p:txBody>
      </p:sp>
    </p:spTree>
    <p:extLst>
      <p:ext uri="{BB962C8B-B14F-4D97-AF65-F5344CB8AC3E}">
        <p14:creationId xmlns:p14="http://schemas.microsoft.com/office/powerpoint/2010/main" val="22921174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31</a:t>
            </a:fld>
            <a:endParaRPr lang="en-IN" altLang="en-US"/>
          </a:p>
        </p:txBody>
      </p:sp>
    </p:spTree>
    <p:extLst>
      <p:ext uri="{BB962C8B-B14F-4D97-AF65-F5344CB8AC3E}">
        <p14:creationId xmlns:p14="http://schemas.microsoft.com/office/powerpoint/2010/main" val="40858137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1034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C841F470-8488-4EF6-8807-55A65B128C3B}" type="slidenum">
              <a:rPr lang="en-IN" altLang="en-US"/>
              <a:pPr/>
              <a:t>32</a:t>
            </a:fld>
            <a:endParaRPr lang="en-IN" altLang="en-US"/>
          </a:p>
        </p:txBody>
      </p:sp>
    </p:spTree>
    <p:extLst>
      <p:ext uri="{BB962C8B-B14F-4D97-AF65-F5344CB8AC3E}">
        <p14:creationId xmlns:p14="http://schemas.microsoft.com/office/powerpoint/2010/main" val="39746677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1054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28512BFB-EC5A-4E69-B4A2-D25EBA931086}" type="slidenum">
              <a:rPr lang="en-IN" altLang="en-US"/>
              <a:pPr/>
              <a:t>33</a:t>
            </a:fld>
            <a:endParaRPr lang="en-IN" altLang="en-US"/>
          </a:p>
        </p:txBody>
      </p:sp>
    </p:spTree>
    <p:extLst>
      <p:ext uri="{BB962C8B-B14F-4D97-AF65-F5344CB8AC3E}">
        <p14:creationId xmlns:p14="http://schemas.microsoft.com/office/powerpoint/2010/main" val="3748382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34</a:t>
            </a:fld>
            <a:endParaRPr lang="en-IN" altLang="en-US"/>
          </a:p>
        </p:txBody>
      </p:sp>
    </p:spTree>
    <p:extLst>
      <p:ext uri="{BB962C8B-B14F-4D97-AF65-F5344CB8AC3E}">
        <p14:creationId xmlns:p14="http://schemas.microsoft.com/office/powerpoint/2010/main" val="24387431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35</a:t>
            </a:fld>
            <a:endParaRPr lang="en-IN" altLang="en-US"/>
          </a:p>
        </p:txBody>
      </p:sp>
    </p:spTree>
    <p:extLst>
      <p:ext uri="{BB962C8B-B14F-4D97-AF65-F5344CB8AC3E}">
        <p14:creationId xmlns:p14="http://schemas.microsoft.com/office/powerpoint/2010/main" val="40251940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36</a:t>
            </a:fld>
            <a:endParaRPr lang="en-IN" altLang="en-US"/>
          </a:p>
        </p:txBody>
      </p:sp>
    </p:spTree>
    <p:extLst>
      <p:ext uri="{BB962C8B-B14F-4D97-AF65-F5344CB8AC3E}">
        <p14:creationId xmlns:p14="http://schemas.microsoft.com/office/powerpoint/2010/main" val="2538662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37</a:t>
            </a:fld>
            <a:endParaRPr lang="en-IN" altLang="en-US"/>
          </a:p>
        </p:txBody>
      </p:sp>
    </p:spTree>
    <p:extLst>
      <p:ext uri="{BB962C8B-B14F-4D97-AF65-F5344CB8AC3E}">
        <p14:creationId xmlns:p14="http://schemas.microsoft.com/office/powerpoint/2010/main" val="4506758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38</a:t>
            </a:fld>
            <a:endParaRPr lang="en-IN" altLang="en-US"/>
          </a:p>
        </p:txBody>
      </p:sp>
    </p:spTree>
    <p:extLst>
      <p:ext uri="{BB962C8B-B14F-4D97-AF65-F5344CB8AC3E}">
        <p14:creationId xmlns:p14="http://schemas.microsoft.com/office/powerpoint/2010/main" val="32020860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39</a:t>
            </a:fld>
            <a:endParaRPr lang="en-IN" altLang="en-US"/>
          </a:p>
        </p:txBody>
      </p:sp>
    </p:spTree>
    <p:extLst>
      <p:ext uri="{BB962C8B-B14F-4D97-AF65-F5344CB8AC3E}">
        <p14:creationId xmlns:p14="http://schemas.microsoft.com/office/powerpoint/2010/main" val="28403943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40</a:t>
            </a:fld>
            <a:endParaRPr lang="en-IN" altLang="en-US"/>
          </a:p>
        </p:txBody>
      </p:sp>
    </p:spTree>
    <p:extLst>
      <p:ext uri="{BB962C8B-B14F-4D97-AF65-F5344CB8AC3E}">
        <p14:creationId xmlns:p14="http://schemas.microsoft.com/office/powerpoint/2010/main" val="26625137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41</a:t>
            </a:fld>
            <a:endParaRPr lang="en-IN" altLang="en-US"/>
          </a:p>
        </p:txBody>
      </p:sp>
    </p:spTree>
    <p:extLst>
      <p:ext uri="{BB962C8B-B14F-4D97-AF65-F5344CB8AC3E}">
        <p14:creationId xmlns:p14="http://schemas.microsoft.com/office/powerpoint/2010/main" val="19374287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42</a:t>
            </a:fld>
            <a:endParaRPr lang="en-IN" altLang="en-US"/>
          </a:p>
        </p:txBody>
      </p:sp>
    </p:spTree>
    <p:extLst>
      <p:ext uri="{BB962C8B-B14F-4D97-AF65-F5344CB8AC3E}">
        <p14:creationId xmlns:p14="http://schemas.microsoft.com/office/powerpoint/2010/main" val="36824718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43</a:t>
            </a:fld>
            <a:endParaRPr lang="en-IN" altLang="en-US"/>
          </a:p>
        </p:txBody>
      </p:sp>
    </p:spTree>
    <p:extLst>
      <p:ext uri="{BB962C8B-B14F-4D97-AF65-F5344CB8AC3E}">
        <p14:creationId xmlns:p14="http://schemas.microsoft.com/office/powerpoint/2010/main" val="38935931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44</a:t>
            </a:fld>
            <a:endParaRPr lang="en-IN" altLang="en-US"/>
          </a:p>
        </p:txBody>
      </p:sp>
    </p:spTree>
    <p:extLst>
      <p:ext uri="{BB962C8B-B14F-4D97-AF65-F5344CB8AC3E}">
        <p14:creationId xmlns:p14="http://schemas.microsoft.com/office/powerpoint/2010/main" val="376516595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45</a:t>
            </a:fld>
            <a:endParaRPr lang="en-IN" altLang="en-US"/>
          </a:p>
        </p:txBody>
      </p:sp>
    </p:spTree>
    <p:extLst>
      <p:ext uri="{BB962C8B-B14F-4D97-AF65-F5344CB8AC3E}">
        <p14:creationId xmlns:p14="http://schemas.microsoft.com/office/powerpoint/2010/main" val="15736901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46</a:t>
            </a:fld>
            <a:endParaRPr lang="en-IN" altLang="en-US"/>
          </a:p>
        </p:txBody>
      </p:sp>
    </p:spTree>
    <p:extLst>
      <p:ext uri="{BB962C8B-B14F-4D97-AF65-F5344CB8AC3E}">
        <p14:creationId xmlns:p14="http://schemas.microsoft.com/office/powerpoint/2010/main" val="25701731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47</a:t>
            </a:fld>
            <a:endParaRPr lang="en-IN" altLang="en-US"/>
          </a:p>
        </p:txBody>
      </p:sp>
    </p:spTree>
    <p:extLst>
      <p:ext uri="{BB962C8B-B14F-4D97-AF65-F5344CB8AC3E}">
        <p14:creationId xmlns:p14="http://schemas.microsoft.com/office/powerpoint/2010/main" val="34699045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48</a:t>
            </a:fld>
            <a:endParaRPr lang="en-IN" altLang="en-US"/>
          </a:p>
        </p:txBody>
      </p:sp>
    </p:spTree>
    <p:extLst>
      <p:ext uri="{BB962C8B-B14F-4D97-AF65-F5344CB8AC3E}">
        <p14:creationId xmlns:p14="http://schemas.microsoft.com/office/powerpoint/2010/main" val="8069155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49</a:t>
            </a:fld>
            <a:endParaRPr lang="en-IN" altLang="en-US"/>
          </a:p>
        </p:txBody>
      </p:sp>
    </p:spTree>
    <p:extLst>
      <p:ext uri="{BB962C8B-B14F-4D97-AF65-F5344CB8AC3E}">
        <p14:creationId xmlns:p14="http://schemas.microsoft.com/office/powerpoint/2010/main" val="15417669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50</a:t>
            </a:fld>
            <a:endParaRPr lang="en-IN" altLang="en-US"/>
          </a:p>
        </p:txBody>
      </p:sp>
    </p:spTree>
    <p:extLst>
      <p:ext uri="{BB962C8B-B14F-4D97-AF65-F5344CB8AC3E}">
        <p14:creationId xmlns:p14="http://schemas.microsoft.com/office/powerpoint/2010/main" val="187524485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51</a:t>
            </a:fld>
            <a:endParaRPr lang="en-IN" altLang="en-US"/>
          </a:p>
        </p:txBody>
      </p:sp>
    </p:spTree>
    <p:extLst>
      <p:ext uri="{BB962C8B-B14F-4D97-AF65-F5344CB8AC3E}">
        <p14:creationId xmlns:p14="http://schemas.microsoft.com/office/powerpoint/2010/main" val="351201698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52</a:t>
            </a:fld>
            <a:endParaRPr lang="en-IN" altLang="en-US"/>
          </a:p>
        </p:txBody>
      </p:sp>
    </p:spTree>
    <p:extLst>
      <p:ext uri="{BB962C8B-B14F-4D97-AF65-F5344CB8AC3E}">
        <p14:creationId xmlns:p14="http://schemas.microsoft.com/office/powerpoint/2010/main" val="423847820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53</a:t>
            </a:fld>
            <a:endParaRPr lang="en-IN" altLang="en-US"/>
          </a:p>
        </p:txBody>
      </p:sp>
    </p:spTree>
    <p:extLst>
      <p:ext uri="{BB962C8B-B14F-4D97-AF65-F5344CB8AC3E}">
        <p14:creationId xmlns:p14="http://schemas.microsoft.com/office/powerpoint/2010/main" val="3831824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54</a:t>
            </a:fld>
            <a:endParaRPr lang="en-IN" altLang="en-US"/>
          </a:p>
        </p:txBody>
      </p:sp>
    </p:spTree>
    <p:extLst>
      <p:ext uri="{BB962C8B-B14F-4D97-AF65-F5344CB8AC3E}">
        <p14:creationId xmlns:p14="http://schemas.microsoft.com/office/powerpoint/2010/main" val="336041636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55</a:t>
            </a:fld>
            <a:endParaRPr lang="en-IN" altLang="en-US"/>
          </a:p>
        </p:txBody>
      </p:sp>
    </p:spTree>
    <p:extLst>
      <p:ext uri="{BB962C8B-B14F-4D97-AF65-F5344CB8AC3E}">
        <p14:creationId xmlns:p14="http://schemas.microsoft.com/office/powerpoint/2010/main" val="141683052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56</a:t>
            </a:fld>
            <a:endParaRPr lang="en-IN" altLang="en-US"/>
          </a:p>
        </p:txBody>
      </p:sp>
    </p:spTree>
    <p:extLst>
      <p:ext uri="{BB962C8B-B14F-4D97-AF65-F5344CB8AC3E}">
        <p14:creationId xmlns:p14="http://schemas.microsoft.com/office/powerpoint/2010/main" val="349220825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57</a:t>
            </a:fld>
            <a:endParaRPr lang="en-IN" altLang="en-US"/>
          </a:p>
        </p:txBody>
      </p:sp>
    </p:spTree>
    <p:extLst>
      <p:ext uri="{BB962C8B-B14F-4D97-AF65-F5344CB8AC3E}">
        <p14:creationId xmlns:p14="http://schemas.microsoft.com/office/powerpoint/2010/main" val="32987003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58</a:t>
            </a:fld>
            <a:endParaRPr lang="en-IN" altLang="en-US"/>
          </a:p>
        </p:txBody>
      </p:sp>
    </p:spTree>
    <p:extLst>
      <p:ext uri="{BB962C8B-B14F-4D97-AF65-F5344CB8AC3E}">
        <p14:creationId xmlns:p14="http://schemas.microsoft.com/office/powerpoint/2010/main" val="35593342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59</a:t>
            </a:fld>
            <a:endParaRPr lang="en-IN" altLang="en-US"/>
          </a:p>
        </p:txBody>
      </p:sp>
    </p:spTree>
    <p:extLst>
      <p:ext uri="{BB962C8B-B14F-4D97-AF65-F5344CB8AC3E}">
        <p14:creationId xmlns:p14="http://schemas.microsoft.com/office/powerpoint/2010/main" val="349546565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60</a:t>
            </a:fld>
            <a:endParaRPr lang="en-IN" altLang="en-US"/>
          </a:p>
        </p:txBody>
      </p:sp>
    </p:spTree>
    <p:extLst>
      <p:ext uri="{BB962C8B-B14F-4D97-AF65-F5344CB8AC3E}">
        <p14:creationId xmlns:p14="http://schemas.microsoft.com/office/powerpoint/2010/main" val="383829758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61</a:t>
            </a:fld>
            <a:endParaRPr lang="en-IN" altLang="en-US"/>
          </a:p>
        </p:txBody>
      </p:sp>
    </p:spTree>
    <p:extLst>
      <p:ext uri="{BB962C8B-B14F-4D97-AF65-F5344CB8AC3E}">
        <p14:creationId xmlns:p14="http://schemas.microsoft.com/office/powerpoint/2010/main" val="407670653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62</a:t>
            </a:fld>
            <a:endParaRPr lang="en-IN" altLang="en-US"/>
          </a:p>
        </p:txBody>
      </p:sp>
    </p:spTree>
    <p:extLst>
      <p:ext uri="{BB962C8B-B14F-4D97-AF65-F5344CB8AC3E}">
        <p14:creationId xmlns:p14="http://schemas.microsoft.com/office/powerpoint/2010/main" val="215378831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63</a:t>
            </a:fld>
            <a:endParaRPr lang="en-IN" altLang="en-US"/>
          </a:p>
        </p:txBody>
      </p:sp>
    </p:spTree>
    <p:extLst>
      <p:ext uri="{BB962C8B-B14F-4D97-AF65-F5344CB8AC3E}">
        <p14:creationId xmlns:p14="http://schemas.microsoft.com/office/powerpoint/2010/main" val="340451466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64</a:t>
            </a:fld>
            <a:endParaRPr lang="en-IN" altLang="en-US"/>
          </a:p>
        </p:txBody>
      </p:sp>
    </p:spTree>
    <p:extLst>
      <p:ext uri="{BB962C8B-B14F-4D97-AF65-F5344CB8AC3E}">
        <p14:creationId xmlns:p14="http://schemas.microsoft.com/office/powerpoint/2010/main" val="270428651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65</a:t>
            </a:fld>
            <a:endParaRPr lang="en-IN" altLang="en-US"/>
          </a:p>
        </p:txBody>
      </p:sp>
    </p:spTree>
    <p:extLst>
      <p:ext uri="{BB962C8B-B14F-4D97-AF65-F5344CB8AC3E}">
        <p14:creationId xmlns:p14="http://schemas.microsoft.com/office/powerpoint/2010/main" val="374272515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66</a:t>
            </a:fld>
            <a:endParaRPr lang="en-IN" altLang="en-US"/>
          </a:p>
        </p:txBody>
      </p:sp>
    </p:spTree>
    <p:extLst>
      <p:ext uri="{BB962C8B-B14F-4D97-AF65-F5344CB8AC3E}">
        <p14:creationId xmlns:p14="http://schemas.microsoft.com/office/powerpoint/2010/main" val="84295271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67</a:t>
            </a:fld>
            <a:endParaRPr lang="en-IN" altLang="en-US"/>
          </a:p>
        </p:txBody>
      </p:sp>
    </p:spTree>
    <p:extLst>
      <p:ext uri="{BB962C8B-B14F-4D97-AF65-F5344CB8AC3E}">
        <p14:creationId xmlns:p14="http://schemas.microsoft.com/office/powerpoint/2010/main" val="44844533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68</a:t>
            </a:fld>
            <a:endParaRPr lang="en-IN" altLang="en-US"/>
          </a:p>
        </p:txBody>
      </p:sp>
    </p:spTree>
    <p:extLst>
      <p:ext uri="{BB962C8B-B14F-4D97-AF65-F5344CB8AC3E}">
        <p14:creationId xmlns:p14="http://schemas.microsoft.com/office/powerpoint/2010/main" val="111117392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69</a:t>
            </a:fld>
            <a:endParaRPr lang="en-IN" altLang="en-US"/>
          </a:p>
        </p:txBody>
      </p:sp>
    </p:spTree>
    <p:extLst>
      <p:ext uri="{BB962C8B-B14F-4D97-AF65-F5344CB8AC3E}">
        <p14:creationId xmlns:p14="http://schemas.microsoft.com/office/powerpoint/2010/main" val="416713659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70</a:t>
            </a:fld>
            <a:endParaRPr lang="en-IN" altLang="en-US"/>
          </a:p>
        </p:txBody>
      </p:sp>
    </p:spTree>
    <p:extLst>
      <p:ext uri="{BB962C8B-B14F-4D97-AF65-F5344CB8AC3E}">
        <p14:creationId xmlns:p14="http://schemas.microsoft.com/office/powerpoint/2010/main" val="306880568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71</a:t>
            </a:fld>
            <a:endParaRPr lang="en-IN" altLang="en-US"/>
          </a:p>
        </p:txBody>
      </p:sp>
    </p:spTree>
    <p:extLst>
      <p:ext uri="{BB962C8B-B14F-4D97-AF65-F5344CB8AC3E}">
        <p14:creationId xmlns:p14="http://schemas.microsoft.com/office/powerpoint/2010/main" val="184322187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72</a:t>
            </a:fld>
            <a:endParaRPr lang="en-IN" altLang="en-US"/>
          </a:p>
        </p:txBody>
      </p:sp>
    </p:spTree>
    <p:extLst>
      <p:ext uri="{BB962C8B-B14F-4D97-AF65-F5344CB8AC3E}">
        <p14:creationId xmlns:p14="http://schemas.microsoft.com/office/powerpoint/2010/main" val="401007306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73</a:t>
            </a:fld>
            <a:endParaRPr lang="en-IN" altLang="en-US"/>
          </a:p>
        </p:txBody>
      </p:sp>
    </p:spTree>
    <p:extLst>
      <p:ext uri="{BB962C8B-B14F-4D97-AF65-F5344CB8AC3E}">
        <p14:creationId xmlns:p14="http://schemas.microsoft.com/office/powerpoint/2010/main" val="302115790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74</a:t>
            </a:fld>
            <a:endParaRPr lang="en-IN" altLang="en-US"/>
          </a:p>
        </p:txBody>
      </p:sp>
    </p:spTree>
    <p:extLst>
      <p:ext uri="{BB962C8B-B14F-4D97-AF65-F5344CB8AC3E}">
        <p14:creationId xmlns:p14="http://schemas.microsoft.com/office/powerpoint/2010/main" val="144982876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75</a:t>
            </a:fld>
            <a:endParaRPr lang="en-IN" altLang="en-US"/>
          </a:p>
        </p:txBody>
      </p:sp>
    </p:spTree>
    <p:extLst>
      <p:ext uri="{BB962C8B-B14F-4D97-AF65-F5344CB8AC3E}">
        <p14:creationId xmlns:p14="http://schemas.microsoft.com/office/powerpoint/2010/main" val="338511987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76</a:t>
            </a:fld>
            <a:endParaRPr lang="en-IN" altLang="en-US"/>
          </a:p>
        </p:txBody>
      </p:sp>
    </p:spTree>
    <p:extLst>
      <p:ext uri="{BB962C8B-B14F-4D97-AF65-F5344CB8AC3E}">
        <p14:creationId xmlns:p14="http://schemas.microsoft.com/office/powerpoint/2010/main" val="231883784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77</a:t>
            </a:fld>
            <a:endParaRPr lang="en-IN" altLang="en-US"/>
          </a:p>
        </p:txBody>
      </p:sp>
    </p:spTree>
    <p:extLst>
      <p:ext uri="{BB962C8B-B14F-4D97-AF65-F5344CB8AC3E}">
        <p14:creationId xmlns:p14="http://schemas.microsoft.com/office/powerpoint/2010/main" val="411685182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78</a:t>
            </a:fld>
            <a:endParaRPr lang="en-IN" altLang="en-US"/>
          </a:p>
        </p:txBody>
      </p:sp>
    </p:spTree>
    <p:extLst>
      <p:ext uri="{BB962C8B-B14F-4D97-AF65-F5344CB8AC3E}">
        <p14:creationId xmlns:p14="http://schemas.microsoft.com/office/powerpoint/2010/main" val="133519554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79</a:t>
            </a:fld>
            <a:endParaRPr lang="en-IN" altLang="en-US"/>
          </a:p>
        </p:txBody>
      </p:sp>
    </p:spTree>
    <p:extLst>
      <p:ext uri="{BB962C8B-B14F-4D97-AF65-F5344CB8AC3E}">
        <p14:creationId xmlns:p14="http://schemas.microsoft.com/office/powerpoint/2010/main" val="167212109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80</a:t>
            </a:fld>
            <a:endParaRPr lang="en-IN" altLang="en-US"/>
          </a:p>
        </p:txBody>
      </p:sp>
    </p:spTree>
    <p:extLst>
      <p:ext uri="{BB962C8B-B14F-4D97-AF65-F5344CB8AC3E}">
        <p14:creationId xmlns:p14="http://schemas.microsoft.com/office/powerpoint/2010/main" val="162396833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81</a:t>
            </a:fld>
            <a:endParaRPr lang="en-IN" altLang="en-US"/>
          </a:p>
        </p:txBody>
      </p:sp>
    </p:spTree>
    <p:extLst>
      <p:ext uri="{BB962C8B-B14F-4D97-AF65-F5344CB8AC3E}">
        <p14:creationId xmlns:p14="http://schemas.microsoft.com/office/powerpoint/2010/main" val="266876673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82</a:t>
            </a:fld>
            <a:endParaRPr lang="en-IN" altLang="en-US"/>
          </a:p>
        </p:txBody>
      </p:sp>
    </p:spTree>
    <p:extLst>
      <p:ext uri="{BB962C8B-B14F-4D97-AF65-F5344CB8AC3E}">
        <p14:creationId xmlns:p14="http://schemas.microsoft.com/office/powerpoint/2010/main" val="310397251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83</a:t>
            </a:fld>
            <a:endParaRPr lang="en-IN" altLang="en-US"/>
          </a:p>
        </p:txBody>
      </p:sp>
    </p:spTree>
    <p:extLst>
      <p:ext uri="{BB962C8B-B14F-4D97-AF65-F5344CB8AC3E}">
        <p14:creationId xmlns:p14="http://schemas.microsoft.com/office/powerpoint/2010/main" val="386706682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84</a:t>
            </a:fld>
            <a:endParaRPr lang="en-IN" altLang="en-US"/>
          </a:p>
        </p:txBody>
      </p:sp>
    </p:spTree>
    <p:extLst>
      <p:ext uri="{BB962C8B-B14F-4D97-AF65-F5344CB8AC3E}">
        <p14:creationId xmlns:p14="http://schemas.microsoft.com/office/powerpoint/2010/main" val="77548806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85</a:t>
            </a:fld>
            <a:endParaRPr lang="en-IN" altLang="en-US"/>
          </a:p>
        </p:txBody>
      </p:sp>
    </p:spTree>
    <p:extLst>
      <p:ext uri="{BB962C8B-B14F-4D97-AF65-F5344CB8AC3E}">
        <p14:creationId xmlns:p14="http://schemas.microsoft.com/office/powerpoint/2010/main" val="192775993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86</a:t>
            </a:fld>
            <a:endParaRPr lang="en-IN" altLang="en-US"/>
          </a:p>
        </p:txBody>
      </p:sp>
    </p:spTree>
    <p:extLst>
      <p:ext uri="{BB962C8B-B14F-4D97-AF65-F5344CB8AC3E}">
        <p14:creationId xmlns:p14="http://schemas.microsoft.com/office/powerpoint/2010/main" val="162236459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87</a:t>
            </a:fld>
            <a:endParaRPr lang="en-IN" altLang="en-US"/>
          </a:p>
        </p:txBody>
      </p:sp>
    </p:spTree>
    <p:extLst>
      <p:ext uri="{BB962C8B-B14F-4D97-AF65-F5344CB8AC3E}">
        <p14:creationId xmlns:p14="http://schemas.microsoft.com/office/powerpoint/2010/main" val="323695774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88</a:t>
            </a:fld>
            <a:endParaRPr lang="en-IN" altLang="en-US"/>
          </a:p>
        </p:txBody>
      </p:sp>
    </p:spTree>
    <p:extLst>
      <p:ext uri="{BB962C8B-B14F-4D97-AF65-F5344CB8AC3E}">
        <p14:creationId xmlns:p14="http://schemas.microsoft.com/office/powerpoint/2010/main" val="100634348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89</a:t>
            </a:fld>
            <a:endParaRPr lang="en-IN" altLang="en-US"/>
          </a:p>
        </p:txBody>
      </p:sp>
    </p:spTree>
    <p:extLst>
      <p:ext uri="{BB962C8B-B14F-4D97-AF65-F5344CB8AC3E}">
        <p14:creationId xmlns:p14="http://schemas.microsoft.com/office/powerpoint/2010/main" val="364339808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90</a:t>
            </a:fld>
            <a:endParaRPr lang="en-IN" altLang="en-US"/>
          </a:p>
        </p:txBody>
      </p:sp>
    </p:spTree>
    <p:extLst>
      <p:ext uri="{BB962C8B-B14F-4D97-AF65-F5344CB8AC3E}">
        <p14:creationId xmlns:p14="http://schemas.microsoft.com/office/powerpoint/2010/main" val="185273018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91</a:t>
            </a:fld>
            <a:endParaRPr lang="en-IN" altLang="en-US"/>
          </a:p>
        </p:txBody>
      </p:sp>
    </p:spTree>
    <p:extLst>
      <p:ext uri="{BB962C8B-B14F-4D97-AF65-F5344CB8AC3E}">
        <p14:creationId xmlns:p14="http://schemas.microsoft.com/office/powerpoint/2010/main" val="204031555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92</a:t>
            </a:fld>
            <a:endParaRPr lang="en-IN" altLang="en-US"/>
          </a:p>
        </p:txBody>
      </p:sp>
    </p:spTree>
    <p:extLst>
      <p:ext uri="{BB962C8B-B14F-4D97-AF65-F5344CB8AC3E}">
        <p14:creationId xmlns:p14="http://schemas.microsoft.com/office/powerpoint/2010/main" val="263176584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93</a:t>
            </a:fld>
            <a:endParaRPr lang="en-IN" altLang="en-US"/>
          </a:p>
        </p:txBody>
      </p:sp>
    </p:spTree>
    <p:extLst>
      <p:ext uri="{BB962C8B-B14F-4D97-AF65-F5344CB8AC3E}">
        <p14:creationId xmlns:p14="http://schemas.microsoft.com/office/powerpoint/2010/main" val="53786021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94</a:t>
            </a:fld>
            <a:endParaRPr lang="en-IN" altLang="en-US"/>
          </a:p>
        </p:txBody>
      </p:sp>
    </p:spTree>
    <p:extLst>
      <p:ext uri="{BB962C8B-B14F-4D97-AF65-F5344CB8AC3E}">
        <p14:creationId xmlns:p14="http://schemas.microsoft.com/office/powerpoint/2010/main" val="29157716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95</a:t>
            </a:fld>
            <a:endParaRPr lang="en-IN" altLang="en-US"/>
          </a:p>
        </p:txBody>
      </p:sp>
    </p:spTree>
    <p:extLst>
      <p:ext uri="{BB962C8B-B14F-4D97-AF65-F5344CB8AC3E}">
        <p14:creationId xmlns:p14="http://schemas.microsoft.com/office/powerpoint/2010/main" val="96300650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96</a:t>
            </a:fld>
            <a:endParaRPr lang="en-IN" altLang="en-US"/>
          </a:p>
        </p:txBody>
      </p:sp>
    </p:spTree>
    <p:extLst>
      <p:ext uri="{BB962C8B-B14F-4D97-AF65-F5344CB8AC3E}">
        <p14:creationId xmlns:p14="http://schemas.microsoft.com/office/powerpoint/2010/main" val="117558184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98</a:t>
            </a:fld>
            <a:endParaRPr lang="en-IN" altLang="en-US"/>
          </a:p>
        </p:txBody>
      </p:sp>
    </p:spTree>
    <p:extLst>
      <p:ext uri="{BB962C8B-B14F-4D97-AF65-F5344CB8AC3E}">
        <p14:creationId xmlns:p14="http://schemas.microsoft.com/office/powerpoint/2010/main" val="362605839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99</a:t>
            </a:fld>
            <a:endParaRPr lang="en-IN" altLang="en-US"/>
          </a:p>
        </p:txBody>
      </p:sp>
    </p:spTree>
    <p:extLst>
      <p:ext uri="{BB962C8B-B14F-4D97-AF65-F5344CB8AC3E}">
        <p14:creationId xmlns:p14="http://schemas.microsoft.com/office/powerpoint/2010/main" val="16767554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3"/>
          <p:cNvGrpSpPr>
            <a:grpSpLocks/>
          </p:cNvGrpSpPr>
          <p:nvPr/>
        </p:nvGrpSpPr>
        <p:grpSpPr bwMode="auto">
          <a:xfrm>
            <a:off x="0" y="-1588"/>
            <a:ext cx="12192000" cy="6865938"/>
            <a:chOff x="0" y="-2373"/>
            <a:chExt cx="12192000" cy="6867027"/>
          </a:xfrm>
        </p:grpSpPr>
        <p:sp>
          <p:nvSpPr>
            <p:cNvPr id="5" name="Rectangle 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a:spLocks noEditPoints="1"/>
            </p:cNvSpPr>
            <p:nvPr/>
          </p:nvSpPr>
          <p:spPr bwMode="gray">
            <a:xfrm>
              <a:off x="0" y="1587"/>
              <a:ext cx="12192000" cy="6856413"/>
            </a:xfrm>
            <a:custGeom>
              <a:avLst/>
              <a:gdLst>
                <a:gd name="T0" fmla="*/ 0 w 15356"/>
                <a:gd name="T1" fmla="*/ 0 h 8638"/>
                <a:gd name="T2" fmla="*/ 0 w 15356"/>
                <a:gd name="T3" fmla="*/ 2147483647 h 8638"/>
                <a:gd name="T4" fmla="*/ 2147483647 w 15356"/>
                <a:gd name="T5" fmla="*/ 2147483647 h 8638"/>
                <a:gd name="T6" fmla="*/ 2147483647 w 15356"/>
                <a:gd name="T7" fmla="*/ 0 h 8638"/>
                <a:gd name="T8" fmla="*/ 0 w 15356"/>
                <a:gd name="T9" fmla="*/ 0 h 8638"/>
                <a:gd name="T10" fmla="*/ 2147483647 w 15356"/>
                <a:gd name="T11" fmla="*/ 2147483647 h 8638"/>
                <a:gd name="T12" fmla="*/ 2147483647 w 15356"/>
                <a:gd name="T13" fmla="*/ 2147483647 h 8638"/>
                <a:gd name="T14" fmla="*/ 2147483647 w 15356"/>
                <a:gd name="T15" fmla="*/ 2147483647 h 8638"/>
                <a:gd name="T16" fmla="*/ 2147483647 w 15356"/>
                <a:gd name="T17" fmla="*/ 2147483647 h 8638"/>
                <a:gd name="T18" fmla="*/ 2147483647 w 15356"/>
                <a:gd name="T19" fmla="*/ 2147483647 h 86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grpSp>
      <p:sp>
        <p:nvSpPr>
          <p:cNvPr id="12" name="Rectangle 11"/>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13" name="Picture 12"/>
          <p:cNvPicPr>
            <a:picLocks noChangeAspect="1"/>
          </p:cNvPicPr>
          <p:nvPr userDrawn="1"/>
        </p:nvPicPr>
        <p:blipFill rotWithShape="1">
          <a:blip r:embed="rId3"/>
          <a:srcRect l="-1170" r="9237"/>
          <a:stretch/>
        </p:blipFill>
        <p:spPr>
          <a:xfrm>
            <a:off x="639260" y="614078"/>
            <a:ext cx="1429085" cy="1330610"/>
          </a:xfrm>
          <a:prstGeom prst="ellipse">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Date Placeholder 3"/>
          <p:cNvSpPr>
            <a:spLocks noGrp="1"/>
          </p:cNvSpPr>
          <p:nvPr>
            <p:ph type="dt" sz="half" idx="10"/>
          </p:nvPr>
        </p:nvSpPr>
        <p:spPr>
          <a:xfrm rot="5400000">
            <a:off x="10090150" y="1792288"/>
            <a:ext cx="990600" cy="304800"/>
          </a:xfrm>
        </p:spPr>
        <p:txBody>
          <a:bodyPr/>
          <a:lstStyle>
            <a:lvl1pPr algn="l">
              <a:defRPr b="0" i="0">
                <a:solidFill>
                  <a:schemeClr val="bg1"/>
                </a:solidFill>
              </a:defRPr>
            </a:lvl1pPr>
          </a:lstStyle>
          <a:p>
            <a:pPr>
              <a:defRPr/>
            </a:pPr>
            <a:fld id="{7A51B8DD-565D-404B-A7D8-20F3BF89DC5F}" type="datetime1">
              <a:rPr lang="en-IN"/>
              <a:pPr>
                <a:defRPr/>
              </a:pPr>
              <a:t>09-02-2017</a:t>
            </a:fld>
            <a:endParaRPr lang="en-IN"/>
          </a:p>
        </p:txBody>
      </p:sp>
      <p:sp>
        <p:nvSpPr>
          <p:cNvPr id="15" name="Footer Placeholder 4"/>
          <p:cNvSpPr>
            <a:spLocks noGrp="1"/>
          </p:cNvSpPr>
          <p:nvPr>
            <p:ph type="ftr" sz="quarter" idx="11"/>
          </p:nvPr>
        </p:nvSpPr>
        <p:spPr>
          <a:xfrm rot="5400000">
            <a:off x="8960644" y="3226594"/>
            <a:ext cx="3859212" cy="304800"/>
          </a:xfrm>
        </p:spPr>
        <p:txBody>
          <a:bodyPr/>
          <a:lstStyle>
            <a:lvl1pPr>
              <a:defRPr b="0" i="0">
                <a:solidFill>
                  <a:schemeClr val="bg1"/>
                </a:solidFill>
              </a:defRPr>
            </a:lvl1pPr>
          </a:lstStyle>
          <a:p>
            <a:pPr>
              <a:defRPr/>
            </a:pPr>
            <a:r>
              <a:rPr lang="en-IN"/>
              <a:t>© Indirect Taxes Committee, ICAI</a:t>
            </a:r>
          </a:p>
        </p:txBody>
      </p:sp>
      <p:sp>
        <p:nvSpPr>
          <p:cNvPr id="16" name="Slide Number Placeholder 5"/>
          <p:cNvSpPr>
            <a:spLocks noGrp="1"/>
          </p:cNvSpPr>
          <p:nvPr>
            <p:ph type="sldNum" sz="quarter" idx="12"/>
          </p:nvPr>
        </p:nvSpPr>
        <p:spPr>
          <a:xfrm>
            <a:off x="10350500" y="292100"/>
            <a:ext cx="838200" cy="768350"/>
          </a:xfrm>
        </p:spPr>
        <p:txBody>
          <a:bodyPr/>
          <a:lstStyle>
            <a:lvl1pPr>
              <a:defRPr>
                <a:latin typeface="Palatino Linotype" panose="02040502050505030304" pitchFamily="18" charset="0"/>
              </a:defRPr>
            </a:lvl1pPr>
          </a:lstStyle>
          <a:p>
            <a:fld id="{56FCA643-ADDA-4CE8-B4FF-7AA2A8ED4A7D}" type="slidenum">
              <a:rPr lang="en-IN" altLang="en-US"/>
              <a:pPr/>
              <a:t>‹#›</a:t>
            </a:fld>
            <a:endParaRPr lang="en-IN" altLang="en-US"/>
          </a:p>
        </p:txBody>
      </p:sp>
    </p:spTree>
    <p:extLst>
      <p:ext uri="{BB962C8B-B14F-4D97-AF65-F5344CB8AC3E}">
        <p14:creationId xmlns:p14="http://schemas.microsoft.com/office/powerpoint/2010/main" val="93983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a:srcRect l="-1170" r="9237"/>
          <a:stretch/>
        </p:blipFill>
        <p:spPr>
          <a:xfrm>
            <a:off x="561757" y="295275"/>
            <a:ext cx="556407" cy="518066"/>
          </a:xfrm>
          <a:prstGeom prst="ellipse">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p:cNvSpPr>
            <a:spLocks noGrp="1"/>
          </p:cNvSpPr>
          <p:nvPr>
            <p:ph type="title"/>
          </p:nvPr>
        </p:nvSpPr>
        <p:spPr>
          <a:xfrm>
            <a:off x="1215318" y="551526"/>
            <a:ext cx="8761413" cy="826700"/>
          </a:xfrm>
        </p:spPr>
        <p:txBody>
          <a:bodyPr/>
          <a:lstStyle>
            <a:lvl1pPr algn="ctr">
              <a:defRPr/>
            </a:lvl1pPr>
          </a:lstStyle>
          <a:p>
            <a:r>
              <a:rPr lang="en-US" dirty="0"/>
              <a:t>Click to edit Master title style</a:t>
            </a:r>
          </a:p>
        </p:txBody>
      </p:sp>
      <p:sp>
        <p:nvSpPr>
          <p:cNvPr id="3" name="Content Placeholder 2"/>
          <p:cNvSpPr>
            <a:spLocks noGrp="1"/>
          </p:cNvSpPr>
          <p:nvPr>
            <p:ph idx="1"/>
          </p:nvPr>
        </p:nvSpPr>
        <p:spPr/>
        <p:txBody>
          <a:bodyPr/>
          <a:lstStyle>
            <a:lvl1pPr marL="342900" indent="-342900">
              <a:buClr>
                <a:schemeClr val="tx2">
                  <a:lumMod val="75000"/>
                </a:schemeClr>
              </a:buClr>
              <a:buFont typeface="Wingdings" panose="05000000000000000000" pitchFamily="2" charset="2"/>
              <a:buChar char="§"/>
              <a:defRPr sz="2000">
                <a:solidFill>
                  <a:schemeClr val="tx1"/>
                </a:solidFill>
              </a:defRPr>
            </a:lvl1pPr>
            <a:lvl2pPr marL="742950" indent="-285750">
              <a:buClr>
                <a:schemeClr val="tx2">
                  <a:lumMod val="75000"/>
                </a:schemeClr>
              </a:buClr>
              <a:buFont typeface="Arial" panose="020B0604020202020204" pitchFamily="34" charset="0"/>
              <a:buChar char="•"/>
              <a:defRPr sz="1800">
                <a:solidFill>
                  <a:schemeClr val="tx1"/>
                </a:solidFill>
              </a:defRPr>
            </a:lvl2pPr>
            <a:lvl3pPr marL="1143000" indent="-228600">
              <a:buClr>
                <a:schemeClr val="tx2">
                  <a:lumMod val="75000"/>
                </a:schemeClr>
              </a:buClr>
              <a:buFont typeface="Courier New" panose="02070309020205020404" pitchFamily="49" charset="0"/>
              <a:buChar char="o"/>
              <a:defRPr sz="1600">
                <a:solidFill>
                  <a:schemeClr val="tx1"/>
                </a:solidFill>
              </a:defRPr>
            </a:lvl3pPr>
            <a:lvl4pPr marL="1600200" indent="-228600">
              <a:buClr>
                <a:schemeClr val="tx2">
                  <a:lumMod val="75000"/>
                </a:schemeClr>
              </a:buClr>
              <a:buFont typeface="Wingdings" panose="05000000000000000000" pitchFamily="2" charset="2"/>
              <a:buChar char="Ø"/>
              <a:defRPr sz="1400">
                <a:solidFill>
                  <a:schemeClr val="tx1"/>
                </a:solidFill>
              </a:defRPr>
            </a:lvl4pPr>
            <a:lvl5pPr marL="2057400" indent="-228600">
              <a:buClr>
                <a:schemeClr val="tx2">
                  <a:lumMod val="75000"/>
                </a:schemeClr>
              </a:buClr>
              <a:buFont typeface="Wingdings" panose="05000000000000000000" pitchFamily="2" charset="2"/>
              <a:buChar char="ü"/>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p:txBody>
          <a:bodyPr/>
          <a:lstStyle>
            <a:lvl1pPr>
              <a:defRPr/>
            </a:lvl1pPr>
          </a:lstStyle>
          <a:p>
            <a:pPr>
              <a:defRPr/>
            </a:pPr>
            <a:fld id="{4EE5E638-509D-44ED-9D2D-D9AE567FD38A}" type="datetime1">
              <a:rPr lang="en-IN"/>
              <a:pPr>
                <a:defRPr/>
              </a:pPr>
              <a:t>09-02-2017</a:t>
            </a:fld>
            <a:endParaRPr lang="en-IN"/>
          </a:p>
        </p:txBody>
      </p:sp>
      <p:sp>
        <p:nvSpPr>
          <p:cNvPr id="6" name="Footer Placeholder 4"/>
          <p:cNvSpPr>
            <a:spLocks noGrp="1"/>
          </p:cNvSpPr>
          <p:nvPr>
            <p:ph type="ftr" sz="quarter" idx="11"/>
          </p:nvPr>
        </p:nvSpPr>
        <p:spPr/>
        <p:txBody>
          <a:bodyPr/>
          <a:lstStyle>
            <a:lvl1pPr>
              <a:defRPr>
                <a:solidFill>
                  <a:schemeClr val="tx2">
                    <a:lumMod val="75000"/>
                  </a:schemeClr>
                </a:solidFill>
              </a:defRPr>
            </a:lvl1pPr>
          </a:lstStyle>
          <a:p>
            <a:pPr>
              <a:defRPr/>
            </a:pPr>
            <a:r>
              <a:rPr lang="en-IN"/>
              <a:t>© Indirect Taxes Committee, ICAI</a:t>
            </a:r>
          </a:p>
        </p:txBody>
      </p:sp>
      <p:sp>
        <p:nvSpPr>
          <p:cNvPr id="7" name="Slide Number Placeholder 5"/>
          <p:cNvSpPr>
            <a:spLocks noGrp="1"/>
          </p:cNvSpPr>
          <p:nvPr>
            <p:ph type="sldNum" sz="quarter" idx="12"/>
          </p:nvPr>
        </p:nvSpPr>
        <p:spPr/>
        <p:txBody>
          <a:bodyPr/>
          <a:lstStyle>
            <a:lvl1pPr>
              <a:defRPr/>
            </a:lvl1pPr>
          </a:lstStyle>
          <a:p>
            <a:fld id="{2AC1C4F3-0758-4693-96D4-8901426768B0}" type="slidenum">
              <a:rPr lang="en-IN" altLang="en-US"/>
              <a:pPr/>
              <a:t>‹#›</a:t>
            </a:fld>
            <a:endParaRPr lang="en-IN" altLang="en-US"/>
          </a:p>
        </p:txBody>
      </p:sp>
    </p:spTree>
    <p:extLst>
      <p:ext uri="{BB962C8B-B14F-4D97-AF65-F5344CB8AC3E}">
        <p14:creationId xmlns:p14="http://schemas.microsoft.com/office/powerpoint/2010/main" val="933036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4" name="Group 23"/>
          <p:cNvGrpSpPr>
            <a:grpSpLocks/>
          </p:cNvGrpSpPr>
          <p:nvPr/>
        </p:nvGrpSpPr>
        <p:grpSpPr bwMode="auto">
          <a:xfrm>
            <a:off x="0" y="-1588"/>
            <a:ext cx="12192000" cy="6865938"/>
            <a:chOff x="0" y="-2373"/>
            <a:chExt cx="12192000" cy="6867027"/>
          </a:xfrm>
        </p:grpSpPr>
        <p:sp>
          <p:nvSpPr>
            <p:cNvPr id="5" name="Rectangle 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7289800" y="402504"/>
              <a:ext cx="4478338" cy="605409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a:spLocks/>
            </p:cNvSpPr>
            <p:nvPr/>
          </p:nvSpPr>
          <p:spPr bwMode="gray">
            <a:xfrm rot="-5677511">
              <a:off x="4698352" y="1826078"/>
              <a:ext cx="3299407" cy="440924"/>
            </a:xfrm>
            <a:custGeom>
              <a:avLst/>
              <a:gdLst>
                <a:gd name="T0" fmla="*/ 2147483647 w 10000"/>
                <a:gd name="T1" fmla="*/ 2147483647 h 5291"/>
                <a:gd name="T2" fmla="*/ 2147483647 w 10000"/>
                <a:gd name="T3" fmla="*/ 2147483647 h 5291"/>
                <a:gd name="T4" fmla="*/ 2147483647 w 10000"/>
                <a:gd name="T5" fmla="*/ 0 h 5291"/>
                <a:gd name="T6" fmla="*/ 2147483647 w 10000"/>
                <a:gd name="T7" fmla="*/ 0 h 5291"/>
                <a:gd name="T8" fmla="*/ 2147483647 w 10000"/>
                <a:gd name="T9" fmla="*/ 2147483647 h 5291"/>
                <a:gd name="T10" fmla="*/ 2147483647 w 10000"/>
                <a:gd name="T11" fmla="*/ 2147483647 h 5291"/>
                <a:gd name="T12" fmla="*/ 2147483647 w 10000"/>
                <a:gd name="T13" fmla="*/ 2147483647 h 5291"/>
                <a:gd name="T14" fmla="*/ 2147483647 w 10000"/>
                <a:gd name="T15" fmla="*/ 2147483647 h 5291"/>
                <a:gd name="T16" fmla="*/ 2147483647 w 10000"/>
                <a:gd name="T17" fmla="*/ 2147483647 h 5291"/>
                <a:gd name="T18" fmla="*/ 2147483647 w 10000"/>
                <a:gd name="T19" fmla="*/ 2147483647 h 5291"/>
                <a:gd name="T20" fmla="*/ 2147483647 w 10000"/>
                <a:gd name="T21" fmla="*/ 2147483647 h 5291"/>
                <a:gd name="T22" fmla="*/ 2147483647 w 10000"/>
                <a:gd name="T23" fmla="*/ 2147483647 h 5291"/>
                <a:gd name="T24" fmla="*/ 2147483647 w 10000"/>
                <a:gd name="T25" fmla="*/ 2147483647 h 5291"/>
                <a:gd name="T26" fmla="*/ 2147483647 w 10000"/>
                <a:gd name="T27" fmla="*/ 2147483647 h 5291"/>
                <a:gd name="T28" fmla="*/ 2147483647 w 10000"/>
                <a:gd name="T29" fmla="*/ 2147483647 h 5291"/>
                <a:gd name="T30" fmla="*/ 2147483647 w 10000"/>
                <a:gd name="T31" fmla="*/ 2147483647 h 5291"/>
                <a:gd name="T32" fmla="*/ 2147483647 w 10000"/>
                <a:gd name="T33" fmla="*/ 2147483647 h 5291"/>
                <a:gd name="T34" fmla="*/ 2147483647 w 10000"/>
                <a:gd name="T35" fmla="*/ 2147483647 h 5291"/>
                <a:gd name="T36" fmla="*/ 2147483647 w 10000"/>
                <a:gd name="T37" fmla="*/ 2147483647 h 5291"/>
                <a:gd name="T38" fmla="*/ 2147483647 w 10000"/>
                <a:gd name="T39" fmla="*/ 2147483647 h 5291"/>
                <a:gd name="T40" fmla="*/ 2147483647 w 10000"/>
                <a:gd name="T41" fmla="*/ 2147483647 h 5291"/>
                <a:gd name="T42" fmla="*/ 2147483647 w 10000"/>
                <a:gd name="T43" fmla="*/ 2147483647 h 5291"/>
                <a:gd name="T44" fmla="*/ 2147483647 w 10000"/>
                <a:gd name="T45" fmla="*/ 2147483647 h 5291"/>
                <a:gd name="T46" fmla="*/ 2147483647 w 10000"/>
                <a:gd name="T47" fmla="*/ 2147483647 h 5291"/>
                <a:gd name="T48" fmla="*/ 2147483647 w 10000"/>
                <a:gd name="T49" fmla="*/ 2147483647 h 5291"/>
                <a:gd name="T50" fmla="*/ 2147483647 w 10000"/>
                <a:gd name="T51" fmla="*/ 2147483647 h 5291"/>
                <a:gd name="T52" fmla="*/ 2147483647 w 10000"/>
                <a:gd name="T53" fmla="*/ 2147483647 h 5291"/>
                <a:gd name="T54" fmla="*/ 2147483647 w 10000"/>
                <a:gd name="T55" fmla="*/ 2147483647 h 5291"/>
                <a:gd name="T56" fmla="*/ 2147483647 w 10000"/>
                <a:gd name="T57" fmla="*/ 2147483647 h 5291"/>
                <a:gd name="T58" fmla="*/ 2147483647 w 10000"/>
                <a:gd name="T59" fmla="*/ 2147483647 h 5291"/>
                <a:gd name="T60" fmla="*/ 2147483647 w 10000"/>
                <a:gd name="T61" fmla="*/ 2147483647 h 5291"/>
                <a:gd name="T62" fmla="*/ 2147483647 w 10000"/>
                <a:gd name="T63" fmla="*/ 2147483647 h 5291"/>
                <a:gd name="T64" fmla="*/ 2147483647 w 10000"/>
                <a:gd name="T65" fmla="*/ 2147483647 h 5291"/>
                <a:gd name="T66" fmla="*/ 2147483647 w 10000"/>
                <a:gd name="T67" fmla="*/ 2147483647 h 5291"/>
                <a:gd name="T68" fmla="*/ 0 w 10000"/>
                <a:gd name="T69" fmla="*/ 2147483647 h 5291"/>
                <a:gd name="T70" fmla="*/ 2147483647 w 10000"/>
                <a:gd name="T71" fmla="*/ 2147483647 h 529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3" name="Freeform 5"/>
            <p:cNvSpPr>
              <a:spLocks/>
            </p:cNvSpPr>
            <p:nvPr/>
          </p:nvSpPr>
          <p:spPr bwMode="gray">
            <a:xfrm rot="-5400000">
              <a:off x="3787244" y="2801721"/>
              <a:ext cx="6053670" cy="1254558"/>
            </a:xfrm>
            <a:custGeom>
              <a:avLst/>
              <a:gdLst>
                <a:gd name="T0" fmla="*/ 0 w 10000"/>
                <a:gd name="T1" fmla="*/ 0 h 8000"/>
                <a:gd name="T2" fmla="*/ 0 w 10000"/>
                <a:gd name="T3" fmla="*/ 2147483647 h 8000"/>
                <a:gd name="T4" fmla="*/ 2147483647 w 10000"/>
                <a:gd name="T5" fmla="*/ 2147483647 h 8000"/>
                <a:gd name="T6" fmla="*/ 2147483647 w 10000"/>
                <a:gd name="T7" fmla="*/ 2147483647 h 8000"/>
                <a:gd name="T8" fmla="*/ 2147483647 w 10000"/>
                <a:gd name="T9" fmla="*/ 2147483647 h 8000"/>
                <a:gd name="T10" fmla="*/ 2147483647 w 10000"/>
                <a:gd name="T11" fmla="*/ 2147483647 h 8000"/>
                <a:gd name="T12" fmla="*/ 2147483647 w 10000"/>
                <a:gd name="T13" fmla="*/ 2147483647 h 8000"/>
                <a:gd name="T14" fmla="*/ 2147483647 w 10000"/>
                <a:gd name="T15" fmla="*/ 2147483647 h 8000"/>
                <a:gd name="T16" fmla="*/ 2147483647 w 10000"/>
                <a:gd name="T17" fmla="*/ 2147483647 h 8000"/>
                <a:gd name="T18" fmla="*/ 2147483647 w 10000"/>
                <a:gd name="T19" fmla="*/ 2147483647 h 8000"/>
                <a:gd name="T20" fmla="*/ 2147483647 w 10000"/>
                <a:gd name="T21" fmla="*/ 2147483647 h 8000"/>
                <a:gd name="T22" fmla="*/ 2147483647 w 10000"/>
                <a:gd name="T23" fmla="*/ 2147483647 h 8000"/>
                <a:gd name="T24" fmla="*/ 2147483647 w 10000"/>
                <a:gd name="T25" fmla="*/ 2147483647 h 8000"/>
                <a:gd name="T26" fmla="*/ 2147483647 w 10000"/>
                <a:gd name="T27" fmla="*/ 2147483647 h 8000"/>
                <a:gd name="T28" fmla="*/ 2147483647 w 10000"/>
                <a:gd name="T29" fmla="*/ 2147483647 h 8000"/>
                <a:gd name="T30" fmla="*/ 2147483647 w 10000"/>
                <a:gd name="T31" fmla="*/ 2147483647 h 8000"/>
                <a:gd name="T32" fmla="*/ 2147483647 w 10000"/>
                <a:gd name="T33" fmla="*/ 2147483647 h 8000"/>
                <a:gd name="T34" fmla="*/ 2147483647 w 10000"/>
                <a:gd name="T35" fmla="*/ 2147483647 h 8000"/>
                <a:gd name="T36" fmla="*/ 2147483647 w 10000"/>
                <a:gd name="T37" fmla="*/ 2147483647 h 8000"/>
                <a:gd name="T38" fmla="*/ 2147483647 w 10000"/>
                <a:gd name="T39" fmla="*/ 2147483647 h 8000"/>
                <a:gd name="T40" fmla="*/ 2147483647 w 10000"/>
                <a:gd name="T41" fmla="*/ 2147483647 h 8000"/>
                <a:gd name="T42" fmla="*/ 2147483647 w 10000"/>
                <a:gd name="T43" fmla="*/ 2147483647 h 8000"/>
                <a:gd name="T44" fmla="*/ 2147483647 w 10000"/>
                <a:gd name="T45" fmla="*/ 2147483647 h 8000"/>
                <a:gd name="T46" fmla="*/ 2147483647 w 10000"/>
                <a:gd name="T47" fmla="*/ 2147483647 h 8000"/>
                <a:gd name="T48" fmla="*/ 2147483647 w 10000"/>
                <a:gd name="T49" fmla="*/ 2147483647 h 8000"/>
                <a:gd name="T50" fmla="*/ 2147483647 w 10000"/>
                <a:gd name="T51" fmla="*/ 2147483647 h 8000"/>
                <a:gd name="T52" fmla="*/ 2147483647 w 10000"/>
                <a:gd name="T53" fmla="*/ 2147483647 h 8000"/>
                <a:gd name="T54" fmla="*/ 2147483647 w 10000"/>
                <a:gd name="T55" fmla="*/ 2147483647 h 8000"/>
                <a:gd name="T56" fmla="*/ 2147483647 w 10000"/>
                <a:gd name="T57" fmla="*/ 2147483647 h 8000"/>
                <a:gd name="T58" fmla="*/ 2147483647 w 10000"/>
                <a:gd name="T59" fmla="*/ 2147483647 h 8000"/>
                <a:gd name="T60" fmla="*/ 2147483647 w 10000"/>
                <a:gd name="T61" fmla="*/ 2147483647 h 8000"/>
                <a:gd name="T62" fmla="*/ 2147483647 w 10000"/>
                <a:gd name="T63" fmla="*/ 2147483647 h 8000"/>
                <a:gd name="T64" fmla="*/ 2147483647 w 10000"/>
                <a:gd name="T65" fmla="*/ 2147483647 h 8000"/>
                <a:gd name="T66" fmla="*/ 2147483647 w 10000"/>
                <a:gd name="T67" fmla="*/ 2147483647 h 8000"/>
                <a:gd name="T68" fmla="*/ 2147483647 w 10000"/>
                <a:gd name="T69" fmla="*/ 2147483647 h 8000"/>
                <a:gd name="T70" fmla="*/ 2147483647 w 10000"/>
                <a:gd name="T71" fmla="*/ 2147483647 h 8000"/>
                <a:gd name="T72" fmla="*/ 2147483647 w 10000"/>
                <a:gd name="T73" fmla="*/ 2147483647 h 8000"/>
                <a:gd name="T74" fmla="*/ 2147483647 w 10000"/>
                <a:gd name="T75" fmla="*/ 2147483647 h 8000"/>
                <a:gd name="T76" fmla="*/ 2147483647 w 10000"/>
                <a:gd name="T77" fmla="*/ 2147483647 h 8000"/>
                <a:gd name="T78" fmla="*/ 2147483647 w 10000"/>
                <a:gd name="T79" fmla="*/ 2147483647 h 8000"/>
                <a:gd name="T80" fmla="*/ 2147483647 w 10000"/>
                <a:gd name="T81" fmla="*/ 2147483647 h 8000"/>
                <a:gd name="T82" fmla="*/ 2147483647 w 10000"/>
                <a:gd name="T83" fmla="*/ 2147483647 h 8000"/>
                <a:gd name="T84" fmla="*/ 2147483647 w 10000"/>
                <a:gd name="T85" fmla="*/ 2147483647 h 8000"/>
                <a:gd name="T86" fmla="*/ 2147483647 w 10000"/>
                <a:gd name="T87" fmla="*/ 2147483647 h 8000"/>
                <a:gd name="T88" fmla="*/ 2147483647 w 10000"/>
                <a:gd name="T89" fmla="*/ 2147483647 h 8000"/>
                <a:gd name="T90" fmla="*/ 2147483647 w 10000"/>
                <a:gd name="T91" fmla="*/ 2147483647 h 8000"/>
                <a:gd name="T92" fmla="*/ 2147483647 w 10000"/>
                <a:gd name="T93" fmla="*/ 2147483647 h 8000"/>
                <a:gd name="T94" fmla="*/ 2147483647 w 10000"/>
                <a:gd name="T95" fmla="*/ 2147483647 h 8000"/>
                <a:gd name="T96" fmla="*/ 2147483647 w 10000"/>
                <a:gd name="T97" fmla="*/ 2147483647 h 8000"/>
                <a:gd name="T98" fmla="*/ 0 w 10000"/>
                <a:gd name="T99" fmla="*/ 0 h 8000"/>
                <a:gd name="T100" fmla="*/ 0 w 10000"/>
                <a:gd name="T101" fmla="*/ 0 h 80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4" name="Freeform 5"/>
            <p:cNvSpPr>
              <a:spLocks noEditPoints="1"/>
            </p:cNvSpPr>
            <p:nvPr/>
          </p:nvSpPr>
          <p:spPr bwMode="gray">
            <a:xfrm>
              <a:off x="0" y="1587"/>
              <a:ext cx="12192000" cy="6856413"/>
            </a:xfrm>
            <a:custGeom>
              <a:avLst/>
              <a:gdLst>
                <a:gd name="T0" fmla="*/ 0 w 15356"/>
                <a:gd name="T1" fmla="*/ 0 h 8638"/>
                <a:gd name="T2" fmla="*/ 0 w 15356"/>
                <a:gd name="T3" fmla="*/ 2147483647 h 8638"/>
                <a:gd name="T4" fmla="*/ 2147483647 w 15356"/>
                <a:gd name="T5" fmla="*/ 2147483647 h 8638"/>
                <a:gd name="T6" fmla="*/ 2147483647 w 15356"/>
                <a:gd name="T7" fmla="*/ 0 h 8638"/>
                <a:gd name="T8" fmla="*/ 0 w 15356"/>
                <a:gd name="T9" fmla="*/ 0 h 8638"/>
                <a:gd name="T10" fmla="*/ 2147483647 w 15356"/>
                <a:gd name="T11" fmla="*/ 2147483647 h 8638"/>
                <a:gd name="T12" fmla="*/ 2147483647 w 15356"/>
                <a:gd name="T13" fmla="*/ 2147483647 h 8638"/>
                <a:gd name="T14" fmla="*/ 2147483647 w 15356"/>
                <a:gd name="T15" fmla="*/ 2147483647 h 8638"/>
                <a:gd name="T16" fmla="*/ 2147483647 w 15356"/>
                <a:gd name="T17" fmla="*/ 2147483647 h 8638"/>
                <a:gd name="T18" fmla="*/ 2147483647 w 15356"/>
                <a:gd name="T19" fmla="*/ 2147483647 h 86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grpSp>
      <p:sp>
        <p:nvSpPr>
          <p:cNvPr id="15" name="Rectangle 14"/>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4956" y="2677645"/>
            <a:ext cx="4351023" cy="2283824"/>
          </a:xfrm>
        </p:spPr>
        <p:txBody>
          <a:bodyP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6" name="Date Placeholder 3"/>
          <p:cNvSpPr>
            <a:spLocks noGrp="1"/>
          </p:cNvSpPr>
          <p:nvPr>
            <p:ph type="dt" sz="half" idx="10"/>
          </p:nvPr>
        </p:nvSpPr>
        <p:spPr/>
        <p:txBody>
          <a:bodyPr/>
          <a:lstStyle>
            <a:lvl1pPr>
              <a:defRPr/>
            </a:lvl1pPr>
          </a:lstStyle>
          <a:p>
            <a:pPr>
              <a:defRPr/>
            </a:pPr>
            <a:fld id="{A4E0BA83-6171-45A6-AC27-DB44EBF054AD}" type="datetime1">
              <a:rPr lang="en-IN"/>
              <a:pPr>
                <a:defRPr/>
              </a:pPr>
              <a:t>09-02-2017</a:t>
            </a:fld>
            <a:endParaRPr lang="en-IN"/>
          </a:p>
        </p:txBody>
      </p:sp>
      <p:sp>
        <p:nvSpPr>
          <p:cNvPr id="17" name="Footer Placeholder 4"/>
          <p:cNvSpPr>
            <a:spLocks noGrp="1"/>
          </p:cNvSpPr>
          <p:nvPr>
            <p:ph type="ftr" sz="quarter" idx="11"/>
          </p:nvPr>
        </p:nvSpPr>
        <p:spPr/>
        <p:txBody>
          <a:bodyPr/>
          <a:lstStyle>
            <a:lvl1pPr>
              <a:defRPr/>
            </a:lvl1pPr>
          </a:lstStyle>
          <a:p>
            <a:pPr>
              <a:defRPr/>
            </a:pPr>
            <a:r>
              <a:rPr lang="en-IN"/>
              <a:t>© Indirect Taxes Committee, ICAI</a:t>
            </a:r>
          </a:p>
        </p:txBody>
      </p:sp>
      <p:sp>
        <p:nvSpPr>
          <p:cNvPr id="18" name="Slide Number Placeholder 5"/>
          <p:cNvSpPr>
            <a:spLocks noGrp="1"/>
          </p:cNvSpPr>
          <p:nvPr>
            <p:ph type="sldNum" sz="quarter" idx="12"/>
          </p:nvPr>
        </p:nvSpPr>
        <p:spPr/>
        <p:txBody>
          <a:bodyPr/>
          <a:lstStyle>
            <a:lvl1pPr>
              <a:defRPr/>
            </a:lvl1pPr>
          </a:lstStyle>
          <a:p>
            <a:fld id="{8CBF270C-5A2D-43E7-8B94-5AC427E345A5}" type="slidenum">
              <a:rPr lang="en-IN" altLang="en-US"/>
              <a:pPr/>
              <a:t>‹#›</a:t>
            </a:fld>
            <a:endParaRPr lang="en-IN" altLang="en-US"/>
          </a:p>
        </p:txBody>
      </p:sp>
    </p:spTree>
    <p:extLst>
      <p:ext uri="{BB962C8B-B14F-4D97-AF65-F5344CB8AC3E}">
        <p14:creationId xmlns:p14="http://schemas.microsoft.com/office/powerpoint/2010/main" val="835731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307DC393-5759-4A7D-8575-505B07B841F2}" type="datetime1">
              <a:rPr lang="en-IN"/>
              <a:pPr>
                <a:defRPr/>
              </a:pPr>
              <a:t>09-02-2017</a:t>
            </a:fld>
            <a:endParaRPr lang="en-IN"/>
          </a:p>
        </p:txBody>
      </p:sp>
      <p:sp>
        <p:nvSpPr>
          <p:cNvPr id="6" name="Footer Placeholder 4"/>
          <p:cNvSpPr>
            <a:spLocks noGrp="1"/>
          </p:cNvSpPr>
          <p:nvPr>
            <p:ph type="ftr" sz="quarter" idx="11"/>
          </p:nvPr>
        </p:nvSpPr>
        <p:spPr/>
        <p:txBody>
          <a:bodyPr/>
          <a:lstStyle>
            <a:lvl1pPr>
              <a:defRPr/>
            </a:lvl1pPr>
          </a:lstStyle>
          <a:p>
            <a:pPr>
              <a:defRPr/>
            </a:pPr>
            <a:r>
              <a:rPr lang="en-IN"/>
              <a:t>© Indirect Taxes Committee, ICAI</a:t>
            </a:r>
          </a:p>
        </p:txBody>
      </p:sp>
      <p:sp>
        <p:nvSpPr>
          <p:cNvPr id="7" name="Slide Number Placeholder 5"/>
          <p:cNvSpPr>
            <a:spLocks noGrp="1"/>
          </p:cNvSpPr>
          <p:nvPr>
            <p:ph type="sldNum" sz="quarter" idx="12"/>
          </p:nvPr>
        </p:nvSpPr>
        <p:spPr/>
        <p:txBody>
          <a:bodyPr/>
          <a:lstStyle>
            <a:lvl1pPr>
              <a:defRPr/>
            </a:lvl1pPr>
          </a:lstStyle>
          <a:p>
            <a:fld id="{4503B3EB-7618-47C5-B09B-39E4155F9D28}" type="slidenum">
              <a:rPr lang="en-IN" altLang="en-US"/>
              <a:pPr/>
              <a:t>‹#›</a:t>
            </a:fld>
            <a:endParaRPr lang="en-IN" altLang="en-US"/>
          </a:p>
        </p:txBody>
      </p:sp>
    </p:spTree>
    <p:extLst>
      <p:ext uri="{BB962C8B-B14F-4D97-AF65-F5344CB8AC3E}">
        <p14:creationId xmlns:p14="http://schemas.microsoft.com/office/powerpoint/2010/main" val="2782902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406ED517-5A87-42B1-AA77-D1EB6CE52E87}" type="datetime1">
              <a:rPr lang="en-IN"/>
              <a:pPr>
                <a:defRPr/>
              </a:pPr>
              <a:t>09-02-2017</a:t>
            </a:fld>
            <a:endParaRPr lang="en-IN"/>
          </a:p>
        </p:txBody>
      </p:sp>
      <p:sp>
        <p:nvSpPr>
          <p:cNvPr id="8" name="Footer Placeholder 4"/>
          <p:cNvSpPr>
            <a:spLocks noGrp="1"/>
          </p:cNvSpPr>
          <p:nvPr>
            <p:ph type="ftr" sz="quarter" idx="11"/>
          </p:nvPr>
        </p:nvSpPr>
        <p:spPr/>
        <p:txBody>
          <a:bodyPr/>
          <a:lstStyle>
            <a:lvl1pPr>
              <a:defRPr/>
            </a:lvl1pPr>
          </a:lstStyle>
          <a:p>
            <a:pPr>
              <a:defRPr/>
            </a:pPr>
            <a:r>
              <a:rPr lang="en-IN"/>
              <a:t>© Indirect Taxes Committee, ICAI</a:t>
            </a:r>
          </a:p>
        </p:txBody>
      </p:sp>
      <p:sp>
        <p:nvSpPr>
          <p:cNvPr id="9" name="Slide Number Placeholder 5"/>
          <p:cNvSpPr>
            <a:spLocks noGrp="1"/>
          </p:cNvSpPr>
          <p:nvPr>
            <p:ph type="sldNum" sz="quarter" idx="12"/>
          </p:nvPr>
        </p:nvSpPr>
        <p:spPr/>
        <p:txBody>
          <a:bodyPr/>
          <a:lstStyle>
            <a:lvl1pPr>
              <a:defRPr/>
            </a:lvl1pPr>
          </a:lstStyle>
          <a:p>
            <a:fld id="{65701AC4-7F4B-4F10-8554-56837FEC1657}" type="slidenum">
              <a:rPr lang="en-IN" altLang="en-US"/>
              <a:pPr/>
              <a:t>‹#›</a:t>
            </a:fld>
            <a:endParaRPr lang="en-IN" altLang="en-US"/>
          </a:p>
        </p:txBody>
      </p:sp>
    </p:spTree>
    <p:extLst>
      <p:ext uri="{BB962C8B-B14F-4D97-AF65-F5344CB8AC3E}">
        <p14:creationId xmlns:p14="http://schemas.microsoft.com/office/powerpoint/2010/main" val="1943850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567578DB-04E9-4383-AA9D-1A00732D05B5}" type="datetime1">
              <a:rPr lang="en-IN"/>
              <a:pPr>
                <a:defRPr/>
              </a:pPr>
              <a:t>09-02-2017</a:t>
            </a:fld>
            <a:endParaRPr lang="en-IN"/>
          </a:p>
        </p:txBody>
      </p:sp>
      <p:sp>
        <p:nvSpPr>
          <p:cNvPr id="4" name="Footer Placeholder 4"/>
          <p:cNvSpPr>
            <a:spLocks noGrp="1"/>
          </p:cNvSpPr>
          <p:nvPr>
            <p:ph type="ftr" sz="quarter" idx="11"/>
          </p:nvPr>
        </p:nvSpPr>
        <p:spPr/>
        <p:txBody>
          <a:bodyPr/>
          <a:lstStyle>
            <a:lvl1pPr>
              <a:defRPr/>
            </a:lvl1pPr>
          </a:lstStyle>
          <a:p>
            <a:pPr>
              <a:defRPr/>
            </a:pPr>
            <a:r>
              <a:rPr lang="en-IN"/>
              <a:t>© Indirect Taxes Committee, ICAI</a:t>
            </a:r>
          </a:p>
        </p:txBody>
      </p:sp>
      <p:sp>
        <p:nvSpPr>
          <p:cNvPr id="5" name="Slide Number Placeholder 5"/>
          <p:cNvSpPr>
            <a:spLocks noGrp="1"/>
          </p:cNvSpPr>
          <p:nvPr>
            <p:ph type="sldNum" sz="quarter" idx="12"/>
          </p:nvPr>
        </p:nvSpPr>
        <p:spPr/>
        <p:txBody>
          <a:bodyPr/>
          <a:lstStyle>
            <a:lvl1pPr>
              <a:defRPr/>
            </a:lvl1pPr>
          </a:lstStyle>
          <a:p>
            <a:fld id="{2C90AAB0-06BA-408B-B768-9CA9371867E2}" type="slidenum">
              <a:rPr lang="en-IN" altLang="en-US"/>
              <a:pPr/>
              <a:t>‹#›</a:t>
            </a:fld>
            <a:endParaRPr lang="en-IN" altLang="en-US"/>
          </a:p>
        </p:txBody>
      </p:sp>
    </p:spTree>
    <p:extLst>
      <p:ext uri="{BB962C8B-B14F-4D97-AF65-F5344CB8AC3E}">
        <p14:creationId xmlns:p14="http://schemas.microsoft.com/office/powerpoint/2010/main" val="2027266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Date Placeholder 1"/>
          <p:cNvSpPr>
            <a:spLocks noGrp="1"/>
          </p:cNvSpPr>
          <p:nvPr>
            <p:ph type="dt" sz="half" idx="10"/>
          </p:nvPr>
        </p:nvSpPr>
        <p:spPr/>
        <p:txBody>
          <a:bodyPr/>
          <a:lstStyle>
            <a:lvl1pPr>
              <a:defRPr/>
            </a:lvl1pPr>
          </a:lstStyle>
          <a:p>
            <a:pPr>
              <a:defRPr/>
            </a:pPr>
            <a:fld id="{134B93D0-96B7-4F77-98D0-D093FE6C1241}" type="datetime1">
              <a:rPr lang="en-IN"/>
              <a:pPr>
                <a:defRPr/>
              </a:pPr>
              <a:t>09-02-2017</a:t>
            </a:fld>
            <a:endParaRPr lang="en-IN"/>
          </a:p>
        </p:txBody>
      </p:sp>
      <p:sp>
        <p:nvSpPr>
          <p:cNvPr id="4" name="Footer Placeholder 2"/>
          <p:cNvSpPr>
            <a:spLocks noGrp="1"/>
          </p:cNvSpPr>
          <p:nvPr>
            <p:ph type="ftr" sz="quarter" idx="11"/>
          </p:nvPr>
        </p:nvSpPr>
        <p:spPr/>
        <p:txBody>
          <a:bodyPr/>
          <a:lstStyle>
            <a:lvl1pPr>
              <a:defRPr>
                <a:solidFill>
                  <a:schemeClr val="tx2">
                    <a:lumMod val="75000"/>
                  </a:schemeClr>
                </a:solidFill>
              </a:defRPr>
            </a:lvl1pPr>
          </a:lstStyle>
          <a:p>
            <a:pPr>
              <a:defRPr/>
            </a:pPr>
            <a:r>
              <a:rPr lang="en-IN"/>
              <a:t>© Indirect Taxes Committee, ICAI</a:t>
            </a:r>
          </a:p>
        </p:txBody>
      </p:sp>
      <p:sp>
        <p:nvSpPr>
          <p:cNvPr id="5" name="Slide Number Placeholder 3"/>
          <p:cNvSpPr>
            <a:spLocks noGrp="1"/>
          </p:cNvSpPr>
          <p:nvPr>
            <p:ph type="sldNum" sz="quarter" idx="12"/>
          </p:nvPr>
        </p:nvSpPr>
        <p:spPr/>
        <p:txBody>
          <a:bodyPr/>
          <a:lstStyle>
            <a:lvl1pPr>
              <a:defRPr/>
            </a:lvl1pPr>
          </a:lstStyle>
          <a:p>
            <a:fld id="{6E308EC4-0D99-442D-8A6F-394856BF0B90}" type="slidenum">
              <a:rPr lang="en-IN" altLang="en-US"/>
              <a:pPr/>
              <a:t>‹#›</a:t>
            </a:fld>
            <a:endParaRPr lang="en-IN" altLang="en-US"/>
          </a:p>
        </p:txBody>
      </p:sp>
    </p:spTree>
    <p:extLst>
      <p:ext uri="{BB962C8B-B14F-4D97-AF65-F5344CB8AC3E}">
        <p14:creationId xmlns:p14="http://schemas.microsoft.com/office/powerpoint/2010/main" val="1703850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5" name="Group 23"/>
          <p:cNvGrpSpPr>
            <a:grpSpLocks/>
          </p:cNvGrpSpPr>
          <p:nvPr/>
        </p:nvGrpSpPr>
        <p:grpSpPr bwMode="auto">
          <a:xfrm>
            <a:off x="0" y="-1588"/>
            <a:ext cx="12192000" cy="6865938"/>
            <a:chOff x="0" y="-2373"/>
            <a:chExt cx="12192000" cy="6867027"/>
          </a:xfrm>
        </p:grpSpPr>
        <p:sp>
          <p:nvSpPr>
            <p:cNvPr id="6" name="Rectangle 5"/>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 name="Oval 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p:nvSpPr>
          <p:spPr>
            <a:xfrm>
              <a:off x="5713413" y="402504"/>
              <a:ext cx="6054725" cy="605409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a:spLocks/>
            </p:cNvSpPr>
            <p:nvPr/>
          </p:nvSpPr>
          <p:spPr bwMode="gray">
            <a:xfrm rot="-5677511">
              <a:off x="3140485" y="1826078"/>
              <a:ext cx="3299407" cy="440924"/>
            </a:xfrm>
            <a:custGeom>
              <a:avLst/>
              <a:gdLst>
                <a:gd name="T0" fmla="*/ 2147483647 w 10000"/>
                <a:gd name="T1" fmla="*/ 2147483647 h 5291"/>
                <a:gd name="T2" fmla="*/ 2147483647 w 10000"/>
                <a:gd name="T3" fmla="*/ 2147483647 h 5291"/>
                <a:gd name="T4" fmla="*/ 2147483647 w 10000"/>
                <a:gd name="T5" fmla="*/ 0 h 5291"/>
                <a:gd name="T6" fmla="*/ 2147483647 w 10000"/>
                <a:gd name="T7" fmla="*/ 0 h 5291"/>
                <a:gd name="T8" fmla="*/ 2147483647 w 10000"/>
                <a:gd name="T9" fmla="*/ 2147483647 h 5291"/>
                <a:gd name="T10" fmla="*/ 2147483647 w 10000"/>
                <a:gd name="T11" fmla="*/ 2147483647 h 5291"/>
                <a:gd name="T12" fmla="*/ 2147483647 w 10000"/>
                <a:gd name="T13" fmla="*/ 2147483647 h 5291"/>
                <a:gd name="T14" fmla="*/ 2147483647 w 10000"/>
                <a:gd name="T15" fmla="*/ 2147483647 h 5291"/>
                <a:gd name="T16" fmla="*/ 2147483647 w 10000"/>
                <a:gd name="T17" fmla="*/ 2147483647 h 5291"/>
                <a:gd name="T18" fmla="*/ 2147483647 w 10000"/>
                <a:gd name="T19" fmla="*/ 2147483647 h 5291"/>
                <a:gd name="T20" fmla="*/ 2147483647 w 10000"/>
                <a:gd name="T21" fmla="*/ 2147483647 h 5291"/>
                <a:gd name="T22" fmla="*/ 2147483647 w 10000"/>
                <a:gd name="T23" fmla="*/ 2147483647 h 5291"/>
                <a:gd name="T24" fmla="*/ 2147483647 w 10000"/>
                <a:gd name="T25" fmla="*/ 2147483647 h 5291"/>
                <a:gd name="T26" fmla="*/ 2147483647 w 10000"/>
                <a:gd name="T27" fmla="*/ 2147483647 h 5291"/>
                <a:gd name="T28" fmla="*/ 2147483647 w 10000"/>
                <a:gd name="T29" fmla="*/ 2147483647 h 5291"/>
                <a:gd name="T30" fmla="*/ 2147483647 w 10000"/>
                <a:gd name="T31" fmla="*/ 2147483647 h 5291"/>
                <a:gd name="T32" fmla="*/ 2147483647 w 10000"/>
                <a:gd name="T33" fmla="*/ 2147483647 h 5291"/>
                <a:gd name="T34" fmla="*/ 2147483647 w 10000"/>
                <a:gd name="T35" fmla="*/ 2147483647 h 5291"/>
                <a:gd name="T36" fmla="*/ 2147483647 w 10000"/>
                <a:gd name="T37" fmla="*/ 2147483647 h 5291"/>
                <a:gd name="T38" fmla="*/ 2147483647 w 10000"/>
                <a:gd name="T39" fmla="*/ 2147483647 h 5291"/>
                <a:gd name="T40" fmla="*/ 2147483647 w 10000"/>
                <a:gd name="T41" fmla="*/ 2147483647 h 5291"/>
                <a:gd name="T42" fmla="*/ 2147483647 w 10000"/>
                <a:gd name="T43" fmla="*/ 2147483647 h 5291"/>
                <a:gd name="T44" fmla="*/ 2147483647 w 10000"/>
                <a:gd name="T45" fmla="*/ 2147483647 h 5291"/>
                <a:gd name="T46" fmla="*/ 2147483647 w 10000"/>
                <a:gd name="T47" fmla="*/ 2147483647 h 5291"/>
                <a:gd name="T48" fmla="*/ 2147483647 w 10000"/>
                <a:gd name="T49" fmla="*/ 2147483647 h 5291"/>
                <a:gd name="T50" fmla="*/ 2147483647 w 10000"/>
                <a:gd name="T51" fmla="*/ 2147483647 h 5291"/>
                <a:gd name="T52" fmla="*/ 2147483647 w 10000"/>
                <a:gd name="T53" fmla="*/ 2147483647 h 5291"/>
                <a:gd name="T54" fmla="*/ 2147483647 w 10000"/>
                <a:gd name="T55" fmla="*/ 2147483647 h 5291"/>
                <a:gd name="T56" fmla="*/ 2147483647 w 10000"/>
                <a:gd name="T57" fmla="*/ 2147483647 h 5291"/>
                <a:gd name="T58" fmla="*/ 2147483647 w 10000"/>
                <a:gd name="T59" fmla="*/ 2147483647 h 5291"/>
                <a:gd name="T60" fmla="*/ 2147483647 w 10000"/>
                <a:gd name="T61" fmla="*/ 2147483647 h 5291"/>
                <a:gd name="T62" fmla="*/ 2147483647 w 10000"/>
                <a:gd name="T63" fmla="*/ 2147483647 h 5291"/>
                <a:gd name="T64" fmla="*/ 2147483647 w 10000"/>
                <a:gd name="T65" fmla="*/ 2147483647 h 5291"/>
                <a:gd name="T66" fmla="*/ 2147483647 w 10000"/>
                <a:gd name="T67" fmla="*/ 2147483647 h 5291"/>
                <a:gd name="T68" fmla="*/ 0 w 10000"/>
                <a:gd name="T69" fmla="*/ 2147483647 h 5291"/>
                <a:gd name="T70" fmla="*/ 2147483647 w 10000"/>
                <a:gd name="T71" fmla="*/ 2147483647 h 529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4" name="Freeform 5"/>
            <p:cNvSpPr>
              <a:spLocks/>
            </p:cNvSpPr>
            <p:nvPr/>
          </p:nvSpPr>
          <p:spPr bwMode="gray">
            <a:xfrm rot="-5400000">
              <a:off x="2229377" y="2801721"/>
              <a:ext cx="6053670" cy="1254558"/>
            </a:xfrm>
            <a:custGeom>
              <a:avLst/>
              <a:gdLst>
                <a:gd name="T0" fmla="*/ 0 w 10000"/>
                <a:gd name="T1" fmla="*/ 0 h 8000"/>
                <a:gd name="T2" fmla="*/ 0 w 10000"/>
                <a:gd name="T3" fmla="*/ 2147483647 h 8000"/>
                <a:gd name="T4" fmla="*/ 2147483647 w 10000"/>
                <a:gd name="T5" fmla="*/ 2147483647 h 8000"/>
                <a:gd name="T6" fmla="*/ 2147483647 w 10000"/>
                <a:gd name="T7" fmla="*/ 2147483647 h 8000"/>
                <a:gd name="T8" fmla="*/ 2147483647 w 10000"/>
                <a:gd name="T9" fmla="*/ 2147483647 h 8000"/>
                <a:gd name="T10" fmla="*/ 2147483647 w 10000"/>
                <a:gd name="T11" fmla="*/ 2147483647 h 8000"/>
                <a:gd name="T12" fmla="*/ 2147483647 w 10000"/>
                <a:gd name="T13" fmla="*/ 2147483647 h 8000"/>
                <a:gd name="T14" fmla="*/ 2147483647 w 10000"/>
                <a:gd name="T15" fmla="*/ 2147483647 h 8000"/>
                <a:gd name="T16" fmla="*/ 2147483647 w 10000"/>
                <a:gd name="T17" fmla="*/ 2147483647 h 8000"/>
                <a:gd name="T18" fmla="*/ 2147483647 w 10000"/>
                <a:gd name="T19" fmla="*/ 2147483647 h 8000"/>
                <a:gd name="T20" fmla="*/ 2147483647 w 10000"/>
                <a:gd name="T21" fmla="*/ 2147483647 h 8000"/>
                <a:gd name="T22" fmla="*/ 2147483647 w 10000"/>
                <a:gd name="T23" fmla="*/ 2147483647 h 8000"/>
                <a:gd name="T24" fmla="*/ 2147483647 w 10000"/>
                <a:gd name="T25" fmla="*/ 2147483647 h 8000"/>
                <a:gd name="T26" fmla="*/ 2147483647 w 10000"/>
                <a:gd name="T27" fmla="*/ 2147483647 h 8000"/>
                <a:gd name="T28" fmla="*/ 2147483647 w 10000"/>
                <a:gd name="T29" fmla="*/ 2147483647 h 8000"/>
                <a:gd name="T30" fmla="*/ 2147483647 w 10000"/>
                <a:gd name="T31" fmla="*/ 2147483647 h 8000"/>
                <a:gd name="T32" fmla="*/ 2147483647 w 10000"/>
                <a:gd name="T33" fmla="*/ 2147483647 h 8000"/>
                <a:gd name="T34" fmla="*/ 2147483647 w 10000"/>
                <a:gd name="T35" fmla="*/ 2147483647 h 8000"/>
                <a:gd name="T36" fmla="*/ 2147483647 w 10000"/>
                <a:gd name="T37" fmla="*/ 2147483647 h 8000"/>
                <a:gd name="T38" fmla="*/ 2147483647 w 10000"/>
                <a:gd name="T39" fmla="*/ 2147483647 h 8000"/>
                <a:gd name="T40" fmla="*/ 2147483647 w 10000"/>
                <a:gd name="T41" fmla="*/ 2147483647 h 8000"/>
                <a:gd name="T42" fmla="*/ 2147483647 w 10000"/>
                <a:gd name="T43" fmla="*/ 2147483647 h 8000"/>
                <a:gd name="T44" fmla="*/ 2147483647 w 10000"/>
                <a:gd name="T45" fmla="*/ 2147483647 h 8000"/>
                <a:gd name="T46" fmla="*/ 2147483647 w 10000"/>
                <a:gd name="T47" fmla="*/ 2147483647 h 8000"/>
                <a:gd name="T48" fmla="*/ 2147483647 w 10000"/>
                <a:gd name="T49" fmla="*/ 2147483647 h 8000"/>
                <a:gd name="T50" fmla="*/ 2147483647 w 10000"/>
                <a:gd name="T51" fmla="*/ 2147483647 h 8000"/>
                <a:gd name="T52" fmla="*/ 2147483647 w 10000"/>
                <a:gd name="T53" fmla="*/ 2147483647 h 8000"/>
                <a:gd name="T54" fmla="*/ 2147483647 w 10000"/>
                <a:gd name="T55" fmla="*/ 2147483647 h 8000"/>
                <a:gd name="T56" fmla="*/ 2147483647 w 10000"/>
                <a:gd name="T57" fmla="*/ 2147483647 h 8000"/>
                <a:gd name="T58" fmla="*/ 2147483647 w 10000"/>
                <a:gd name="T59" fmla="*/ 2147483647 h 8000"/>
                <a:gd name="T60" fmla="*/ 2147483647 w 10000"/>
                <a:gd name="T61" fmla="*/ 2147483647 h 8000"/>
                <a:gd name="T62" fmla="*/ 2147483647 w 10000"/>
                <a:gd name="T63" fmla="*/ 2147483647 h 8000"/>
                <a:gd name="T64" fmla="*/ 2147483647 w 10000"/>
                <a:gd name="T65" fmla="*/ 2147483647 h 8000"/>
                <a:gd name="T66" fmla="*/ 2147483647 w 10000"/>
                <a:gd name="T67" fmla="*/ 2147483647 h 8000"/>
                <a:gd name="T68" fmla="*/ 2147483647 w 10000"/>
                <a:gd name="T69" fmla="*/ 2147483647 h 8000"/>
                <a:gd name="T70" fmla="*/ 2147483647 w 10000"/>
                <a:gd name="T71" fmla="*/ 2147483647 h 8000"/>
                <a:gd name="T72" fmla="*/ 2147483647 w 10000"/>
                <a:gd name="T73" fmla="*/ 2147483647 h 8000"/>
                <a:gd name="T74" fmla="*/ 2147483647 w 10000"/>
                <a:gd name="T75" fmla="*/ 2147483647 h 8000"/>
                <a:gd name="T76" fmla="*/ 2147483647 w 10000"/>
                <a:gd name="T77" fmla="*/ 2147483647 h 8000"/>
                <a:gd name="T78" fmla="*/ 2147483647 w 10000"/>
                <a:gd name="T79" fmla="*/ 2147483647 h 8000"/>
                <a:gd name="T80" fmla="*/ 2147483647 w 10000"/>
                <a:gd name="T81" fmla="*/ 2147483647 h 8000"/>
                <a:gd name="T82" fmla="*/ 2147483647 w 10000"/>
                <a:gd name="T83" fmla="*/ 2147483647 h 8000"/>
                <a:gd name="T84" fmla="*/ 2147483647 w 10000"/>
                <a:gd name="T85" fmla="*/ 2147483647 h 8000"/>
                <a:gd name="T86" fmla="*/ 2147483647 w 10000"/>
                <a:gd name="T87" fmla="*/ 2147483647 h 8000"/>
                <a:gd name="T88" fmla="*/ 2147483647 w 10000"/>
                <a:gd name="T89" fmla="*/ 2147483647 h 8000"/>
                <a:gd name="T90" fmla="*/ 2147483647 w 10000"/>
                <a:gd name="T91" fmla="*/ 2147483647 h 8000"/>
                <a:gd name="T92" fmla="*/ 2147483647 w 10000"/>
                <a:gd name="T93" fmla="*/ 2147483647 h 8000"/>
                <a:gd name="T94" fmla="*/ 2147483647 w 10000"/>
                <a:gd name="T95" fmla="*/ 2147483647 h 8000"/>
                <a:gd name="T96" fmla="*/ 2147483647 w 10000"/>
                <a:gd name="T97" fmla="*/ 2147483647 h 8000"/>
                <a:gd name="T98" fmla="*/ 0 w 10000"/>
                <a:gd name="T99" fmla="*/ 0 h 8000"/>
                <a:gd name="T100" fmla="*/ 0 w 10000"/>
                <a:gd name="T101" fmla="*/ 0 h 80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5" name="Freeform 5"/>
            <p:cNvSpPr>
              <a:spLocks noEditPoints="1"/>
            </p:cNvSpPr>
            <p:nvPr/>
          </p:nvSpPr>
          <p:spPr bwMode="gray">
            <a:xfrm>
              <a:off x="0" y="1587"/>
              <a:ext cx="12192000" cy="6856413"/>
            </a:xfrm>
            <a:custGeom>
              <a:avLst/>
              <a:gdLst>
                <a:gd name="T0" fmla="*/ 0 w 15356"/>
                <a:gd name="T1" fmla="*/ 0 h 8638"/>
                <a:gd name="T2" fmla="*/ 0 w 15356"/>
                <a:gd name="T3" fmla="*/ 2147483647 h 8638"/>
                <a:gd name="T4" fmla="*/ 2147483647 w 15356"/>
                <a:gd name="T5" fmla="*/ 2147483647 h 8638"/>
                <a:gd name="T6" fmla="*/ 2147483647 w 15356"/>
                <a:gd name="T7" fmla="*/ 0 h 8638"/>
                <a:gd name="T8" fmla="*/ 0 w 15356"/>
                <a:gd name="T9" fmla="*/ 0 h 8638"/>
                <a:gd name="T10" fmla="*/ 2147483647 w 15356"/>
                <a:gd name="T11" fmla="*/ 2147483647 h 8638"/>
                <a:gd name="T12" fmla="*/ 2147483647 w 15356"/>
                <a:gd name="T13" fmla="*/ 2147483647 h 8638"/>
                <a:gd name="T14" fmla="*/ 2147483647 w 15356"/>
                <a:gd name="T15" fmla="*/ 2147483647 h 8638"/>
                <a:gd name="T16" fmla="*/ 2147483647 w 15356"/>
                <a:gd name="T17" fmla="*/ 2147483647 h 8638"/>
                <a:gd name="T18" fmla="*/ 2147483647 w 15356"/>
                <a:gd name="T19" fmla="*/ 2147483647 h 86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grpSp>
      <p:sp>
        <p:nvSpPr>
          <p:cNvPr id="16" name="Rectangle 15"/>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7" name="Date Placeholder 4"/>
          <p:cNvSpPr>
            <a:spLocks noGrp="1"/>
          </p:cNvSpPr>
          <p:nvPr>
            <p:ph type="dt" sz="half" idx="10"/>
          </p:nvPr>
        </p:nvSpPr>
        <p:spPr/>
        <p:txBody>
          <a:bodyPr/>
          <a:lstStyle>
            <a:lvl1pPr>
              <a:defRPr/>
            </a:lvl1pPr>
          </a:lstStyle>
          <a:p>
            <a:pPr>
              <a:defRPr/>
            </a:pPr>
            <a:fld id="{9ED5DA93-5CFA-4289-B8C3-B85D67CC3499}" type="datetime1">
              <a:rPr lang="en-IN"/>
              <a:pPr>
                <a:defRPr/>
              </a:pPr>
              <a:t>09-02-2017</a:t>
            </a:fld>
            <a:endParaRPr lang="en-IN"/>
          </a:p>
        </p:txBody>
      </p:sp>
      <p:sp>
        <p:nvSpPr>
          <p:cNvPr id="18" name="Footer Placeholder 5"/>
          <p:cNvSpPr>
            <a:spLocks noGrp="1"/>
          </p:cNvSpPr>
          <p:nvPr>
            <p:ph type="ftr" sz="quarter" idx="11"/>
          </p:nvPr>
        </p:nvSpPr>
        <p:spPr/>
        <p:txBody>
          <a:bodyPr/>
          <a:lstStyle>
            <a:lvl1pPr>
              <a:defRPr/>
            </a:lvl1pPr>
          </a:lstStyle>
          <a:p>
            <a:pPr>
              <a:defRPr/>
            </a:pPr>
            <a:r>
              <a:rPr lang="en-IN"/>
              <a:t>© Indirect Taxes Committee, ICAI</a:t>
            </a:r>
          </a:p>
        </p:txBody>
      </p:sp>
      <p:sp>
        <p:nvSpPr>
          <p:cNvPr id="19" name="Slide Number Placeholder 6"/>
          <p:cNvSpPr>
            <a:spLocks noGrp="1"/>
          </p:cNvSpPr>
          <p:nvPr>
            <p:ph type="sldNum" sz="quarter" idx="12"/>
          </p:nvPr>
        </p:nvSpPr>
        <p:spPr/>
        <p:txBody>
          <a:bodyPr/>
          <a:lstStyle>
            <a:lvl1pPr>
              <a:defRPr/>
            </a:lvl1pPr>
          </a:lstStyle>
          <a:p>
            <a:fld id="{777D0402-EA04-4886-9E51-13F540FCAD32}" type="slidenum">
              <a:rPr lang="en-IN" altLang="en-US"/>
              <a:pPr/>
              <a:t>‹#›</a:t>
            </a:fld>
            <a:endParaRPr lang="en-IN" altLang="en-US"/>
          </a:p>
        </p:txBody>
      </p:sp>
    </p:spTree>
    <p:extLst>
      <p:ext uri="{BB962C8B-B14F-4D97-AF65-F5344CB8AC3E}">
        <p14:creationId xmlns:p14="http://schemas.microsoft.com/office/powerpoint/2010/main" val="1789371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5" name="Group 23"/>
          <p:cNvGrpSpPr>
            <a:grpSpLocks/>
          </p:cNvGrpSpPr>
          <p:nvPr/>
        </p:nvGrpSpPr>
        <p:grpSpPr bwMode="auto">
          <a:xfrm>
            <a:off x="0" y="-1588"/>
            <a:ext cx="12192000" cy="6865938"/>
            <a:chOff x="0" y="-2373"/>
            <a:chExt cx="12192000" cy="6867027"/>
          </a:xfrm>
        </p:grpSpPr>
        <p:sp>
          <p:nvSpPr>
            <p:cNvPr id="6" name="Rectangle 5"/>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 name="Oval 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p:nvSpPr>
          <p:spPr>
            <a:xfrm>
              <a:off x="6172200" y="402504"/>
              <a:ext cx="5595938" cy="605409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a:spLocks/>
            </p:cNvSpPr>
            <p:nvPr/>
          </p:nvSpPr>
          <p:spPr bwMode="gray">
            <a:xfrm rot="-5400000">
              <a:off x="3295432" y="2801721"/>
              <a:ext cx="6053670" cy="1254558"/>
            </a:xfrm>
            <a:custGeom>
              <a:avLst/>
              <a:gdLst>
                <a:gd name="T0" fmla="*/ 0 w 10000"/>
                <a:gd name="T1" fmla="*/ 0 h 8000"/>
                <a:gd name="T2" fmla="*/ 0 w 10000"/>
                <a:gd name="T3" fmla="*/ 2147483647 h 8000"/>
                <a:gd name="T4" fmla="*/ 2147483647 w 10000"/>
                <a:gd name="T5" fmla="*/ 2147483647 h 8000"/>
                <a:gd name="T6" fmla="*/ 2147483647 w 10000"/>
                <a:gd name="T7" fmla="*/ 2147483647 h 8000"/>
                <a:gd name="T8" fmla="*/ 2147483647 w 10000"/>
                <a:gd name="T9" fmla="*/ 2147483647 h 8000"/>
                <a:gd name="T10" fmla="*/ 2147483647 w 10000"/>
                <a:gd name="T11" fmla="*/ 2147483647 h 8000"/>
                <a:gd name="T12" fmla="*/ 2147483647 w 10000"/>
                <a:gd name="T13" fmla="*/ 2147483647 h 8000"/>
                <a:gd name="T14" fmla="*/ 2147483647 w 10000"/>
                <a:gd name="T15" fmla="*/ 2147483647 h 8000"/>
                <a:gd name="T16" fmla="*/ 2147483647 w 10000"/>
                <a:gd name="T17" fmla="*/ 2147483647 h 8000"/>
                <a:gd name="T18" fmla="*/ 2147483647 w 10000"/>
                <a:gd name="T19" fmla="*/ 2147483647 h 8000"/>
                <a:gd name="T20" fmla="*/ 2147483647 w 10000"/>
                <a:gd name="T21" fmla="*/ 2147483647 h 8000"/>
                <a:gd name="T22" fmla="*/ 2147483647 w 10000"/>
                <a:gd name="T23" fmla="*/ 2147483647 h 8000"/>
                <a:gd name="T24" fmla="*/ 2147483647 w 10000"/>
                <a:gd name="T25" fmla="*/ 2147483647 h 8000"/>
                <a:gd name="T26" fmla="*/ 2147483647 w 10000"/>
                <a:gd name="T27" fmla="*/ 2147483647 h 8000"/>
                <a:gd name="T28" fmla="*/ 2147483647 w 10000"/>
                <a:gd name="T29" fmla="*/ 2147483647 h 8000"/>
                <a:gd name="T30" fmla="*/ 2147483647 w 10000"/>
                <a:gd name="T31" fmla="*/ 2147483647 h 8000"/>
                <a:gd name="T32" fmla="*/ 2147483647 w 10000"/>
                <a:gd name="T33" fmla="*/ 2147483647 h 8000"/>
                <a:gd name="T34" fmla="*/ 2147483647 w 10000"/>
                <a:gd name="T35" fmla="*/ 2147483647 h 8000"/>
                <a:gd name="T36" fmla="*/ 2147483647 w 10000"/>
                <a:gd name="T37" fmla="*/ 2147483647 h 8000"/>
                <a:gd name="T38" fmla="*/ 2147483647 w 10000"/>
                <a:gd name="T39" fmla="*/ 2147483647 h 8000"/>
                <a:gd name="T40" fmla="*/ 2147483647 w 10000"/>
                <a:gd name="T41" fmla="*/ 2147483647 h 8000"/>
                <a:gd name="T42" fmla="*/ 2147483647 w 10000"/>
                <a:gd name="T43" fmla="*/ 2147483647 h 8000"/>
                <a:gd name="T44" fmla="*/ 2147483647 w 10000"/>
                <a:gd name="T45" fmla="*/ 2147483647 h 8000"/>
                <a:gd name="T46" fmla="*/ 2147483647 w 10000"/>
                <a:gd name="T47" fmla="*/ 2147483647 h 8000"/>
                <a:gd name="T48" fmla="*/ 2147483647 w 10000"/>
                <a:gd name="T49" fmla="*/ 2147483647 h 8000"/>
                <a:gd name="T50" fmla="*/ 2147483647 w 10000"/>
                <a:gd name="T51" fmla="*/ 2147483647 h 8000"/>
                <a:gd name="T52" fmla="*/ 2147483647 w 10000"/>
                <a:gd name="T53" fmla="*/ 2147483647 h 8000"/>
                <a:gd name="T54" fmla="*/ 2147483647 w 10000"/>
                <a:gd name="T55" fmla="*/ 2147483647 h 8000"/>
                <a:gd name="T56" fmla="*/ 2147483647 w 10000"/>
                <a:gd name="T57" fmla="*/ 2147483647 h 8000"/>
                <a:gd name="T58" fmla="*/ 2147483647 w 10000"/>
                <a:gd name="T59" fmla="*/ 2147483647 h 8000"/>
                <a:gd name="T60" fmla="*/ 2147483647 w 10000"/>
                <a:gd name="T61" fmla="*/ 2147483647 h 8000"/>
                <a:gd name="T62" fmla="*/ 2147483647 w 10000"/>
                <a:gd name="T63" fmla="*/ 2147483647 h 8000"/>
                <a:gd name="T64" fmla="*/ 2147483647 w 10000"/>
                <a:gd name="T65" fmla="*/ 2147483647 h 8000"/>
                <a:gd name="T66" fmla="*/ 2147483647 w 10000"/>
                <a:gd name="T67" fmla="*/ 2147483647 h 8000"/>
                <a:gd name="T68" fmla="*/ 2147483647 w 10000"/>
                <a:gd name="T69" fmla="*/ 2147483647 h 8000"/>
                <a:gd name="T70" fmla="*/ 2147483647 w 10000"/>
                <a:gd name="T71" fmla="*/ 2147483647 h 8000"/>
                <a:gd name="T72" fmla="*/ 2147483647 w 10000"/>
                <a:gd name="T73" fmla="*/ 2147483647 h 8000"/>
                <a:gd name="T74" fmla="*/ 2147483647 w 10000"/>
                <a:gd name="T75" fmla="*/ 2147483647 h 8000"/>
                <a:gd name="T76" fmla="*/ 2147483647 w 10000"/>
                <a:gd name="T77" fmla="*/ 2147483647 h 8000"/>
                <a:gd name="T78" fmla="*/ 2147483647 w 10000"/>
                <a:gd name="T79" fmla="*/ 2147483647 h 8000"/>
                <a:gd name="T80" fmla="*/ 2147483647 w 10000"/>
                <a:gd name="T81" fmla="*/ 2147483647 h 8000"/>
                <a:gd name="T82" fmla="*/ 2147483647 w 10000"/>
                <a:gd name="T83" fmla="*/ 2147483647 h 8000"/>
                <a:gd name="T84" fmla="*/ 2147483647 w 10000"/>
                <a:gd name="T85" fmla="*/ 2147483647 h 8000"/>
                <a:gd name="T86" fmla="*/ 2147483647 w 10000"/>
                <a:gd name="T87" fmla="*/ 2147483647 h 8000"/>
                <a:gd name="T88" fmla="*/ 2147483647 w 10000"/>
                <a:gd name="T89" fmla="*/ 2147483647 h 8000"/>
                <a:gd name="T90" fmla="*/ 2147483647 w 10000"/>
                <a:gd name="T91" fmla="*/ 2147483647 h 8000"/>
                <a:gd name="T92" fmla="*/ 2147483647 w 10000"/>
                <a:gd name="T93" fmla="*/ 2147483647 h 8000"/>
                <a:gd name="T94" fmla="*/ 2147483647 w 10000"/>
                <a:gd name="T95" fmla="*/ 2147483647 h 8000"/>
                <a:gd name="T96" fmla="*/ 2147483647 w 10000"/>
                <a:gd name="T97" fmla="*/ 2147483647 h 8000"/>
                <a:gd name="T98" fmla="*/ 0 w 10000"/>
                <a:gd name="T99" fmla="*/ 0 h 8000"/>
                <a:gd name="T100" fmla="*/ 0 w 10000"/>
                <a:gd name="T101" fmla="*/ 0 h 80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4" name="Freeform 5"/>
            <p:cNvSpPr>
              <a:spLocks/>
            </p:cNvSpPr>
            <p:nvPr/>
          </p:nvSpPr>
          <p:spPr bwMode="gray">
            <a:xfrm rot="-5677511">
              <a:off x="4203594" y="1826078"/>
              <a:ext cx="3299407" cy="440924"/>
            </a:xfrm>
            <a:custGeom>
              <a:avLst/>
              <a:gdLst>
                <a:gd name="T0" fmla="*/ 2147483647 w 10000"/>
                <a:gd name="T1" fmla="*/ 2147483647 h 5291"/>
                <a:gd name="T2" fmla="*/ 2147483647 w 10000"/>
                <a:gd name="T3" fmla="*/ 2147483647 h 5291"/>
                <a:gd name="T4" fmla="*/ 2147483647 w 10000"/>
                <a:gd name="T5" fmla="*/ 0 h 5291"/>
                <a:gd name="T6" fmla="*/ 2147483647 w 10000"/>
                <a:gd name="T7" fmla="*/ 0 h 5291"/>
                <a:gd name="T8" fmla="*/ 2147483647 w 10000"/>
                <a:gd name="T9" fmla="*/ 2147483647 h 5291"/>
                <a:gd name="T10" fmla="*/ 2147483647 w 10000"/>
                <a:gd name="T11" fmla="*/ 2147483647 h 5291"/>
                <a:gd name="T12" fmla="*/ 2147483647 w 10000"/>
                <a:gd name="T13" fmla="*/ 2147483647 h 5291"/>
                <a:gd name="T14" fmla="*/ 2147483647 w 10000"/>
                <a:gd name="T15" fmla="*/ 2147483647 h 5291"/>
                <a:gd name="T16" fmla="*/ 2147483647 w 10000"/>
                <a:gd name="T17" fmla="*/ 2147483647 h 5291"/>
                <a:gd name="T18" fmla="*/ 2147483647 w 10000"/>
                <a:gd name="T19" fmla="*/ 2147483647 h 5291"/>
                <a:gd name="T20" fmla="*/ 2147483647 w 10000"/>
                <a:gd name="T21" fmla="*/ 2147483647 h 5291"/>
                <a:gd name="T22" fmla="*/ 2147483647 w 10000"/>
                <a:gd name="T23" fmla="*/ 2147483647 h 5291"/>
                <a:gd name="T24" fmla="*/ 2147483647 w 10000"/>
                <a:gd name="T25" fmla="*/ 2147483647 h 5291"/>
                <a:gd name="T26" fmla="*/ 2147483647 w 10000"/>
                <a:gd name="T27" fmla="*/ 2147483647 h 5291"/>
                <a:gd name="T28" fmla="*/ 2147483647 w 10000"/>
                <a:gd name="T29" fmla="*/ 2147483647 h 5291"/>
                <a:gd name="T30" fmla="*/ 2147483647 w 10000"/>
                <a:gd name="T31" fmla="*/ 2147483647 h 5291"/>
                <a:gd name="T32" fmla="*/ 2147483647 w 10000"/>
                <a:gd name="T33" fmla="*/ 2147483647 h 5291"/>
                <a:gd name="T34" fmla="*/ 2147483647 w 10000"/>
                <a:gd name="T35" fmla="*/ 2147483647 h 5291"/>
                <a:gd name="T36" fmla="*/ 2147483647 w 10000"/>
                <a:gd name="T37" fmla="*/ 2147483647 h 5291"/>
                <a:gd name="T38" fmla="*/ 2147483647 w 10000"/>
                <a:gd name="T39" fmla="*/ 2147483647 h 5291"/>
                <a:gd name="T40" fmla="*/ 2147483647 w 10000"/>
                <a:gd name="T41" fmla="*/ 2147483647 h 5291"/>
                <a:gd name="T42" fmla="*/ 2147483647 w 10000"/>
                <a:gd name="T43" fmla="*/ 2147483647 h 5291"/>
                <a:gd name="T44" fmla="*/ 2147483647 w 10000"/>
                <a:gd name="T45" fmla="*/ 2147483647 h 5291"/>
                <a:gd name="T46" fmla="*/ 2147483647 w 10000"/>
                <a:gd name="T47" fmla="*/ 2147483647 h 5291"/>
                <a:gd name="T48" fmla="*/ 2147483647 w 10000"/>
                <a:gd name="T49" fmla="*/ 2147483647 h 5291"/>
                <a:gd name="T50" fmla="*/ 2147483647 w 10000"/>
                <a:gd name="T51" fmla="*/ 2147483647 h 5291"/>
                <a:gd name="T52" fmla="*/ 2147483647 w 10000"/>
                <a:gd name="T53" fmla="*/ 2147483647 h 5291"/>
                <a:gd name="T54" fmla="*/ 2147483647 w 10000"/>
                <a:gd name="T55" fmla="*/ 2147483647 h 5291"/>
                <a:gd name="T56" fmla="*/ 2147483647 w 10000"/>
                <a:gd name="T57" fmla="*/ 2147483647 h 5291"/>
                <a:gd name="T58" fmla="*/ 2147483647 w 10000"/>
                <a:gd name="T59" fmla="*/ 2147483647 h 5291"/>
                <a:gd name="T60" fmla="*/ 2147483647 w 10000"/>
                <a:gd name="T61" fmla="*/ 2147483647 h 5291"/>
                <a:gd name="T62" fmla="*/ 2147483647 w 10000"/>
                <a:gd name="T63" fmla="*/ 2147483647 h 5291"/>
                <a:gd name="T64" fmla="*/ 2147483647 w 10000"/>
                <a:gd name="T65" fmla="*/ 2147483647 h 5291"/>
                <a:gd name="T66" fmla="*/ 2147483647 w 10000"/>
                <a:gd name="T67" fmla="*/ 2147483647 h 5291"/>
                <a:gd name="T68" fmla="*/ 0 w 10000"/>
                <a:gd name="T69" fmla="*/ 2147483647 h 5291"/>
                <a:gd name="T70" fmla="*/ 2147483647 w 10000"/>
                <a:gd name="T71" fmla="*/ 2147483647 h 529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5" name="Freeform 5"/>
            <p:cNvSpPr>
              <a:spLocks noEditPoints="1"/>
            </p:cNvSpPr>
            <p:nvPr/>
          </p:nvSpPr>
          <p:spPr bwMode="gray">
            <a:xfrm>
              <a:off x="0" y="1587"/>
              <a:ext cx="12192000" cy="6856413"/>
            </a:xfrm>
            <a:custGeom>
              <a:avLst/>
              <a:gdLst>
                <a:gd name="T0" fmla="*/ 0 w 15356"/>
                <a:gd name="T1" fmla="*/ 0 h 8638"/>
                <a:gd name="T2" fmla="*/ 0 w 15356"/>
                <a:gd name="T3" fmla="*/ 2147483647 h 8638"/>
                <a:gd name="T4" fmla="*/ 2147483647 w 15356"/>
                <a:gd name="T5" fmla="*/ 2147483647 h 8638"/>
                <a:gd name="T6" fmla="*/ 2147483647 w 15356"/>
                <a:gd name="T7" fmla="*/ 0 h 8638"/>
                <a:gd name="T8" fmla="*/ 0 w 15356"/>
                <a:gd name="T9" fmla="*/ 0 h 8638"/>
                <a:gd name="T10" fmla="*/ 2147483647 w 15356"/>
                <a:gd name="T11" fmla="*/ 2147483647 h 8638"/>
                <a:gd name="T12" fmla="*/ 2147483647 w 15356"/>
                <a:gd name="T13" fmla="*/ 2147483647 h 8638"/>
                <a:gd name="T14" fmla="*/ 2147483647 w 15356"/>
                <a:gd name="T15" fmla="*/ 2147483647 h 8638"/>
                <a:gd name="T16" fmla="*/ 2147483647 w 15356"/>
                <a:gd name="T17" fmla="*/ 2147483647 h 8638"/>
                <a:gd name="T18" fmla="*/ 2147483647 w 15356"/>
                <a:gd name="T19" fmla="*/ 2147483647 h 86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grpSp>
      <p:sp>
        <p:nvSpPr>
          <p:cNvPr id="16" name="Rectangle 15"/>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7" name="Date Placeholder 4"/>
          <p:cNvSpPr>
            <a:spLocks noGrp="1"/>
          </p:cNvSpPr>
          <p:nvPr>
            <p:ph type="dt" sz="half" idx="10"/>
          </p:nvPr>
        </p:nvSpPr>
        <p:spPr/>
        <p:txBody>
          <a:bodyPr/>
          <a:lstStyle>
            <a:lvl1pPr>
              <a:defRPr/>
            </a:lvl1pPr>
          </a:lstStyle>
          <a:p>
            <a:pPr>
              <a:defRPr/>
            </a:pPr>
            <a:fld id="{0A544FA0-ECEA-459F-B7C8-5D1B78583709}" type="datetime1">
              <a:rPr lang="en-IN"/>
              <a:pPr>
                <a:defRPr/>
              </a:pPr>
              <a:t>09-02-2017</a:t>
            </a:fld>
            <a:endParaRPr lang="en-IN"/>
          </a:p>
        </p:txBody>
      </p:sp>
      <p:sp>
        <p:nvSpPr>
          <p:cNvPr id="18" name="Footer Placeholder 5"/>
          <p:cNvSpPr>
            <a:spLocks noGrp="1"/>
          </p:cNvSpPr>
          <p:nvPr>
            <p:ph type="ftr" sz="quarter" idx="11"/>
          </p:nvPr>
        </p:nvSpPr>
        <p:spPr/>
        <p:txBody>
          <a:bodyPr/>
          <a:lstStyle>
            <a:lvl1pPr>
              <a:defRPr/>
            </a:lvl1pPr>
          </a:lstStyle>
          <a:p>
            <a:pPr>
              <a:defRPr/>
            </a:pPr>
            <a:r>
              <a:rPr lang="en-IN"/>
              <a:t>© Indirect Taxes Committee, ICAI</a:t>
            </a:r>
          </a:p>
        </p:txBody>
      </p:sp>
      <p:sp>
        <p:nvSpPr>
          <p:cNvPr id="19" name="Slide Number Placeholder 6"/>
          <p:cNvSpPr>
            <a:spLocks noGrp="1"/>
          </p:cNvSpPr>
          <p:nvPr>
            <p:ph type="sldNum" sz="quarter" idx="12"/>
          </p:nvPr>
        </p:nvSpPr>
        <p:spPr/>
        <p:txBody>
          <a:bodyPr/>
          <a:lstStyle>
            <a:lvl1pPr>
              <a:defRPr/>
            </a:lvl1pPr>
          </a:lstStyle>
          <a:p>
            <a:fld id="{7FA5A3D0-E251-454C-9ACE-E788CF250EC8}" type="slidenum">
              <a:rPr lang="en-IN" altLang="en-US"/>
              <a:pPr/>
              <a:t>‹#›</a:t>
            </a:fld>
            <a:endParaRPr lang="en-IN" altLang="en-US"/>
          </a:p>
        </p:txBody>
      </p:sp>
    </p:spTree>
    <p:extLst>
      <p:ext uri="{BB962C8B-B14F-4D97-AF65-F5344CB8AC3E}">
        <p14:creationId xmlns:p14="http://schemas.microsoft.com/office/powerpoint/2010/main" val="23019309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5" name="Group 23"/>
          <p:cNvGrpSpPr>
            <a:grpSpLocks/>
          </p:cNvGrpSpPr>
          <p:nvPr/>
        </p:nvGrpSpPr>
        <p:grpSpPr bwMode="auto">
          <a:xfrm>
            <a:off x="0" y="-1588"/>
            <a:ext cx="12192000" cy="6865938"/>
            <a:chOff x="0" y="-2373"/>
            <a:chExt cx="12192000" cy="6867027"/>
          </a:xfrm>
        </p:grpSpPr>
        <p:sp>
          <p:nvSpPr>
            <p:cNvPr id="6" name="Rectangle 5"/>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 name="Oval 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a:spLocks/>
            </p:cNvSpPr>
            <p:nvPr/>
          </p:nvSpPr>
          <p:spPr bwMode="gray">
            <a:xfrm rot="10371525">
              <a:off x="263767" y="4438254"/>
              <a:ext cx="3299407" cy="440924"/>
            </a:xfrm>
            <a:custGeom>
              <a:avLst/>
              <a:gdLst>
                <a:gd name="T0" fmla="*/ 2147483647 w 10000"/>
                <a:gd name="T1" fmla="*/ 2147483647 h 5291"/>
                <a:gd name="T2" fmla="*/ 2147483647 w 10000"/>
                <a:gd name="T3" fmla="*/ 2147483647 h 5291"/>
                <a:gd name="T4" fmla="*/ 2147483647 w 10000"/>
                <a:gd name="T5" fmla="*/ 0 h 5291"/>
                <a:gd name="T6" fmla="*/ 2147483647 w 10000"/>
                <a:gd name="T7" fmla="*/ 0 h 5291"/>
                <a:gd name="T8" fmla="*/ 2147483647 w 10000"/>
                <a:gd name="T9" fmla="*/ 2147483647 h 5291"/>
                <a:gd name="T10" fmla="*/ 2147483647 w 10000"/>
                <a:gd name="T11" fmla="*/ 2147483647 h 5291"/>
                <a:gd name="T12" fmla="*/ 2147483647 w 10000"/>
                <a:gd name="T13" fmla="*/ 2147483647 h 5291"/>
                <a:gd name="T14" fmla="*/ 2147483647 w 10000"/>
                <a:gd name="T15" fmla="*/ 2147483647 h 5291"/>
                <a:gd name="T16" fmla="*/ 2147483647 w 10000"/>
                <a:gd name="T17" fmla="*/ 2147483647 h 5291"/>
                <a:gd name="T18" fmla="*/ 2147483647 w 10000"/>
                <a:gd name="T19" fmla="*/ 2147483647 h 5291"/>
                <a:gd name="T20" fmla="*/ 2147483647 w 10000"/>
                <a:gd name="T21" fmla="*/ 2147483647 h 5291"/>
                <a:gd name="T22" fmla="*/ 2147483647 w 10000"/>
                <a:gd name="T23" fmla="*/ 2147483647 h 5291"/>
                <a:gd name="T24" fmla="*/ 2147483647 w 10000"/>
                <a:gd name="T25" fmla="*/ 2147483647 h 5291"/>
                <a:gd name="T26" fmla="*/ 2147483647 w 10000"/>
                <a:gd name="T27" fmla="*/ 2147483647 h 5291"/>
                <a:gd name="T28" fmla="*/ 2147483647 w 10000"/>
                <a:gd name="T29" fmla="*/ 2147483647 h 5291"/>
                <a:gd name="T30" fmla="*/ 2147483647 w 10000"/>
                <a:gd name="T31" fmla="*/ 2147483647 h 5291"/>
                <a:gd name="T32" fmla="*/ 2147483647 w 10000"/>
                <a:gd name="T33" fmla="*/ 2147483647 h 5291"/>
                <a:gd name="T34" fmla="*/ 2147483647 w 10000"/>
                <a:gd name="T35" fmla="*/ 2147483647 h 5291"/>
                <a:gd name="T36" fmla="*/ 2147483647 w 10000"/>
                <a:gd name="T37" fmla="*/ 2147483647 h 5291"/>
                <a:gd name="T38" fmla="*/ 2147483647 w 10000"/>
                <a:gd name="T39" fmla="*/ 2147483647 h 5291"/>
                <a:gd name="T40" fmla="*/ 2147483647 w 10000"/>
                <a:gd name="T41" fmla="*/ 2147483647 h 5291"/>
                <a:gd name="T42" fmla="*/ 2147483647 w 10000"/>
                <a:gd name="T43" fmla="*/ 2147483647 h 5291"/>
                <a:gd name="T44" fmla="*/ 2147483647 w 10000"/>
                <a:gd name="T45" fmla="*/ 2147483647 h 5291"/>
                <a:gd name="T46" fmla="*/ 2147483647 w 10000"/>
                <a:gd name="T47" fmla="*/ 2147483647 h 5291"/>
                <a:gd name="T48" fmla="*/ 2147483647 w 10000"/>
                <a:gd name="T49" fmla="*/ 2147483647 h 5291"/>
                <a:gd name="T50" fmla="*/ 2147483647 w 10000"/>
                <a:gd name="T51" fmla="*/ 2147483647 h 5291"/>
                <a:gd name="T52" fmla="*/ 2147483647 w 10000"/>
                <a:gd name="T53" fmla="*/ 2147483647 h 5291"/>
                <a:gd name="T54" fmla="*/ 2147483647 w 10000"/>
                <a:gd name="T55" fmla="*/ 2147483647 h 5291"/>
                <a:gd name="T56" fmla="*/ 2147483647 w 10000"/>
                <a:gd name="T57" fmla="*/ 2147483647 h 5291"/>
                <a:gd name="T58" fmla="*/ 2147483647 w 10000"/>
                <a:gd name="T59" fmla="*/ 2147483647 h 5291"/>
                <a:gd name="T60" fmla="*/ 2147483647 w 10000"/>
                <a:gd name="T61" fmla="*/ 2147483647 h 5291"/>
                <a:gd name="T62" fmla="*/ 2147483647 w 10000"/>
                <a:gd name="T63" fmla="*/ 2147483647 h 5291"/>
                <a:gd name="T64" fmla="*/ 2147483647 w 10000"/>
                <a:gd name="T65" fmla="*/ 2147483647 h 5291"/>
                <a:gd name="T66" fmla="*/ 2147483647 w 10000"/>
                <a:gd name="T67" fmla="*/ 2147483647 h 5291"/>
                <a:gd name="T68" fmla="*/ 0 w 10000"/>
                <a:gd name="T69" fmla="*/ 2147483647 h 5291"/>
                <a:gd name="T70" fmla="*/ 2147483647 w 10000"/>
                <a:gd name="T71" fmla="*/ 2147483647 h 529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3" name="Freeform 5"/>
            <p:cNvSpPr>
              <a:spLocks/>
            </p:cNvSpPr>
            <p:nvPr/>
          </p:nvSpPr>
          <p:spPr bwMode="gray">
            <a:xfrm rot="10800000">
              <a:off x="459506" y="321130"/>
              <a:ext cx="11277600" cy="4533900"/>
            </a:xfrm>
            <a:custGeom>
              <a:avLst/>
              <a:gdLst>
                <a:gd name="T0" fmla="*/ 0 w 7104"/>
                <a:gd name="T1" fmla="*/ 0 h 2856"/>
                <a:gd name="T2" fmla="*/ 0 w 7104"/>
                <a:gd name="T3" fmla="*/ 2147483647 h 2856"/>
                <a:gd name="T4" fmla="*/ 2147483647 w 7104"/>
                <a:gd name="T5" fmla="*/ 2147483647 h 2856"/>
                <a:gd name="T6" fmla="*/ 2147483647 w 7104"/>
                <a:gd name="T7" fmla="*/ 2147483647 h 2856"/>
                <a:gd name="T8" fmla="*/ 2147483647 w 7104"/>
                <a:gd name="T9" fmla="*/ 2147483647 h 2856"/>
                <a:gd name="T10" fmla="*/ 2147483647 w 7104"/>
                <a:gd name="T11" fmla="*/ 2147483647 h 2856"/>
                <a:gd name="T12" fmla="*/ 2147483647 w 7104"/>
                <a:gd name="T13" fmla="*/ 2147483647 h 2856"/>
                <a:gd name="T14" fmla="*/ 2147483647 w 7104"/>
                <a:gd name="T15" fmla="*/ 2147483647 h 2856"/>
                <a:gd name="T16" fmla="*/ 2147483647 w 7104"/>
                <a:gd name="T17" fmla="*/ 2147483647 h 2856"/>
                <a:gd name="T18" fmla="*/ 2147483647 w 7104"/>
                <a:gd name="T19" fmla="*/ 2147483647 h 2856"/>
                <a:gd name="T20" fmla="*/ 2147483647 w 7104"/>
                <a:gd name="T21" fmla="*/ 2147483647 h 2856"/>
                <a:gd name="T22" fmla="*/ 2147483647 w 7104"/>
                <a:gd name="T23" fmla="*/ 2147483647 h 2856"/>
                <a:gd name="T24" fmla="*/ 2147483647 w 7104"/>
                <a:gd name="T25" fmla="*/ 2147483647 h 2856"/>
                <a:gd name="T26" fmla="*/ 2147483647 w 7104"/>
                <a:gd name="T27" fmla="*/ 2147483647 h 2856"/>
                <a:gd name="T28" fmla="*/ 2147483647 w 7104"/>
                <a:gd name="T29" fmla="*/ 2147483647 h 2856"/>
                <a:gd name="T30" fmla="*/ 2147483647 w 7104"/>
                <a:gd name="T31" fmla="*/ 2147483647 h 2856"/>
                <a:gd name="T32" fmla="*/ 2147483647 w 7104"/>
                <a:gd name="T33" fmla="*/ 2147483647 h 2856"/>
                <a:gd name="T34" fmla="*/ 2147483647 w 7104"/>
                <a:gd name="T35" fmla="*/ 2147483647 h 2856"/>
                <a:gd name="T36" fmla="*/ 2147483647 w 7104"/>
                <a:gd name="T37" fmla="*/ 2147483647 h 2856"/>
                <a:gd name="T38" fmla="*/ 2147483647 w 7104"/>
                <a:gd name="T39" fmla="*/ 2147483647 h 2856"/>
                <a:gd name="T40" fmla="*/ 2147483647 w 7104"/>
                <a:gd name="T41" fmla="*/ 2147483647 h 2856"/>
                <a:gd name="T42" fmla="*/ 2147483647 w 7104"/>
                <a:gd name="T43" fmla="*/ 2147483647 h 2856"/>
                <a:gd name="T44" fmla="*/ 2147483647 w 7104"/>
                <a:gd name="T45" fmla="*/ 2147483647 h 2856"/>
                <a:gd name="T46" fmla="*/ 2147483647 w 7104"/>
                <a:gd name="T47" fmla="*/ 2147483647 h 2856"/>
                <a:gd name="T48" fmla="*/ 2147483647 w 7104"/>
                <a:gd name="T49" fmla="*/ 2147483647 h 2856"/>
                <a:gd name="T50" fmla="*/ 2147483647 w 7104"/>
                <a:gd name="T51" fmla="*/ 2147483647 h 2856"/>
                <a:gd name="T52" fmla="*/ 2147483647 w 7104"/>
                <a:gd name="T53" fmla="*/ 2147483647 h 2856"/>
                <a:gd name="T54" fmla="*/ 2147483647 w 7104"/>
                <a:gd name="T55" fmla="*/ 2147483647 h 2856"/>
                <a:gd name="T56" fmla="*/ 2147483647 w 7104"/>
                <a:gd name="T57" fmla="*/ 2147483647 h 2856"/>
                <a:gd name="T58" fmla="*/ 2147483647 w 7104"/>
                <a:gd name="T59" fmla="*/ 2147483647 h 2856"/>
                <a:gd name="T60" fmla="*/ 2147483647 w 7104"/>
                <a:gd name="T61" fmla="*/ 2147483647 h 2856"/>
                <a:gd name="T62" fmla="*/ 2147483647 w 7104"/>
                <a:gd name="T63" fmla="*/ 2147483647 h 2856"/>
                <a:gd name="T64" fmla="*/ 2147483647 w 7104"/>
                <a:gd name="T65" fmla="*/ 2147483647 h 2856"/>
                <a:gd name="T66" fmla="*/ 2147483647 w 7104"/>
                <a:gd name="T67" fmla="*/ 2147483647 h 2856"/>
                <a:gd name="T68" fmla="*/ 2147483647 w 7104"/>
                <a:gd name="T69" fmla="*/ 2147483647 h 2856"/>
                <a:gd name="T70" fmla="*/ 2147483647 w 7104"/>
                <a:gd name="T71" fmla="*/ 2147483647 h 2856"/>
                <a:gd name="T72" fmla="*/ 2147483647 w 7104"/>
                <a:gd name="T73" fmla="*/ 2147483647 h 2856"/>
                <a:gd name="T74" fmla="*/ 2147483647 w 7104"/>
                <a:gd name="T75" fmla="*/ 2147483647 h 2856"/>
                <a:gd name="T76" fmla="*/ 2147483647 w 7104"/>
                <a:gd name="T77" fmla="*/ 2147483647 h 2856"/>
                <a:gd name="T78" fmla="*/ 2147483647 w 7104"/>
                <a:gd name="T79" fmla="*/ 2147483647 h 2856"/>
                <a:gd name="T80" fmla="*/ 2147483647 w 7104"/>
                <a:gd name="T81" fmla="*/ 2147483647 h 2856"/>
                <a:gd name="T82" fmla="*/ 2147483647 w 7104"/>
                <a:gd name="T83" fmla="*/ 2147483647 h 2856"/>
                <a:gd name="T84" fmla="*/ 2147483647 w 7104"/>
                <a:gd name="T85" fmla="*/ 2147483647 h 2856"/>
                <a:gd name="T86" fmla="*/ 2147483647 w 7104"/>
                <a:gd name="T87" fmla="*/ 2147483647 h 2856"/>
                <a:gd name="T88" fmla="*/ 2147483647 w 7104"/>
                <a:gd name="T89" fmla="*/ 2147483647 h 2856"/>
                <a:gd name="T90" fmla="*/ 2147483647 w 7104"/>
                <a:gd name="T91" fmla="*/ 2147483647 h 2856"/>
                <a:gd name="T92" fmla="*/ 2147483647 w 7104"/>
                <a:gd name="T93" fmla="*/ 2147483647 h 2856"/>
                <a:gd name="T94" fmla="*/ 2147483647 w 7104"/>
                <a:gd name="T95" fmla="*/ 2147483647 h 2856"/>
                <a:gd name="T96" fmla="*/ 2147483647 w 7104"/>
                <a:gd name="T97" fmla="*/ 2147483647 h 2856"/>
                <a:gd name="T98" fmla="*/ 0 w 7104"/>
                <a:gd name="T99" fmla="*/ 0 h 2856"/>
                <a:gd name="T100" fmla="*/ 0 w 7104"/>
                <a:gd name="T101" fmla="*/ 0 h 28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7104" h="2856">
                  <a:moveTo>
                    <a:pt x="0" y="0"/>
                  </a:moveTo>
                  <a:lnTo>
                    <a:pt x="0" y="2856"/>
                  </a:lnTo>
                  <a:lnTo>
                    <a:pt x="7104" y="2856"/>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4" name="Freeform 5"/>
            <p:cNvSpPr>
              <a:spLocks noEditPoints="1"/>
            </p:cNvSpPr>
            <p:nvPr/>
          </p:nvSpPr>
          <p:spPr bwMode="gray">
            <a:xfrm>
              <a:off x="0" y="1587"/>
              <a:ext cx="12192000" cy="6856413"/>
            </a:xfrm>
            <a:custGeom>
              <a:avLst/>
              <a:gdLst>
                <a:gd name="T0" fmla="*/ 0 w 15356"/>
                <a:gd name="T1" fmla="*/ 0 h 8638"/>
                <a:gd name="T2" fmla="*/ 0 w 15356"/>
                <a:gd name="T3" fmla="*/ 2147483647 h 8638"/>
                <a:gd name="T4" fmla="*/ 2147483647 w 15356"/>
                <a:gd name="T5" fmla="*/ 2147483647 h 8638"/>
                <a:gd name="T6" fmla="*/ 2147483647 w 15356"/>
                <a:gd name="T7" fmla="*/ 0 h 8638"/>
                <a:gd name="T8" fmla="*/ 0 w 15356"/>
                <a:gd name="T9" fmla="*/ 0 h 8638"/>
                <a:gd name="T10" fmla="*/ 2147483647 w 15356"/>
                <a:gd name="T11" fmla="*/ 2147483647 h 8638"/>
                <a:gd name="T12" fmla="*/ 2147483647 w 15356"/>
                <a:gd name="T13" fmla="*/ 2147483647 h 8638"/>
                <a:gd name="T14" fmla="*/ 2147483647 w 15356"/>
                <a:gd name="T15" fmla="*/ 2147483647 h 8638"/>
                <a:gd name="T16" fmla="*/ 2147483647 w 15356"/>
                <a:gd name="T17" fmla="*/ 2147483647 h 8638"/>
                <a:gd name="T18" fmla="*/ 2147483647 w 15356"/>
                <a:gd name="T19" fmla="*/ 2147483647 h 86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grpSp>
      <p:sp>
        <p:nvSpPr>
          <p:cNvPr id="15" name="Rectangle 14"/>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Date Placeholder 4"/>
          <p:cNvSpPr>
            <a:spLocks noGrp="1"/>
          </p:cNvSpPr>
          <p:nvPr>
            <p:ph type="dt" sz="half" idx="10"/>
          </p:nvPr>
        </p:nvSpPr>
        <p:spPr/>
        <p:txBody>
          <a:bodyPr/>
          <a:lstStyle>
            <a:lvl1pPr>
              <a:defRPr/>
            </a:lvl1pPr>
          </a:lstStyle>
          <a:p>
            <a:pPr>
              <a:defRPr/>
            </a:pPr>
            <a:fld id="{73F1CDDF-A81C-4E93-88F8-46DF3F2CA4F5}" type="datetime1">
              <a:rPr lang="en-IN"/>
              <a:pPr>
                <a:defRPr/>
              </a:pPr>
              <a:t>09-02-2017</a:t>
            </a:fld>
            <a:endParaRPr lang="en-IN"/>
          </a:p>
        </p:txBody>
      </p:sp>
      <p:sp>
        <p:nvSpPr>
          <p:cNvPr id="17" name="Footer Placeholder 5"/>
          <p:cNvSpPr>
            <a:spLocks noGrp="1"/>
          </p:cNvSpPr>
          <p:nvPr>
            <p:ph type="ftr" sz="quarter" idx="11"/>
          </p:nvPr>
        </p:nvSpPr>
        <p:spPr/>
        <p:txBody>
          <a:bodyPr/>
          <a:lstStyle>
            <a:lvl1pPr>
              <a:defRPr/>
            </a:lvl1pPr>
          </a:lstStyle>
          <a:p>
            <a:pPr>
              <a:defRPr/>
            </a:pPr>
            <a:r>
              <a:rPr lang="en-IN"/>
              <a:t>© Indirect Taxes Committee, ICAI</a:t>
            </a:r>
          </a:p>
        </p:txBody>
      </p:sp>
      <p:sp>
        <p:nvSpPr>
          <p:cNvPr id="18" name="Slide Number Placeholder 6"/>
          <p:cNvSpPr>
            <a:spLocks noGrp="1"/>
          </p:cNvSpPr>
          <p:nvPr>
            <p:ph type="sldNum" sz="quarter" idx="12"/>
          </p:nvPr>
        </p:nvSpPr>
        <p:spPr/>
        <p:txBody>
          <a:bodyPr/>
          <a:lstStyle>
            <a:lvl1pPr>
              <a:defRPr/>
            </a:lvl1pPr>
          </a:lstStyle>
          <a:p>
            <a:fld id="{1A6100AD-F474-43A9-974D-3AB9D7A9C538}" type="slidenum">
              <a:rPr lang="en-IN" altLang="en-US"/>
              <a:pPr/>
              <a:t>‹#›</a:t>
            </a:fld>
            <a:endParaRPr lang="en-IN" altLang="en-US"/>
          </a:p>
        </p:txBody>
      </p:sp>
    </p:spTree>
    <p:extLst>
      <p:ext uri="{BB962C8B-B14F-4D97-AF65-F5344CB8AC3E}">
        <p14:creationId xmlns:p14="http://schemas.microsoft.com/office/powerpoint/2010/main" val="3794530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4" name="Group 23"/>
          <p:cNvGrpSpPr>
            <a:grpSpLocks/>
          </p:cNvGrpSpPr>
          <p:nvPr/>
        </p:nvGrpSpPr>
        <p:grpSpPr bwMode="auto">
          <a:xfrm>
            <a:off x="0" y="-1588"/>
            <a:ext cx="12192000" cy="6865938"/>
            <a:chOff x="0" y="-2373"/>
            <a:chExt cx="12192000" cy="6867027"/>
          </a:xfrm>
        </p:grpSpPr>
        <p:sp>
          <p:nvSpPr>
            <p:cNvPr id="5" name="Rectangle 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a:spLocks/>
            </p:cNvSpPr>
            <p:nvPr/>
          </p:nvSpPr>
          <p:spPr bwMode="gray">
            <a:xfrm rot="-589932">
              <a:off x="8490951" y="2714874"/>
              <a:ext cx="3299407" cy="440924"/>
            </a:xfrm>
            <a:custGeom>
              <a:avLst/>
              <a:gdLst>
                <a:gd name="T0" fmla="*/ 2147483647 w 10000"/>
                <a:gd name="T1" fmla="*/ 2147483647 h 5291"/>
                <a:gd name="T2" fmla="*/ 2147483647 w 10000"/>
                <a:gd name="T3" fmla="*/ 2147483647 h 5291"/>
                <a:gd name="T4" fmla="*/ 2147483647 w 10000"/>
                <a:gd name="T5" fmla="*/ 0 h 5291"/>
                <a:gd name="T6" fmla="*/ 2147483647 w 10000"/>
                <a:gd name="T7" fmla="*/ 0 h 5291"/>
                <a:gd name="T8" fmla="*/ 2147483647 w 10000"/>
                <a:gd name="T9" fmla="*/ 2147483647 h 5291"/>
                <a:gd name="T10" fmla="*/ 2147483647 w 10000"/>
                <a:gd name="T11" fmla="*/ 2147483647 h 5291"/>
                <a:gd name="T12" fmla="*/ 2147483647 w 10000"/>
                <a:gd name="T13" fmla="*/ 2147483647 h 5291"/>
                <a:gd name="T14" fmla="*/ 2147483647 w 10000"/>
                <a:gd name="T15" fmla="*/ 2147483647 h 5291"/>
                <a:gd name="T16" fmla="*/ 2147483647 w 10000"/>
                <a:gd name="T17" fmla="*/ 2147483647 h 5291"/>
                <a:gd name="T18" fmla="*/ 2147483647 w 10000"/>
                <a:gd name="T19" fmla="*/ 2147483647 h 5291"/>
                <a:gd name="T20" fmla="*/ 2147483647 w 10000"/>
                <a:gd name="T21" fmla="*/ 2147483647 h 5291"/>
                <a:gd name="T22" fmla="*/ 2147483647 w 10000"/>
                <a:gd name="T23" fmla="*/ 2147483647 h 5291"/>
                <a:gd name="T24" fmla="*/ 2147483647 w 10000"/>
                <a:gd name="T25" fmla="*/ 2147483647 h 5291"/>
                <a:gd name="T26" fmla="*/ 2147483647 w 10000"/>
                <a:gd name="T27" fmla="*/ 2147483647 h 5291"/>
                <a:gd name="T28" fmla="*/ 2147483647 w 10000"/>
                <a:gd name="T29" fmla="*/ 2147483647 h 5291"/>
                <a:gd name="T30" fmla="*/ 2147483647 w 10000"/>
                <a:gd name="T31" fmla="*/ 2147483647 h 5291"/>
                <a:gd name="T32" fmla="*/ 2147483647 w 10000"/>
                <a:gd name="T33" fmla="*/ 2147483647 h 5291"/>
                <a:gd name="T34" fmla="*/ 2147483647 w 10000"/>
                <a:gd name="T35" fmla="*/ 2147483647 h 5291"/>
                <a:gd name="T36" fmla="*/ 2147483647 w 10000"/>
                <a:gd name="T37" fmla="*/ 2147483647 h 5291"/>
                <a:gd name="T38" fmla="*/ 2147483647 w 10000"/>
                <a:gd name="T39" fmla="*/ 2147483647 h 5291"/>
                <a:gd name="T40" fmla="*/ 2147483647 w 10000"/>
                <a:gd name="T41" fmla="*/ 2147483647 h 5291"/>
                <a:gd name="T42" fmla="*/ 2147483647 w 10000"/>
                <a:gd name="T43" fmla="*/ 2147483647 h 5291"/>
                <a:gd name="T44" fmla="*/ 2147483647 w 10000"/>
                <a:gd name="T45" fmla="*/ 2147483647 h 5291"/>
                <a:gd name="T46" fmla="*/ 2147483647 w 10000"/>
                <a:gd name="T47" fmla="*/ 2147483647 h 5291"/>
                <a:gd name="T48" fmla="*/ 2147483647 w 10000"/>
                <a:gd name="T49" fmla="*/ 2147483647 h 5291"/>
                <a:gd name="T50" fmla="*/ 2147483647 w 10000"/>
                <a:gd name="T51" fmla="*/ 2147483647 h 5291"/>
                <a:gd name="T52" fmla="*/ 2147483647 w 10000"/>
                <a:gd name="T53" fmla="*/ 2147483647 h 5291"/>
                <a:gd name="T54" fmla="*/ 2147483647 w 10000"/>
                <a:gd name="T55" fmla="*/ 2147483647 h 5291"/>
                <a:gd name="T56" fmla="*/ 2147483647 w 10000"/>
                <a:gd name="T57" fmla="*/ 2147483647 h 5291"/>
                <a:gd name="T58" fmla="*/ 2147483647 w 10000"/>
                <a:gd name="T59" fmla="*/ 2147483647 h 5291"/>
                <a:gd name="T60" fmla="*/ 2147483647 w 10000"/>
                <a:gd name="T61" fmla="*/ 2147483647 h 5291"/>
                <a:gd name="T62" fmla="*/ 2147483647 w 10000"/>
                <a:gd name="T63" fmla="*/ 2147483647 h 5291"/>
                <a:gd name="T64" fmla="*/ 2147483647 w 10000"/>
                <a:gd name="T65" fmla="*/ 2147483647 h 5291"/>
                <a:gd name="T66" fmla="*/ 2147483647 w 10000"/>
                <a:gd name="T67" fmla="*/ 2147483647 h 5291"/>
                <a:gd name="T68" fmla="*/ 0 w 10000"/>
                <a:gd name="T69" fmla="*/ 2147483647 h 5291"/>
                <a:gd name="T70" fmla="*/ 2147483647 w 10000"/>
                <a:gd name="T71" fmla="*/ 2147483647 h 529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3" name="Freeform 5"/>
            <p:cNvSpPr>
              <a:spLocks/>
            </p:cNvSpPr>
            <p:nvPr/>
          </p:nvSpPr>
          <p:spPr bwMode="gray">
            <a:xfrm>
              <a:off x="455612" y="2801319"/>
              <a:ext cx="11277600" cy="3602637"/>
            </a:xfrm>
            <a:custGeom>
              <a:avLst/>
              <a:gdLst>
                <a:gd name="T0" fmla="*/ 0 w 10000"/>
                <a:gd name="T1" fmla="*/ 0 h 7946"/>
                <a:gd name="T2" fmla="*/ 0 w 10000"/>
                <a:gd name="T3" fmla="*/ 2147483647 h 7946"/>
                <a:gd name="T4" fmla="*/ 2147483647 w 10000"/>
                <a:gd name="T5" fmla="*/ 2147483647 h 7946"/>
                <a:gd name="T6" fmla="*/ 2147483647 w 10000"/>
                <a:gd name="T7" fmla="*/ 2147483647 h 7946"/>
                <a:gd name="T8" fmla="*/ 2147483647 w 10000"/>
                <a:gd name="T9" fmla="*/ 2147483647 h 7946"/>
                <a:gd name="T10" fmla="*/ 2147483647 w 10000"/>
                <a:gd name="T11" fmla="*/ 2147483647 h 7946"/>
                <a:gd name="T12" fmla="*/ 2147483647 w 10000"/>
                <a:gd name="T13" fmla="*/ 2147483647 h 7946"/>
                <a:gd name="T14" fmla="*/ 2147483647 w 10000"/>
                <a:gd name="T15" fmla="*/ 2147483647 h 7946"/>
                <a:gd name="T16" fmla="*/ 2147483647 w 10000"/>
                <a:gd name="T17" fmla="*/ 2147483647 h 7946"/>
                <a:gd name="T18" fmla="*/ 2147483647 w 10000"/>
                <a:gd name="T19" fmla="*/ 2147483647 h 7946"/>
                <a:gd name="T20" fmla="*/ 2147483647 w 10000"/>
                <a:gd name="T21" fmla="*/ 2147483647 h 7946"/>
                <a:gd name="T22" fmla="*/ 2147483647 w 10000"/>
                <a:gd name="T23" fmla="*/ 2147483647 h 7946"/>
                <a:gd name="T24" fmla="*/ 2147483647 w 10000"/>
                <a:gd name="T25" fmla="*/ 2147483647 h 7946"/>
                <a:gd name="T26" fmla="*/ 2147483647 w 10000"/>
                <a:gd name="T27" fmla="*/ 2147483647 h 7946"/>
                <a:gd name="T28" fmla="*/ 2147483647 w 10000"/>
                <a:gd name="T29" fmla="*/ 2147483647 h 7946"/>
                <a:gd name="T30" fmla="*/ 2147483647 w 10000"/>
                <a:gd name="T31" fmla="*/ 2147483647 h 7946"/>
                <a:gd name="T32" fmla="*/ 2147483647 w 10000"/>
                <a:gd name="T33" fmla="*/ 2147483647 h 7946"/>
                <a:gd name="T34" fmla="*/ 2147483647 w 10000"/>
                <a:gd name="T35" fmla="*/ 2147483647 h 7946"/>
                <a:gd name="T36" fmla="*/ 2147483647 w 10000"/>
                <a:gd name="T37" fmla="*/ 2147483647 h 7946"/>
                <a:gd name="T38" fmla="*/ 2147483647 w 10000"/>
                <a:gd name="T39" fmla="*/ 2147483647 h 7946"/>
                <a:gd name="T40" fmla="*/ 2147483647 w 10000"/>
                <a:gd name="T41" fmla="*/ 2147483647 h 7946"/>
                <a:gd name="T42" fmla="*/ 2147483647 w 10000"/>
                <a:gd name="T43" fmla="*/ 2147483647 h 7946"/>
                <a:gd name="T44" fmla="*/ 2147483647 w 10000"/>
                <a:gd name="T45" fmla="*/ 2147483647 h 7946"/>
                <a:gd name="T46" fmla="*/ 2147483647 w 10000"/>
                <a:gd name="T47" fmla="*/ 2147483647 h 7946"/>
                <a:gd name="T48" fmla="*/ 2147483647 w 10000"/>
                <a:gd name="T49" fmla="*/ 2147483647 h 7946"/>
                <a:gd name="T50" fmla="*/ 2147483647 w 10000"/>
                <a:gd name="T51" fmla="*/ 2147483647 h 7946"/>
                <a:gd name="T52" fmla="*/ 2147483647 w 10000"/>
                <a:gd name="T53" fmla="*/ 2147483647 h 7946"/>
                <a:gd name="T54" fmla="*/ 2147483647 w 10000"/>
                <a:gd name="T55" fmla="*/ 2147483647 h 7946"/>
                <a:gd name="T56" fmla="*/ 2147483647 w 10000"/>
                <a:gd name="T57" fmla="*/ 2147483647 h 7946"/>
                <a:gd name="T58" fmla="*/ 2147483647 w 10000"/>
                <a:gd name="T59" fmla="*/ 2147483647 h 7946"/>
                <a:gd name="T60" fmla="*/ 2147483647 w 10000"/>
                <a:gd name="T61" fmla="*/ 2147483647 h 7946"/>
                <a:gd name="T62" fmla="*/ 2147483647 w 10000"/>
                <a:gd name="T63" fmla="*/ 2147483647 h 7946"/>
                <a:gd name="T64" fmla="*/ 2147483647 w 10000"/>
                <a:gd name="T65" fmla="*/ 2147483647 h 7946"/>
                <a:gd name="T66" fmla="*/ 2147483647 w 10000"/>
                <a:gd name="T67" fmla="*/ 2147483647 h 7946"/>
                <a:gd name="T68" fmla="*/ 2147483647 w 10000"/>
                <a:gd name="T69" fmla="*/ 2147483647 h 7946"/>
                <a:gd name="T70" fmla="*/ 2147483647 w 10000"/>
                <a:gd name="T71" fmla="*/ 2147483647 h 7946"/>
                <a:gd name="T72" fmla="*/ 2147483647 w 10000"/>
                <a:gd name="T73" fmla="*/ 2147483647 h 7946"/>
                <a:gd name="T74" fmla="*/ 2147483647 w 10000"/>
                <a:gd name="T75" fmla="*/ 2147483647 h 7946"/>
                <a:gd name="T76" fmla="*/ 2147483647 w 10000"/>
                <a:gd name="T77" fmla="*/ 2147483647 h 7946"/>
                <a:gd name="T78" fmla="*/ 2147483647 w 10000"/>
                <a:gd name="T79" fmla="*/ 2147483647 h 7946"/>
                <a:gd name="T80" fmla="*/ 2147483647 w 10000"/>
                <a:gd name="T81" fmla="*/ 2147483647 h 7946"/>
                <a:gd name="T82" fmla="*/ 2147483647 w 10000"/>
                <a:gd name="T83" fmla="*/ 2147483647 h 7946"/>
                <a:gd name="T84" fmla="*/ 2147483647 w 10000"/>
                <a:gd name="T85" fmla="*/ 2147483647 h 7946"/>
                <a:gd name="T86" fmla="*/ 2147483647 w 10000"/>
                <a:gd name="T87" fmla="*/ 2147483647 h 7946"/>
                <a:gd name="T88" fmla="*/ 2147483647 w 10000"/>
                <a:gd name="T89" fmla="*/ 2147483647 h 7946"/>
                <a:gd name="T90" fmla="*/ 2147483647 w 10000"/>
                <a:gd name="T91" fmla="*/ 2147483647 h 7946"/>
                <a:gd name="T92" fmla="*/ 2147483647 w 10000"/>
                <a:gd name="T93" fmla="*/ 2147483647 h 7946"/>
                <a:gd name="T94" fmla="*/ 2147483647 w 10000"/>
                <a:gd name="T95" fmla="*/ 2147483647 h 7946"/>
                <a:gd name="T96" fmla="*/ 2147483647 w 10000"/>
                <a:gd name="T97" fmla="*/ 2147483647 h 7946"/>
                <a:gd name="T98" fmla="*/ 0 w 10000"/>
                <a:gd name="T99" fmla="*/ 0 h 7946"/>
                <a:gd name="T100" fmla="*/ 0 w 10000"/>
                <a:gd name="T101" fmla="*/ 0 h 794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000" h="7946">
                  <a:moveTo>
                    <a:pt x="0" y="0"/>
                  </a:moveTo>
                  <a:lnTo>
                    <a:pt x="0" y="7945"/>
                  </a:lnTo>
                  <a:lnTo>
                    <a:pt x="10000" y="7946"/>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4" name="Freeform 5"/>
            <p:cNvSpPr>
              <a:spLocks noEditPoints="1"/>
            </p:cNvSpPr>
            <p:nvPr/>
          </p:nvSpPr>
          <p:spPr bwMode="gray">
            <a:xfrm>
              <a:off x="0" y="1587"/>
              <a:ext cx="12192000" cy="6856413"/>
            </a:xfrm>
            <a:custGeom>
              <a:avLst/>
              <a:gdLst>
                <a:gd name="T0" fmla="*/ 0 w 15356"/>
                <a:gd name="T1" fmla="*/ 0 h 8638"/>
                <a:gd name="T2" fmla="*/ 0 w 15356"/>
                <a:gd name="T3" fmla="*/ 2147483647 h 8638"/>
                <a:gd name="T4" fmla="*/ 2147483647 w 15356"/>
                <a:gd name="T5" fmla="*/ 2147483647 h 8638"/>
                <a:gd name="T6" fmla="*/ 2147483647 w 15356"/>
                <a:gd name="T7" fmla="*/ 0 h 8638"/>
                <a:gd name="T8" fmla="*/ 0 w 15356"/>
                <a:gd name="T9" fmla="*/ 0 h 8638"/>
                <a:gd name="T10" fmla="*/ 2147483647 w 15356"/>
                <a:gd name="T11" fmla="*/ 2147483647 h 8638"/>
                <a:gd name="T12" fmla="*/ 2147483647 w 15356"/>
                <a:gd name="T13" fmla="*/ 2147483647 h 8638"/>
                <a:gd name="T14" fmla="*/ 2147483647 w 15356"/>
                <a:gd name="T15" fmla="*/ 2147483647 h 8638"/>
                <a:gd name="T16" fmla="*/ 2147483647 w 15356"/>
                <a:gd name="T17" fmla="*/ 2147483647 h 8638"/>
                <a:gd name="T18" fmla="*/ 2147483647 w 15356"/>
                <a:gd name="T19" fmla="*/ 2147483647 h 86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grpSp>
      <p:sp>
        <p:nvSpPr>
          <p:cNvPr id="15" name="Rectangle 14"/>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Date Placeholder 3"/>
          <p:cNvSpPr>
            <a:spLocks noGrp="1"/>
          </p:cNvSpPr>
          <p:nvPr>
            <p:ph type="dt" sz="half" idx="10"/>
          </p:nvPr>
        </p:nvSpPr>
        <p:spPr/>
        <p:txBody>
          <a:bodyPr/>
          <a:lstStyle>
            <a:lvl1pPr>
              <a:defRPr/>
            </a:lvl1pPr>
          </a:lstStyle>
          <a:p>
            <a:pPr>
              <a:defRPr/>
            </a:pPr>
            <a:fld id="{A02E0D26-F36D-4099-AE0C-0168CA390F91}" type="datetime1">
              <a:rPr lang="en-IN"/>
              <a:pPr>
                <a:defRPr/>
              </a:pPr>
              <a:t>09-02-2017</a:t>
            </a:fld>
            <a:endParaRPr lang="en-IN"/>
          </a:p>
        </p:txBody>
      </p:sp>
      <p:sp>
        <p:nvSpPr>
          <p:cNvPr id="17" name="Footer Placeholder 4"/>
          <p:cNvSpPr>
            <a:spLocks noGrp="1"/>
          </p:cNvSpPr>
          <p:nvPr>
            <p:ph type="ftr" sz="quarter" idx="11"/>
          </p:nvPr>
        </p:nvSpPr>
        <p:spPr/>
        <p:txBody>
          <a:bodyPr/>
          <a:lstStyle>
            <a:lvl1pPr>
              <a:defRPr/>
            </a:lvl1pPr>
          </a:lstStyle>
          <a:p>
            <a:pPr>
              <a:defRPr/>
            </a:pPr>
            <a:r>
              <a:rPr lang="en-IN"/>
              <a:t>© Indirect Taxes Committee, ICAI</a:t>
            </a:r>
          </a:p>
        </p:txBody>
      </p:sp>
      <p:sp>
        <p:nvSpPr>
          <p:cNvPr id="18" name="Slide Number Placeholder 5"/>
          <p:cNvSpPr>
            <a:spLocks noGrp="1"/>
          </p:cNvSpPr>
          <p:nvPr>
            <p:ph type="sldNum" sz="quarter" idx="12"/>
          </p:nvPr>
        </p:nvSpPr>
        <p:spPr/>
        <p:txBody>
          <a:bodyPr/>
          <a:lstStyle>
            <a:lvl1pPr>
              <a:defRPr/>
            </a:lvl1pPr>
          </a:lstStyle>
          <a:p>
            <a:fld id="{5AFD0E14-DDFE-4B91-9CFC-2A11E8825529}" type="slidenum">
              <a:rPr lang="en-IN" altLang="en-US"/>
              <a:pPr/>
              <a:t>‹#›</a:t>
            </a:fld>
            <a:endParaRPr lang="en-IN" altLang="en-US"/>
          </a:p>
        </p:txBody>
      </p:sp>
    </p:spTree>
    <p:extLst>
      <p:ext uri="{BB962C8B-B14F-4D97-AF65-F5344CB8AC3E}">
        <p14:creationId xmlns:p14="http://schemas.microsoft.com/office/powerpoint/2010/main" val="2027381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5" name="Group 23"/>
          <p:cNvGrpSpPr>
            <a:grpSpLocks/>
          </p:cNvGrpSpPr>
          <p:nvPr/>
        </p:nvGrpSpPr>
        <p:grpSpPr bwMode="auto">
          <a:xfrm>
            <a:off x="0" y="-1588"/>
            <a:ext cx="12192000" cy="6865938"/>
            <a:chOff x="0" y="-2373"/>
            <a:chExt cx="12192000" cy="6867027"/>
          </a:xfrm>
        </p:grpSpPr>
        <p:sp>
          <p:nvSpPr>
            <p:cNvPr id="6" name="Rectangle 5"/>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 name="Oval 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a:spLocks/>
            </p:cNvSpPr>
            <p:nvPr/>
          </p:nvSpPr>
          <p:spPr bwMode="gray">
            <a:xfrm rot="-589932">
              <a:off x="8490951" y="4185117"/>
              <a:ext cx="3299407" cy="440924"/>
            </a:xfrm>
            <a:custGeom>
              <a:avLst/>
              <a:gdLst>
                <a:gd name="T0" fmla="*/ 2147483647 w 10000"/>
                <a:gd name="T1" fmla="*/ 2147483647 h 5291"/>
                <a:gd name="T2" fmla="*/ 2147483647 w 10000"/>
                <a:gd name="T3" fmla="*/ 2147483647 h 5291"/>
                <a:gd name="T4" fmla="*/ 2147483647 w 10000"/>
                <a:gd name="T5" fmla="*/ 0 h 5291"/>
                <a:gd name="T6" fmla="*/ 2147483647 w 10000"/>
                <a:gd name="T7" fmla="*/ 0 h 5291"/>
                <a:gd name="T8" fmla="*/ 2147483647 w 10000"/>
                <a:gd name="T9" fmla="*/ 2147483647 h 5291"/>
                <a:gd name="T10" fmla="*/ 2147483647 w 10000"/>
                <a:gd name="T11" fmla="*/ 2147483647 h 5291"/>
                <a:gd name="T12" fmla="*/ 2147483647 w 10000"/>
                <a:gd name="T13" fmla="*/ 2147483647 h 5291"/>
                <a:gd name="T14" fmla="*/ 2147483647 w 10000"/>
                <a:gd name="T15" fmla="*/ 2147483647 h 5291"/>
                <a:gd name="T16" fmla="*/ 2147483647 w 10000"/>
                <a:gd name="T17" fmla="*/ 2147483647 h 5291"/>
                <a:gd name="T18" fmla="*/ 2147483647 w 10000"/>
                <a:gd name="T19" fmla="*/ 2147483647 h 5291"/>
                <a:gd name="T20" fmla="*/ 2147483647 w 10000"/>
                <a:gd name="T21" fmla="*/ 2147483647 h 5291"/>
                <a:gd name="T22" fmla="*/ 2147483647 w 10000"/>
                <a:gd name="T23" fmla="*/ 2147483647 h 5291"/>
                <a:gd name="T24" fmla="*/ 2147483647 w 10000"/>
                <a:gd name="T25" fmla="*/ 2147483647 h 5291"/>
                <a:gd name="T26" fmla="*/ 2147483647 w 10000"/>
                <a:gd name="T27" fmla="*/ 2147483647 h 5291"/>
                <a:gd name="T28" fmla="*/ 2147483647 w 10000"/>
                <a:gd name="T29" fmla="*/ 2147483647 h 5291"/>
                <a:gd name="T30" fmla="*/ 2147483647 w 10000"/>
                <a:gd name="T31" fmla="*/ 2147483647 h 5291"/>
                <a:gd name="T32" fmla="*/ 2147483647 w 10000"/>
                <a:gd name="T33" fmla="*/ 2147483647 h 5291"/>
                <a:gd name="T34" fmla="*/ 2147483647 w 10000"/>
                <a:gd name="T35" fmla="*/ 2147483647 h 5291"/>
                <a:gd name="T36" fmla="*/ 2147483647 w 10000"/>
                <a:gd name="T37" fmla="*/ 2147483647 h 5291"/>
                <a:gd name="T38" fmla="*/ 2147483647 w 10000"/>
                <a:gd name="T39" fmla="*/ 2147483647 h 5291"/>
                <a:gd name="T40" fmla="*/ 2147483647 w 10000"/>
                <a:gd name="T41" fmla="*/ 2147483647 h 5291"/>
                <a:gd name="T42" fmla="*/ 2147483647 w 10000"/>
                <a:gd name="T43" fmla="*/ 2147483647 h 5291"/>
                <a:gd name="T44" fmla="*/ 2147483647 w 10000"/>
                <a:gd name="T45" fmla="*/ 2147483647 h 5291"/>
                <a:gd name="T46" fmla="*/ 2147483647 w 10000"/>
                <a:gd name="T47" fmla="*/ 2147483647 h 5291"/>
                <a:gd name="T48" fmla="*/ 2147483647 w 10000"/>
                <a:gd name="T49" fmla="*/ 2147483647 h 5291"/>
                <a:gd name="T50" fmla="*/ 2147483647 w 10000"/>
                <a:gd name="T51" fmla="*/ 2147483647 h 5291"/>
                <a:gd name="T52" fmla="*/ 2147483647 w 10000"/>
                <a:gd name="T53" fmla="*/ 2147483647 h 5291"/>
                <a:gd name="T54" fmla="*/ 2147483647 w 10000"/>
                <a:gd name="T55" fmla="*/ 2147483647 h 5291"/>
                <a:gd name="T56" fmla="*/ 2147483647 w 10000"/>
                <a:gd name="T57" fmla="*/ 2147483647 h 5291"/>
                <a:gd name="T58" fmla="*/ 2147483647 w 10000"/>
                <a:gd name="T59" fmla="*/ 2147483647 h 5291"/>
                <a:gd name="T60" fmla="*/ 2147483647 w 10000"/>
                <a:gd name="T61" fmla="*/ 2147483647 h 5291"/>
                <a:gd name="T62" fmla="*/ 2147483647 w 10000"/>
                <a:gd name="T63" fmla="*/ 2147483647 h 5291"/>
                <a:gd name="T64" fmla="*/ 2147483647 w 10000"/>
                <a:gd name="T65" fmla="*/ 2147483647 h 5291"/>
                <a:gd name="T66" fmla="*/ 2147483647 w 10000"/>
                <a:gd name="T67" fmla="*/ 2147483647 h 5291"/>
                <a:gd name="T68" fmla="*/ 0 w 10000"/>
                <a:gd name="T69" fmla="*/ 2147483647 h 5291"/>
                <a:gd name="T70" fmla="*/ 2147483647 w 10000"/>
                <a:gd name="T71" fmla="*/ 2147483647 h 529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5" name="Freeform 5"/>
            <p:cNvSpPr>
              <a:spLocks/>
            </p:cNvSpPr>
            <p:nvPr/>
          </p:nvSpPr>
          <p:spPr bwMode="gray">
            <a:xfrm>
              <a:off x="455612" y="4241801"/>
              <a:ext cx="11277600" cy="2337161"/>
            </a:xfrm>
            <a:custGeom>
              <a:avLst/>
              <a:gdLst>
                <a:gd name="T0" fmla="*/ 0 w 10000"/>
                <a:gd name="T1" fmla="*/ 0 h 8000"/>
                <a:gd name="T2" fmla="*/ 0 w 10000"/>
                <a:gd name="T3" fmla="*/ 2147483647 h 8000"/>
                <a:gd name="T4" fmla="*/ 2147483647 w 10000"/>
                <a:gd name="T5" fmla="*/ 2147483647 h 8000"/>
                <a:gd name="T6" fmla="*/ 2147483647 w 10000"/>
                <a:gd name="T7" fmla="*/ 2147483647 h 8000"/>
                <a:gd name="T8" fmla="*/ 2147483647 w 10000"/>
                <a:gd name="T9" fmla="*/ 2147483647 h 8000"/>
                <a:gd name="T10" fmla="*/ 2147483647 w 10000"/>
                <a:gd name="T11" fmla="*/ 2147483647 h 8000"/>
                <a:gd name="T12" fmla="*/ 2147483647 w 10000"/>
                <a:gd name="T13" fmla="*/ 2147483647 h 8000"/>
                <a:gd name="T14" fmla="*/ 2147483647 w 10000"/>
                <a:gd name="T15" fmla="*/ 2147483647 h 8000"/>
                <a:gd name="T16" fmla="*/ 2147483647 w 10000"/>
                <a:gd name="T17" fmla="*/ 2147483647 h 8000"/>
                <a:gd name="T18" fmla="*/ 2147483647 w 10000"/>
                <a:gd name="T19" fmla="*/ 2147483647 h 8000"/>
                <a:gd name="T20" fmla="*/ 2147483647 w 10000"/>
                <a:gd name="T21" fmla="*/ 2147483647 h 8000"/>
                <a:gd name="T22" fmla="*/ 2147483647 w 10000"/>
                <a:gd name="T23" fmla="*/ 2147483647 h 8000"/>
                <a:gd name="T24" fmla="*/ 2147483647 w 10000"/>
                <a:gd name="T25" fmla="*/ 2147483647 h 8000"/>
                <a:gd name="T26" fmla="*/ 2147483647 w 10000"/>
                <a:gd name="T27" fmla="*/ 2147483647 h 8000"/>
                <a:gd name="T28" fmla="*/ 2147483647 w 10000"/>
                <a:gd name="T29" fmla="*/ 2147483647 h 8000"/>
                <a:gd name="T30" fmla="*/ 2147483647 w 10000"/>
                <a:gd name="T31" fmla="*/ 2147483647 h 8000"/>
                <a:gd name="T32" fmla="*/ 2147483647 w 10000"/>
                <a:gd name="T33" fmla="*/ 2147483647 h 8000"/>
                <a:gd name="T34" fmla="*/ 2147483647 w 10000"/>
                <a:gd name="T35" fmla="*/ 2147483647 h 8000"/>
                <a:gd name="T36" fmla="*/ 2147483647 w 10000"/>
                <a:gd name="T37" fmla="*/ 2147483647 h 8000"/>
                <a:gd name="T38" fmla="*/ 2147483647 w 10000"/>
                <a:gd name="T39" fmla="*/ 2147483647 h 8000"/>
                <a:gd name="T40" fmla="*/ 2147483647 w 10000"/>
                <a:gd name="T41" fmla="*/ 2147483647 h 8000"/>
                <a:gd name="T42" fmla="*/ 2147483647 w 10000"/>
                <a:gd name="T43" fmla="*/ 2147483647 h 8000"/>
                <a:gd name="T44" fmla="*/ 2147483647 w 10000"/>
                <a:gd name="T45" fmla="*/ 2147483647 h 8000"/>
                <a:gd name="T46" fmla="*/ 2147483647 w 10000"/>
                <a:gd name="T47" fmla="*/ 2147483647 h 8000"/>
                <a:gd name="T48" fmla="*/ 2147483647 w 10000"/>
                <a:gd name="T49" fmla="*/ 2147483647 h 8000"/>
                <a:gd name="T50" fmla="*/ 2147483647 w 10000"/>
                <a:gd name="T51" fmla="*/ 2147483647 h 8000"/>
                <a:gd name="T52" fmla="*/ 2147483647 w 10000"/>
                <a:gd name="T53" fmla="*/ 2147483647 h 8000"/>
                <a:gd name="T54" fmla="*/ 2147483647 w 10000"/>
                <a:gd name="T55" fmla="*/ 2147483647 h 8000"/>
                <a:gd name="T56" fmla="*/ 2147483647 w 10000"/>
                <a:gd name="T57" fmla="*/ 2147483647 h 8000"/>
                <a:gd name="T58" fmla="*/ 2147483647 w 10000"/>
                <a:gd name="T59" fmla="*/ 2147483647 h 8000"/>
                <a:gd name="T60" fmla="*/ 2147483647 w 10000"/>
                <a:gd name="T61" fmla="*/ 2147483647 h 8000"/>
                <a:gd name="T62" fmla="*/ 2147483647 w 10000"/>
                <a:gd name="T63" fmla="*/ 2147483647 h 8000"/>
                <a:gd name="T64" fmla="*/ 2147483647 w 10000"/>
                <a:gd name="T65" fmla="*/ 2147483647 h 8000"/>
                <a:gd name="T66" fmla="*/ 2147483647 w 10000"/>
                <a:gd name="T67" fmla="*/ 2147483647 h 8000"/>
                <a:gd name="T68" fmla="*/ 2147483647 w 10000"/>
                <a:gd name="T69" fmla="*/ 2147483647 h 8000"/>
                <a:gd name="T70" fmla="*/ 2147483647 w 10000"/>
                <a:gd name="T71" fmla="*/ 2147483647 h 8000"/>
                <a:gd name="T72" fmla="*/ 2147483647 w 10000"/>
                <a:gd name="T73" fmla="*/ 2147483647 h 8000"/>
                <a:gd name="T74" fmla="*/ 2147483647 w 10000"/>
                <a:gd name="T75" fmla="*/ 2147483647 h 8000"/>
                <a:gd name="T76" fmla="*/ 2147483647 w 10000"/>
                <a:gd name="T77" fmla="*/ 2147483647 h 8000"/>
                <a:gd name="T78" fmla="*/ 2147483647 w 10000"/>
                <a:gd name="T79" fmla="*/ 2147483647 h 8000"/>
                <a:gd name="T80" fmla="*/ 2147483647 w 10000"/>
                <a:gd name="T81" fmla="*/ 2147483647 h 8000"/>
                <a:gd name="T82" fmla="*/ 2147483647 w 10000"/>
                <a:gd name="T83" fmla="*/ 2147483647 h 8000"/>
                <a:gd name="T84" fmla="*/ 2147483647 w 10000"/>
                <a:gd name="T85" fmla="*/ 2147483647 h 8000"/>
                <a:gd name="T86" fmla="*/ 2147483647 w 10000"/>
                <a:gd name="T87" fmla="*/ 2147483647 h 8000"/>
                <a:gd name="T88" fmla="*/ 2147483647 w 10000"/>
                <a:gd name="T89" fmla="*/ 2147483647 h 8000"/>
                <a:gd name="T90" fmla="*/ 2147483647 w 10000"/>
                <a:gd name="T91" fmla="*/ 2147483647 h 8000"/>
                <a:gd name="T92" fmla="*/ 2147483647 w 10000"/>
                <a:gd name="T93" fmla="*/ 2147483647 h 8000"/>
                <a:gd name="T94" fmla="*/ 2147483647 w 10000"/>
                <a:gd name="T95" fmla="*/ 2147483647 h 8000"/>
                <a:gd name="T96" fmla="*/ 2147483647 w 10000"/>
                <a:gd name="T97" fmla="*/ 2147483647 h 8000"/>
                <a:gd name="T98" fmla="*/ 0 w 10000"/>
                <a:gd name="T99" fmla="*/ 0 h 8000"/>
                <a:gd name="T100" fmla="*/ 0 w 10000"/>
                <a:gd name="T101" fmla="*/ 0 h 80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6" name="Freeform 5"/>
            <p:cNvSpPr>
              <a:spLocks noEditPoints="1"/>
            </p:cNvSpPr>
            <p:nvPr/>
          </p:nvSpPr>
          <p:spPr bwMode="gray">
            <a:xfrm>
              <a:off x="0" y="1587"/>
              <a:ext cx="12192000" cy="6856413"/>
            </a:xfrm>
            <a:custGeom>
              <a:avLst/>
              <a:gdLst>
                <a:gd name="T0" fmla="*/ 0 w 15356"/>
                <a:gd name="T1" fmla="*/ 0 h 8638"/>
                <a:gd name="T2" fmla="*/ 0 w 15356"/>
                <a:gd name="T3" fmla="*/ 2147483647 h 8638"/>
                <a:gd name="T4" fmla="*/ 2147483647 w 15356"/>
                <a:gd name="T5" fmla="*/ 2147483647 h 8638"/>
                <a:gd name="T6" fmla="*/ 2147483647 w 15356"/>
                <a:gd name="T7" fmla="*/ 0 h 8638"/>
                <a:gd name="T8" fmla="*/ 0 w 15356"/>
                <a:gd name="T9" fmla="*/ 0 h 8638"/>
                <a:gd name="T10" fmla="*/ 2147483647 w 15356"/>
                <a:gd name="T11" fmla="*/ 2147483647 h 8638"/>
                <a:gd name="T12" fmla="*/ 2147483647 w 15356"/>
                <a:gd name="T13" fmla="*/ 2147483647 h 8638"/>
                <a:gd name="T14" fmla="*/ 2147483647 w 15356"/>
                <a:gd name="T15" fmla="*/ 2147483647 h 8638"/>
                <a:gd name="T16" fmla="*/ 2147483647 w 15356"/>
                <a:gd name="T17" fmla="*/ 2147483647 h 8638"/>
                <a:gd name="T18" fmla="*/ 2147483647 w 15356"/>
                <a:gd name="T19" fmla="*/ 2147483647 h 86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grpSp>
      <p:sp>
        <p:nvSpPr>
          <p:cNvPr id="17" name="TextBox 16"/>
          <p:cNvSpPr txBox="1"/>
          <p:nvPr/>
        </p:nvSpPr>
        <p:spPr>
          <a:xfrm>
            <a:off x="9718675" y="2632075"/>
            <a:ext cx="803275" cy="1570038"/>
          </a:xfrm>
          <a:prstGeom prst="rect">
            <a:avLst/>
          </a:prstGeom>
          <a:noFill/>
        </p:spPr>
        <p:txBody>
          <a:bodyPr>
            <a:spAutoFit/>
          </a:bodyPr>
          <a:lstStyle>
            <a:defPPr>
              <a:defRPr lang="en-US"/>
            </a:defPPr>
            <a:lvl1pPr algn="r">
              <a:defRPr sz="12200" b="0" i="0">
                <a:solidFill>
                  <a:schemeClr val="accent1"/>
                </a:solidFill>
                <a:latin typeface="Arial"/>
                <a:cs typeface="Arial"/>
              </a:defRPr>
            </a:lvl1pPr>
          </a:lstStyle>
          <a:p>
            <a:pPr>
              <a:defRPr/>
            </a:pPr>
            <a:r>
              <a:rPr lang="en-US" sz="9600" dirty="0"/>
              <a:t>”</a:t>
            </a:r>
          </a:p>
        </p:txBody>
      </p:sp>
      <p:sp>
        <p:nvSpPr>
          <p:cNvPr id="18" name="TextBox 17"/>
          <p:cNvSpPr txBox="1"/>
          <p:nvPr/>
        </p:nvSpPr>
        <p:spPr>
          <a:xfrm>
            <a:off x="898525" y="590550"/>
            <a:ext cx="801688" cy="1570038"/>
          </a:xfrm>
          <a:prstGeom prst="rect">
            <a:avLst/>
          </a:prstGeom>
          <a:noFill/>
        </p:spPr>
        <p:txBody>
          <a:bodyPr>
            <a:spAutoFit/>
          </a:bodyPr>
          <a:lstStyle>
            <a:defPPr>
              <a:defRPr lang="en-US"/>
            </a:defPPr>
            <a:lvl1pPr algn="r">
              <a:defRPr sz="12200" b="0" i="0">
                <a:solidFill>
                  <a:schemeClr val="accent1"/>
                </a:solidFill>
                <a:latin typeface="Arial"/>
                <a:cs typeface="Arial"/>
              </a:defRPr>
            </a:lvl1pPr>
          </a:lstStyle>
          <a:p>
            <a:pPr>
              <a:defRPr/>
            </a:pPr>
            <a:r>
              <a:rPr lang="en-US" sz="9600" dirty="0"/>
              <a:t>“</a:t>
            </a:r>
          </a:p>
        </p:txBody>
      </p:sp>
      <p:sp>
        <p:nvSpPr>
          <p:cNvPr id="19" name="Rectangle 18"/>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0" name="Date Placeholder 3"/>
          <p:cNvSpPr>
            <a:spLocks noGrp="1"/>
          </p:cNvSpPr>
          <p:nvPr>
            <p:ph type="dt" sz="half" idx="14"/>
          </p:nvPr>
        </p:nvSpPr>
        <p:spPr/>
        <p:txBody>
          <a:bodyPr/>
          <a:lstStyle>
            <a:lvl1pPr>
              <a:defRPr/>
            </a:lvl1pPr>
          </a:lstStyle>
          <a:p>
            <a:pPr>
              <a:defRPr/>
            </a:pPr>
            <a:fld id="{D94E9310-A4F4-40D5-96C8-8CF70A3CEDAB}" type="datetime1">
              <a:rPr lang="en-IN"/>
              <a:pPr>
                <a:defRPr/>
              </a:pPr>
              <a:t>09-02-2017</a:t>
            </a:fld>
            <a:endParaRPr lang="en-IN"/>
          </a:p>
        </p:txBody>
      </p:sp>
      <p:sp>
        <p:nvSpPr>
          <p:cNvPr id="21" name="Footer Placeholder 4"/>
          <p:cNvSpPr>
            <a:spLocks noGrp="1"/>
          </p:cNvSpPr>
          <p:nvPr>
            <p:ph type="ftr" sz="quarter" idx="15"/>
          </p:nvPr>
        </p:nvSpPr>
        <p:spPr/>
        <p:txBody>
          <a:bodyPr/>
          <a:lstStyle>
            <a:lvl1pPr>
              <a:defRPr/>
            </a:lvl1pPr>
          </a:lstStyle>
          <a:p>
            <a:pPr>
              <a:defRPr/>
            </a:pPr>
            <a:r>
              <a:rPr lang="en-IN"/>
              <a:t>© Indirect Taxes Committee, ICAI</a:t>
            </a:r>
          </a:p>
        </p:txBody>
      </p:sp>
      <p:sp>
        <p:nvSpPr>
          <p:cNvPr id="22" name="Slide Number Placeholder 5"/>
          <p:cNvSpPr>
            <a:spLocks noGrp="1"/>
          </p:cNvSpPr>
          <p:nvPr>
            <p:ph type="sldNum" sz="quarter" idx="16"/>
          </p:nvPr>
        </p:nvSpPr>
        <p:spPr/>
        <p:txBody>
          <a:bodyPr/>
          <a:lstStyle>
            <a:lvl1pPr>
              <a:defRPr/>
            </a:lvl1pPr>
          </a:lstStyle>
          <a:p>
            <a:fld id="{D6E41A05-1421-4F57-B0A7-8763FCC724F5}" type="slidenum">
              <a:rPr lang="en-IN" altLang="en-US"/>
              <a:pPr/>
              <a:t>‹#›</a:t>
            </a:fld>
            <a:endParaRPr lang="en-IN" altLang="en-US"/>
          </a:p>
        </p:txBody>
      </p:sp>
    </p:spTree>
    <p:extLst>
      <p:ext uri="{BB962C8B-B14F-4D97-AF65-F5344CB8AC3E}">
        <p14:creationId xmlns:p14="http://schemas.microsoft.com/office/powerpoint/2010/main" val="16414147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4" name="Group 23"/>
          <p:cNvGrpSpPr>
            <a:grpSpLocks/>
          </p:cNvGrpSpPr>
          <p:nvPr/>
        </p:nvGrpSpPr>
        <p:grpSpPr bwMode="auto">
          <a:xfrm>
            <a:off x="0" y="-1588"/>
            <a:ext cx="12192000" cy="6865938"/>
            <a:chOff x="0" y="-2373"/>
            <a:chExt cx="12192000" cy="6867027"/>
          </a:xfrm>
        </p:grpSpPr>
        <p:sp>
          <p:nvSpPr>
            <p:cNvPr id="5" name="Rectangle 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a:spLocks/>
            </p:cNvSpPr>
            <p:nvPr/>
          </p:nvSpPr>
          <p:spPr bwMode="gray">
            <a:xfrm rot="-589932">
              <a:off x="8490951" y="4193583"/>
              <a:ext cx="3299407" cy="440924"/>
            </a:xfrm>
            <a:custGeom>
              <a:avLst/>
              <a:gdLst>
                <a:gd name="T0" fmla="*/ 2147483647 w 10000"/>
                <a:gd name="T1" fmla="*/ 2147483647 h 5291"/>
                <a:gd name="T2" fmla="*/ 2147483647 w 10000"/>
                <a:gd name="T3" fmla="*/ 2147483647 h 5291"/>
                <a:gd name="T4" fmla="*/ 2147483647 w 10000"/>
                <a:gd name="T5" fmla="*/ 0 h 5291"/>
                <a:gd name="T6" fmla="*/ 2147483647 w 10000"/>
                <a:gd name="T7" fmla="*/ 0 h 5291"/>
                <a:gd name="T8" fmla="*/ 2147483647 w 10000"/>
                <a:gd name="T9" fmla="*/ 2147483647 h 5291"/>
                <a:gd name="T10" fmla="*/ 2147483647 w 10000"/>
                <a:gd name="T11" fmla="*/ 2147483647 h 5291"/>
                <a:gd name="T12" fmla="*/ 2147483647 w 10000"/>
                <a:gd name="T13" fmla="*/ 2147483647 h 5291"/>
                <a:gd name="T14" fmla="*/ 2147483647 w 10000"/>
                <a:gd name="T15" fmla="*/ 2147483647 h 5291"/>
                <a:gd name="T16" fmla="*/ 2147483647 w 10000"/>
                <a:gd name="T17" fmla="*/ 2147483647 h 5291"/>
                <a:gd name="T18" fmla="*/ 2147483647 w 10000"/>
                <a:gd name="T19" fmla="*/ 2147483647 h 5291"/>
                <a:gd name="T20" fmla="*/ 2147483647 w 10000"/>
                <a:gd name="T21" fmla="*/ 2147483647 h 5291"/>
                <a:gd name="T22" fmla="*/ 2147483647 w 10000"/>
                <a:gd name="T23" fmla="*/ 2147483647 h 5291"/>
                <a:gd name="T24" fmla="*/ 2147483647 w 10000"/>
                <a:gd name="T25" fmla="*/ 2147483647 h 5291"/>
                <a:gd name="T26" fmla="*/ 2147483647 w 10000"/>
                <a:gd name="T27" fmla="*/ 2147483647 h 5291"/>
                <a:gd name="T28" fmla="*/ 2147483647 w 10000"/>
                <a:gd name="T29" fmla="*/ 2147483647 h 5291"/>
                <a:gd name="T30" fmla="*/ 2147483647 w 10000"/>
                <a:gd name="T31" fmla="*/ 2147483647 h 5291"/>
                <a:gd name="T32" fmla="*/ 2147483647 w 10000"/>
                <a:gd name="T33" fmla="*/ 2147483647 h 5291"/>
                <a:gd name="T34" fmla="*/ 2147483647 w 10000"/>
                <a:gd name="T35" fmla="*/ 2147483647 h 5291"/>
                <a:gd name="T36" fmla="*/ 2147483647 w 10000"/>
                <a:gd name="T37" fmla="*/ 2147483647 h 5291"/>
                <a:gd name="T38" fmla="*/ 2147483647 w 10000"/>
                <a:gd name="T39" fmla="*/ 2147483647 h 5291"/>
                <a:gd name="T40" fmla="*/ 2147483647 w 10000"/>
                <a:gd name="T41" fmla="*/ 2147483647 h 5291"/>
                <a:gd name="T42" fmla="*/ 2147483647 w 10000"/>
                <a:gd name="T43" fmla="*/ 2147483647 h 5291"/>
                <a:gd name="T44" fmla="*/ 2147483647 w 10000"/>
                <a:gd name="T45" fmla="*/ 2147483647 h 5291"/>
                <a:gd name="T46" fmla="*/ 2147483647 w 10000"/>
                <a:gd name="T47" fmla="*/ 2147483647 h 5291"/>
                <a:gd name="T48" fmla="*/ 2147483647 w 10000"/>
                <a:gd name="T49" fmla="*/ 2147483647 h 5291"/>
                <a:gd name="T50" fmla="*/ 2147483647 w 10000"/>
                <a:gd name="T51" fmla="*/ 2147483647 h 5291"/>
                <a:gd name="T52" fmla="*/ 2147483647 w 10000"/>
                <a:gd name="T53" fmla="*/ 2147483647 h 5291"/>
                <a:gd name="T54" fmla="*/ 2147483647 w 10000"/>
                <a:gd name="T55" fmla="*/ 2147483647 h 5291"/>
                <a:gd name="T56" fmla="*/ 2147483647 w 10000"/>
                <a:gd name="T57" fmla="*/ 2147483647 h 5291"/>
                <a:gd name="T58" fmla="*/ 2147483647 w 10000"/>
                <a:gd name="T59" fmla="*/ 2147483647 h 5291"/>
                <a:gd name="T60" fmla="*/ 2147483647 w 10000"/>
                <a:gd name="T61" fmla="*/ 2147483647 h 5291"/>
                <a:gd name="T62" fmla="*/ 2147483647 w 10000"/>
                <a:gd name="T63" fmla="*/ 2147483647 h 5291"/>
                <a:gd name="T64" fmla="*/ 2147483647 w 10000"/>
                <a:gd name="T65" fmla="*/ 2147483647 h 5291"/>
                <a:gd name="T66" fmla="*/ 2147483647 w 10000"/>
                <a:gd name="T67" fmla="*/ 2147483647 h 5291"/>
                <a:gd name="T68" fmla="*/ 0 w 10000"/>
                <a:gd name="T69" fmla="*/ 2147483647 h 5291"/>
                <a:gd name="T70" fmla="*/ 2147483647 w 10000"/>
                <a:gd name="T71" fmla="*/ 2147483647 h 529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2" name="Freeform 5"/>
            <p:cNvSpPr>
              <a:spLocks/>
            </p:cNvSpPr>
            <p:nvPr/>
          </p:nvSpPr>
          <p:spPr bwMode="gray">
            <a:xfrm>
              <a:off x="455612" y="4241801"/>
              <a:ext cx="11277600" cy="2337161"/>
            </a:xfrm>
            <a:custGeom>
              <a:avLst/>
              <a:gdLst>
                <a:gd name="T0" fmla="*/ 0 w 10000"/>
                <a:gd name="T1" fmla="*/ 0 h 8000"/>
                <a:gd name="T2" fmla="*/ 0 w 10000"/>
                <a:gd name="T3" fmla="*/ 2147483647 h 8000"/>
                <a:gd name="T4" fmla="*/ 2147483647 w 10000"/>
                <a:gd name="T5" fmla="*/ 2147483647 h 8000"/>
                <a:gd name="T6" fmla="*/ 2147483647 w 10000"/>
                <a:gd name="T7" fmla="*/ 2147483647 h 8000"/>
                <a:gd name="T8" fmla="*/ 2147483647 w 10000"/>
                <a:gd name="T9" fmla="*/ 2147483647 h 8000"/>
                <a:gd name="T10" fmla="*/ 2147483647 w 10000"/>
                <a:gd name="T11" fmla="*/ 2147483647 h 8000"/>
                <a:gd name="T12" fmla="*/ 2147483647 w 10000"/>
                <a:gd name="T13" fmla="*/ 2147483647 h 8000"/>
                <a:gd name="T14" fmla="*/ 2147483647 w 10000"/>
                <a:gd name="T15" fmla="*/ 2147483647 h 8000"/>
                <a:gd name="T16" fmla="*/ 2147483647 w 10000"/>
                <a:gd name="T17" fmla="*/ 2147483647 h 8000"/>
                <a:gd name="T18" fmla="*/ 2147483647 w 10000"/>
                <a:gd name="T19" fmla="*/ 2147483647 h 8000"/>
                <a:gd name="T20" fmla="*/ 2147483647 w 10000"/>
                <a:gd name="T21" fmla="*/ 2147483647 h 8000"/>
                <a:gd name="T22" fmla="*/ 2147483647 w 10000"/>
                <a:gd name="T23" fmla="*/ 2147483647 h 8000"/>
                <a:gd name="T24" fmla="*/ 2147483647 w 10000"/>
                <a:gd name="T25" fmla="*/ 2147483647 h 8000"/>
                <a:gd name="T26" fmla="*/ 2147483647 w 10000"/>
                <a:gd name="T27" fmla="*/ 2147483647 h 8000"/>
                <a:gd name="T28" fmla="*/ 2147483647 w 10000"/>
                <a:gd name="T29" fmla="*/ 2147483647 h 8000"/>
                <a:gd name="T30" fmla="*/ 2147483647 w 10000"/>
                <a:gd name="T31" fmla="*/ 2147483647 h 8000"/>
                <a:gd name="T32" fmla="*/ 2147483647 w 10000"/>
                <a:gd name="T33" fmla="*/ 2147483647 h 8000"/>
                <a:gd name="T34" fmla="*/ 2147483647 w 10000"/>
                <a:gd name="T35" fmla="*/ 2147483647 h 8000"/>
                <a:gd name="T36" fmla="*/ 2147483647 w 10000"/>
                <a:gd name="T37" fmla="*/ 2147483647 h 8000"/>
                <a:gd name="T38" fmla="*/ 2147483647 w 10000"/>
                <a:gd name="T39" fmla="*/ 2147483647 h 8000"/>
                <a:gd name="T40" fmla="*/ 2147483647 w 10000"/>
                <a:gd name="T41" fmla="*/ 2147483647 h 8000"/>
                <a:gd name="T42" fmla="*/ 2147483647 w 10000"/>
                <a:gd name="T43" fmla="*/ 2147483647 h 8000"/>
                <a:gd name="T44" fmla="*/ 2147483647 w 10000"/>
                <a:gd name="T45" fmla="*/ 2147483647 h 8000"/>
                <a:gd name="T46" fmla="*/ 2147483647 w 10000"/>
                <a:gd name="T47" fmla="*/ 2147483647 h 8000"/>
                <a:gd name="T48" fmla="*/ 2147483647 w 10000"/>
                <a:gd name="T49" fmla="*/ 2147483647 h 8000"/>
                <a:gd name="T50" fmla="*/ 2147483647 w 10000"/>
                <a:gd name="T51" fmla="*/ 2147483647 h 8000"/>
                <a:gd name="T52" fmla="*/ 2147483647 w 10000"/>
                <a:gd name="T53" fmla="*/ 2147483647 h 8000"/>
                <a:gd name="T54" fmla="*/ 2147483647 w 10000"/>
                <a:gd name="T55" fmla="*/ 2147483647 h 8000"/>
                <a:gd name="T56" fmla="*/ 2147483647 w 10000"/>
                <a:gd name="T57" fmla="*/ 2147483647 h 8000"/>
                <a:gd name="T58" fmla="*/ 2147483647 w 10000"/>
                <a:gd name="T59" fmla="*/ 2147483647 h 8000"/>
                <a:gd name="T60" fmla="*/ 2147483647 w 10000"/>
                <a:gd name="T61" fmla="*/ 2147483647 h 8000"/>
                <a:gd name="T62" fmla="*/ 2147483647 w 10000"/>
                <a:gd name="T63" fmla="*/ 2147483647 h 8000"/>
                <a:gd name="T64" fmla="*/ 2147483647 w 10000"/>
                <a:gd name="T65" fmla="*/ 2147483647 h 8000"/>
                <a:gd name="T66" fmla="*/ 2147483647 w 10000"/>
                <a:gd name="T67" fmla="*/ 2147483647 h 8000"/>
                <a:gd name="T68" fmla="*/ 2147483647 w 10000"/>
                <a:gd name="T69" fmla="*/ 2147483647 h 8000"/>
                <a:gd name="T70" fmla="*/ 2147483647 w 10000"/>
                <a:gd name="T71" fmla="*/ 2147483647 h 8000"/>
                <a:gd name="T72" fmla="*/ 2147483647 w 10000"/>
                <a:gd name="T73" fmla="*/ 2147483647 h 8000"/>
                <a:gd name="T74" fmla="*/ 2147483647 w 10000"/>
                <a:gd name="T75" fmla="*/ 2147483647 h 8000"/>
                <a:gd name="T76" fmla="*/ 2147483647 w 10000"/>
                <a:gd name="T77" fmla="*/ 2147483647 h 8000"/>
                <a:gd name="T78" fmla="*/ 2147483647 w 10000"/>
                <a:gd name="T79" fmla="*/ 2147483647 h 8000"/>
                <a:gd name="T80" fmla="*/ 2147483647 w 10000"/>
                <a:gd name="T81" fmla="*/ 2147483647 h 8000"/>
                <a:gd name="T82" fmla="*/ 2147483647 w 10000"/>
                <a:gd name="T83" fmla="*/ 2147483647 h 8000"/>
                <a:gd name="T84" fmla="*/ 2147483647 w 10000"/>
                <a:gd name="T85" fmla="*/ 2147483647 h 8000"/>
                <a:gd name="T86" fmla="*/ 2147483647 w 10000"/>
                <a:gd name="T87" fmla="*/ 2147483647 h 8000"/>
                <a:gd name="T88" fmla="*/ 2147483647 w 10000"/>
                <a:gd name="T89" fmla="*/ 2147483647 h 8000"/>
                <a:gd name="T90" fmla="*/ 2147483647 w 10000"/>
                <a:gd name="T91" fmla="*/ 2147483647 h 8000"/>
                <a:gd name="T92" fmla="*/ 2147483647 w 10000"/>
                <a:gd name="T93" fmla="*/ 2147483647 h 8000"/>
                <a:gd name="T94" fmla="*/ 2147483647 w 10000"/>
                <a:gd name="T95" fmla="*/ 2147483647 h 8000"/>
                <a:gd name="T96" fmla="*/ 2147483647 w 10000"/>
                <a:gd name="T97" fmla="*/ 2147483647 h 8000"/>
                <a:gd name="T98" fmla="*/ 0 w 10000"/>
                <a:gd name="T99" fmla="*/ 0 h 8000"/>
                <a:gd name="T100" fmla="*/ 0 w 10000"/>
                <a:gd name="T101" fmla="*/ 0 h 80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3" name="Freeform 5"/>
            <p:cNvSpPr>
              <a:spLocks noEditPoints="1"/>
            </p:cNvSpPr>
            <p:nvPr/>
          </p:nvSpPr>
          <p:spPr bwMode="gray">
            <a:xfrm>
              <a:off x="0" y="1587"/>
              <a:ext cx="12192000" cy="6856413"/>
            </a:xfrm>
            <a:custGeom>
              <a:avLst/>
              <a:gdLst>
                <a:gd name="T0" fmla="*/ 0 w 15356"/>
                <a:gd name="T1" fmla="*/ 0 h 8638"/>
                <a:gd name="T2" fmla="*/ 0 w 15356"/>
                <a:gd name="T3" fmla="*/ 2147483647 h 8638"/>
                <a:gd name="T4" fmla="*/ 2147483647 w 15356"/>
                <a:gd name="T5" fmla="*/ 2147483647 h 8638"/>
                <a:gd name="T6" fmla="*/ 2147483647 w 15356"/>
                <a:gd name="T7" fmla="*/ 0 h 8638"/>
                <a:gd name="T8" fmla="*/ 0 w 15356"/>
                <a:gd name="T9" fmla="*/ 0 h 8638"/>
                <a:gd name="T10" fmla="*/ 2147483647 w 15356"/>
                <a:gd name="T11" fmla="*/ 2147483647 h 8638"/>
                <a:gd name="T12" fmla="*/ 2147483647 w 15356"/>
                <a:gd name="T13" fmla="*/ 2147483647 h 8638"/>
                <a:gd name="T14" fmla="*/ 2147483647 w 15356"/>
                <a:gd name="T15" fmla="*/ 2147483647 h 8638"/>
                <a:gd name="T16" fmla="*/ 2147483647 w 15356"/>
                <a:gd name="T17" fmla="*/ 2147483647 h 8638"/>
                <a:gd name="T18" fmla="*/ 2147483647 w 15356"/>
                <a:gd name="T19" fmla="*/ 2147483647 h 86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grpSp>
      <p:sp>
        <p:nvSpPr>
          <p:cNvPr id="14" name="Rectangle 13"/>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5" name="Date Placeholder 3"/>
          <p:cNvSpPr>
            <a:spLocks noGrp="1"/>
          </p:cNvSpPr>
          <p:nvPr>
            <p:ph type="dt" sz="half" idx="10"/>
          </p:nvPr>
        </p:nvSpPr>
        <p:spPr/>
        <p:txBody>
          <a:bodyPr/>
          <a:lstStyle>
            <a:lvl1pPr>
              <a:defRPr/>
            </a:lvl1pPr>
          </a:lstStyle>
          <a:p>
            <a:pPr>
              <a:defRPr/>
            </a:pPr>
            <a:fld id="{ED283A98-1EA8-4993-B46E-F3F5B2F93CF7}" type="datetime1">
              <a:rPr lang="en-IN"/>
              <a:pPr>
                <a:defRPr/>
              </a:pPr>
              <a:t>09-02-2017</a:t>
            </a:fld>
            <a:endParaRPr lang="en-IN"/>
          </a:p>
        </p:txBody>
      </p:sp>
      <p:sp>
        <p:nvSpPr>
          <p:cNvPr id="16" name="Footer Placeholder 4"/>
          <p:cNvSpPr>
            <a:spLocks noGrp="1"/>
          </p:cNvSpPr>
          <p:nvPr>
            <p:ph type="ftr" sz="quarter" idx="11"/>
          </p:nvPr>
        </p:nvSpPr>
        <p:spPr/>
        <p:txBody>
          <a:bodyPr/>
          <a:lstStyle>
            <a:lvl1pPr>
              <a:defRPr/>
            </a:lvl1pPr>
          </a:lstStyle>
          <a:p>
            <a:pPr>
              <a:defRPr/>
            </a:pPr>
            <a:r>
              <a:rPr lang="en-IN"/>
              <a:t>© Indirect Taxes Committee, ICAI</a:t>
            </a:r>
          </a:p>
        </p:txBody>
      </p:sp>
      <p:sp>
        <p:nvSpPr>
          <p:cNvPr id="17" name="Slide Number Placeholder 5"/>
          <p:cNvSpPr>
            <a:spLocks noGrp="1"/>
          </p:cNvSpPr>
          <p:nvPr>
            <p:ph type="sldNum" sz="quarter" idx="12"/>
          </p:nvPr>
        </p:nvSpPr>
        <p:spPr/>
        <p:txBody>
          <a:bodyPr/>
          <a:lstStyle>
            <a:lvl1pPr>
              <a:defRPr/>
            </a:lvl1pPr>
          </a:lstStyle>
          <a:p>
            <a:fld id="{2608514E-F3E7-47FB-B688-67757E047F9D}" type="slidenum">
              <a:rPr lang="en-IN" altLang="en-US"/>
              <a:pPr/>
              <a:t>‹#›</a:t>
            </a:fld>
            <a:endParaRPr lang="en-IN" altLang="en-US"/>
          </a:p>
        </p:txBody>
      </p:sp>
    </p:spTree>
    <p:extLst>
      <p:ext uri="{BB962C8B-B14F-4D97-AF65-F5344CB8AC3E}">
        <p14:creationId xmlns:p14="http://schemas.microsoft.com/office/powerpoint/2010/main" val="23068465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cxnSp>
        <p:nvCxnSpPr>
          <p:cNvPr id="9" name="Straight Connector 8"/>
          <p:cNvCxnSpPr/>
          <p:nvPr/>
        </p:nvCxnSpPr>
        <p:spPr>
          <a:xfrm>
            <a:off x="4403725" y="2570163"/>
            <a:ext cx="0" cy="3492500"/>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7772400" y="2570163"/>
            <a:ext cx="0" cy="3492500"/>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93561"/>
            <a:ext cx="3129168" cy="2833496"/>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93561"/>
            <a:ext cx="3145380" cy="2833495"/>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93561"/>
            <a:ext cx="3164719" cy="2833493"/>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Date Placeholder 6"/>
          <p:cNvSpPr>
            <a:spLocks noGrp="1"/>
          </p:cNvSpPr>
          <p:nvPr>
            <p:ph type="dt" sz="half" idx="18"/>
          </p:nvPr>
        </p:nvSpPr>
        <p:spPr/>
        <p:txBody>
          <a:bodyPr/>
          <a:lstStyle>
            <a:lvl1pPr>
              <a:defRPr/>
            </a:lvl1pPr>
          </a:lstStyle>
          <a:p>
            <a:pPr>
              <a:defRPr/>
            </a:pPr>
            <a:fld id="{ADC2BEA6-C2B6-4258-8DC5-C09799B61404}" type="datetime1">
              <a:rPr lang="en-IN"/>
              <a:pPr>
                <a:defRPr/>
              </a:pPr>
              <a:t>09-02-2017</a:t>
            </a:fld>
            <a:endParaRPr lang="en-IN"/>
          </a:p>
        </p:txBody>
      </p:sp>
      <p:sp>
        <p:nvSpPr>
          <p:cNvPr id="12" name="Footer Placeholder 7"/>
          <p:cNvSpPr>
            <a:spLocks noGrp="1"/>
          </p:cNvSpPr>
          <p:nvPr>
            <p:ph type="ftr" sz="quarter" idx="19"/>
          </p:nvPr>
        </p:nvSpPr>
        <p:spPr/>
        <p:txBody>
          <a:bodyPr/>
          <a:lstStyle>
            <a:lvl1pPr>
              <a:defRPr/>
            </a:lvl1pPr>
          </a:lstStyle>
          <a:p>
            <a:pPr>
              <a:defRPr/>
            </a:pPr>
            <a:r>
              <a:rPr lang="en-IN"/>
              <a:t>© Indirect Taxes Committee, ICAI</a:t>
            </a:r>
          </a:p>
        </p:txBody>
      </p:sp>
      <p:sp>
        <p:nvSpPr>
          <p:cNvPr id="13" name="Slide Number Placeholder 8"/>
          <p:cNvSpPr>
            <a:spLocks noGrp="1"/>
          </p:cNvSpPr>
          <p:nvPr>
            <p:ph type="sldNum" sz="quarter" idx="20"/>
          </p:nvPr>
        </p:nvSpPr>
        <p:spPr/>
        <p:txBody>
          <a:bodyPr/>
          <a:lstStyle>
            <a:lvl1pPr>
              <a:defRPr/>
            </a:lvl1pPr>
          </a:lstStyle>
          <a:p>
            <a:fld id="{1620C496-F8B4-4670-8A02-CCE82A5CF0CE}" type="slidenum">
              <a:rPr lang="en-IN" altLang="en-US"/>
              <a:pPr/>
              <a:t>‹#›</a:t>
            </a:fld>
            <a:endParaRPr lang="en-IN" altLang="en-US"/>
          </a:p>
        </p:txBody>
      </p:sp>
    </p:spTree>
    <p:extLst>
      <p:ext uri="{BB962C8B-B14F-4D97-AF65-F5344CB8AC3E}">
        <p14:creationId xmlns:p14="http://schemas.microsoft.com/office/powerpoint/2010/main" val="29078701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cxnSp>
        <p:nvCxnSpPr>
          <p:cNvPr id="12" name="Straight Connector 11"/>
          <p:cNvCxnSpPr/>
          <p:nvPr/>
        </p:nvCxnSpPr>
        <p:spPr>
          <a:xfrm>
            <a:off x="4387850" y="2603500"/>
            <a:ext cx="0" cy="35179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7802563"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22" name="Text Placeholder 3"/>
          <p:cNvSpPr>
            <a:spLocks noGrp="1"/>
          </p:cNvSpPr>
          <p:nvPr>
            <p:ph type="body" sz="half" idx="18"/>
          </p:nvPr>
        </p:nvSpPr>
        <p:spPr>
          <a:xfrm>
            <a:off x="1154953" y="5109107"/>
            <a:ext cx="3050437" cy="91794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23" name="Text Placeholder 3"/>
          <p:cNvSpPr>
            <a:spLocks noGrp="1"/>
          </p:cNvSpPr>
          <p:nvPr>
            <p:ph type="body" sz="half" idx="19"/>
          </p:nvPr>
        </p:nvSpPr>
        <p:spPr>
          <a:xfrm>
            <a:off x="4568865" y="5184002"/>
            <a:ext cx="3050438" cy="843056"/>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24" name="Text Placeholder 3"/>
          <p:cNvSpPr>
            <a:spLocks noGrp="1"/>
          </p:cNvSpPr>
          <p:nvPr>
            <p:ph type="body" sz="half" idx="20"/>
          </p:nvPr>
        </p:nvSpPr>
        <p:spPr>
          <a:xfrm>
            <a:off x="7983434" y="5184001"/>
            <a:ext cx="3050437" cy="843054"/>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5" name="Date Placeholder 6"/>
          <p:cNvSpPr>
            <a:spLocks noGrp="1"/>
          </p:cNvSpPr>
          <p:nvPr>
            <p:ph type="dt" sz="half" idx="23"/>
          </p:nvPr>
        </p:nvSpPr>
        <p:spPr/>
        <p:txBody>
          <a:bodyPr/>
          <a:lstStyle>
            <a:lvl1pPr>
              <a:defRPr/>
            </a:lvl1pPr>
          </a:lstStyle>
          <a:p>
            <a:pPr>
              <a:defRPr/>
            </a:pPr>
            <a:fld id="{1AA7C346-F8C0-4ED3-9E35-A88D597A6395}" type="datetime1">
              <a:rPr lang="en-IN"/>
              <a:pPr>
                <a:defRPr/>
              </a:pPr>
              <a:t>09-02-2017</a:t>
            </a:fld>
            <a:endParaRPr lang="en-IN"/>
          </a:p>
        </p:txBody>
      </p:sp>
      <p:sp>
        <p:nvSpPr>
          <p:cNvPr id="16" name="Footer Placeholder 7"/>
          <p:cNvSpPr>
            <a:spLocks noGrp="1"/>
          </p:cNvSpPr>
          <p:nvPr>
            <p:ph type="ftr" sz="quarter" idx="24"/>
          </p:nvPr>
        </p:nvSpPr>
        <p:spPr/>
        <p:txBody>
          <a:bodyPr/>
          <a:lstStyle>
            <a:lvl1pPr>
              <a:defRPr/>
            </a:lvl1pPr>
          </a:lstStyle>
          <a:p>
            <a:pPr>
              <a:defRPr/>
            </a:pPr>
            <a:r>
              <a:rPr lang="en-IN"/>
              <a:t>© Indirect Taxes Committee, ICAI</a:t>
            </a:r>
          </a:p>
        </p:txBody>
      </p:sp>
      <p:sp>
        <p:nvSpPr>
          <p:cNvPr id="17" name="Slide Number Placeholder 8"/>
          <p:cNvSpPr>
            <a:spLocks noGrp="1"/>
          </p:cNvSpPr>
          <p:nvPr>
            <p:ph type="sldNum" sz="quarter" idx="25"/>
          </p:nvPr>
        </p:nvSpPr>
        <p:spPr/>
        <p:txBody>
          <a:bodyPr/>
          <a:lstStyle>
            <a:lvl1pPr>
              <a:defRPr/>
            </a:lvl1pPr>
          </a:lstStyle>
          <a:p>
            <a:fld id="{5BC3E0FD-2AEC-4DD7-95CC-467168B9DD3D}" type="slidenum">
              <a:rPr lang="en-IN" altLang="en-US"/>
              <a:pPr/>
              <a:t>‹#›</a:t>
            </a:fld>
            <a:endParaRPr lang="en-IN" altLang="en-US"/>
          </a:p>
        </p:txBody>
      </p:sp>
    </p:spTree>
    <p:extLst>
      <p:ext uri="{BB962C8B-B14F-4D97-AF65-F5344CB8AC3E}">
        <p14:creationId xmlns:p14="http://schemas.microsoft.com/office/powerpoint/2010/main" val="42239916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01E39DB3-D199-492A-9D13-7529D19CF4A7}" type="datetime1">
              <a:rPr lang="en-IN"/>
              <a:pPr>
                <a:defRPr/>
              </a:pPr>
              <a:t>09-02-2017</a:t>
            </a:fld>
            <a:endParaRPr lang="en-IN"/>
          </a:p>
        </p:txBody>
      </p:sp>
      <p:sp>
        <p:nvSpPr>
          <p:cNvPr id="5" name="Footer Placeholder 4"/>
          <p:cNvSpPr>
            <a:spLocks noGrp="1"/>
          </p:cNvSpPr>
          <p:nvPr>
            <p:ph type="ftr" sz="quarter" idx="11"/>
          </p:nvPr>
        </p:nvSpPr>
        <p:spPr/>
        <p:txBody>
          <a:bodyPr/>
          <a:lstStyle>
            <a:lvl1pPr>
              <a:defRPr>
                <a:solidFill>
                  <a:schemeClr val="tx2">
                    <a:lumMod val="75000"/>
                  </a:schemeClr>
                </a:solidFill>
              </a:defRPr>
            </a:lvl1pPr>
          </a:lstStyle>
          <a:p>
            <a:pPr>
              <a:defRPr/>
            </a:pPr>
            <a:r>
              <a:rPr lang="en-IN"/>
              <a:t>© Indirect Taxes Committee, ICAI</a:t>
            </a:r>
          </a:p>
        </p:txBody>
      </p:sp>
      <p:sp>
        <p:nvSpPr>
          <p:cNvPr id="6" name="Slide Number Placeholder 5"/>
          <p:cNvSpPr>
            <a:spLocks noGrp="1"/>
          </p:cNvSpPr>
          <p:nvPr>
            <p:ph type="sldNum" sz="quarter" idx="12"/>
          </p:nvPr>
        </p:nvSpPr>
        <p:spPr/>
        <p:txBody>
          <a:bodyPr/>
          <a:lstStyle>
            <a:lvl1pPr>
              <a:defRPr/>
            </a:lvl1pPr>
          </a:lstStyle>
          <a:p>
            <a:fld id="{26F85DBC-F82B-4C9B-92D1-797032BD7430}" type="slidenum">
              <a:rPr lang="en-IN" altLang="en-US"/>
              <a:pPr/>
              <a:t>‹#›</a:t>
            </a:fld>
            <a:endParaRPr lang="en-IN" altLang="en-US"/>
          </a:p>
        </p:txBody>
      </p:sp>
    </p:spTree>
    <p:extLst>
      <p:ext uri="{BB962C8B-B14F-4D97-AF65-F5344CB8AC3E}">
        <p14:creationId xmlns:p14="http://schemas.microsoft.com/office/powerpoint/2010/main" val="33238184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4" name="Group 23"/>
          <p:cNvGrpSpPr>
            <a:grpSpLocks/>
          </p:cNvGrpSpPr>
          <p:nvPr/>
        </p:nvGrpSpPr>
        <p:grpSpPr bwMode="auto">
          <a:xfrm>
            <a:off x="0" y="-1588"/>
            <a:ext cx="12192000" cy="6865938"/>
            <a:chOff x="0" y="-2373"/>
            <a:chExt cx="12192000" cy="6867027"/>
          </a:xfrm>
        </p:grpSpPr>
        <p:sp>
          <p:nvSpPr>
            <p:cNvPr id="5" name="Rectangle 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a:spLocks/>
            </p:cNvSpPr>
            <p:nvPr/>
          </p:nvSpPr>
          <p:spPr bwMode="gray">
            <a:xfrm rot="5101749">
              <a:off x="6294738" y="4577737"/>
              <a:ext cx="3299407" cy="440924"/>
            </a:xfrm>
            <a:custGeom>
              <a:avLst/>
              <a:gdLst>
                <a:gd name="T0" fmla="*/ 2147483647 w 10000"/>
                <a:gd name="T1" fmla="*/ 2147483647 h 5291"/>
                <a:gd name="T2" fmla="*/ 2147483647 w 10000"/>
                <a:gd name="T3" fmla="*/ 2147483647 h 5291"/>
                <a:gd name="T4" fmla="*/ 2147483647 w 10000"/>
                <a:gd name="T5" fmla="*/ 0 h 5291"/>
                <a:gd name="T6" fmla="*/ 2147483647 w 10000"/>
                <a:gd name="T7" fmla="*/ 0 h 5291"/>
                <a:gd name="T8" fmla="*/ 2147483647 w 10000"/>
                <a:gd name="T9" fmla="*/ 2147483647 h 5291"/>
                <a:gd name="T10" fmla="*/ 2147483647 w 10000"/>
                <a:gd name="T11" fmla="*/ 2147483647 h 5291"/>
                <a:gd name="T12" fmla="*/ 2147483647 w 10000"/>
                <a:gd name="T13" fmla="*/ 2147483647 h 5291"/>
                <a:gd name="T14" fmla="*/ 2147483647 w 10000"/>
                <a:gd name="T15" fmla="*/ 2147483647 h 5291"/>
                <a:gd name="T16" fmla="*/ 2147483647 w 10000"/>
                <a:gd name="T17" fmla="*/ 2147483647 h 5291"/>
                <a:gd name="T18" fmla="*/ 2147483647 w 10000"/>
                <a:gd name="T19" fmla="*/ 2147483647 h 5291"/>
                <a:gd name="T20" fmla="*/ 2147483647 w 10000"/>
                <a:gd name="T21" fmla="*/ 2147483647 h 5291"/>
                <a:gd name="T22" fmla="*/ 2147483647 w 10000"/>
                <a:gd name="T23" fmla="*/ 2147483647 h 5291"/>
                <a:gd name="T24" fmla="*/ 2147483647 w 10000"/>
                <a:gd name="T25" fmla="*/ 2147483647 h 5291"/>
                <a:gd name="T26" fmla="*/ 2147483647 w 10000"/>
                <a:gd name="T27" fmla="*/ 2147483647 h 5291"/>
                <a:gd name="T28" fmla="*/ 2147483647 w 10000"/>
                <a:gd name="T29" fmla="*/ 2147483647 h 5291"/>
                <a:gd name="T30" fmla="*/ 2147483647 w 10000"/>
                <a:gd name="T31" fmla="*/ 2147483647 h 5291"/>
                <a:gd name="T32" fmla="*/ 2147483647 w 10000"/>
                <a:gd name="T33" fmla="*/ 2147483647 h 5291"/>
                <a:gd name="T34" fmla="*/ 2147483647 w 10000"/>
                <a:gd name="T35" fmla="*/ 2147483647 h 5291"/>
                <a:gd name="T36" fmla="*/ 2147483647 w 10000"/>
                <a:gd name="T37" fmla="*/ 2147483647 h 5291"/>
                <a:gd name="T38" fmla="*/ 2147483647 w 10000"/>
                <a:gd name="T39" fmla="*/ 2147483647 h 5291"/>
                <a:gd name="T40" fmla="*/ 2147483647 w 10000"/>
                <a:gd name="T41" fmla="*/ 2147483647 h 5291"/>
                <a:gd name="T42" fmla="*/ 2147483647 w 10000"/>
                <a:gd name="T43" fmla="*/ 2147483647 h 5291"/>
                <a:gd name="T44" fmla="*/ 2147483647 w 10000"/>
                <a:gd name="T45" fmla="*/ 2147483647 h 5291"/>
                <a:gd name="T46" fmla="*/ 2147483647 w 10000"/>
                <a:gd name="T47" fmla="*/ 2147483647 h 5291"/>
                <a:gd name="T48" fmla="*/ 2147483647 w 10000"/>
                <a:gd name="T49" fmla="*/ 2147483647 h 5291"/>
                <a:gd name="T50" fmla="*/ 2147483647 w 10000"/>
                <a:gd name="T51" fmla="*/ 2147483647 h 5291"/>
                <a:gd name="T52" fmla="*/ 2147483647 w 10000"/>
                <a:gd name="T53" fmla="*/ 2147483647 h 5291"/>
                <a:gd name="T54" fmla="*/ 2147483647 w 10000"/>
                <a:gd name="T55" fmla="*/ 2147483647 h 5291"/>
                <a:gd name="T56" fmla="*/ 2147483647 w 10000"/>
                <a:gd name="T57" fmla="*/ 2147483647 h 5291"/>
                <a:gd name="T58" fmla="*/ 2147483647 w 10000"/>
                <a:gd name="T59" fmla="*/ 2147483647 h 5291"/>
                <a:gd name="T60" fmla="*/ 2147483647 w 10000"/>
                <a:gd name="T61" fmla="*/ 2147483647 h 5291"/>
                <a:gd name="T62" fmla="*/ 2147483647 w 10000"/>
                <a:gd name="T63" fmla="*/ 2147483647 h 5291"/>
                <a:gd name="T64" fmla="*/ 2147483647 w 10000"/>
                <a:gd name="T65" fmla="*/ 2147483647 h 5291"/>
                <a:gd name="T66" fmla="*/ 2147483647 w 10000"/>
                <a:gd name="T67" fmla="*/ 2147483647 h 5291"/>
                <a:gd name="T68" fmla="*/ 0 w 10000"/>
                <a:gd name="T69" fmla="*/ 2147483647 h 5291"/>
                <a:gd name="T70" fmla="*/ 2147483647 w 10000"/>
                <a:gd name="T71" fmla="*/ 2147483647 h 529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2" name="Rectangle 11"/>
            <p:cNvSpPr/>
            <p:nvPr/>
          </p:nvSpPr>
          <p:spPr>
            <a:xfrm>
              <a:off x="414338" y="402504"/>
              <a:ext cx="6511925" cy="605409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a:spLocks/>
            </p:cNvSpPr>
            <p:nvPr/>
          </p:nvSpPr>
          <p:spPr bwMode="gray">
            <a:xfrm rot="5400000">
              <a:off x="4449232" y="2801721"/>
              <a:ext cx="6053670" cy="1254558"/>
            </a:xfrm>
            <a:custGeom>
              <a:avLst/>
              <a:gdLst>
                <a:gd name="T0" fmla="*/ 0 w 10000"/>
                <a:gd name="T1" fmla="*/ 0 h 8000"/>
                <a:gd name="T2" fmla="*/ 0 w 10000"/>
                <a:gd name="T3" fmla="*/ 2147483647 h 8000"/>
                <a:gd name="T4" fmla="*/ 2147483647 w 10000"/>
                <a:gd name="T5" fmla="*/ 2147483647 h 8000"/>
                <a:gd name="T6" fmla="*/ 2147483647 w 10000"/>
                <a:gd name="T7" fmla="*/ 2147483647 h 8000"/>
                <a:gd name="T8" fmla="*/ 2147483647 w 10000"/>
                <a:gd name="T9" fmla="*/ 2147483647 h 8000"/>
                <a:gd name="T10" fmla="*/ 2147483647 w 10000"/>
                <a:gd name="T11" fmla="*/ 2147483647 h 8000"/>
                <a:gd name="T12" fmla="*/ 2147483647 w 10000"/>
                <a:gd name="T13" fmla="*/ 2147483647 h 8000"/>
                <a:gd name="T14" fmla="*/ 2147483647 w 10000"/>
                <a:gd name="T15" fmla="*/ 2147483647 h 8000"/>
                <a:gd name="T16" fmla="*/ 2147483647 w 10000"/>
                <a:gd name="T17" fmla="*/ 2147483647 h 8000"/>
                <a:gd name="T18" fmla="*/ 2147483647 w 10000"/>
                <a:gd name="T19" fmla="*/ 2147483647 h 8000"/>
                <a:gd name="T20" fmla="*/ 2147483647 w 10000"/>
                <a:gd name="T21" fmla="*/ 2147483647 h 8000"/>
                <a:gd name="T22" fmla="*/ 2147483647 w 10000"/>
                <a:gd name="T23" fmla="*/ 2147483647 h 8000"/>
                <a:gd name="T24" fmla="*/ 2147483647 w 10000"/>
                <a:gd name="T25" fmla="*/ 2147483647 h 8000"/>
                <a:gd name="T26" fmla="*/ 2147483647 w 10000"/>
                <a:gd name="T27" fmla="*/ 2147483647 h 8000"/>
                <a:gd name="T28" fmla="*/ 2147483647 w 10000"/>
                <a:gd name="T29" fmla="*/ 2147483647 h 8000"/>
                <a:gd name="T30" fmla="*/ 2147483647 w 10000"/>
                <a:gd name="T31" fmla="*/ 2147483647 h 8000"/>
                <a:gd name="T32" fmla="*/ 2147483647 w 10000"/>
                <a:gd name="T33" fmla="*/ 2147483647 h 8000"/>
                <a:gd name="T34" fmla="*/ 2147483647 w 10000"/>
                <a:gd name="T35" fmla="*/ 2147483647 h 8000"/>
                <a:gd name="T36" fmla="*/ 2147483647 w 10000"/>
                <a:gd name="T37" fmla="*/ 2147483647 h 8000"/>
                <a:gd name="T38" fmla="*/ 2147483647 w 10000"/>
                <a:gd name="T39" fmla="*/ 2147483647 h 8000"/>
                <a:gd name="T40" fmla="*/ 2147483647 w 10000"/>
                <a:gd name="T41" fmla="*/ 2147483647 h 8000"/>
                <a:gd name="T42" fmla="*/ 2147483647 w 10000"/>
                <a:gd name="T43" fmla="*/ 2147483647 h 8000"/>
                <a:gd name="T44" fmla="*/ 2147483647 w 10000"/>
                <a:gd name="T45" fmla="*/ 2147483647 h 8000"/>
                <a:gd name="T46" fmla="*/ 2147483647 w 10000"/>
                <a:gd name="T47" fmla="*/ 2147483647 h 8000"/>
                <a:gd name="T48" fmla="*/ 2147483647 w 10000"/>
                <a:gd name="T49" fmla="*/ 2147483647 h 8000"/>
                <a:gd name="T50" fmla="*/ 2147483647 w 10000"/>
                <a:gd name="T51" fmla="*/ 2147483647 h 8000"/>
                <a:gd name="T52" fmla="*/ 2147483647 w 10000"/>
                <a:gd name="T53" fmla="*/ 2147483647 h 8000"/>
                <a:gd name="T54" fmla="*/ 2147483647 w 10000"/>
                <a:gd name="T55" fmla="*/ 2147483647 h 8000"/>
                <a:gd name="T56" fmla="*/ 2147483647 w 10000"/>
                <a:gd name="T57" fmla="*/ 2147483647 h 8000"/>
                <a:gd name="T58" fmla="*/ 2147483647 w 10000"/>
                <a:gd name="T59" fmla="*/ 2147483647 h 8000"/>
                <a:gd name="T60" fmla="*/ 2147483647 w 10000"/>
                <a:gd name="T61" fmla="*/ 2147483647 h 8000"/>
                <a:gd name="T62" fmla="*/ 2147483647 w 10000"/>
                <a:gd name="T63" fmla="*/ 2147483647 h 8000"/>
                <a:gd name="T64" fmla="*/ 2147483647 w 10000"/>
                <a:gd name="T65" fmla="*/ 2147483647 h 8000"/>
                <a:gd name="T66" fmla="*/ 2147483647 w 10000"/>
                <a:gd name="T67" fmla="*/ 2147483647 h 8000"/>
                <a:gd name="T68" fmla="*/ 2147483647 w 10000"/>
                <a:gd name="T69" fmla="*/ 2147483647 h 8000"/>
                <a:gd name="T70" fmla="*/ 2147483647 w 10000"/>
                <a:gd name="T71" fmla="*/ 2147483647 h 8000"/>
                <a:gd name="T72" fmla="*/ 2147483647 w 10000"/>
                <a:gd name="T73" fmla="*/ 2147483647 h 8000"/>
                <a:gd name="T74" fmla="*/ 2147483647 w 10000"/>
                <a:gd name="T75" fmla="*/ 2147483647 h 8000"/>
                <a:gd name="T76" fmla="*/ 2147483647 w 10000"/>
                <a:gd name="T77" fmla="*/ 2147483647 h 8000"/>
                <a:gd name="T78" fmla="*/ 2147483647 w 10000"/>
                <a:gd name="T79" fmla="*/ 2147483647 h 8000"/>
                <a:gd name="T80" fmla="*/ 2147483647 w 10000"/>
                <a:gd name="T81" fmla="*/ 2147483647 h 8000"/>
                <a:gd name="T82" fmla="*/ 2147483647 w 10000"/>
                <a:gd name="T83" fmla="*/ 2147483647 h 8000"/>
                <a:gd name="T84" fmla="*/ 2147483647 w 10000"/>
                <a:gd name="T85" fmla="*/ 2147483647 h 8000"/>
                <a:gd name="T86" fmla="*/ 2147483647 w 10000"/>
                <a:gd name="T87" fmla="*/ 2147483647 h 8000"/>
                <a:gd name="T88" fmla="*/ 2147483647 w 10000"/>
                <a:gd name="T89" fmla="*/ 2147483647 h 8000"/>
                <a:gd name="T90" fmla="*/ 2147483647 w 10000"/>
                <a:gd name="T91" fmla="*/ 2147483647 h 8000"/>
                <a:gd name="T92" fmla="*/ 2147483647 w 10000"/>
                <a:gd name="T93" fmla="*/ 2147483647 h 8000"/>
                <a:gd name="T94" fmla="*/ 2147483647 w 10000"/>
                <a:gd name="T95" fmla="*/ 2147483647 h 8000"/>
                <a:gd name="T96" fmla="*/ 2147483647 w 10000"/>
                <a:gd name="T97" fmla="*/ 2147483647 h 8000"/>
                <a:gd name="T98" fmla="*/ 0 w 10000"/>
                <a:gd name="T99" fmla="*/ 0 h 8000"/>
                <a:gd name="T100" fmla="*/ 0 w 10000"/>
                <a:gd name="T101" fmla="*/ 0 h 80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4" name="Freeform 5"/>
            <p:cNvSpPr>
              <a:spLocks noEditPoints="1"/>
            </p:cNvSpPr>
            <p:nvPr/>
          </p:nvSpPr>
          <p:spPr bwMode="gray">
            <a:xfrm>
              <a:off x="0" y="1587"/>
              <a:ext cx="12192000" cy="6856413"/>
            </a:xfrm>
            <a:custGeom>
              <a:avLst/>
              <a:gdLst>
                <a:gd name="T0" fmla="*/ 0 w 15356"/>
                <a:gd name="T1" fmla="*/ 0 h 8638"/>
                <a:gd name="T2" fmla="*/ 0 w 15356"/>
                <a:gd name="T3" fmla="*/ 2147483647 h 8638"/>
                <a:gd name="T4" fmla="*/ 2147483647 w 15356"/>
                <a:gd name="T5" fmla="*/ 2147483647 h 8638"/>
                <a:gd name="T6" fmla="*/ 2147483647 w 15356"/>
                <a:gd name="T7" fmla="*/ 0 h 8638"/>
                <a:gd name="T8" fmla="*/ 0 w 15356"/>
                <a:gd name="T9" fmla="*/ 0 h 8638"/>
                <a:gd name="T10" fmla="*/ 2147483647 w 15356"/>
                <a:gd name="T11" fmla="*/ 2147483647 h 8638"/>
                <a:gd name="T12" fmla="*/ 2147483647 w 15356"/>
                <a:gd name="T13" fmla="*/ 2147483647 h 8638"/>
                <a:gd name="T14" fmla="*/ 2147483647 w 15356"/>
                <a:gd name="T15" fmla="*/ 2147483647 h 8638"/>
                <a:gd name="T16" fmla="*/ 2147483647 w 15356"/>
                <a:gd name="T17" fmla="*/ 2147483647 h 8638"/>
                <a:gd name="T18" fmla="*/ 2147483647 w 15356"/>
                <a:gd name="T19" fmla="*/ 2147483647 h 86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grpSp>
      <p:sp>
        <p:nvSpPr>
          <p:cNvPr id="15" name="Rectangle 14"/>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576756" y="1278468"/>
            <a:ext cx="1413933" cy="4748589"/>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Date Placeholder 3"/>
          <p:cNvSpPr>
            <a:spLocks noGrp="1"/>
          </p:cNvSpPr>
          <p:nvPr>
            <p:ph type="dt" sz="half" idx="10"/>
          </p:nvPr>
        </p:nvSpPr>
        <p:spPr/>
        <p:txBody>
          <a:bodyPr/>
          <a:lstStyle>
            <a:lvl1pPr>
              <a:defRPr/>
            </a:lvl1pPr>
          </a:lstStyle>
          <a:p>
            <a:pPr>
              <a:defRPr/>
            </a:pPr>
            <a:fld id="{CE26D184-DC93-4BED-84D4-D2DC5E5FDD27}" type="datetime1">
              <a:rPr lang="en-IN"/>
              <a:pPr>
                <a:defRPr/>
              </a:pPr>
              <a:t>09-02-2017</a:t>
            </a:fld>
            <a:endParaRPr lang="en-IN"/>
          </a:p>
        </p:txBody>
      </p:sp>
      <p:sp>
        <p:nvSpPr>
          <p:cNvPr id="17" name="Footer Placeholder 4"/>
          <p:cNvSpPr>
            <a:spLocks noGrp="1"/>
          </p:cNvSpPr>
          <p:nvPr>
            <p:ph type="ftr" sz="quarter" idx="11"/>
          </p:nvPr>
        </p:nvSpPr>
        <p:spPr/>
        <p:txBody>
          <a:bodyPr/>
          <a:lstStyle>
            <a:lvl1pPr>
              <a:defRPr/>
            </a:lvl1pPr>
          </a:lstStyle>
          <a:p>
            <a:pPr>
              <a:defRPr/>
            </a:pPr>
            <a:r>
              <a:rPr lang="en-IN"/>
              <a:t>© Indirect Taxes Committee, ICAI</a:t>
            </a:r>
          </a:p>
        </p:txBody>
      </p:sp>
      <p:sp>
        <p:nvSpPr>
          <p:cNvPr id="18" name="Slide Number Placeholder 5"/>
          <p:cNvSpPr>
            <a:spLocks noGrp="1"/>
          </p:cNvSpPr>
          <p:nvPr>
            <p:ph type="sldNum" sz="quarter" idx="12"/>
          </p:nvPr>
        </p:nvSpPr>
        <p:spPr/>
        <p:txBody>
          <a:bodyPr/>
          <a:lstStyle>
            <a:lvl1pPr>
              <a:defRPr/>
            </a:lvl1pPr>
          </a:lstStyle>
          <a:p>
            <a:fld id="{3930DA6F-743D-4CCE-992A-7AAE13EA7BAA}" type="slidenum">
              <a:rPr lang="en-IN" altLang="en-US"/>
              <a:pPr/>
              <a:t>‹#›</a:t>
            </a:fld>
            <a:endParaRPr lang="en-IN" altLang="en-US"/>
          </a:p>
        </p:txBody>
      </p:sp>
    </p:spTree>
    <p:extLst>
      <p:ext uri="{BB962C8B-B14F-4D97-AF65-F5344CB8AC3E}">
        <p14:creationId xmlns:p14="http://schemas.microsoft.com/office/powerpoint/2010/main" val="3296319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8"/>
          <p:cNvGrpSpPr>
            <a:grpSpLocks/>
          </p:cNvGrpSpPr>
          <p:nvPr/>
        </p:nvGrpSpPr>
        <p:grpSpPr bwMode="auto">
          <a:xfrm>
            <a:off x="0" y="-333375"/>
            <a:ext cx="12192000" cy="4414838"/>
            <a:chOff x="0" y="-298689"/>
            <a:chExt cx="12192000" cy="7163343"/>
          </a:xfrm>
        </p:grpSpPr>
        <p:sp>
          <p:nvSpPr>
            <p:cNvPr id="26" name="Rectangle 25"/>
            <p:cNvSpPr/>
            <p:nvPr/>
          </p:nvSpPr>
          <p:spPr>
            <a:xfrm>
              <a:off x="0" y="-298689"/>
              <a:ext cx="12168000" cy="6048957"/>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userDrawn="1"/>
          </p:nvSpPr>
          <p:spPr>
            <a:xfrm>
              <a:off x="7994651" y="196085"/>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51" name="Freeform 5"/>
            <p:cNvSpPr>
              <a:spLocks/>
            </p:cNvSpPr>
            <p:nvPr/>
          </p:nvSpPr>
          <p:spPr bwMode="gray">
            <a:xfrm rot="-589932">
              <a:off x="8490951" y="1797517"/>
              <a:ext cx="3299407" cy="440924"/>
            </a:xfrm>
            <a:custGeom>
              <a:avLst/>
              <a:gdLst>
                <a:gd name="T0" fmla="*/ 2147483647 w 10000"/>
                <a:gd name="T1" fmla="*/ 2147483647 h 5291"/>
                <a:gd name="T2" fmla="*/ 2147483647 w 10000"/>
                <a:gd name="T3" fmla="*/ 2147483647 h 5291"/>
                <a:gd name="T4" fmla="*/ 2147483647 w 10000"/>
                <a:gd name="T5" fmla="*/ 0 h 5291"/>
                <a:gd name="T6" fmla="*/ 2147483647 w 10000"/>
                <a:gd name="T7" fmla="*/ 0 h 5291"/>
                <a:gd name="T8" fmla="*/ 2147483647 w 10000"/>
                <a:gd name="T9" fmla="*/ 2147483647 h 5291"/>
                <a:gd name="T10" fmla="*/ 2147483647 w 10000"/>
                <a:gd name="T11" fmla="*/ 2147483647 h 5291"/>
                <a:gd name="T12" fmla="*/ 2147483647 w 10000"/>
                <a:gd name="T13" fmla="*/ 2147483647 h 5291"/>
                <a:gd name="T14" fmla="*/ 2147483647 w 10000"/>
                <a:gd name="T15" fmla="*/ 2147483647 h 5291"/>
                <a:gd name="T16" fmla="*/ 2147483647 w 10000"/>
                <a:gd name="T17" fmla="*/ 2147483647 h 5291"/>
                <a:gd name="T18" fmla="*/ 2147483647 w 10000"/>
                <a:gd name="T19" fmla="*/ 2147483647 h 5291"/>
                <a:gd name="T20" fmla="*/ 2147483647 w 10000"/>
                <a:gd name="T21" fmla="*/ 2147483647 h 5291"/>
                <a:gd name="T22" fmla="*/ 2147483647 w 10000"/>
                <a:gd name="T23" fmla="*/ 2147483647 h 5291"/>
                <a:gd name="T24" fmla="*/ 2147483647 w 10000"/>
                <a:gd name="T25" fmla="*/ 2147483647 h 5291"/>
                <a:gd name="T26" fmla="*/ 2147483647 w 10000"/>
                <a:gd name="T27" fmla="*/ 2147483647 h 5291"/>
                <a:gd name="T28" fmla="*/ 2147483647 w 10000"/>
                <a:gd name="T29" fmla="*/ 2147483647 h 5291"/>
                <a:gd name="T30" fmla="*/ 2147483647 w 10000"/>
                <a:gd name="T31" fmla="*/ 2147483647 h 5291"/>
                <a:gd name="T32" fmla="*/ 2147483647 w 10000"/>
                <a:gd name="T33" fmla="*/ 2147483647 h 5291"/>
                <a:gd name="T34" fmla="*/ 2147483647 w 10000"/>
                <a:gd name="T35" fmla="*/ 2147483647 h 5291"/>
                <a:gd name="T36" fmla="*/ 2147483647 w 10000"/>
                <a:gd name="T37" fmla="*/ 2147483647 h 5291"/>
                <a:gd name="T38" fmla="*/ 2147483647 w 10000"/>
                <a:gd name="T39" fmla="*/ 2147483647 h 5291"/>
                <a:gd name="T40" fmla="*/ 2147483647 w 10000"/>
                <a:gd name="T41" fmla="*/ 2147483647 h 5291"/>
                <a:gd name="T42" fmla="*/ 2147483647 w 10000"/>
                <a:gd name="T43" fmla="*/ 2147483647 h 5291"/>
                <a:gd name="T44" fmla="*/ 2147483647 w 10000"/>
                <a:gd name="T45" fmla="*/ 2147483647 h 5291"/>
                <a:gd name="T46" fmla="*/ 2147483647 w 10000"/>
                <a:gd name="T47" fmla="*/ 2147483647 h 5291"/>
                <a:gd name="T48" fmla="*/ 2147483647 w 10000"/>
                <a:gd name="T49" fmla="*/ 2147483647 h 5291"/>
                <a:gd name="T50" fmla="*/ 2147483647 w 10000"/>
                <a:gd name="T51" fmla="*/ 2147483647 h 5291"/>
                <a:gd name="T52" fmla="*/ 2147483647 w 10000"/>
                <a:gd name="T53" fmla="*/ 2147483647 h 5291"/>
                <a:gd name="T54" fmla="*/ 2147483647 w 10000"/>
                <a:gd name="T55" fmla="*/ 2147483647 h 5291"/>
                <a:gd name="T56" fmla="*/ 2147483647 w 10000"/>
                <a:gd name="T57" fmla="*/ 2147483647 h 5291"/>
                <a:gd name="T58" fmla="*/ 2147483647 w 10000"/>
                <a:gd name="T59" fmla="*/ 2147483647 h 5291"/>
                <a:gd name="T60" fmla="*/ 2147483647 w 10000"/>
                <a:gd name="T61" fmla="*/ 2147483647 h 5291"/>
                <a:gd name="T62" fmla="*/ 2147483647 w 10000"/>
                <a:gd name="T63" fmla="*/ 2147483647 h 5291"/>
                <a:gd name="T64" fmla="*/ 2147483647 w 10000"/>
                <a:gd name="T65" fmla="*/ 2147483647 h 5291"/>
                <a:gd name="T66" fmla="*/ 2147483647 w 10000"/>
                <a:gd name="T67" fmla="*/ 2147483647 h 5291"/>
                <a:gd name="T68" fmla="*/ 0 w 10000"/>
                <a:gd name="T69" fmla="*/ 2147483647 h 5291"/>
                <a:gd name="T70" fmla="*/ 2147483647 w 10000"/>
                <a:gd name="T71" fmla="*/ 2147483647 h 529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052" name="Freeform 5"/>
            <p:cNvSpPr>
              <a:spLocks/>
            </p:cNvSpPr>
            <p:nvPr/>
          </p:nvSpPr>
          <p:spPr bwMode="gray">
            <a:xfrm>
              <a:off x="459506" y="1866405"/>
              <a:ext cx="11277600" cy="4533900"/>
            </a:xfrm>
            <a:custGeom>
              <a:avLst/>
              <a:gdLst>
                <a:gd name="T0" fmla="*/ 0 w 7104"/>
                <a:gd name="T1" fmla="*/ 0 h 2856"/>
                <a:gd name="T2" fmla="*/ 0 w 7104"/>
                <a:gd name="T3" fmla="*/ 2147483647 h 2856"/>
                <a:gd name="T4" fmla="*/ 2147483647 w 7104"/>
                <a:gd name="T5" fmla="*/ 2147483647 h 2856"/>
                <a:gd name="T6" fmla="*/ 2147483647 w 7104"/>
                <a:gd name="T7" fmla="*/ 2147483647 h 2856"/>
                <a:gd name="T8" fmla="*/ 2147483647 w 7104"/>
                <a:gd name="T9" fmla="*/ 2147483647 h 2856"/>
                <a:gd name="T10" fmla="*/ 2147483647 w 7104"/>
                <a:gd name="T11" fmla="*/ 2147483647 h 2856"/>
                <a:gd name="T12" fmla="*/ 2147483647 w 7104"/>
                <a:gd name="T13" fmla="*/ 2147483647 h 2856"/>
                <a:gd name="T14" fmla="*/ 2147483647 w 7104"/>
                <a:gd name="T15" fmla="*/ 2147483647 h 2856"/>
                <a:gd name="T16" fmla="*/ 2147483647 w 7104"/>
                <a:gd name="T17" fmla="*/ 2147483647 h 2856"/>
                <a:gd name="T18" fmla="*/ 2147483647 w 7104"/>
                <a:gd name="T19" fmla="*/ 2147483647 h 2856"/>
                <a:gd name="T20" fmla="*/ 2147483647 w 7104"/>
                <a:gd name="T21" fmla="*/ 2147483647 h 2856"/>
                <a:gd name="T22" fmla="*/ 2147483647 w 7104"/>
                <a:gd name="T23" fmla="*/ 2147483647 h 2856"/>
                <a:gd name="T24" fmla="*/ 2147483647 w 7104"/>
                <a:gd name="T25" fmla="*/ 2147483647 h 2856"/>
                <a:gd name="T26" fmla="*/ 2147483647 w 7104"/>
                <a:gd name="T27" fmla="*/ 2147483647 h 2856"/>
                <a:gd name="T28" fmla="*/ 2147483647 w 7104"/>
                <a:gd name="T29" fmla="*/ 2147483647 h 2856"/>
                <a:gd name="T30" fmla="*/ 2147483647 w 7104"/>
                <a:gd name="T31" fmla="*/ 2147483647 h 2856"/>
                <a:gd name="T32" fmla="*/ 2147483647 w 7104"/>
                <a:gd name="T33" fmla="*/ 2147483647 h 2856"/>
                <a:gd name="T34" fmla="*/ 2147483647 w 7104"/>
                <a:gd name="T35" fmla="*/ 2147483647 h 2856"/>
                <a:gd name="T36" fmla="*/ 2147483647 w 7104"/>
                <a:gd name="T37" fmla="*/ 2147483647 h 2856"/>
                <a:gd name="T38" fmla="*/ 2147483647 w 7104"/>
                <a:gd name="T39" fmla="*/ 2147483647 h 2856"/>
                <a:gd name="T40" fmla="*/ 2147483647 w 7104"/>
                <a:gd name="T41" fmla="*/ 2147483647 h 2856"/>
                <a:gd name="T42" fmla="*/ 2147483647 w 7104"/>
                <a:gd name="T43" fmla="*/ 2147483647 h 2856"/>
                <a:gd name="T44" fmla="*/ 2147483647 w 7104"/>
                <a:gd name="T45" fmla="*/ 2147483647 h 2856"/>
                <a:gd name="T46" fmla="*/ 2147483647 w 7104"/>
                <a:gd name="T47" fmla="*/ 2147483647 h 2856"/>
                <a:gd name="T48" fmla="*/ 2147483647 w 7104"/>
                <a:gd name="T49" fmla="*/ 2147483647 h 2856"/>
                <a:gd name="T50" fmla="*/ 2147483647 w 7104"/>
                <a:gd name="T51" fmla="*/ 2147483647 h 2856"/>
                <a:gd name="T52" fmla="*/ 2147483647 w 7104"/>
                <a:gd name="T53" fmla="*/ 2147483647 h 2856"/>
                <a:gd name="T54" fmla="*/ 2147483647 w 7104"/>
                <a:gd name="T55" fmla="*/ 2147483647 h 2856"/>
                <a:gd name="T56" fmla="*/ 2147483647 w 7104"/>
                <a:gd name="T57" fmla="*/ 2147483647 h 2856"/>
                <a:gd name="T58" fmla="*/ 2147483647 w 7104"/>
                <a:gd name="T59" fmla="*/ 2147483647 h 2856"/>
                <a:gd name="T60" fmla="*/ 2147483647 w 7104"/>
                <a:gd name="T61" fmla="*/ 2147483647 h 2856"/>
                <a:gd name="T62" fmla="*/ 2147483647 w 7104"/>
                <a:gd name="T63" fmla="*/ 2147483647 h 2856"/>
                <a:gd name="T64" fmla="*/ 2147483647 w 7104"/>
                <a:gd name="T65" fmla="*/ 2147483647 h 2856"/>
                <a:gd name="T66" fmla="*/ 2147483647 w 7104"/>
                <a:gd name="T67" fmla="*/ 2147483647 h 2856"/>
                <a:gd name="T68" fmla="*/ 2147483647 w 7104"/>
                <a:gd name="T69" fmla="*/ 2147483647 h 2856"/>
                <a:gd name="T70" fmla="*/ 2147483647 w 7104"/>
                <a:gd name="T71" fmla="*/ 2147483647 h 2856"/>
                <a:gd name="T72" fmla="*/ 2147483647 w 7104"/>
                <a:gd name="T73" fmla="*/ 2147483647 h 2856"/>
                <a:gd name="T74" fmla="*/ 2147483647 w 7104"/>
                <a:gd name="T75" fmla="*/ 2147483647 h 2856"/>
                <a:gd name="T76" fmla="*/ 2147483647 w 7104"/>
                <a:gd name="T77" fmla="*/ 2147483647 h 2856"/>
                <a:gd name="T78" fmla="*/ 2147483647 w 7104"/>
                <a:gd name="T79" fmla="*/ 2147483647 h 2856"/>
                <a:gd name="T80" fmla="*/ 2147483647 w 7104"/>
                <a:gd name="T81" fmla="*/ 2147483647 h 2856"/>
                <a:gd name="T82" fmla="*/ 2147483647 w 7104"/>
                <a:gd name="T83" fmla="*/ 2147483647 h 2856"/>
                <a:gd name="T84" fmla="*/ 2147483647 w 7104"/>
                <a:gd name="T85" fmla="*/ 2147483647 h 2856"/>
                <a:gd name="T86" fmla="*/ 2147483647 w 7104"/>
                <a:gd name="T87" fmla="*/ 2147483647 h 2856"/>
                <a:gd name="T88" fmla="*/ 2147483647 w 7104"/>
                <a:gd name="T89" fmla="*/ 2147483647 h 2856"/>
                <a:gd name="T90" fmla="*/ 2147483647 w 7104"/>
                <a:gd name="T91" fmla="*/ 2147483647 h 2856"/>
                <a:gd name="T92" fmla="*/ 2147483647 w 7104"/>
                <a:gd name="T93" fmla="*/ 2147483647 h 2856"/>
                <a:gd name="T94" fmla="*/ 2147483647 w 7104"/>
                <a:gd name="T95" fmla="*/ 2147483647 h 2856"/>
                <a:gd name="T96" fmla="*/ 2147483647 w 7104"/>
                <a:gd name="T97" fmla="*/ 2147483647 h 2856"/>
                <a:gd name="T98" fmla="*/ 0 w 7104"/>
                <a:gd name="T99" fmla="*/ 0 h 2856"/>
                <a:gd name="T100" fmla="*/ 0 w 7104"/>
                <a:gd name="T101" fmla="*/ 0 h 28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7104" h="2856">
                  <a:moveTo>
                    <a:pt x="0" y="0"/>
                  </a:moveTo>
                  <a:lnTo>
                    <a:pt x="0" y="2856"/>
                  </a:lnTo>
                  <a:lnTo>
                    <a:pt x="7104" y="2856"/>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053" name="Freeform 5"/>
            <p:cNvSpPr>
              <a:spLocks noEditPoints="1"/>
            </p:cNvSpPr>
            <p:nvPr/>
          </p:nvSpPr>
          <p:spPr bwMode="gray">
            <a:xfrm>
              <a:off x="0" y="1587"/>
              <a:ext cx="12192000" cy="6856413"/>
            </a:xfrm>
            <a:custGeom>
              <a:avLst/>
              <a:gdLst>
                <a:gd name="T0" fmla="*/ 0 w 15356"/>
                <a:gd name="T1" fmla="*/ 0 h 8638"/>
                <a:gd name="T2" fmla="*/ 0 w 15356"/>
                <a:gd name="T3" fmla="*/ 2147483647 h 8638"/>
                <a:gd name="T4" fmla="*/ 2147483647 w 15356"/>
                <a:gd name="T5" fmla="*/ 2147483647 h 8638"/>
                <a:gd name="T6" fmla="*/ 2147483647 w 15356"/>
                <a:gd name="T7" fmla="*/ 0 h 8638"/>
                <a:gd name="T8" fmla="*/ 0 w 15356"/>
                <a:gd name="T9" fmla="*/ 0 h 8638"/>
                <a:gd name="T10" fmla="*/ 2147483647 w 15356"/>
                <a:gd name="T11" fmla="*/ 2147483647 h 8638"/>
                <a:gd name="T12" fmla="*/ 2147483647 w 15356"/>
                <a:gd name="T13" fmla="*/ 2147483647 h 8638"/>
                <a:gd name="T14" fmla="*/ 2147483647 w 15356"/>
                <a:gd name="T15" fmla="*/ 2147483647 h 8638"/>
                <a:gd name="T16" fmla="*/ 2147483647 w 15356"/>
                <a:gd name="T17" fmla="*/ 2147483647 h 8638"/>
                <a:gd name="T18" fmla="*/ 2147483647 w 15356"/>
                <a:gd name="T19" fmla="*/ 2147483647 h 86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grpSp>
      <p:sp>
        <p:nvSpPr>
          <p:cNvPr id="1027" name="Title Placeholder 1"/>
          <p:cNvSpPr>
            <a:spLocks noGrp="1"/>
          </p:cNvSpPr>
          <p:nvPr>
            <p:ph type="title"/>
          </p:nvPr>
        </p:nvSpPr>
        <p:spPr bwMode="gray">
          <a:xfrm>
            <a:off x="1352550" y="352425"/>
            <a:ext cx="87614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Text Placeholder 2"/>
          <p:cNvSpPr>
            <a:spLocks noGrp="1"/>
          </p:cNvSpPr>
          <p:nvPr>
            <p:ph type="body" idx="1"/>
          </p:nvPr>
        </p:nvSpPr>
        <p:spPr bwMode="auto">
          <a:xfrm>
            <a:off x="1216025" y="2243138"/>
            <a:ext cx="8761413"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10650538" y="6394450"/>
            <a:ext cx="990600" cy="304800"/>
          </a:xfrm>
          <a:prstGeom prst="rect">
            <a:avLst/>
          </a:prstGeom>
        </p:spPr>
        <p:txBody>
          <a:bodyPr vert="horz" lIns="91440" tIns="45720" rIns="91440" bIns="45720" rtlCol="0" anchor="t"/>
          <a:lstStyle>
            <a:lvl1pPr algn="r">
              <a:defRPr sz="1000" b="1" i="0">
                <a:solidFill>
                  <a:schemeClr val="accent1"/>
                </a:solidFill>
              </a:defRPr>
            </a:lvl1pPr>
          </a:lstStyle>
          <a:p>
            <a:pPr>
              <a:defRPr/>
            </a:pPr>
            <a:fld id="{99386A06-2072-450B-A4C7-D5182E152EA6}" type="datetime1">
              <a:rPr lang="en-IN"/>
              <a:pPr>
                <a:defRPr/>
              </a:pPr>
              <a:t>09-02-2017</a:t>
            </a:fld>
            <a:endParaRPr lang="en-IN"/>
          </a:p>
        </p:txBody>
      </p:sp>
      <p:sp>
        <p:nvSpPr>
          <p:cNvPr id="5" name="Footer Placeholder 4"/>
          <p:cNvSpPr>
            <a:spLocks noGrp="1"/>
          </p:cNvSpPr>
          <p:nvPr>
            <p:ph type="ftr" sz="quarter" idx="3"/>
          </p:nvPr>
        </p:nvSpPr>
        <p:spPr>
          <a:xfrm>
            <a:off x="528638" y="6391275"/>
            <a:ext cx="3859212" cy="304800"/>
          </a:xfrm>
          <a:prstGeom prst="rect">
            <a:avLst/>
          </a:prstGeom>
        </p:spPr>
        <p:txBody>
          <a:bodyPr vert="horz" lIns="91440" tIns="45720" rIns="91440" bIns="45720" rtlCol="0" anchor="b"/>
          <a:lstStyle>
            <a:lvl1pPr algn="l">
              <a:defRPr sz="1000" b="1" i="0">
                <a:solidFill>
                  <a:schemeClr val="accent1"/>
                </a:solidFill>
                <a:latin typeface="+mn-lt"/>
              </a:defRPr>
            </a:lvl1pPr>
          </a:lstStyle>
          <a:p>
            <a:pPr>
              <a:defRPr/>
            </a:pPr>
            <a:r>
              <a:rPr lang="en-IN"/>
              <a:t>© Indirect Taxes Committee, ICAI</a:t>
            </a:r>
          </a:p>
        </p:txBody>
      </p:sp>
      <p:sp>
        <p:nvSpPr>
          <p:cNvPr id="22" name="Rectangle 21"/>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088" y="295275"/>
            <a:ext cx="838200" cy="768350"/>
          </a:xfrm>
          <a:prstGeom prst="rect">
            <a:avLst/>
          </a:prstGeom>
        </p:spPr>
        <p:txBody>
          <a:bodyPr vert="horz" wrap="square" lIns="91440" tIns="45720" rIns="91440" bIns="45720" numCol="1" anchor="b" anchorCtr="0" compatLnSpc="1">
            <a:prstTxWarp prst="textNoShape">
              <a:avLst/>
            </a:prstTxWarp>
          </a:bodyPr>
          <a:lstStyle>
            <a:lvl1pPr algn="ctr">
              <a:defRPr sz="2800">
                <a:solidFill>
                  <a:schemeClr val="bg1"/>
                </a:solidFill>
                <a:latin typeface="Times New Roman" panose="02020603050405020304" pitchFamily="18" charset="0"/>
              </a:defRPr>
            </a:lvl1pPr>
          </a:lstStyle>
          <a:p>
            <a:fld id="{7BDDC27E-ED4A-4ED1-9805-5378A698DACF}" type="slidenum">
              <a:rPr lang="en-IN" altLang="en-US"/>
              <a:pPr/>
              <a:t>‹#›</a:t>
            </a:fld>
            <a:endParaRPr lang="en-IN" altLang="en-US"/>
          </a:p>
        </p:txBody>
      </p:sp>
    </p:spTree>
  </p:cSld>
  <p:clrMap bg1="lt1" tx1="dk1" bg2="lt2" tx2="dk2" accent1="accent1" accent2="accent2" accent3="accent3" accent4="accent4" accent5="accent5" accent6="accent6" hlink="hlink" folHlink="folHlink"/>
  <p:sldLayoutIdLst>
    <p:sldLayoutId id="2147484291" r:id="rId1"/>
    <p:sldLayoutId id="2147484292" r:id="rId2"/>
    <p:sldLayoutId id="2147484293" r:id="rId3"/>
    <p:sldLayoutId id="2147484288" r:id="rId4"/>
    <p:sldLayoutId id="2147484289" r:id="rId5"/>
    <p:sldLayoutId id="2147484290" r:id="rId6"/>
    <p:sldLayoutId id="2147484294" r:id="rId7"/>
    <p:sldLayoutId id="2147484295" r:id="rId8"/>
    <p:sldLayoutId id="2147484296" r:id="rId9"/>
    <p:sldLayoutId id="2147484297" r:id="rId10"/>
    <p:sldLayoutId id="2147484298" r:id="rId11"/>
    <p:sldLayoutId id="2147484299" r:id="rId12"/>
    <p:sldLayoutId id="2147484300" r:id="rId13"/>
    <p:sldLayoutId id="2147484301" r:id="rId14"/>
    <p:sldLayoutId id="2147484302" r:id="rId15"/>
    <p:sldLayoutId id="2147484303" r:id="rId16"/>
    <p:sldLayoutId id="2147484304" r:id="rId17"/>
  </p:sldLayoutIdLst>
  <p:hf hdr="0" dt="0"/>
  <p:txStyles>
    <p:titleStyle>
      <a:lvl1pPr algn="ctr" defTabSz="457200" rtl="0" eaLnBrk="0" fontAlgn="base" hangingPunct="0">
        <a:spcBef>
          <a:spcPct val="0"/>
        </a:spcBef>
        <a:spcAft>
          <a:spcPct val="0"/>
        </a:spcAft>
        <a:defRPr sz="3600" kern="1200">
          <a:solidFill>
            <a:schemeClr val="bg2"/>
          </a:solidFill>
          <a:latin typeface="+mj-lt"/>
          <a:ea typeface="+mj-ea"/>
          <a:cs typeface="+mj-cs"/>
        </a:defRPr>
      </a:lvl1pPr>
      <a:lvl2pPr algn="ctr" defTabSz="457200" rtl="0" eaLnBrk="0" fontAlgn="base" hangingPunct="0">
        <a:spcBef>
          <a:spcPct val="0"/>
        </a:spcBef>
        <a:spcAft>
          <a:spcPct val="0"/>
        </a:spcAft>
        <a:defRPr sz="3600">
          <a:solidFill>
            <a:schemeClr val="bg2"/>
          </a:solidFill>
          <a:latin typeface="Palatino Linotype" panose="02040502050505030304" pitchFamily="18" charset="0"/>
        </a:defRPr>
      </a:lvl2pPr>
      <a:lvl3pPr algn="ctr" defTabSz="457200" rtl="0" eaLnBrk="0" fontAlgn="base" hangingPunct="0">
        <a:spcBef>
          <a:spcPct val="0"/>
        </a:spcBef>
        <a:spcAft>
          <a:spcPct val="0"/>
        </a:spcAft>
        <a:defRPr sz="3600">
          <a:solidFill>
            <a:schemeClr val="bg2"/>
          </a:solidFill>
          <a:latin typeface="Palatino Linotype" panose="02040502050505030304" pitchFamily="18" charset="0"/>
        </a:defRPr>
      </a:lvl3pPr>
      <a:lvl4pPr algn="ctr" defTabSz="457200" rtl="0" eaLnBrk="0" fontAlgn="base" hangingPunct="0">
        <a:spcBef>
          <a:spcPct val="0"/>
        </a:spcBef>
        <a:spcAft>
          <a:spcPct val="0"/>
        </a:spcAft>
        <a:defRPr sz="3600">
          <a:solidFill>
            <a:schemeClr val="bg2"/>
          </a:solidFill>
          <a:latin typeface="Palatino Linotype" panose="02040502050505030304" pitchFamily="18" charset="0"/>
        </a:defRPr>
      </a:lvl4pPr>
      <a:lvl5pPr algn="ctr" defTabSz="457200" rtl="0" eaLnBrk="0" fontAlgn="base" hangingPunct="0">
        <a:spcBef>
          <a:spcPct val="0"/>
        </a:spcBef>
        <a:spcAft>
          <a:spcPct val="0"/>
        </a:spcAft>
        <a:defRPr sz="3600">
          <a:solidFill>
            <a:schemeClr val="bg2"/>
          </a:solidFill>
          <a:latin typeface="Palatino Linotype" panose="02040502050505030304"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57.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66.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67.xml.rels><?xml version="1.0" encoding="UTF-8" standalone="yes"?>
<Relationships xmlns="http://schemas.openxmlformats.org/package/2006/relationships"><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68.xml.rels><?xml version="1.0" encoding="UTF-8" standalone="yes"?>
<Relationships xmlns="http://schemas.openxmlformats.org/package/2006/relationships"><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74.xml"/><Relationship Id="rId1" Type="http://schemas.openxmlformats.org/officeDocument/2006/relationships/slideLayout" Target="../slideLayouts/slideLayout2.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75.xml.rels><?xml version="1.0" encoding="UTF-8" standalone="yes"?>
<Relationships xmlns="http://schemas.openxmlformats.org/package/2006/relationships"><Relationship Id="rId3" Type="http://schemas.openxmlformats.org/officeDocument/2006/relationships/diagramData" Target="../diagrams/data27.xml"/><Relationship Id="rId7" Type="http://schemas.microsoft.com/office/2007/relationships/diagramDrawing" Target="../diagrams/drawing27.xml"/><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diagramColors" Target="../diagrams/colors27.xml"/><Relationship Id="rId5" Type="http://schemas.openxmlformats.org/officeDocument/2006/relationships/diagramQuickStyle" Target="../diagrams/quickStyle27.xml"/><Relationship Id="rId4" Type="http://schemas.openxmlformats.org/officeDocument/2006/relationships/diagramLayout" Target="../diagrams/layout2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8" Type="http://schemas.openxmlformats.org/officeDocument/2006/relationships/diagramData" Target="../diagrams/data29.xml"/><Relationship Id="rId3" Type="http://schemas.openxmlformats.org/officeDocument/2006/relationships/diagramData" Target="../diagrams/data28.xml"/><Relationship Id="rId7" Type="http://schemas.microsoft.com/office/2007/relationships/diagramDrawing" Target="../diagrams/drawing28.xml"/><Relationship Id="rId12" Type="http://schemas.microsoft.com/office/2007/relationships/diagramDrawing" Target="../diagrams/drawing29.xml"/><Relationship Id="rId2" Type="http://schemas.openxmlformats.org/officeDocument/2006/relationships/notesSlide" Target="../notesSlides/notesSlide78.xml"/><Relationship Id="rId1" Type="http://schemas.openxmlformats.org/officeDocument/2006/relationships/slideLayout" Target="../slideLayouts/slideLayout2.xml"/><Relationship Id="rId6" Type="http://schemas.openxmlformats.org/officeDocument/2006/relationships/diagramColors" Target="../diagrams/colors28.xml"/><Relationship Id="rId11" Type="http://schemas.openxmlformats.org/officeDocument/2006/relationships/diagramColors" Target="../diagrams/colors29.xml"/><Relationship Id="rId5" Type="http://schemas.openxmlformats.org/officeDocument/2006/relationships/diagramQuickStyle" Target="../diagrams/quickStyle28.xml"/><Relationship Id="rId10" Type="http://schemas.openxmlformats.org/officeDocument/2006/relationships/diagramQuickStyle" Target="../diagrams/quickStyle29.xml"/><Relationship Id="rId4" Type="http://schemas.openxmlformats.org/officeDocument/2006/relationships/diagramLayout" Target="../diagrams/layout28.xml"/><Relationship Id="rId9" Type="http://schemas.openxmlformats.org/officeDocument/2006/relationships/diagramLayout" Target="../diagrams/layout29.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8" Type="http://schemas.openxmlformats.org/officeDocument/2006/relationships/diagramData" Target="../diagrams/data31.xml"/><Relationship Id="rId3" Type="http://schemas.openxmlformats.org/officeDocument/2006/relationships/diagramData" Target="../diagrams/data30.xml"/><Relationship Id="rId7" Type="http://schemas.microsoft.com/office/2007/relationships/diagramDrawing" Target="../diagrams/drawing30.xml"/><Relationship Id="rId12" Type="http://schemas.microsoft.com/office/2007/relationships/diagramDrawing" Target="../diagrams/drawing31.xml"/><Relationship Id="rId2" Type="http://schemas.openxmlformats.org/officeDocument/2006/relationships/notesSlide" Target="../notesSlides/notesSlide82.xml"/><Relationship Id="rId1" Type="http://schemas.openxmlformats.org/officeDocument/2006/relationships/slideLayout" Target="../slideLayouts/slideLayout2.xml"/><Relationship Id="rId6" Type="http://schemas.openxmlformats.org/officeDocument/2006/relationships/diagramColors" Target="../diagrams/colors30.xml"/><Relationship Id="rId11" Type="http://schemas.openxmlformats.org/officeDocument/2006/relationships/diagramColors" Target="../diagrams/colors31.xml"/><Relationship Id="rId5" Type="http://schemas.openxmlformats.org/officeDocument/2006/relationships/diagramQuickStyle" Target="../diagrams/quickStyle30.xml"/><Relationship Id="rId10" Type="http://schemas.openxmlformats.org/officeDocument/2006/relationships/diagramQuickStyle" Target="../diagrams/quickStyle31.xml"/><Relationship Id="rId4" Type="http://schemas.openxmlformats.org/officeDocument/2006/relationships/diagramLayout" Target="../diagrams/layout30.xml"/><Relationship Id="rId9" Type="http://schemas.openxmlformats.org/officeDocument/2006/relationships/diagramLayout" Target="../diagrams/layout3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diagramData" Target="../diagrams/data32.xml"/><Relationship Id="rId7" Type="http://schemas.microsoft.com/office/2007/relationships/diagramDrawing" Target="../diagrams/drawing32.xml"/><Relationship Id="rId2" Type="http://schemas.openxmlformats.org/officeDocument/2006/relationships/notesSlide" Target="../notesSlides/notesSlide85.xml"/><Relationship Id="rId1" Type="http://schemas.openxmlformats.org/officeDocument/2006/relationships/slideLayout" Target="../slideLayouts/slideLayout2.xml"/><Relationship Id="rId6" Type="http://schemas.openxmlformats.org/officeDocument/2006/relationships/diagramColors" Target="../diagrams/colors32.xml"/><Relationship Id="rId5" Type="http://schemas.openxmlformats.org/officeDocument/2006/relationships/diagramQuickStyle" Target="../diagrams/quickStyle32.xml"/><Relationship Id="rId4" Type="http://schemas.openxmlformats.org/officeDocument/2006/relationships/diagramLayout" Target="../diagrams/layout32.xml"/></Relationships>
</file>

<file path=ppt/slides/_rels/slide86.xml.rels><?xml version="1.0" encoding="UTF-8" standalone="yes"?>
<Relationships xmlns="http://schemas.openxmlformats.org/package/2006/relationships"><Relationship Id="rId3" Type="http://schemas.openxmlformats.org/officeDocument/2006/relationships/diagramData" Target="../diagrams/data33.xml"/><Relationship Id="rId7" Type="http://schemas.microsoft.com/office/2007/relationships/diagramDrawing" Target="../diagrams/drawing33.xml"/><Relationship Id="rId2" Type="http://schemas.openxmlformats.org/officeDocument/2006/relationships/notesSlide" Target="../notesSlides/notesSlide86.xml"/><Relationship Id="rId1" Type="http://schemas.openxmlformats.org/officeDocument/2006/relationships/slideLayout" Target="../slideLayouts/slideLayout2.xml"/><Relationship Id="rId6" Type="http://schemas.openxmlformats.org/officeDocument/2006/relationships/diagramColors" Target="../diagrams/colors33.xml"/><Relationship Id="rId5" Type="http://schemas.openxmlformats.org/officeDocument/2006/relationships/diagramQuickStyle" Target="../diagrams/quickStyle33.xml"/><Relationship Id="rId4" Type="http://schemas.openxmlformats.org/officeDocument/2006/relationships/diagramLayout" Target="../diagrams/layout3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diagramData" Target="../diagrams/data34.xml"/><Relationship Id="rId7" Type="http://schemas.microsoft.com/office/2007/relationships/diagramDrawing" Target="../diagrams/drawing34.xml"/><Relationship Id="rId2" Type="http://schemas.openxmlformats.org/officeDocument/2006/relationships/notesSlide" Target="../notesSlides/notesSlide93.xml"/><Relationship Id="rId1" Type="http://schemas.openxmlformats.org/officeDocument/2006/relationships/slideLayout" Target="../slideLayouts/slideLayout2.xml"/><Relationship Id="rId6" Type="http://schemas.openxmlformats.org/officeDocument/2006/relationships/diagramColors" Target="../diagrams/colors34.xml"/><Relationship Id="rId5" Type="http://schemas.openxmlformats.org/officeDocument/2006/relationships/diagramQuickStyle" Target="../diagrams/quickStyle34.xml"/><Relationship Id="rId4" Type="http://schemas.openxmlformats.org/officeDocument/2006/relationships/diagramLayout" Target="../diagrams/layout34.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8" Type="http://schemas.openxmlformats.org/officeDocument/2006/relationships/diagramData" Target="../diagrams/data36.xml"/><Relationship Id="rId13" Type="http://schemas.openxmlformats.org/officeDocument/2006/relationships/diagramData" Target="../diagrams/data37.xml"/><Relationship Id="rId3" Type="http://schemas.openxmlformats.org/officeDocument/2006/relationships/diagramData" Target="../diagrams/data35.xml"/><Relationship Id="rId7" Type="http://schemas.microsoft.com/office/2007/relationships/diagramDrawing" Target="../diagrams/drawing35.xml"/><Relationship Id="rId12" Type="http://schemas.microsoft.com/office/2007/relationships/diagramDrawing" Target="../diagrams/drawing36.xml"/><Relationship Id="rId17" Type="http://schemas.microsoft.com/office/2007/relationships/diagramDrawing" Target="../diagrams/drawing37.xml"/><Relationship Id="rId2" Type="http://schemas.openxmlformats.org/officeDocument/2006/relationships/notesSlide" Target="../notesSlides/notesSlide96.xml"/><Relationship Id="rId16" Type="http://schemas.openxmlformats.org/officeDocument/2006/relationships/diagramColors" Target="../diagrams/colors37.xml"/><Relationship Id="rId1" Type="http://schemas.openxmlformats.org/officeDocument/2006/relationships/slideLayout" Target="../slideLayouts/slideLayout2.xml"/><Relationship Id="rId6" Type="http://schemas.openxmlformats.org/officeDocument/2006/relationships/diagramColors" Target="../diagrams/colors35.xml"/><Relationship Id="rId11" Type="http://schemas.openxmlformats.org/officeDocument/2006/relationships/diagramColors" Target="../diagrams/colors36.xml"/><Relationship Id="rId5" Type="http://schemas.openxmlformats.org/officeDocument/2006/relationships/diagramQuickStyle" Target="../diagrams/quickStyle35.xml"/><Relationship Id="rId15" Type="http://schemas.openxmlformats.org/officeDocument/2006/relationships/diagramQuickStyle" Target="../diagrams/quickStyle37.xml"/><Relationship Id="rId10" Type="http://schemas.openxmlformats.org/officeDocument/2006/relationships/diagramQuickStyle" Target="../diagrams/quickStyle36.xml"/><Relationship Id="rId4" Type="http://schemas.openxmlformats.org/officeDocument/2006/relationships/diagramLayout" Target="../diagrams/layout35.xml"/><Relationship Id="rId9" Type="http://schemas.openxmlformats.org/officeDocument/2006/relationships/diagramLayout" Target="../diagrams/layout36.xml"/><Relationship Id="rId14" Type="http://schemas.openxmlformats.org/officeDocument/2006/relationships/diagramLayout" Target="../diagrams/layout37.xml"/></Relationships>
</file>

<file path=ppt/slides/_rels/slide97.xml.rels><?xml version="1.0" encoding="UTF-8" standalone="yes"?>
<Relationships xmlns="http://schemas.openxmlformats.org/package/2006/relationships"><Relationship Id="rId3" Type="http://schemas.openxmlformats.org/officeDocument/2006/relationships/diagramLayout" Target="../diagrams/layout38.xml"/><Relationship Id="rId2" Type="http://schemas.openxmlformats.org/officeDocument/2006/relationships/diagramData" Target="../diagrams/data38.xml"/><Relationship Id="rId1" Type="http://schemas.openxmlformats.org/officeDocument/2006/relationships/slideLayout" Target="../slideLayouts/slideLayout2.xml"/><Relationship Id="rId6" Type="http://schemas.microsoft.com/office/2007/relationships/diagramDrawing" Target="../diagrams/drawing38.xml"/><Relationship Id="rId5" Type="http://schemas.openxmlformats.org/officeDocument/2006/relationships/diagramColors" Target="../diagrams/colors38.xml"/><Relationship Id="rId4" Type="http://schemas.openxmlformats.org/officeDocument/2006/relationships/diagramQuickStyle" Target="../diagrams/quickStyle38.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diagramData" Target="../diagrams/data39.xml"/><Relationship Id="rId7" Type="http://schemas.microsoft.com/office/2007/relationships/diagramDrawing" Target="../diagrams/drawing39.xml"/><Relationship Id="rId2" Type="http://schemas.openxmlformats.org/officeDocument/2006/relationships/notesSlide" Target="../notesSlides/notesSlide98.xml"/><Relationship Id="rId1" Type="http://schemas.openxmlformats.org/officeDocument/2006/relationships/slideLayout" Target="../slideLayouts/slideLayout2.xml"/><Relationship Id="rId6" Type="http://schemas.openxmlformats.org/officeDocument/2006/relationships/diagramColors" Target="../diagrams/colors39.xml"/><Relationship Id="rId5" Type="http://schemas.openxmlformats.org/officeDocument/2006/relationships/diagramQuickStyle" Target="../diagrams/quickStyle39.xml"/><Relationship Id="rId4" Type="http://schemas.openxmlformats.org/officeDocument/2006/relationships/diagramLayout" Target="../diagrams/layout39.xml"/></Relationships>
</file>

<file path=ppt/slides/_rels/slide100.xml.rels><?xml version="1.0" encoding="UTF-8" standalone="yes"?>
<Relationships xmlns="http://schemas.openxmlformats.org/package/2006/relationships"><Relationship Id="rId3" Type="http://schemas.openxmlformats.org/officeDocument/2006/relationships/diagramLayout" Target="../diagrams/layout40.xml"/><Relationship Id="rId2" Type="http://schemas.openxmlformats.org/officeDocument/2006/relationships/diagramData" Target="../diagrams/data40.xml"/><Relationship Id="rId1" Type="http://schemas.openxmlformats.org/officeDocument/2006/relationships/slideLayout" Target="../slideLayouts/slideLayout2.xml"/><Relationship Id="rId6" Type="http://schemas.microsoft.com/office/2007/relationships/diagramDrawing" Target="../diagrams/drawing40.xml"/><Relationship Id="rId5" Type="http://schemas.openxmlformats.org/officeDocument/2006/relationships/diagramColors" Target="../diagrams/colors40.xml"/><Relationship Id="rId4" Type="http://schemas.openxmlformats.org/officeDocument/2006/relationships/diagramQuickStyle" Target="../diagrams/quickStyle40.xml"/></Relationships>
</file>

<file path=ppt/slides/_rels/slide101.xml.rels><?xml version="1.0" encoding="UTF-8" standalone="yes"?>
<Relationships xmlns="http://schemas.openxmlformats.org/package/2006/relationships"><Relationship Id="rId3" Type="http://schemas.openxmlformats.org/officeDocument/2006/relationships/diagramLayout" Target="../diagrams/layout41.xml"/><Relationship Id="rId2" Type="http://schemas.openxmlformats.org/officeDocument/2006/relationships/diagramData" Target="../diagrams/data41.xml"/><Relationship Id="rId1" Type="http://schemas.openxmlformats.org/officeDocument/2006/relationships/slideLayout" Target="../slideLayouts/slideLayout2.xml"/><Relationship Id="rId6" Type="http://schemas.microsoft.com/office/2007/relationships/diagramDrawing" Target="../diagrams/drawing41.xml"/><Relationship Id="rId5" Type="http://schemas.openxmlformats.org/officeDocument/2006/relationships/diagramColors" Target="../diagrams/colors41.xml"/><Relationship Id="rId4" Type="http://schemas.openxmlformats.org/officeDocument/2006/relationships/diagramQuickStyle" Target="../diagrams/quickStyle4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diagramLayout" Target="../diagrams/layout42.xml"/><Relationship Id="rId2" Type="http://schemas.openxmlformats.org/officeDocument/2006/relationships/diagramData" Target="../diagrams/data42.xml"/><Relationship Id="rId1" Type="http://schemas.openxmlformats.org/officeDocument/2006/relationships/slideLayout" Target="../slideLayouts/slideLayout2.xml"/><Relationship Id="rId6" Type="http://schemas.microsoft.com/office/2007/relationships/diagramDrawing" Target="../diagrams/drawing42.xml"/><Relationship Id="rId5" Type="http://schemas.openxmlformats.org/officeDocument/2006/relationships/diagramColors" Target="../diagrams/colors42.xml"/><Relationship Id="rId4" Type="http://schemas.openxmlformats.org/officeDocument/2006/relationships/diagramQuickStyle" Target="../diagrams/quickStyle4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diagramLayout" Target="../diagrams/layout43.xml"/><Relationship Id="rId2" Type="http://schemas.openxmlformats.org/officeDocument/2006/relationships/diagramData" Target="../diagrams/data43.xml"/><Relationship Id="rId1" Type="http://schemas.openxmlformats.org/officeDocument/2006/relationships/slideLayout" Target="../slideLayouts/slideLayout2.xml"/><Relationship Id="rId6" Type="http://schemas.microsoft.com/office/2007/relationships/diagramDrawing" Target="../diagrams/drawing43.xml"/><Relationship Id="rId5" Type="http://schemas.openxmlformats.org/officeDocument/2006/relationships/diagramColors" Target="../diagrams/colors43.xml"/><Relationship Id="rId4" Type="http://schemas.openxmlformats.org/officeDocument/2006/relationships/diagramQuickStyle" Target="../diagrams/quickStyle4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8" Type="http://schemas.openxmlformats.org/officeDocument/2006/relationships/diagramLayout" Target="../diagrams/layout45.xml"/><Relationship Id="rId3" Type="http://schemas.openxmlformats.org/officeDocument/2006/relationships/diagramLayout" Target="../diagrams/layout44.xml"/><Relationship Id="rId7" Type="http://schemas.openxmlformats.org/officeDocument/2006/relationships/diagramData" Target="../diagrams/data45.xml"/><Relationship Id="rId2" Type="http://schemas.openxmlformats.org/officeDocument/2006/relationships/diagramData" Target="../diagrams/data44.xml"/><Relationship Id="rId1" Type="http://schemas.openxmlformats.org/officeDocument/2006/relationships/slideLayout" Target="../slideLayouts/slideLayout2.xml"/><Relationship Id="rId6" Type="http://schemas.microsoft.com/office/2007/relationships/diagramDrawing" Target="../diagrams/drawing44.xml"/><Relationship Id="rId11" Type="http://schemas.microsoft.com/office/2007/relationships/diagramDrawing" Target="../diagrams/drawing45.xml"/><Relationship Id="rId5" Type="http://schemas.openxmlformats.org/officeDocument/2006/relationships/diagramColors" Target="../diagrams/colors44.xml"/><Relationship Id="rId10" Type="http://schemas.openxmlformats.org/officeDocument/2006/relationships/diagramColors" Target="../diagrams/colors45.xml"/><Relationship Id="rId4" Type="http://schemas.openxmlformats.org/officeDocument/2006/relationships/diagramQuickStyle" Target="../diagrams/quickStyle44.xml"/><Relationship Id="rId9" Type="http://schemas.openxmlformats.org/officeDocument/2006/relationships/diagramQuickStyle" Target="../diagrams/quickStyle45.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diagramLayout" Target="../diagrams/layout46.xml"/><Relationship Id="rId2" Type="http://schemas.openxmlformats.org/officeDocument/2006/relationships/diagramData" Target="../diagrams/data46.xml"/><Relationship Id="rId1" Type="http://schemas.openxmlformats.org/officeDocument/2006/relationships/slideLayout" Target="../slideLayouts/slideLayout2.xml"/><Relationship Id="rId6" Type="http://schemas.microsoft.com/office/2007/relationships/diagramDrawing" Target="../diagrams/drawing46.xml"/><Relationship Id="rId5" Type="http://schemas.openxmlformats.org/officeDocument/2006/relationships/diagramColors" Target="../diagrams/colors46.xml"/><Relationship Id="rId4" Type="http://schemas.openxmlformats.org/officeDocument/2006/relationships/diagramQuickStyle" Target="../diagrams/quickStyle46.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8" Type="http://schemas.openxmlformats.org/officeDocument/2006/relationships/diagramLayout" Target="../diagrams/layout48.xml"/><Relationship Id="rId3" Type="http://schemas.openxmlformats.org/officeDocument/2006/relationships/diagramLayout" Target="../diagrams/layout47.xml"/><Relationship Id="rId7" Type="http://schemas.openxmlformats.org/officeDocument/2006/relationships/diagramData" Target="../diagrams/data48.xml"/><Relationship Id="rId2" Type="http://schemas.openxmlformats.org/officeDocument/2006/relationships/diagramData" Target="../diagrams/data47.xml"/><Relationship Id="rId1" Type="http://schemas.openxmlformats.org/officeDocument/2006/relationships/slideLayout" Target="../slideLayouts/slideLayout2.xml"/><Relationship Id="rId6" Type="http://schemas.microsoft.com/office/2007/relationships/diagramDrawing" Target="../diagrams/drawing47.xml"/><Relationship Id="rId11" Type="http://schemas.microsoft.com/office/2007/relationships/diagramDrawing" Target="../diagrams/drawing48.xml"/><Relationship Id="rId5" Type="http://schemas.openxmlformats.org/officeDocument/2006/relationships/diagramColors" Target="../diagrams/colors47.xml"/><Relationship Id="rId10" Type="http://schemas.openxmlformats.org/officeDocument/2006/relationships/diagramColors" Target="../diagrams/colors48.xml"/><Relationship Id="rId4" Type="http://schemas.openxmlformats.org/officeDocument/2006/relationships/diagramQuickStyle" Target="../diagrams/quickStyle47.xml"/><Relationship Id="rId9" Type="http://schemas.openxmlformats.org/officeDocument/2006/relationships/diagramQuickStyle" Target="../diagrams/quickStyle48.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3" Type="http://schemas.openxmlformats.org/officeDocument/2006/relationships/diagramLayout" Target="../diagrams/layout49.xml"/><Relationship Id="rId2" Type="http://schemas.openxmlformats.org/officeDocument/2006/relationships/diagramData" Target="../diagrams/data49.xml"/><Relationship Id="rId1" Type="http://schemas.openxmlformats.org/officeDocument/2006/relationships/slideLayout" Target="../slideLayouts/slideLayout2.xml"/><Relationship Id="rId6" Type="http://schemas.microsoft.com/office/2007/relationships/diagramDrawing" Target="../diagrams/drawing49.xml"/><Relationship Id="rId5" Type="http://schemas.openxmlformats.org/officeDocument/2006/relationships/diagramColors" Target="../diagrams/colors49.xml"/><Relationship Id="rId4" Type="http://schemas.openxmlformats.org/officeDocument/2006/relationships/diagramQuickStyle" Target="../diagrams/quickStyle49.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3" Type="http://schemas.openxmlformats.org/officeDocument/2006/relationships/diagramLayout" Target="../diagrams/layout50.xml"/><Relationship Id="rId2" Type="http://schemas.openxmlformats.org/officeDocument/2006/relationships/diagramData" Target="../diagrams/data50.xml"/><Relationship Id="rId1" Type="http://schemas.openxmlformats.org/officeDocument/2006/relationships/slideLayout" Target="../slideLayouts/slideLayout2.xml"/><Relationship Id="rId6" Type="http://schemas.microsoft.com/office/2007/relationships/diagramDrawing" Target="../diagrams/drawing50.xml"/><Relationship Id="rId5" Type="http://schemas.openxmlformats.org/officeDocument/2006/relationships/diagramColors" Target="../diagrams/colors50.xml"/><Relationship Id="rId4" Type="http://schemas.openxmlformats.org/officeDocument/2006/relationships/diagramQuickStyle" Target="../diagrams/quickStyle50.xml"/></Relationships>
</file>

<file path=ppt/slides/_rels/slide193.xml.rels><?xml version="1.0" encoding="UTF-8" standalone="yes"?>
<Relationships xmlns="http://schemas.openxmlformats.org/package/2006/relationships"><Relationship Id="rId3" Type="http://schemas.openxmlformats.org/officeDocument/2006/relationships/diagramLayout" Target="../diagrams/layout51.xml"/><Relationship Id="rId2" Type="http://schemas.openxmlformats.org/officeDocument/2006/relationships/diagramData" Target="../diagrams/data51.xml"/><Relationship Id="rId1" Type="http://schemas.openxmlformats.org/officeDocument/2006/relationships/slideLayout" Target="../slideLayouts/slideLayout2.xml"/><Relationship Id="rId6" Type="http://schemas.microsoft.com/office/2007/relationships/diagramDrawing" Target="../diagrams/drawing51.xml"/><Relationship Id="rId5" Type="http://schemas.openxmlformats.org/officeDocument/2006/relationships/diagramColors" Target="../diagrams/colors51.xml"/><Relationship Id="rId4" Type="http://schemas.openxmlformats.org/officeDocument/2006/relationships/diagramQuickStyle" Target="../diagrams/quickStyle51.xml"/></Relationships>
</file>

<file path=ppt/slides/_rels/slide194.xml.rels><?xml version="1.0" encoding="UTF-8" standalone="yes"?>
<Relationships xmlns="http://schemas.openxmlformats.org/package/2006/relationships"><Relationship Id="rId3" Type="http://schemas.openxmlformats.org/officeDocument/2006/relationships/diagramLayout" Target="../diagrams/layout52.xml"/><Relationship Id="rId2" Type="http://schemas.openxmlformats.org/officeDocument/2006/relationships/diagramData" Target="../diagrams/data52.xml"/><Relationship Id="rId1" Type="http://schemas.openxmlformats.org/officeDocument/2006/relationships/slideLayout" Target="../slideLayouts/slideLayout2.xml"/><Relationship Id="rId6" Type="http://schemas.microsoft.com/office/2007/relationships/diagramDrawing" Target="../diagrams/drawing52.xml"/><Relationship Id="rId5" Type="http://schemas.openxmlformats.org/officeDocument/2006/relationships/diagramColors" Target="../diagrams/colors52.xml"/><Relationship Id="rId4" Type="http://schemas.openxmlformats.org/officeDocument/2006/relationships/diagramQuickStyle" Target="../diagrams/quickStyle52.xml"/></Relationships>
</file>

<file path=ppt/slides/_rels/slide195.xml.rels><?xml version="1.0" encoding="UTF-8" standalone="yes"?>
<Relationships xmlns="http://schemas.openxmlformats.org/package/2006/relationships"><Relationship Id="rId3" Type="http://schemas.openxmlformats.org/officeDocument/2006/relationships/diagramLayout" Target="../diagrams/layout53.xml"/><Relationship Id="rId2" Type="http://schemas.openxmlformats.org/officeDocument/2006/relationships/diagramData" Target="../diagrams/data53.xml"/><Relationship Id="rId1" Type="http://schemas.openxmlformats.org/officeDocument/2006/relationships/slideLayout" Target="../slideLayouts/slideLayout2.xml"/><Relationship Id="rId6" Type="http://schemas.microsoft.com/office/2007/relationships/diagramDrawing" Target="../diagrams/drawing53.xml"/><Relationship Id="rId5" Type="http://schemas.openxmlformats.org/officeDocument/2006/relationships/diagramColors" Target="../diagrams/colors53.xml"/><Relationship Id="rId4" Type="http://schemas.openxmlformats.org/officeDocument/2006/relationships/diagramQuickStyle" Target="../diagrams/quickStyle53.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3" Type="http://schemas.openxmlformats.org/officeDocument/2006/relationships/diagramLayout" Target="../diagrams/layout54.xml"/><Relationship Id="rId2" Type="http://schemas.openxmlformats.org/officeDocument/2006/relationships/diagramData" Target="../diagrams/data54.xml"/><Relationship Id="rId1" Type="http://schemas.openxmlformats.org/officeDocument/2006/relationships/slideLayout" Target="../slideLayouts/slideLayout2.xml"/><Relationship Id="rId6" Type="http://schemas.microsoft.com/office/2007/relationships/diagramDrawing" Target="../diagrams/drawing54.xml"/><Relationship Id="rId5" Type="http://schemas.openxmlformats.org/officeDocument/2006/relationships/diagramColors" Target="../diagrams/colors54.xml"/><Relationship Id="rId4" Type="http://schemas.openxmlformats.org/officeDocument/2006/relationships/diagramQuickStyle" Target="../diagrams/quickStyle54.xml"/></Relationships>
</file>

<file path=ppt/slides/_rels/slide201.xml.rels><?xml version="1.0" encoding="UTF-8" standalone="yes"?>
<Relationships xmlns="http://schemas.openxmlformats.org/package/2006/relationships"><Relationship Id="rId3" Type="http://schemas.openxmlformats.org/officeDocument/2006/relationships/diagramLayout" Target="../diagrams/layout55.xml"/><Relationship Id="rId2" Type="http://schemas.openxmlformats.org/officeDocument/2006/relationships/diagramData" Target="../diagrams/data55.xml"/><Relationship Id="rId1" Type="http://schemas.openxmlformats.org/officeDocument/2006/relationships/slideLayout" Target="../slideLayouts/slideLayout2.xml"/><Relationship Id="rId6" Type="http://schemas.microsoft.com/office/2007/relationships/diagramDrawing" Target="../diagrams/drawing55.xml"/><Relationship Id="rId5" Type="http://schemas.openxmlformats.org/officeDocument/2006/relationships/diagramColors" Target="../diagrams/colors55.xml"/><Relationship Id="rId4" Type="http://schemas.openxmlformats.org/officeDocument/2006/relationships/diagramQuickStyle" Target="../diagrams/quickStyle55.xml"/></Relationships>
</file>

<file path=ppt/slides/_rels/slide202.xml.rels><?xml version="1.0" encoding="UTF-8" standalone="yes"?>
<Relationships xmlns="http://schemas.openxmlformats.org/package/2006/relationships"><Relationship Id="rId3" Type="http://schemas.openxmlformats.org/officeDocument/2006/relationships/diagramLayout" Target="../diagrams/layout56.xml"/><Relationship Id="rId2" Type="http://schemas.openxmlformats.org/officeDocument/2006/relationships/diagramData" Target="../diagrams/data56.xml"/><Relationship Id="rId1" Type="http://schemas.openxmlformats.org/officeDocument/2006/relationships/slideLayout" Target="../slideLayouts/slideLayout2.xml"/><Relationship Id="rId6" Type="http://schemas.microsoft.com/office/2007/relationships/diagramDrawing" Target="../diagrams/drawing56.xml"/><Relationship Id="rId5" Type="http://schemas.openxmlformats.org/officeDocument/2006/relationships/diagramColors" Target="../diagrams/colors56.xml"/><Relationship Id="rId4" Type="http://schemas.openxmlformats.org/officeDocument/2006/relationships/diagramQuickStyle" Target="../diagrams/quickStyle56.xml"/></Relationships>
</file>

<file path=ppt/slides/_rels/slide203.xml.rels><?xml version="1.0" encoding="UTF-8" standalone="yes"?>
<Relationships xmlns="http://schemas.openxmlformats.org/package/2006/relationships"><Relationship Id="rId3" Type="http://schemas.openxmlformats.org/officeDocument/2006/relationships/diagramLayout" Target="../diagrams/layout57.xml"/><Relationship Id="rId2" Type="http://schemas.openxmlformats.org/officeDocument/2006/relationships/diagramData" Target="../diagrams/data57.xml"/><Relationship Id="rId1" Type="http://schemas.openxmlformats.org/officeDocument/2006/relationships/slideLayout" Target="../slideLayouts/slideLayout2.xml"/><Relationship Id="rId6" Type="http://schemas.microsoft.com/office/2007/relationships/diagramDrawing" Target="../diagrams/drawing57.xml"/><Relationship Id="rId5" Type="http://schemas.openxmlformats.org/officeDocument/2006/relationships/diagramColors" Target="../diagrams/colors57.xml"/><Relationship Id="rId4" Type="http://schemas.openxmlformats.org/officeDocument/2006/relationships/diagramQuickStyle" Target="../diagrams/quickStyle57.xml"/></Relationships>
</file>

<file path=ppt/slides/_rels/slide204.xml.rels><?xml version="1.0" encoding="UTF-8" standalone="yes"?>
<Relationships xmlns="http://schemas.openxmlformats.org/package/2006/relationships"><Relationship Id="rId3" Type="http://schemas.openxmlformats.org/officeDocument/2006/relationships/diagramLayout" Target="../diagrams/layout58.xml"/><Relationship Id="rId2" Type="http://schemas.openxmlformats.org/officeDocument/2006/relationships/diagramData" Target="../diagrams/data58.xml"/><Relationship Id="rId1" Type="http://schemas.openxmlformats.org/officeDocument/2006/relationships/slideLayout" Target="../slideLayouts/slideLayout2.xml"/><Relationship Id="rId6" Type="http://schemas.microsoft.com/office/2007/relationships/diagramDrawing" Target="../diagrams/drawing58.xml"/><Relationship Id="rId5" Type="http://schemas.openxmlformats.org/officeDocument/2006/relationships/diagramColors" Target="../diagrams/colors58.xml"/><Relationship Id="rId4" Type="http://schemas.openxmlformats.org/officeDocument/2006/relationships/diagramQuickStyle" Target="../diagrams/quickStyle58.xml"/></Relationships>
</file>

<file path=ppt/slides/_rels/slide205.xml.rels><?xml version="1.0" encoding="UTF-8" standalone="yes"?>
<Relationships xmlns="http://schemas.openxmlformats.org/package/2006/relationships"><Relationship Id="rId3" Type="http://schemas.openxmlformats.org/officeDocument/2006/relationships/diagramLayout" Target="../diagrams/layout59.xml"/><Relationship Id="rId2" Type="http://schemas.openxmlformats.org/officeDocument/2006/relationships/diagramData" Target="../diagrams/data59.xml"/><Relationship Id="rId1" Type="http://schemas.openxmlformats.org/officeDocument/2006/relationships/slideLayout" Target="../slideLayouts/slideLayout2.xml"/><Relationship Id="rId6" Type="http://schemas.microsoft.com/office/2007/relationships/diagramDrawing" Target="../diagrams/drawing59.xml"/><Relationship Id="rId5" Type="http://schemas.openxmlformats.org/officeDocument/2006/relationships/diagramColors" Target="../diagrams/colors59.xml"/><Relationship Id="rId4" Type="http://schemas.openxmlformats.org/officeDocument/2006/relationships/diagramQuickStyle" Target="../diagrams/quickStyle59.xml"/></Relationships>
</file>

<file path=ppt/slides/_rels/slide206.xml.rels><?xml version="1.0" encoding="UTF-8" standalone="yes"?>
<Relationships xmlns="http://schemas.openxmlformats.org/package/2006/relationships"><Relationship Id="rId3" Type="http://schemas.openxmlformats.org/officeDocument/2006/relationships/diagramLayout" Target="../diagrams/layout60.xml"/><Relationship Id="rId2" Type="http://schemas.openxmlformats.org/officeDocument/2006/relationships/diagramData" Target="../diagrams/data60.xml"/><Relationship Id="rId1" Type="http://schemas.openxmlformats.org/officeDocument/2006/relationships/slideLayout" Target="../slideLayouts/slideLayout2.xml"/><Relationship Id="rId6" Type="http://schemas.microsoft.com/office/2007/relationships/diagramDrawing" Target="../diagrams/drawing60.xml"/><Relationship Id="rId5" Type="http://schemas.openxmlformats.org/officeDocument/2006/relationships/diagramColors" Target="../diagrams/colors60.xml"/><Relationship Id="rId4" Type="http://schemas.openxmlformats.org/officeDocument/2006/relationships/diagramQuickStyle" Target="../diagrams/quickStyle60.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3" Type="http://schemas.openxmlformats.org/officeDocument/2006/relationships/diagramLayout" Target="../diagrams/layout61.xml"/><Relationship Id="rId2" Type="http://schemas.openxmlformats.org/officeDocument/2006/relationships/diagramData" Target="../diagrams/data61.xml"/><Relationship Id="rId1" Type="http://schemas.openxmlformats.org/officeDocument/2006/relationships/slideLayout" Target="../slideLayouts/slideLayout2.xml"/><Relationship Id="rId6" Type="http://schemas.microsoft.com/office/2007/relationships/diagramDrawing" Target="../diagrams/drawing61.xml"/><Relationship Id="rId5" Type="http://schemas.openxmlformats.org/officeDocument/2006/relationships/diagramColors" Target="../diagrams/colors61.xml"/><Relationship Id="rId4" Type="http://schemas.openxmlformats.org/officeDocument/2006/relationships/diagramQuickStyle" Target="../diagrams/quickStyle61.xml"/></Relationships>
</file>

<file path=ppt/slides/_rels/slide209.xml.rels><?xml version="1.0" encoding="UTF-8" standalone="yes"?>
<Relationships xmlns="http://schemas.openxmlformats.org/package/2006/relationships"><Relationship Id="rId3" Type="http://schemas.openxmlformats.org/officeDocument/2006/relationships/diagramLayout" Target="../diagrams/layout62.xml"/><Relationship Id="rId2" Type="http://schemas.openxmlformats.org/officeDocument/2006/relationships/diagramData" Target="../diagrams/data62.xml"/><Relationship Id="rId1" Type="http://schemas.openxmlformats.org/officeDocument/2006/relationships/slideLayout" Target="../slideLayouts/slideLayout2.xml"/><Relationship Id="rId6" Type="http://schemas.microsoft.com/office/2007/relationships/diagramDrawing" Target="../diagrams/drawing62.xml"/><Relationship Id="rId5" Type="http://schemas.openxmlformats.org/officeDocument/2006/relationships/diagramColors" Target="../diagrams/colors62.xml"/><Relationship Id="rId4" Type="http://schemas.openxmlformats.org/officeDocument/2006/relationships/diagramQuickStyle" Target="../diagrams/quickStyle62.xml"/></Relationships>
</file>

<file path=ppt/slides/_rels/slide210.xml.rels><?xml version="1.0" encoding="UTF-8" standalone="yes"?>
<Relationships xmlns="http://schemas.openxmlformats.org/package/2006/relationships"><Relationship Id="rId3" Type="http://schemas.openxmlformats.org/officeDocument/2006/relationships/diagramLayout" Target="../diagrams/layout63.xml"/><Relationship Id="rId2" Type="http://schemas.openxmlformats.org/officeDocument/2006/relationships/diagramData" Target="../diagrams/data63.xml"/><Relationship Id="rId1" Type="http://schemas.openxmlformats.org/officeDocument/2006/relationships/slideLayout" Target="../slideLayouts/slideLayout2.xml"/><Relationship Id="rId6" Type="http://schemas.microsoft.com/office/2007/relationships/diagramDrawing" Target="../diagrams/drawing63.xml"/><Relationship Id="rId5" Type="http://schemas.openxmlformats.org/officeDocument/2006/relationships/diagramColors" Target="../diagrams/colors63.xml"/><Relationship Id="rId4" Type="http://schemas.openxmlformats.org/officeDocument/2006/relationships/diagramQuickStyle" Target="../diagrams/quickStyle63.xml"/></Relationships>
</file>

<file path=ppt/slides/_rels/slide211.xml.rels><?xml version="1.0" encoding="UTF-8" standalone="yes"?>
<Relationships xmlns="http://schemas.openxmlformats.org/package/2006/relationships"><Relationship Id="rId3" Type="http://schemas.openxmlformats.org/officeDocument/2006/relationships/diagramLayout" Target="../diagrams/layout64.xml"/><Relationship Id="rId2" Type="http://schemas.openxmlformats.org/officeDocument/2006/relationships/diagramData" Target="../diagrams/data64.xml"/><Relationship Id="rId1" Type="http://schemas.openxmlformats.org/officeDocument/2006/relationships/slideLayout" Target="../slideLayouts/slideLayout2.xml"/><Relationship Id="rId6" Type="http://schemas.microsoft.com/office/2007/relationships/diagramDrawing" Target="../diagrams/drawing64.xml"/><Relationship Id="rId5" Type="http://schemas.openxmlformats.org/officeDocument/2006/relationships/diagramColors" Target="../diagrams/colors64.xml"/><Relationship Id="rId4" Type="http://schemas.openxmlformats.org/officeDocument/2006/relationships/diagramQuickStyle" Target="../diagrams/quickStyle64.xml"/></Relationships>
</file>

<file path=ppt/slides/_rels/slide212.xml.rels><?xml version="1.0" encoding="UTF-8" standalone="yes"?>
<Relationships xmlns="http://schemas.openxmlformats.org/package/2006/relationships"><Relationship Id="rId3" Type="http://schemas.openxmlformats.org/officeDocument/2006/relationships/diagramLayout" Target="../diagrams/layout65.xml"/><Relationship Id="rId2" Type="http://schemas.openxmlformats.org/officeDocument/2006/relationships/diagramData" Target="../diagrams/data65.xml"/><Relationship Id="rId1" Type="http://schemas.openxmlformats.org/officeDocument/2006/relationships/slideLayout" Target="../slideLayouts/slideLayout2.xml"/><Relationship Id="rId6" Type="http://schemas.microsoft.com/office/2007/relationships/diagramDrawing" Target="../diagrams/drawing65.xml"/><Relationship Id="rId5" Type="http://schemas.openxmlformats.org/officeDocument/2006/relationships/diagramColors" Target="../diagrams/colors65.xml"/><Relationship Id="rId4" Type="http://schemas.openxmlformats.org/officeDocument/2006/relationships/diagramQuickStyle" Target="../diagrams/quickStyle65.xml"/></Relationships>
</file>

<file path=ppt/slides/_rels/slide213.xml.rels><?xml version="1.0" encoding="UTF-8" standalone="yes"?>
<Relationships xmlns="http://schemas.openxmlformats.org/package/2006/relationships"><Relationship Id="rId3" Type="http://schemas.openxmlformats.org/officeDocument/2006/relationships/diagramLayout" Target="../diagrams/layout66.xml"/><Relationship Id="rId2" Type="http://schemas.openxmlformats.org/officeDocument/2006/relationships/diagramData" Target="../diagrams/data66.xml"/><Relationship Id="rId1" Type="http://schemas.openxmlformats.org/officeDocument/2006/relationships/slideLayout" Target="../slideLayouts/slideLayout2.xml"/><Relationship Id="rId6" Type="http://schemas.microsoft.com/office/2007/relationships/diagramDrawing" Target="../diagrams/drawing66.xml"/><Relationship Id="rId5" Type="http://schemas.openxmlformats.org/officeDocument/2006/relationships/diagramColors" Target="../diagrams/colors66.xml"/><Relationship Id="rId4" Type="http://schemas.openxmlformats.org/officeDocument/2006/relationships/diagramQuickStyle" Target="../diagrams/quickStyle66.xml"/></Relationships>
</file>

<file path=ppt/slides/_rels/slide214.xml.rels><?xml version="1.0" encoding="UTF-8" standalone="yes"?>
<Relationships xmlns="http://schemas.openxmlformats.org/package/2006/relationships"><Relationship Id="rId3" Type="http://schemas.openxmlformats.org/officeDocument/2006/relationships/diagramLayout" Target="../diagrams/layout67.xml"/><Relationship Id="rId2" Type="http://schemas.openxmlformats.org/officeDocument/2006/relationships/diagramData" Target="../diagrams/data67.xml"/><Relationship Id="rId1" Type="http://schemas.openxmlformats.org/officeDocument/2006/relationships/slideLayout" Target="../slideLayouts/slideLayout2.xml"/><Relationship Id="rId6" Type="http://schemas.microsoft.com/office/2007/relationships/diagramDrawing" Target="../diagrams/drawing67.xml"/><Relationship Id="rId5" Type="http://schemas.openxmlformats.org/officeDocument/2006/relationships/diagramColors" Target="../diagrams/colors67.xml"/><Relationship Id="rId4" Type="http://schemas.openxmlformats.org/officeDocument/2006/relationships/diagramQuickStyle" Target="../diagrams/quickStyle67.xml"/></Relationships>
</file>

<file path=ppt/slides/_rels/slide215.xml.rels><?xml version="1.0" encoding="UTF-8" standalone="yes"?>
<Relationships xmlns="http://schemas.openxmlformats.org/package/2006/relationships"><Relationship Id="rId3" Type="http://schemas.openxmlformats.org/officeDocument/2006/relationships/diagramLayout" Target="../diagrams/layout68.xml"/><Relationship Id="rId2" Type="http://schemas.openxmlformats.org/officeDocument/2006/relationships/diagramData" Target="../diagrams/data68.xml"/><Relationship Id="rId1" Type="http://schemas.openxmlformats.org/officeDocument/2006/relationships/slideLayout" Target="../slideLayouts/slideLayout2.xml"/><Relationship Id="rId6" Type="http://schemas.microsoft.com/office/2007/relationships/diagramDrawing" Target="../diagrams/drawing68.xml"/><Relationship Id="rId5" Type="http://schemas.openxmlformats.org/officeDocument/2006/relationships/diagramColors" Target="../diagrams/colors68.xml"/><Relationship Id="rId4" Type="http://schemas.openxmlformats.org/officeDocument/2006/relationships/diagramQuickStyle" Target="../diagrams/quickStyle68.xml"/></Relationships>
</file>

<file path=ppt/slides/_rels/slide216.xml.rels><?xml version="1.0" encoding="UTF-8" standalone="yes"?>
<Relationships xmlns="http://schemas.openxmlformats.org/package/2006/relationships"><Relationship Id="rId3" Type="http://schemas.openxmlformats.org/officeDocument/2006/relationships/diagramLayout" Target="../diagrams/layout69.xml"/><Relationship Id="rId2" Type="http://schemas.openxmlformats.org/officeDocument/2006/relationships/diagramData" Target="../diagrams/data69.xml"/><Relationship Id="rId1" Type="http://schemas.openxmlformats.org/officeDocument/2006/relationships/slideLayout" Target="../slideLayouts/slideLayout2.xml"/><Relationship Id="rId6" Type="http://schemas.microsoft.com/office/2007/relationships/diagramDrawing" Target="../diagrams/drawing69.xml"/><Relationship Id="rId5" Type="http://schemas.openxmlformats.org/officeDocument/2006/relationships/diagramColors" Target="../diagrams/colors69.xml"/><Relationship Id="rId4" Type="http://schemas.openxmlformats.org/officeDocument/2006/relationships/diagramQuickStyle" Target="../diagrams/quickStyle69.xml"/></Relationships>
</file>

<file path=ppt/slides/_rels/slide217.xml.rels><?xml version="1.0" encoding="UTF-8" standalone="yes"?>
<Relationships xmlns="http://schemas.openxmlformats.org/package/2006/relationships"><Relationship Id="rId3" Type="http://schemas.openxmlformats.org/officeDocument/2006/relationships/diagramLayout" Target="../diagrams/layout70.xml"/><Relationship Id="rId2" Type="http://schemas.openxmlformats.org/officeDocument/2006/relationships/diagramData" Target="../diagrams/data70.xml"/><Relationship Id="rId1" Type="http://schemas.openxmlformats.org/officeDocument/2006/relationships/slideLayout" Target="../slideLayouts/slideLayout2.xml"/><Relationship Id="rId6" Type="http://schemas.microsoft.com/office/2007/relationships/diagramDrawing" Target="../diagrams/drawing70.xml"/><Relationship Id="rId5" Type="http://schemas.openxmlformats.org/officeDocument/2006/relationships/diagramColors" Target="../diagrams/colors70.xml"/><Relationship Id="rId4" Type="http://schemas.openxmlformats.org/officeDocument/2006/relationships/diagramQuickStyle" Target="../diagrams/quickStyle70.xml"/></Relationships>
</file>

<file path=ppt/slides/_rels/slide218.xml.rels><?xml version="1.0" encoding="UTF-8" standalone="yes"?>
<Relationships xmlns="http://schemas.openxmlformats.org/package/2006/relationships"><Relationship Id="rId3" Type="http://schemas.openxmlformats.org/officeDocument/2006/relationships/diagramLayout" Target="../diagrams/layout71.xml"/><Relationship Id="rId2" Type="http://schemas.openxmlformats.org/officeDocument/2006/relationships/diagramData" Target="../diagrams/data71.xml"/><Relationship Id="rId1" Type="http://schemas.openxmlformats.org/officeDocument/2006/relationships/slideLayout" Target="../slideLayouts/slideLayout2.xml"/><Relationship Id="rId6" Type="http://schemas.microsoft.com/office/2007/relationships/diagramDrawing" Target="../diagrams/drawing71.xml"/><Relationship Id="rId5" Type="http://schemas.openxmlformats.org/officeDocument/2006/relationships/diagramColors" Target="../diagrams/colors71.xml"/><Relationship Id="rId4" Type="http://schemas.openxmlformats.org/officeDocument/2006/relationships/diagramQuickStyle" Target="../diagrams/quickStyle71.xml"/></Relationships>
</file>

<file path=ppt/slides/_rels/slide219.xml.rels><?xml version="1.0" encoding="UTF-8" standalone="yes"?>
<Relationships xmlns="http://schemas.openxmlformats.org/package/2006/relationships"><Relationship Id="rId3" Type="http://schemas.openxmlformats.org/officeDocument/2006/relationships/diagramLayout" Target="../diagrams/layout72.xml"/><Relationship Id="rId2" Type="http://schemas.openxmlformats.org/officeDocument/2006/relationships/diagramData" Target="../diagrams/data72.xml"/><Relationship Id="rId1" Type="http://schemas.openxmlformats.org/officeDocument/2006/relationships/slideLayout" Target="../slideLayouts/slideLayout2.xml"/><Relationship Id="rId6" Type="http://schemas.microsoft.com/office/2007/relationships/diagramDrawing" Target="../diagrams/drawing72.xml"/><Relationship Id="rId5" Type="http://schemas.openxmlformats.org/officeDocument/2006/relationships/diagramColors" Target="../diagrams/colors72.xml"/><Relationship Id="rId4" Type="http://schemas.openxmlformats.org/officeDocument/2006/relationships/diagramQuickStyle" Target="../diagrams/quickStyle72.xml"/></Relationships>
</file>

<file path=ppt/slides/_rels/slide220.xml.rels><?xml version="1.0" encoding="UTF-8" standalone="yes"?>
<Relationships xmlns="http://schemas.openxmlformats.org/package/2006/relationships"><Relationship Id="rId3" Type="http://schemas.openxmlformats.org/officeDocument/2006/relationships/diagramLayout" Target="../diagrams/layout73.xml"/><Relationship Id="rId2" Type="http://schemas.openxmlformats.org/officeDocument/2006/relationships/diagramData" Target="../diagrams/data73.xml"/><Relationship Id="rId1" Type="http://schemas.openxmlformats.org/officeDocument/2006/relationships/slideLayout" Target="../slideLayouts/slideLayout2.xml"/><Relationship Id="rId6" Type="http://schemas.microsoft.com/office/2007/relationships/diagramDrawing" Target="../diagrams/drawing73.xml"/><Relationship Id="rId5" Type="http://schemas.openxmlformats.org/officeDocument/2006/relationships/diagramColors" Target="../diagrams/colors73.xml"/><Relationship Id="rId4" Type="http://schemas.openxmlformats.org/officeDocument/2006/relationships/diagramQuickStyle" Target="../diagrams/quickStyle73.xml"/></Relationships>
</file>

<file path=ppt/slides/_rels/slide221.xml.rels><?xml version="1.0" encoding="UTF-8" standalone="yes"?>
<Relationships xmlns="http://schemas.openxmlformats.org/package/2006/relationships"><Relationship Id="rId3" Type="http://schemas.openxmlformats.org/officeDocument/2006/relationships/diagramLayout" Target="../diagrams/layout74.xml"/><Relationship Id="rId2" Type="http://schemas.openxmlformats.org/officeDocument/2006/relationships/diagramData" Target="../diagrams/data74.xml"/><Relationship Id="rId1" Type="http://schemas.openxmlformats.org/officeDocument/2006/relationships/slideLayout" Target="../slideLayouts/slideLayout2.xml"/><Relationship Id="rId6" Type="http://schemas.microsoft.com/office/2007/relationships/diagramDrawing" Target="../diagrams/drawing74.xml"/><Relationship Id="rId5" Type="http://schemas.openxmlformats.org/officeDocument/2006/relationships/diagramColors" Target="../diagrams/colors74.xml"/><Relationship Id="rId4" Type="http://schemas.openxmlformats.org/officeDocument/2006/relationships/diagramQuickStyle" Target="../diagrams/quickStyle74.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3.xml.rels><?xml version="1.0" encoding="UTF-8" standalone="yes"?>
<Relationships xmlns="http://schemas.openxmlformats.org/package/2006/relationships"><Relationship Id="rId3" Type="http://schemas.openxmlformats.org/officeDocument/2006/relationships/diagramLayout" Target="../diagrams/layout75.xml"/><Relationship Id="rId2" Type="http://schemas.openxmlformats.org/officeDocument/2006/relationships/diagramData" Target="../diagrams/data75.xml"/><Relationship Id="rId1" Type="http://schemas.openxmlformats.org/officeDocument/2006/relationships/slideLayout" Target="../slideLayouts/slideLayout2.xml"/><Relationship Id="rId6" Type="http://schemas.microsoft.com/office/2007/relationships/diagramDrawing" Target="../diagrams/drawing75.xml"/><Relationship Id="rId5" Type="http://schemas.openxmlformats.org/officeDocument/2006/relationships/diagramColors" Target="../diagrams/colors75.xml"/><Relationship Id="rId4" Type="http://schemas.openxmlformats.org/officeDocument/2006/relationships/diagramQuickStyle" Target="../diagrams/quickStyle75.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3" Type="http://schemas.openxmlformats.org/officeDocument/2006/relationships/diagramLayout" Target="../diagrams/layout76.xml"/><Relationship Id="rId2" Type="http://schemas.openxmlformats.org/officeDocument/2006/relationships/diagramData" Target="../diagrams/data76.xml"/><Relationship Id="rId1" Type="http://schemas.openxmlformats.org/officeDocument/2006/relationships/slideLayout" Target="../slideLayouts/slideLayout2.xml"/><Relationship Id="rId6" Type="http://schemas.microsoft.com/office/2007/relationships/diagramDrawing" Target="../diagrams/drawing76.xml"/><Relationship Id="rId5" Type="http://schemas.openxmlformats.org/officeDocument/2006/relationships/diagramColors" Target="../diagrams/colors76.xml"/><Relationship Id="rId4" Type="http://schemas.openxmlformats.org/officeDocument/2006/relationships/diagramQuickStyle" Target="../diagrams/quickStyle76.xml"/></Relationships>
</file>

<file path=ppt/slides/_rels/slide232.xml.rels><?xml version="1.0" encoding="UTF-8" standalone="yes"?>
<Relationships xmlns="http://schemas.openxmlformats.org/package/2006/relationships"><Relationship Id="rId3" Type="http://schemas.openxmlformats.org/officeDocument/2006/relationships/diagramLayout" Target="../diagrams/layout77.xml"/><Relationship Id="rId2" Type="http://schemas.openxmlformats.org/officeDocument/2006/relationships/diagramData" Target="../diagrams/data77.xml"/><Relationship Id="rId1" Type="http://schemas.openxmlformats.org/officeDocument/2006/relationships/slideLayout" Target="../slideLayouts/slideLayout2.xml"/><Relationship Id="rId6" Type="http://schemas.microsoft.com/office/2007/relationships/diagramDrawing" Target="../diagrams/drawing77.xml"/><Relationship Id="rId5" Type="http://schemas.openxmlformats.org/officeDocument/2006/relationships/diagramColors" Target="../diagrams/colors77.xml"/><Relationship Id="rId4" Type="http://schemas.openxmlformats.org/officeDocument/2006/relationships/diagramQuickStyle" Target="../diagrams/quickStyle77.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3" Type="http://schemas.openxmlformats.org/officeDocument/2006/relationships/hyperlink" Target="http://www.idtc.icai.org/" TargetMode="External"/><Relationship Id="rId2" Type="http://schemas.openxmlformats.org/officeDocument/2006/relationships/hyperlink" Target="mailto:idtc@icai.in" TargetMode="Externa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p:nvPr>
        </p:nvSpPr>
        <p:spPr>
          <a:xfrm>
            <a:off x="871538" y="2063750"/>
            <a:ext cx="8915400" cy="2263775"/>
          </a:xfrm>
        </p:spPr>
        <p:txBody>
          <a:bodyPr/>
          <a:lstStyle/>
          <a:p>
            <a:pPr eaLnBrk="1" hangingPunct="1"/>
            <a:r>
              <a:rPr lang="en-IN" altLang="en-US" dirty="0"/>
              <a:t>Standardised PPT </a:t>
            </a:r>
            <a:br>
              <a:rPr lang="en-IN" altLang="en-US" dirty="0"/>
            </a:br>
            <a:r>
              <a:rPr lang="en-IN" altLang="en-US" dirty="0"/>
              <a:t>on </a:t>
            </a:r>
            <a:br>
              <a:rPr lang="en-IN" altLang="en-US"/>
            </a:br>
            <a:r>
              <a:rPr lang="en-IN" altLang="en-US"/>
              <a:t>Revised Model </a:t>
            </a:r>
            <a:r>
              <a:rPr lang="en-IN" altLang="en-US" dirty="0"/>
              <a:t>GST Law</a:t>
            </a:r>
            <a:br>
              <a:rPr lang="en-IN" altLang="en-US" dirty="0"/>
            </a:br>
            <a:r>
              <a:rPr lang="en-IN" altLang="en-US" sz="3600" dirty="0"/>
              <a:t>(Nov 2016)</a:t>
            </a:r>
          </a:p>
        </p:txBody>
      </p:sp>
      <p:sp>
        <p:nvSpPr>
          <p:cNvPr id="3" name="Subtitle 2"/>
          <p:cNvSpPr>
            <a:spLocks noGrp="1"/>
          </p:cNvSpPr>
          <p:nvPr>
            <p:ph type="subTitle" idx="1"/>
          </p:nvPr>
        </p:nvSpPr>
        <p:spPr>
          <a:xfrm>
            <a:off x="2389188" y="4630738"/>
            <a:ext cx="9001125" cy="1655762"/>
          </a:xfrm>
        </p:spPr>
        <p:txBody>
          <a:bodyPr rtlCol="0">
            <a:normAutofit/>
          </a:bodyPr>
          <a:lstStyle/>
          <a:p>
            <a:pPr algn="r" eaLnBrk="1" fontAlgn="auto" hangingPunct="1">
              <a:spcAft>
                <a:spcPts val="0"/>
              </a:spcAft>
              <a:buFont typeface="Wingdings 3" charset="2"/>
              <a:buNone/>
              <a:defRPr/>
            </a:pPr>
            <a:r>
              <a:rPr lang="en-IN" sz="2400" i="1" dirty="0">
                <a:latin typeface="Monotype Corsiva" panose="03010101010201010101" pitchFamily="66" charset="0"/>
              </a:rPr>
              <a:t>Indirect Taxes Committee</a:t>
            </a:r>
          </a:p>
          <a:p>
            <a:pPr algn="r" eaLnBrk="1" fontAlgn="auto" hangingPunct="1">
              <a:spcAft>
                <a:spcPts val="0"/>
              </a:spcAft>
              <a:buFont typeface="Wingdings 3" charset="2"/>
              <a:buNone/>
              <a:defRPr/>
            </a:pPr>
            <a:r>
              <a:rPr lang="en-IN" sz="2400" i="1" dirty="0">
                <a:latin typeface="Monotype Corsiva" panose="03010101010201010101" pitchFamily="66" charset="0"/>
              </a:rPr>
              <a:t>The Institute of Chartered Accountants of India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216025" y="295275"/>
            <a:ext cx="8761413" cy="827088"/>
          </a:xfrm>
        </p:spPr>
        <p:txBody>
          <a:bodyPr/>
          <a:lstStyle/>
          <a:p>
            <a:pPr eaLnBrk="1" hangingPunct="1"/>
            <a:r>
              <a:rPr lang="en-IN" altLang="en-US" dirty="0"/>
              <a:t>Disclaimer &amp; Copy right</a:t>
            </a:r>
          </a:p>
        </p:txBody>
      </p:sp>
      <p:sp>
        <p:nvSpPr>
          <p:cNvPr id="3" name="Content Placeholder 2"/>
          <p:cNvSpPr>
            <a:spLocks noGrp="1"/>
          </p:cNvSpPr>
          <p:nvPr>
            <p:ph idx="1"/>
          </p:nvPr>
        </p:nvSpPr>
        <p:spPr>
          <a:xfrm>
            <a:off x="1358154" y="1481721"/>
            <a:ext cx="9641540" cy="3103726"/>
          </a:xfrm>
        </p:spPr>
        <p:txBody>
          <a:bodyPr/>
          <a:lstStyle/>
          <a:p>
            <a:pPr marL="0" indent="0" algn="just" eaLnBrk="1" hangingPunct="1">
              <a:buFont typeface="Wingdings 3" panose="05040102010807070707" pitchFamily="18" charset="2"/>
              <a:buNone/>
              <a:defRPr/>
            </a:pPr>
            <a:r>
              <a:rPr lang="en-IN" i="1" dirty="0"/>
              <a:t>This presentation has been prepared to provide a standard ‘user presentation’. The views expressed in this presentation are those of Speaker(s). The Institute of Chartered Accountants of India may not necessarily subscribe to the views expressed by the speaker(s). </a:t>
            </a:r>
          </a:p>
          <a:p>
            <a:pPr marL="0" indent="0" algn="just" eaLnBrk="1" hangingPunct="1">
              <a:buFont typeface="Wingdings 3" panose="05040102010807070707" pitchFamily="18" charset="2"/>
              <a:buNone/>
              <a:defRPr/>
            </a:pPr>
            <a:r>
              <a:rPr lang="en-IN" i="1" dirty="0"/>
              <a:t>The information cited in this presentation has been drawn from various sources. While every efforts have been made to keep the information cited in this presentation error free, the Institute or any office do not take the responsibility for any typographical or clerical error which may have crept in while compiling the information provided in this presentation. Further, the information provided in this presentation are subject to the provisions contained under different acts and members are advised to refer to those relevant provision also.</a:t>
            </a:r>
          </a:p>
          <a:p>
            <a:pPr algn="just" eaLnBrk="1" hangingPunct="1">
              <a:defRPr/>
            </a:pPr>
            <a:endParaRPr lang="en-IN" i="1" dirty="0"/>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1741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C2E32E35-BC77-4172-8CB8-6389549FA4FC}" type="slidenum">
              <a:rPr lang="en-IN" altLang="en-US">
                <a:solidFill>
                  <a:schemeClr val="bg1"/>
                </a:solidFill>
              </a:rPr>
              <a:pPr>
                <a:spcBef>
                  <a:spcPct val="0"/>
                </a:spcBef>
                <a:buClrTx/>
                <a:buSzTx/>
                <a:buFontTx/>
                <a:buNone/>
              </a:pPr>
              <a:t>2</a:t>
            </a:fld>
            <a:endParaRPr lang="en-IN" altLang="en-US">
              <a:solidFill>
                <a:schemeClr val="bg1"/>
              </a:solidFill>
            </a:endParaRPr>
          </a:p>
        </p:txBody>
      </p:sp>
      <p:sp>
        <p:nvSpPr>
          <p:cNvPr id="2" name="TextBox 1"/>
          <p:cNvSpPr txBox="1"/>
          <p:nvPr/>
        </p:nvSpPr>
        <p:spPr>
          <a:xfrm>
            <a:off x="4639236" y="4652682"/>
            <a:ext cx="6360458" cy="1015663"/>
          </a:xfrm>
          <a:prstGeom prst="rect">
            <a:avLst/>
          </a:prstGeom>
          <a:noFill/>
        </p:spPr>
        <p:txBody>
          <a:bodyPr wrap="square" rtlCol="0">
            <a:spAutoFit/>
          </a:bodyPr>
          <a:lstStyle/>
          <a:p>
            <a:pPr algn="ctr"/>
            <a:r>
              <a:rPr lang="en-IN" sz="2000" i="1" dirty="0">
                <a:latin typeface="+mn-lt"/>
              </a:rPr>
              <a:t>© The Institute of Chartered Accountants of India</a:t>
            </a:r>
          </a:p>
          <a:p>
            <a:pPr algn="just"/>
            <a:r>
              <a:rPr lang="en-IN" sz="2000" i="1" dirty="0">
                <a:latin typeface="+mn-lt"/>
              </a:rPr>
              <a:t>This standardised PPT may be used by any person with due acknowledgement to the Indirect Taxes Committee of ICAI.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IN"/>
              <a:t>© Indirect Taxes Committee, ICAI</a:t>
            </a:r>
          </a:p>
        </p:txBody>
      </p:sp>
      <p:sp>
        <p:nvSpPr>
          <p:cNvPr id="1843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F2CA3018-812B-4931-BDD6-80A8FEE66041}" type="slidenum">
              <a:rPr lang="en-IN" altLang="en-US">
                <a:solidFill>
                  <a:schemeClr val="bg1"/>
                </a:solidFill>
              </a:rPr>
              <a:pPr>
                <a:spcBef>
                  <a:spcPct val="0"/>
                </a:spcBef>
                <a:buClrTx/>
                <a:buSzTx/>
                <a:buFontTx/>
                <a:buNone/>
              </a:pPr>
              <a:t>3</a:t>
            </a:fld>
            <a:endParaRPr lang="en-IN" altLang="en-US">
              <a:solidFill>
                <a:schemeClr val="bg1"/>
              </a:solidFill>
            </a:endParaRPr>
          </a:p>
        </p:txBody>
      </p:sp>
      <p:sp>
        <p:nvSpPr>
          <p:cNvPr id="5" name="Rectangle 4"/>
          <p:cNvSpPr/>
          <p:nvPr/>
        </p:nvSpPr>
        <p:spPr>
          <a:xfrm>
            <a:off x="3848100" y="2828925"/>
            <a:ext cx="4495800" cy="1200150"/>
          </a:xfrm>
          <a:prstGeom prst="rect">
            <a:avLst/>
          </a:prstGeom>
        </p:spPr>
        <p:txBody>
          <a:bodyPr>
            <a:spAutoFit/>
          </a:bodyPr>
          <a:lstStyle/>
          <a:p>
            <a:pPr>
              <a:defRPr/>
            </a:pPr>
            <a:r>
              <a:rPr lang="en-IN" sz="36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t>Some Basic Concepts</a:t>
            </a:r>
            <a:br>
              <a:rPr lang="en-IN" sz="3600" dirty="0">
                <a:ln w="0"/>
                <a:solidFill>
                  <a:schemeClr val="accent1"/>
                </a:solidFill>
                <a:effectLst>
                  <a:outerShdw blurRad="38100" dist="25400" dir="5400000" algn="ctr" rotWithShape="0">
                    <a:srgbClr val="6E747A">
                      <a:alpha val="43000"/>
                    </a:srgbClr>
                  </a:outerShdw>
                </a:effectLst>
                <a:latin typeface="+mj-lt"/>
                <a:ea typeface="+mj-ea"/>
                <a:cs typeface="+mj-cs"/>
              </a:rPr>
            </a:br>
            <a:endParaRPr lang="en-IN" sz="3600" dirty="0">
              <a:ln w="0"/>
              <a:solidFill>
                <a:schemeClr val="accent1"/>
              </a:solidFill>
              <a:effectLst>
                <a:outerShdw blurRad="38100" dist="25400" dir="5400000" algn="ctr" rotWithShape="0">
                  <a:srgbClr val="6E747A">
                    <a:alpha val="43000"/>
                  </a:srgbClr>
                </a:outerShdw>
              </a:effectLst>
              <a:latin typeface="+mj-lt"/>
              <a:ea typeface="+mj-ea"/>
              <a:cs typeface="+mj-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solidFill>
                  <a:schemeClr val="bg1"/>
                </a:solidFill>
                <a:effectLst>
                  <a:outerShdw blurRad="63500" dist="38100" dir="5400000" algn="t" rotWithShape="0">
                    <a:prstClr val="black">
                      <a:alpha val="25000"/>
                    </a:prstClr>
                  </a:outerShdw>
                </a:effectLst>
              </a:rPr>
              <a:t>GST: Objective</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9459" name="Content Placeholder 2"/>
          <p:cNvSpPr>
            <a:spLocks noGrp="1"/>
          </p:cNvSpPr>
          <p:nvPr>
            <p:ph idx="1"/>
          </p:nvPr>
        </p:nvSpPr>
        <p:spPr>
          <a:xfrm>
            <a:off x="1216025" y="1860550"/>
            <a:ext cx="8761413" cy="3611563"/>
          </a:xfrm>
        </p:spPr>
        <p:txBody>
          <a:bodyPr/>
          <a:lstStyle/>
          <a:p>
            <a:pPr marL="342900" lvl="1" indent="-342900" algn="just" eaLnBrk="1" hangingPunct="1">
              <a:spcBef>
                <a:spcPct val="0"/>
              </a:spcBef>
              <a:buFont typeface="Wingdings" panose="05000000000000000000" pitchFamily="2" charset="2"/>
              <a:buChar char="§"/>
              <a:defRPr/>
            </a:pPr>
            <a:r>
              <a:rPr lang="en-US" altLang="en-US" sz="3500" dirty="0">
                <a:ea typeface="Cambria Math" panose="02040503050406030204" pitchFamily="18" charset="0"/>
                <a:cs typeface="Cambria Math" panose="02040503050406030204" pitchFamily="18" charset="0"/>
              </a:rPr>
              <a:t>Usher in single rate of tax</a:t>
            </a:r>
          </a:p>
          <a:p>
            <a:pPr marL="342900" lvl="1" indent="-342900" algn="just" eaLnBrk="1" hangingPunct="1">
              <a:spcBef>
                <a:spcPct val="0"/>
              </a:spcBef>
              <a:buFont typeface="Wingdings" panose="05000000000000000000" pitchFamily="2" charset="2"/>
              <a:buChar char="§"/>
              <a:defRPr/>
            </a:pPr>
            <a:endParaRPr lang="en-US" altLang="en-US" sz="3500" dirty="0">
              <a:ea typeface="Cambria Math" panose="02040503050406030204" pitchFamily="18" charset="0"/>
              <a:cs typeface="Cambria Math" panose="02040503050406030204" pitchFamily="18" charset="0"/>
            </a:endParaRPr>
          </a:p>
          <a:p>
            <a:pPr marL="342900" lvl="1" indent="-342900" algn="just" eaLnBrk="1" hangingPunct="1">
              <a:spcBef>
                <a:spcPct val="0"/>
              </a:spcBef>
              <a:buFont typeface="Wingdings" panose="05000000000000000000" pitchFamily="2" charset="2"/>
              <a:buChar char="§"/>
              <a:defRPr/>
            </a:pPr>
            <a:r>
              <a:rPr lang="en-US" altLang="en-US" sz="3500" dirty="0">
                <a:ea typeface="Cambria Math" panose="02040503050406030204" pitchFamily="18" charset="0"/>
                <a:cs typeface="Cambria Math" panose="02040503050406030204" pitchFamily="18" charset="0"/>
              </a:rPr>
              <a:t>Uniform tax across the country</a:t>
            </a:r>
          </a:p>
          <a:p>
            <a:pPr marL="342900" lvl="1" indent="-342900" algn="just" eaLnBrk="1" hangingPunct="1">
              <a:spcBef>
                <a:spcPct val="0"/>
              </a:spcBef>
              <a:buFont typeface="Wingdings" panose="05000000000000000000" pitchFamily="2" charset="2"/>
              <a:buChar char="§"/>
              <a:defRPr/>
            </a:pPr>
            <a:endParaRPr lang="en-IN" altLang="en-US" sz="3500" dirty="0"/>
          </a:p>
          <a:p>
            <a:pPr marL="342900" lvl="1" indent="-342900" algn="just" eaLnBrk="1" hangingPunct="1">
              <a:spcBef>
                <a:spcPct val="0"/>
              </a:spcBef>
              <a:buFont typeface="Wingdings" panose="05000000000000000000" pitchFamily="2" charset="2"/>
              <a:buChar char="§"/>
              <a:defRPr/>
            </a:pPr>
            <a:r>
              <a:rPr lang="en-IN" altLang="en-US" sz="3500" dirty="0"/>
              <a:t>Reduce cascading effect of taxes</a:t>
            </a:r>
          </a:p>
          <a:p>
            <a:pPr marL="342900" lvl="1" indent="-342900" algn="just" eaLnBrk="1" hangingPunct="1">
              <a:spcBef>
                <a:spcPct val="0"/>
              </a:spcBef>
              <a:buFont typeface="Wingdings" panose="05000000000000000000" pitchFamily="2" charset="2"/>
              <a:buChar char="§"/>
              <a:defRPr/>
            </a:pPr>
            <a:endParaRPr lang="en-IN" altLang="en-US" sz="3500" dirty="0"/>
          </a:p>
          <a:p>
            <a:pPr marL="342900" lvl="1" indent="-342900" algn="just" eaLnBrk="1" hangingPunct="1">
              <a:spcBef>
                <a:spcPct val="0"/>
              </a:spcBef>
              <a:buFont typeface="Wingdings" panose="05000000000000000000" pitchFamily="2" charset="2"/>
              <a:buChar char="§"/>
              <a:defRPr/>
            </a:pPr>
            <a:r>
              <a:rPr lang="en-IN" altLang="en-US" sz="3500" dirty="0"/>
              <a:t>Principle of </a:t>
            </a:r>
            <a:r>
              <a:rPr lang="en-US" altLang="en-US" sz="3500" dirty="0">
                <a:ea typeface="Cambria Math" panose="02040503050406030204" pitchFamily="18" charset="0"/>
                <a:cs typeface="Cambria Math" panose="02040503050406030204" pitchFamily="18" charset="0"/>
              </a:rPr>
              <a:t>‘consumption-based taxation’</a:t>
            </a:r>
          </a:p>
          <a:p>
            <a:pPr marL="342900" lvl="1" indent="-342900" algn="just" eaLnBrk="1" hangingPunct="1">
              <a:spcBef>
                <a:spcPct val="0"/>
              </a:spcBef>
              <a:buFont typeface="Wingdings" panose="05000000000000000000" pitchFamily="2" charset="2"/>
              <a:buChar char="§"/>
              <a:defRPr/>
            </a:pPr>
            <a:endParaRPr lang="en-IN" altLang="en-US" sz="2000"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1946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FE29F714-C371-4D5F-8DCF-D3A490DAEB6F}" type="slidenum">
              <a:rPr lang="en-IN" altLang="en-US">
                <a:solidFill>
                  <a:schemeClr val="bg1"/>
                </a:solidFill>
              </a:rPr>
              <a:pPr>
                <a:spcBef>
                  <a:spcPct val="0"/>
                </a:spcBef>
                <a:buClrTx/>
                <a:buSzTx/>
                <a:buFontTx/>
                <a:buNone/>
              </a:pPr>
              <a:t>4</a:t>
            </a:fld>
            <a:endParaRPr lang="en-IN" altLang="en-US">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6038" y="295275"/>
            <a:ext cx="8761412" cy="827088"/>
          </a:xfrm>
        </p:spPr>
        <p:txBody>
          <a:bodyPr rtlCol="0">
            <a:noAutofit/>
          </a:bodyPr>
          <a:lstStyle/>
          <a:p>
            <a:pPr eaLnBrk="1" fontAlgn="auto" hangingPunct="1">
              <a:spcAft>
                <a:spcPts val="0"/>
              </a:spcAft>
              <a:defRPr/>
            </a:pPr>
            <a:r>
              <a:rPr lang="en-IN" sz="3200" dirty="0">
                <a:solidFill>
                  <a:schemeClr val="bg1"/>
                </a:solidFill>
                <a:effectLst>
                  <a:outerShdw blurRad="63500" dist="38100" dir="5400000" algn="t" rotWithShape="0">
                    <a:prstClr val="black">
                      <a:alpha val="25000"/>
                    </a:prstClr>
                  </a:outerShdw>
                </a:effectLst>
              </a:rPr>
              <a:t>Components of GST</a:t>
            </a:r>
            <a:endParaRPr lang="en-IN"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023828322"/>
              </p:ext>
            </p:extLst>
          </p:nvPr>
        </p:nvGraphicFramePr>
        <p:xfrm>
          <a:off x="1184275" y="2031999"/>
          <a:ext cx="10231438" cy="37877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p:cNvSpPr>
            <a:spLocks noGrp="1"/>
          </p:cNvSpPr>
          <p:nvPr>
            <p:ph type="ftr" sz="quarter" idx="11"/>
          </p:nvPr>
        </p:nvSpPr>
        <p:spPr/>
        <p:txBody>
          <a:bodyPr/>
          <a:lstStyle/>
          <a:p>
            <a:pPr>
              <a:defRPr/>
            </a:pPr>
            <a:r>
              <a:rPr lang="en-IN"/>
              <a:t>© Indirect Taxes Committee, ICAI</a:t>
            </a:r>
          </a:p>
        </p:txBody>
      </p:sp>
      <p:sp>
        <p:nvSpPr>
          <p:cNvPr id="2048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B9AEE725-559D-48AC-8391-82F634AC322E}" type="slidenum">
              <a:rPr lang="en-IN" altLang="en-US">
                <a:solidFill>
                  <a:schemeClr val="bg1"/>
                </a:solidFill>
              </a:rPr>
              <a:pPr>
                <a:spcBef>
                  <a:spcPct val="0"/>
                </a:spcBef>
                <a:buClrTx/>
                <a:buSzTx/>
                <a:buFontTx/>
                <a:buNone/>
              </a:pPr>
              <a:t>5</a:t>
            </a:fld>
            <a:endParaRPr lang="en-IN" altLang="en-US">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Concept of CGST, SGST and IGST</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22531" name="Content Placeholder 2"/>
          <p:cNvSpPr>
            <a:spLocks noGrp="1"/>
          </p:cNvSpPr>
          <p:nvPr>
            <p:ph idx="1"/>
          </p:nvPr>
        </p:nvSpPr>
        <p:spPr>
          <a:xfrm>
            <a:off x="1147201" y="1484671"/>
            <a:ext cx="10159898" cy="4522839"/>
          </a:xfrm>
        </p:spPr>
        <p:txBody>
          <a:bodyPr/>
          <a:lstStyle/>
          <a:p>
            <a:pPr marL="342900" lvl="1" indent="-342900" algn="just" eaLnBrk="1" hangingPunct="1">
              <a:spcBef>
                <a:spcPts val="1200"/>
              </a:spcBef>
              <a:buFont typeface="Wingdings" panose="05000000000000000000" pitchFamily="2" charset="2"/>
              <a:buChar char="§"/>
              <a:defRPr/>
            </a:pPr>
            <a:r>
              <a:rPr lang="en-IN" altLang="en-US" sz="3500" dirty="0">
                <a:ea typeface="Cambria Math" panose="02040503050406030204" pitchFamily="18" charset="0"/>
                <a:cs typeface="Cambria Math" panose="02040503050406030204" pitchFamily="18" charset="0"/>
              </a:rPr>
              <a:t>Leviable on Supply of Goods and Services </a:t>
            </a:r>
          </a:p>
          <a:p>
            <a:pPr marL="342900" lvl="1" indent="-342900" algn="just" eaLnBrk="1" hangingPunct="1">
              <a:spcBef>
                <a:spcPts val="1200"/>
              </a:spcBef>
              <a:buFont typeface="Wingdings" panose="05000000000000000000" pitchFamily="2" charset="2"/>
              <a:buChar char="§"/>
              <a:defRPr/>
            </a:pPr>
            <a:endParaRPr lang="en-IN" altLang="en-US" sz="3500" dirty="0">
              <a:ea typeface="Cambria Math" panose="02040503050406030204" pitchFamily="18" charset="0"/>
              <a:cs typeface="Cambria Math" panose="02040503050406030204" pitchFamily="18" charset="0"/>
            </a:endParaRPr>
          </a:p>
          <a:p>
            <a:pPr marL="342900" lvl="1" indent="-342900" algn="just" eaLnBrk="1" hangingPunct="1">
              <a:spcBef>
                <a:spcPts val="1200"/>
              </a:spcBef>
              <a:buFont typeface="Wingdings" panose="05000000000000000000" pitchFamily="2" charset="2"/>
              <a:buChar char="§"/>
              <a:defRPr/>
            </a:pPr>
            <a:r>
              <a:rPr lang="en-IN" altLang="en-US" sz="3500"/>
              <a:t>Levy </a:t>
            </a:r>
            <a:r>
              <a:rPr lang="en-IN" altLang="en-US" sz="3500" dirty="0"/>
              <a:t>on transaction value with set-off of input tax</a:t>
            </a:r>
          </a:p>
          <a:p>
            <a:pPr marL="342900" lvl="1" indent="-342900" algn="just" eaLnBrk="1" hangingPunct="1">
              <a:spcBef>
                <a:spcPts val="1200"/>
              </a:spcBef>
              <a:buFont typeface="Wingdings" panose="05000000000000000000" pitchFamily="2" charset="2"/>
              <a:buChar char="§"/>
              <a:defRPr/>
            </a:pPr>
            <a:endParaRPr lang="en-IN" altLang="en-US" sz="3500" dirty="0"/>
          </a:p>
          <a:p>
            <a:pPr marL="342900" lvl="1" indent="-342900" algn="just" eaLnBrk="1" hangingPunct="1">
              <a:spcBef>
                <a:spcPts val="1200"/>
              </a:spcBef>
              <a:buFont typeface="Wingdings" panose="05000000000000000000" pitchFamily="2" charset="2"/>
              <a:buChar char="§"/>
              <a:defRPr/>
            </a:pPr>
            <a:r>
              <a:rPr lang="en-IN" altLang="en-US" sz="3500" dirty="0"/>
              <a:t>Backed by </a:t>
            </a:r>
            <a:r>
              <a:rPr lang="en-US" altLang="en-US" sz="3500" dirty="0">
                <a:ea typeface="Cambria Math" panose="02040503050406030204" pitchFamily="18" charset="0"/>
                <a:cs typeface="Cambria Math" panose="02040503050406030204" pitchFamily="18" charset="0"/>
              </a:rPr>
              <a:t>Goods and Services Tax Network (GSTN)</a:t>
            </a:r>
            <a:endParaRPr lang="en-IN" altLang="en-US" sz="3500"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2253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3268503F-6CD3-4C5F-AFFB-D314EFDFA744}" type="slidenum">
              <a:rPr lang="en-IN" altLang="en-US">
                <a:solidFill>
                  <a:schemeClr val="bg1"/>
                </a:solidFill>
              </a:rPr>
              <a:pPr>
                <a:spcBef>
                  <a:spcPct val="0"/>
                </a:spcBef>
                <a:buClrTx/>
                <a:buSzTx/>
                <a:buFontTx/>
                <a:buNone/>
              </a:pPr>
              <a:t>6</a:t>
            </a:fld>
            <a:endParaRPr lang="en-IN" altLang="en-US">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Concept of CGST, SGST and IGST</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2355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DF59C3D6-8DFA-4010-B1DD-F9F50D56B245}" type="slidenum">
              <a:rPr lang="en-IN" altLang="en-US">
                <a:solidFill>
                  <a:schemeClr val="bg1"/>
                </a:solidFill>
              </a:rPr>
              <a:pPr>
                <a:spcBef>
                  <a:spcPct val="0"/>
                </a:spcBef>
                <a:buClrTx/>
                <a:buSzTx/>
                <a:buFontTx/>
                <a:buNone/>
              </a:pPr>
              <a:t>7</a:t>
            </a:fld>
            <a:endParaRPr lang="en-IN" altLang="en-US">
              <a:solidFill>
                <a:schemeClr val="bg1"/>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496038978"/>
              </p:ext>
            </p:extLst>
          </p:nvPr>
        </p:nvGraphicFramePr>
        <p:xfrm>
          <a:off x="911875" y="1741487"/>
          <a:ext cx="7298059" cy="4288380"/>
        </p:xfrm>
        <a:graphic>
          <a:graphicData uri="http://schemas.openxmlformats.org/drawingml/2006/table">
            <a:tbl>
              <a:tblPr firstRow="1" bandRow="1">
                <a:tableStyleId>{5C22544A-7EE6-4342-B048-85BDC9FD1C3A}</a:tableStyleId>
              </a:tblPr>
              <a:tblGrid>
                <a:gridCol w="7298059">
                  <a:extLst>
                    <a:ext uri="{9D8B030D-6E8A-4147-A177-3AD203B41FA5}">
                      <a16:colId xmlns:a16="http://schemas.microsoft.com/office/drawing/2014/main" val="20000"/>
                    </a:ext>
                  </a:extLst>
                </a:gridCol>
              </a:tblGrid>
              <a:tr h="579120">
                <a:tc>
                  <a:txBody>
                    <a:bodyPr/>
                    <a:lstStyle/>
                    <a:p>
                      <a:r>
                        <a:rPr lang="en-US" sz="3200" dirty="0">
                          <a:latin typeface="Calibri" panose="020F0502020204030204" pitchFamily="34" charset="0"/>
                        </a:rPr>
                        <a:t>Possible rate structure</a:t>
                      </a:r>
                      <a:endParaRPr lang="en-IN" sz="3200" dirty="0">
                        <a:latin typeface="Calibri" panose="020F0502020204030204" pitchFamily="34" charset="0"/>
                      </a:endParaRPr>
                    </a:p>
                  </a:txBody>
                  <a:tcPr/>
                </a:tc>
                <a:extLst>
                  <a:ext uri="{0D108BD9-81ED-4DB2-BD59-A6C34878D82A}">
                    <a16:rowId xmlns:a16="http://schemas.microsoft.com/office/drawing/2014/main" val="10000"/>
                  </a:ext>
                </a:extLst>
              </a:tr>
              <a:tr h="546940">
                <a:tc>
                  <a:txBody>
                    <a:bodyPr/>
                    <a:lstStyle/>
                    <a:p>
                      <a:pPr algn="l"/>
                      <a:r>
                        <a:rPr lang="en-IN" sz="2400" dirty="0">
                          <a:latin typeface="+mn-lt"/>
                        </a:rPr>
                        <a:t>Exempt Supplies: </a:t>
                      </a:r>
                      <a:r>
                        <a:rPr kumimoji="0" lang="en-IN" sz="2400" b="0" i="0" u="none" strike="noStrike" kern="1200" cap="none" spc="0" normalizeH="0" baseline="0" noProof="0" dirty="0">
                          <a:ln>
                            <a:noFill/>
                          </a:ln>
                          <a:solidFill>
                            <a:srgbClr val="000000"/>
                          </a:solidFill>
                          <a:effectLst/>
                          <a:uLnTx/>
                          <a:uFillTx/>
                          <a:latin typeface="+mn-lt"/>
                          <a:ea typeface="+mn-ea"/>
                          <a:cs typeface="+mn-cs"/>
                        </a:rPr>
                        <a:t>Nil-rate, zero percent supplies</a:t>
                      </a:r>
                      <a:endParaRPr lang="en-IN" sz="2400" dirty="0">
                        <a:latin typeface="+mn-lt"/>
                      </a:endParaRPr>
                    </a:p>
                  </a:txBody>
                  <a:tcPr/>
                </a:tc>
                <a:extLst>
                  <a:ext uri="{0D108BD9-81ED-4DB2-BD59-A6C34878D82A}">
                    <a16:rowId xmlns:a16="http://schemas.microsoft.com/office/drawing/2014/main" val="10001"/>
                  </a:ext>
                </a:extLst>
              </a:tr>
              <a:tr h="546940">
                <a:tc>
                  <a:txBody>
                    <a:bodyPr/>
                    <a:lstStyle/>
                    <a:p>
                      <a:pPr algn="l"/>
                      <a:r>
                        <a:rPr lang="en-IN" sz="2400" dirty="0">
                          <a:latin typeface="+mn-lt"/>
                        </a:rPr>
                        <a:t>Zero-Rated Supplies: Exports and supplies to SEZ</a:t>
                      </a:r>
                    </a:p>
                  </a:txBody>
                  <a:tcPr/>
                </a:tc>
                <a:extLst>
                  <a:ext uri="{0D108BD9-81ED-4DB2-BD59-A6C34878D82A}">
                    <a16:rowId xmlns:a16="http://schemas.microsoft.com/office/drawing/2014/main" val="2568143035"/>
                  </a:ext>
                </a:extLst>
              </a:tr>
              <a:tr h="6685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400" dirty="0">
                          <a:latin typeface="+mn-lt"/>
                        </a:rPr>
                        <a:t>Supplies taxable</a:t>
                      </a:r>
                      <a:r>
                        <a:rPr lang="en-IN" sz="2400" baseline="0" dirty="0">
                          <a:latin typeface="+mn-lt"/>
                        </a:rPr>
                        <a:t> at 5% </a:t>
                      </a:r>
                      <a:endParaRPr lang="en-IN" sz="2400" dirty="0">
                        <a:latin typeface="+mn-lt"/>
                      </a:endParaRPr>
                    </a:p>
                  </a:txBody>
                  <a:tcPr/>
                </a:tc>
                <a:extLst>
                  <a:ext uri="{0D108BD9-81ED-4DB2-BD59-A6C34878D82A}">
                    <a16:rowId xmlns:a16="http://schemas.microsoft.com/office/drawing/2014/main" val="10002"/>
                  </a:ext>
                </a:extLst>
              </a:tr>
              <a:tr h="6489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400" dirty="0">
                          <a:latin typeface="+mn-lt"/>
                        </a:rPr>
                        <a:t>Supplies taxable</a:t>
                      </a:r>
                      <a:r>
                        <a:rPr lang="en-IN" sz="2400" baseline="0" dirty="0">
                          <a:latin typeface="+mn-lt"/>
                        </a:rPr>
                        <a:t> at 12%  </a:t>
                      </a:r>
                      <a:endParaRPr lang="en-IN" sz="2400" dirty="0">
                        <a:latin typeface="+mn-lt"/>
                      </a:endParaRPr>
                    </a:p>
                  </a:txBody>
                  <a:tcPr/>
                </a:tc>
                <a:extLst>
                  <a:ext uri="{0D108BD9-81ED-4DB2-BD59-A6C34878D82A}">
                    <a16:rowId xmlns:a16="http://schemas.microsoft.com/office/drawing/2014/main" val="10003"/>
                  </a:ext>
                </a:extLst>
              </a:tr>
              <a:tr h="6489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400" dirty="0">
                          <a:latin typeface="+mn-lt"/>
                        </a:rPr>
                        <a:t>Supplies taxable</a:t>
                      </a:r>
                      <a:r>
                        <a:rPr lang="en-IN" sz="2400" baseline="0" dirty="0">
                          <a:latin typeface="+mn-lt"/>
                        </a:rPr>
                        <a:t> at 18%  </a:t>
                      </a:r>
                      <a:endParaRPr lang="en-IN" sz="2400" dirty="0">
                        <a:latin typeface="+mn-lt"/>
                      </a:endParaRPr>
                    </a:p>
                  </a:txBody>
                  <a:tcPr/>
                </a:tc>
                <a:extLst>
                  <a:ext uri="{0D108BD9-81ED-4DB2-BD59-A6C34878D82A}">
                    <a16:rowId xmlns:a16="http://schemas.microsoft.com/office/drawing/2014/main" val="3762271420"/>
                  </a:ext>
                </a:extLst>
              </a:tr>
              <a:tr h="6489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400" dirty="0">
                          <a:latin typeface="+mn-lt"/>
                        </a:rPr>
                        <a:t>Supplies taxable</a:t>
                      </a:r>
                      <a:r>
                        <a:rPr lang="en-IN" sz="2400" baseline="0" dirty="0">
                          <a:latin typeface="+mn-lt"/>
                        </a:rPr>
                        <a:t> at 28% </a:t>
                      </a:r>
                      <a:endParaRPr lang="en-IN" sz="2400" dirty="0">
                        <a:latin typeface="+mn-lt"/>
                      </a:endParaRPr>
                    </a:p>
                  </a:txBody>
                  <a:tcPr/>
                </a:tc>
                <a:extLst>
                  <a:ext uri="{0D108BD9-81ED-4DB2-BD59-A6C34878D82A}">
                    <a16:rowId xmlns:a16="http://schemas.microsoft.com/office/drawing/2014/main" val="3859490108"/>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Concept of Supply – Sec. 3 GST Model Law</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a:xfrm>
            <a:off x="528638" y="6507163"/>
            <a:ext cx="3859212" cy="304800"/>
          </a:xfrm>
        </p:spPr>
        <p:txBody>
          <a:bodyPr/>
          <a:lstStyle/>
          <a:p>
            <a:pPr>
              <a:defRPr/>
            </a:pPr>
            <a:r>
              <a:rPr lang="en-IN"/>
              <a:t>© Indirect Taxes Committee, ICAI</a:t>
            </a:r>
          </a:p>
        </p:txBody>
      </p:sp>
      <p:sp>
        <p:nvSpPr>
          <p:cNvPr id="2560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C25D6728-AEED-41A3-B361-9F5C0A990F3B}" type="slidenum">
              <a:rPr lang="en-IN" altLang="en-US">
                <a:solidFill>
                  <a:schemeClr val="bg1"/>
                </a:solidFill>
              </a:rPr>
              <a:pPr>
                <a:spcBef>
                  <a:spcPct val="0"/>
                </a:spcBef>
                <a:buClrTx/>
                <a:buSzTx/>
                <a:buFontTx/>
                <a:buNone/>
              </a:pPr>
              <a:t>8</a:t>
            </a:fld>
            <a:endParaRPr lang="en-IN" altLang="en-US">
              <a:solidFill>
                <a:schemeClr val="bg1"/>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767999371"/>
              </p:ext>
            </p:extLst>
          </p:nvPr>
        </p:nvGraphicFramePr>
        <p:xfrm>
          <a:off x="528638" y="1339173"/>
          <a:ext cx="11172824" cy="5175250"/>
        </p:xfrm>
        <a:graphic>
          <a:graphicData uri="http://schemas.openxmlformats.org/drawingml/2006/table">
            <a:tbl>
              <a:tblPr firstRow="1" bandRow="1">
                <a:tableStyleId>{7DF18680-E054-41AD-8BC1-D1AEF772440D}</a:tableStyleId>
              </a:tblPr>
              <a:tblGrid>
                <a:gridCol w="2345191">
                  <a:extLst>
                    <a:ext uri="{9D8B030D-6E8A-4147-A177-3AD203B41FA5}">
                      <a16:colId xmlns:a16="http://schemas.microsoft.com/office/drawing/2014/main" val="20000"/>
                    </a:ext>
                  </a:extLst>
                </a:gridCol>
                <a:gridCol w="2061028">
                  <a:extLst>
                    <a:ext uri="{9D8B030D-6E8A-4147-A177-3AD203B41FA5}">
                      <a16:colId xmlns:a16="http://schemas.microsoft.com/office/drawing/2014/main" val="20001"/>
                    </a:ext>
                  </a:extLst>
                </a:gridCol>
                <a:gridCol w="4659086">
                  <a:extLst>
                    <a:ext uri="{9D8B030D-6E8A-4147-A177-3AD203B41FA5}">
                      <a16:colId xmlns:a16="http://schemas.microsoft.com/office/drawing/2014/main" val="20002"/>
                    </a:ext>
                  </a:extLst>
                </a:gridCol>
                <a:gridCol w="2107519">
                  <a:extLst>
                    <a:ext uri="{9D8B030D-6E8A-4147-A177-3AD203B41FA5}">
                      <a16:colId xmlns:a16="http://schemas.microsoft.com/office/drawing/2014/main" val="20003"/>
                    </a:ext>
                  </a:extLst>
                </a:gridCol>
              </a:tblGrid>
              <a:tr h="467643">
                <a:tc gridSpan="4">
                  <a:txBody>
                    <a:bodyPr/>
                    <a:lstStyle/>
                    <a:p>
                      <a:pPr algn="ctr"/>
                      <a:r>
                        <a:rPr lang="en-IN" sz="2400" kern="1200" dirty="0"/>
                        <a:t>Section 3 - Meaning and scope of supply</a:t>
                      </a:r>
                      <a:endParaRPr lang="en-IN" sz="2400" b="1" kern="1200" dirty="0">
                        <a:solidFill>
                          <a:schemeClr val="tx1"/>
                        </a:solidFill>
                        <a:latin typeface="+mn-lt"/>
                        <a:ea typeface="+mn-ea"/>
                        <a:cs typeface="+mn-cs"/>
                      </a:endParaRPr>
                    </a:p>
                  </a:txBody>
                  <a:tcPr/>
                </a:tc>
                <a:tc hMerge="1">
                  <a:txBody>
                    <a:bodyPr/>
                    <a:lstStyle/>
                    <a:p>
                      <a:endParaRPr lang="en-IN" dirty="0"/>
                    </a:p>
                  </a:txBody>
                  <a:tcPr/>
                </a:tc>
                <a:tc hMerge="1">
                  <a:txBody>
                    <a:bodyPr/>
                    <a:lstStyle/>
                    <a:p>
                      <a:endParaRPr lang="en-IN" dirty="0"/>
                    </a:p>
                  </a:txBody>
                  <a:tcPr/>
                </a:tc>
                <a:tc hMerge="1">
                  <a:txBody>
                    <a:bodyPr/>
                    <a:lstStyle/>
                    <a:p>
                      <a:endParaRPr lang="en-IN" dirty="0"/>
                    </a:p>
                  </a:txBody>
                  <a:tcPr/>
                </a:tc>
                <a:extLst>
                  <a:ext uri="{0D108BD9-81ED-4DB2-BD59-A6C34878D82A}">
                    <a16:rowId xmlns:a16="http://schemas.microsoft.com/office/drawing/2014/main" val="10000"/>
                  </a:ext>
                </a:extLst>
              </a:tr>
              <a:tr h="405290">
                <a:tc>
                  <a:txBody>
                    <a:bodyPr/>
                    <a:lstStyle/>
                    <a:p>
                      <a:pPr algn="ctr"/>
                      <a:r>
                        <a:rPr lang="en-IN" sz="2000" dirty="0"/>
                        <a:t>Section 3(1)(a)</a:t>
                      </a:r>
                      <a:endParaRPr lang="en-IN" sz="2000" b="1" dirty="0">
                        <a:solidFill>
                          <a:schemeClr val="tx1"/>
                        </a:solidFill>
                      </a:endParaRPr>
                    </a:p>
                  </a:txBody>
                  <a:tcPr/>
                </a:tc>
                <a:tc>
                  <a:txBody>
                    <a:bodyPr/>
                    <a:lstStyle/>
                    <a:p>
                      <a:pPr algn="ctr"/>
                      <a:r>
                        <a:rPr lang="en-IN" sz="2000" dirty="0"/>
                        <a:t>Section 3(1)(b)</a:t>
                      </a:r>
                      <a:endParaRPr lang="en-IN" sz="2000" b="1" dirty="0">
                        <a:solidFill>
                          <a:schemeClr val="tx1"/>
                        </a:solidFill>
                      </a:endParaRPr>
                    </a:p>
                  </a:txBody>
                  <a:tcPr/>
                </a:tc>
                <a:tc>
                  <a:txBody>
                    <a:bodyPr/>
                    <a:lstStyle/>
                    <a:p>
                      <a:pPr algn="ctr"/>
                      <a:r>
                        <a:rPr lang="en-IN" sz="2000" dirty="0"/>
                        <a:t>Section 3(1)(c)</a:t>
                      </a:r>
                      <a:endParaRPr lang="en-IN" sz="2000" b="1" dirty="0">
                        <a:solidFill>
                          <a:schemeClr val="tx1"/>
                        </a:solidFill>
                      </a:endParaRPr>
                    </a:p>
                  </a:txBody>
                  <a:tcPr/>
                </a:tc>
                <a:tc>
                  <a:txBody>
                    <a:bodyPr/>
                    <a:lstStyle/>
                    <a:p>
                      <a:r>
                        <a:rPr lang="en-IN" dirty="0"/>
                        <a:t>Other matters</a:t>
                      </a:r>
                    </a:p>
                  </a:txBody>
                  <a:tcPr/>
                </a:tc>
                <a:extLst>
                  <a:ext uri="{0D108BD9-81ED-4DB2-BD59-A6C34878D82A}">
                    <a16:rowId xmlns:a16="http://schemas.microsoft.com/office/drawing/2014/main" val="10001"/>
                  </a:ext>
                </a:extLst>
              </a:tr>
              <a:tr h="4302317">
                <a:tc>
                  <a:txBody>
                    <a:bodyPr/>
                    <a:lstStyle/>
                    <a:p>
                      <a:pPr lvl="0" algn="l">
                        <a:spcAft>
                          <a:spcPts val="0"/>
                        </a:spcAft>
                      </a:pPr>
                      <a:r>
                        <a:rPr lang="en-US" sz="1800" dirty="0"/>
                        <a:t>All forms of supply of goods and/ or services, </a:t>
                      </a:r>
                    </a:p>
                    <a:p>
                      <a:pPr lvl="0" algn="l">
                        <a:spcAft>
                          <a:spcPts val="0"/>
                        </a:spcAft>
                      </a:pPr>
                      <a:r>
                        <a:rPr lang="en-US" sz="1800" dirty="0"/>
                        <a:t> - for a </a:t>
                      </a:r>
                      <a:r>
                        <a:rPr lang="en-US" sz="1800" dirty="0">
                          <a:effectLst>
                            <a:outerShdw blurRad="38100" dist="38100" dir="2700000" algn="tl">
                              <a:srgbClr val="000000">
                                <a:alpha val="43137"/>
                              </a:srgbClr>
                            </a:outerShdw>
                          </a:effectLst>
                        </a:rPr>
                        <a:t>consideration </a:t>
                      </a:r>
                    </a:p>
                    <a:p>
                      <a:pPr lvl="0" algn="l">
                        <a:spcAft>
                          <a:spcPts val="0"/>
                        </a:spcAft>
                      </a:pPr>
                      <a:r>
                        <a:rPr lang="en-US" sz="1800" dirty="0"/>
                        <a:t> - in the </a:t>
                      </a:r>
                      <a:r>
                        <a:rPr lang="en-US" sz="1800" dirty="0">
                          <a:effectLst>
                            <a:outerShdw blurRad="38100" dist="38100" dir="2700000" algn="tl">
                              <a:srgbClr val="000000">
                                <a:alpha val="43137"/>
                              </a:srgbClr>
                            </a:outerShdw>
                          </a:effectLst>
                        </a:rPr>
                        <a:t>course or </a:t>
                      </a:r>
                    </a:p>
                    <a:p>
                      <a:pPr lvl="0" algn="l">
                        <a:spcAft>
                          <a:spcPts val="0"/>
                        </a:spcAft>
                      </a:pPr>
                      <a:r>
                        <a:rPr lang="en-US" sz="1800" dirty="0">
                          <a:effectLst>
                            <a:outerShdw blurRad="38100" dist="38100" dir="2700000" algn="tl">
                              <a:srgbClr val="000000">
                                <a:alpha val="43137"/>
                              </a:srgbClr>
                            </a:outerShdw>
                          </a:effectLst>
                        </a:rPr>
                        <a:t>furtherance of business</a:t>
                      </a:r>
                    </a:p>
                    <a:p>
                      <a:pPr lvl="0" algn="l">
                        <a:spcAft>
                          <a:spcPts val="0"/>
                        </a:spcAft>
                      </a:pPr>
                      <a:r>
                        <a:rPr lang="en-US" sz="1800" dirty="0"/>
                        <a:t>such as:</a:t>
                      </a:r>
                    </a:p>
                    <a:p>
                      <a:pPr lvl="0" algn="l">
                        <a:spcAft>
                          <a:spcPts val="0"/>
                        </a:spcAft>
                      </a:pPr>
                      <a:r>
                        <a:rPr lang="en-US" sz="1800" dirty="0"/>
                        <a:t> - sale, </a:t>
                      </a:r>
                    </a:p>
                    <a:p>
                      <a:pPr lvl="0" algn="l">
                        <a:spcAft>
                          <a:spcPts val="0"/>
                        </a:spcAft>
                      </a:pPr>
                      <a:r>
                        <a:rPr lang="en-US" sz="1800" dirty="0"/>
                        <a:t> - transfer, </a:t>
                      </a:r>
                    </a:p>
                    <a:p>
                      <a:pPr lvl="0" algn="l">
                        <a:spcAft>
                          <a:spcPts val="0"/>
                        </a:spcAft>
                      </a:pPr>
                      <a:r>
                        <a:rPr lang="en-US" sz="1800" dirty="0"/>
                        <a:t> - barter, </a:t>
                      </a:r>
                    </a:p>
                    <a:p>
                      <a:pPr lvl="0" algn="l">
                        <a:spcAft>
                          <a:spcPts val="0"/>
                        </a:spcAft>
                      </a:pPr>
                      <a:r>
                        <a:rPr lang="en-US" sz="1800" dirty="0"/>
                        <a:t> - exchange,</a:t>
                      </a:r>
                    </a:p>
                    <a:p>
                      <a:pPr lvl="0" algn="l">
                        <a:spcAft>
                          <a:spcPts val="0"/>
                        </a:spcAft>
                      </a:pPr>
                      <a:r>
                        <a:rPr lang="en-US" sz="1800" dirty="0"/>
                        <a:t> - license, </a:t>
                      </a:r>
                    </a:p>
                    <a:p>
                      <a:pPr lvl="0" algn="l">
                        <a:spcAft>
                          <a:spcPts val="0"/>
                        </a:spcAft>
                      </a:pPr>
                      <a:r>
                        <a:rPr lang="en-US" sz="1800" dirty="0"/>
                        <a:t> - rental, </a:t>
                      </a:r>
                    </a:p>
                    <a:p>
                      <a:pPr lvl="0" algn="l">
                        <a:spcAft>
                          <a:spcPts val="0"/>
                        </a:spcAft>
                      </a:pPr>
                      <a:r>
                        <a:rPr lang="en-US" sz="1800" dirty="0"/>
                        <a:t> - lease or </a:t>
                      </a:r>
                    </a:p>
                    <a:p>
                      <a:pPr lvl="0" algn="l">
                        <a:spcAft>
                          <a:spcPts val="0"/>
                        </a:spcAft>
                      </a:pPr>
                      <a:r>
                        <a:rPr lang="en-US" sz="1800" dirty="0"/>
                        <a:t> - disposal </a:t>
                      </a:r>
                      <a:endParaRPr lang="en-US" sz="1800" dirty="0">
                        <a:latin typeface="+mn-lt"/>
                        <a:ea typeface="Cambria Math" panose="02040503050406030204" pitchFamily="18" charset="0"/>
                      </a:endParaRPr>
                    </a:p>
                  </a:txBody>
                  <a:tcPr/>
                </a:tc>
                <a:tc>
                  <a:txBody>
                    <a:bodyPr/>
                    <a:lstStyle/>
                    <a:p>
                      <a:r>
                        <a:rPr lang="en-IN" sz="1800" dirty="0"/>
                        <a:t>Importation of service, </a:t>
                      </a:r>
                    </a:p>
                    <a:p>
                      <a:r>
                        <a:rPr lang="en-IN" sz="1800" dirty="0"/>
                        <a:t>- for a </a:t>
                      </a:r>
                      <a:r>
                        <a:rPr lang="en-IN" sz="1800" dirty="0">
                          <a:effectLst>
                            <a:outerShdw blurRad="38100" dist="38100" dir="2700000" algn="tl">
                              <a:srgbClr val="000000">
                                <a:alpha val="43137"/>
                              </a:srgbClr>
                            </a:outerShdw>
                          </a:effectLst>
                        </a:rPr>
                        <a:t>consideration </a:t>
                      </a:r>
                    </a:p>
                    <a:p>
                      <a:pPr marL="0" marR="0" lvl="0" indent="0" algn="l" defTabSz="457200" rtl="0" eaLnBrk="1" fontAlgn="auto" latinLnBrk="0" hangingPunct="1">
                        <a:lnSpc>
                          <a:spcPct val="100000"/>
                        </a:lnSpc>
                        <a:spcBef>
                          <a:spcPts val="0"/>
                        </a:spcBef>
                        <a:spcAft>
                          <a:spcPts val="0"/>
                        </a:spcAft>
                        <a:buClrTx/>
                        <a:buSzTx/>
                        <a:buFontTx/>
                        <a:buNone/>
                        <a:tabLst/>
                        <a:defRPr/>
                      </a:pPr>
                      <a:r>
                        <a:rPr lang="en-IN" sz="1800" dirty="0"/>
                        <a:t>- whether or not </a:t>
                      </a:r>
                    </a:p>
                    <a:p>
                      <a:r>
                        <a:rPr lang="en-IN" sz="1800" dirty="0"/>
                        <a:t>in the course or furtherance of business</a:t>
                      </a:r>
                    </a:p>
                    <a:p>
                      <a:endParaRPr lang="en-IN" sz="1400" dirty="0">
                        <a:solidFill>
                          <a:schemeClr val="tx1"/>
                        </a:solidFill>
                      </a:endParaRPr>
                    </a:p>
                  </a:txBody>
                  <a:tcPr/>
                </a:tc>
                <a:tc>
                  <a:txBody>
                    <a:bodyPr/>
                    <a:lstStyle/>
                    <a:p>
                      <a:r>
                        <a:rPr lang="en-IN" sz="1800" dirty="0"/>
                        <a:t>Supplies specified*</a:t>
                      </a:r>
                    </a:p>
                    <a:p>
                      <a:r>
                        <a:rPr lang="en-IN" sz="1800" dirty="0"/>
                        <a:t> - To be treated as supplies </a:t>
                      </a:r>
                      <a:r>
                        <a:rPr lang="en-IN" sz="1800" b="1" i="1" dirty="0"/>
                        <a:t>made without a consideration</a:t>
                      </a:r>
                    </a:p>
                    <a:p>
                      <a:endParaRPr lang="en-IN" sz="1800" dirty="0"/>
                    </a:p>
                    <a:p>
                      <a:r>
                        <a:rPr lang="en-IN" sz="1800" u="sng" dirty="0"/>
                        <a:t>*Schedule I:</a:t>
                      </a:r>
                    </a:p>
                    <a:p>
                      <a:r>
                        <a:rPr lang="en-IN" sz="1800" dirty="0"/>
                        <a:t>1. </a:t>
                      </a:r>
                      <a:r>
                        <a:rPr lang="en-IN" sz="1800" b="1" dirty="0"/>
                        <a:t>Permanent transfer/ disposal </a:t>
                      </a:r>
                      <a:r>
                        <a:rPr lang="en-IN" sz="1800" dirty="0"/>
                        <a:t>of business assets for which ITC availed</a:t>
                      </a:r>
                    </a:p>
                    <a:p>
                      <a:r>
                        <a:rPr lang="en-IN" sz="1800" dirty="0"/>
                        <a:t>2. Supplies between </a:t>
                      </a:r>
                      <a:r>
                        <a:rPr lang="en-IN" sz="1800" b="1" dirty="0"/>
                        <a:t>related persons</a:t>
                      </a:r>
                      <a:r>
                        <a:rPr lang="en-IN" sz="1800" dirty="0"/>
                        <a:t>/ </a:t>
                      </a:r>
                      <a:r>
                        <a:rPr lang="en-IN" sz="1800" b="1" dirty="0"/>
                        <a:t>distinct persons </a:t>
                      </a:r>
                      <a:r>
                        <a:rPr lang="en-IN" sz="1800" dirty="0"/>
                        <a:t>in the course or furtherance of business</a:t>
                      </a:r>
                    </a:p>
                    <a:p>
                      <a:r>
                        <a:rPr lang="en-IN" sz="1800" dirty="0"/>
                        <a:t>3. Supply of goods by </a:t>
                      </a:r>
                      <a:r>
                        <a:rPr lang="en-IN" sz="1800" b="1" dirty="0"/>
                        <a:t>principal (or agent) to agent (or principal) </a:t>
                      </a:r>
                    </a:p>
                    <a:p>
                      <a:r>
                        <a:rPr lang="en-IN" sz="1800" dirty="0"/>
                        <a:t>4. </a:t>
                      </a:r>
                      <a:r>
                        <a:rPr lang="en-IN" sz="1800" b="1" dirty="0"/>
                        <a:t>Importation of service from a related person </a:t>
                      </a:r>
                      <a:r>
                        <a:rPr lang="en-IN" sz="1800" b="0" dirty="0"/>
                        <a:t>or</a:t>
                      </a:r>
                      <a:r>
                        <a:rPr lang="en-IN" sz="1800" b="0" baseline="0" dirty="0"/>
                        <a:t> from any of his other establishments outside India,</a:t>
                      </a:r>
                      <a:r>
                        <a:rPr lang="en-IN" sz="1800" dirty="0"/>
                        <a:t> in the course or furtherance of business.</a:t>
                      </a:r>
                    </a:p>
                  </a:txBody>
                  <a:tcPr/>
                </a:tc>
                <a:tc>
                  <a:txBody>
                    <a:bodyPr/>
                    <a:lstStyle/>
                    <a:p>
                      <a:pPr marL="285750" indent="-285750">
                        <a:buFont typeface="Arial" panose="020B0604020202020204" pitchFamily="34" charset="0"/>
                        <a:buChar char="•"/>
                      </a:pPr>
                      <a:r>
                        <a:rPr lang="en-IN" dirty="0"/>
                        <a:t>Composite Supply</a:t>
                      </a:r>
                    </a:p>
                    <a:p>
                      <a:pPr marL="285750" indent="-285750">
                        <a:buFont typeface="Arial" panose="020B0604020202020204" pitchFamily="34" charset="0"/>
                        <a:buChar char="•"/>
                      </a:pPr>
                      <a:r>
                        <a:rPr lang="en-IN" dirty="0"/>
                        <a:t>Mixed Supply</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Meaning and Scope of Supply</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1216025" y="1785938"/>
            <a:ext cx="4662261" cy="4343400"/>
          </a:xfrm>
          <a:ln>
            <a:solidFill>
              <a:schemeClr val="tx2">
                <a:lumMod val="75000"/>
              </a:schemeClr>
            </a:solidFill>
          </a:ln>
        </p:spPr>
        <p:txBody>
          <a:bodyPr/>
          <a:lstStyle/>
          <a:p>
            <a:pPr marL="342900" lvl="1" indent="-342900" algn="just" eaLnBrk="1" hangingPunct="1">
              <a:spcBef>
                <a:spcPts val="0"/>
              </a:spcBef>
              <a:buFont typeface="Wingdings" panose="05000000000000000000" pitchFamily="2" charset="2"/>
              <a:buChar char="§"/>
              <a:defRPr/>
            </a:pPr>
            <a:r>
              <a:rPr lang="en-IN" altLang="en-US" sz="2400" dirty="0">
                <a:ea typeface="Cambria Math" panose="02040503050406030204" pitchFamily="18" charset="0"/>
                <a:cs typeface="Cambria Math" panose="02040503050406030204" pitchFamily="18" charset="0"/>
              </a:rPr>
              <a:t>Supply comprises:</a:t>
            </a:r>
          </a:p>
          <a:p>
            <a:pPr marL="714375" lvl="1" indent="-342900" algn="just" eaLnBrk="1" hangingPunct="1">
              <a:spcBef>
                <a:spcPts val="0"/>
              </a:spcBef>
              <a:defRPr/>
            </a:pPr>
            <a:r>
              <a:rPr lang="en-IN" altLang="en-US" sz="2000" dirty="0">
                <a:ea typeface="Cambria Math" panose="02040503050406030204" pitchFamily="18" charset="0"/>
                <a:cs typeface="Cambria Math" panose="02040503050406030204" pitchFamily="18" charset="0"/>
              </a:rPr>
              <a:t>Included supplies</a:t>
            </a:r>
          </a:p>
          <a:p>
            <a:pPr marL="714375" lvl="1" indent="-342900" algn="just" eaLnBrk="1" hangingPunct="1">
              <a:spcBef>
                <a:spcPts val="0"/>
              </a:spcBef>
              <a:defRPr/>
            </a:pPr>
            <a:r>
              <a:rPr lang="en-IN" altLang="en-US" sz="2000" dirty="0">
                <a:ea typeface="Cambria Math" panose="02040503050406030204" pitchFamily="18" charset="0"/>
                <a:cs typeface="Cambria Math" panose="02040503050406030204" pitchFamily="18" charset="0"/>
              </a:rPr>
              <a:t>Implied supplies (</a:t>
            </a:r>
            <a:r>
              <a:rPr lang="en-IN" altLang="en-US" sz="2000" dirty="0" err="1">
                <a:ea typeface="Cambria Math" panose="02040503050406030204" pitchFamily="18" charset="0"/>
                <a:cs typeface="Cambria Math" panose="02040503050406030204" pitchFamily="18" charset="0"/>
              </a:rPr>
              <a:t>Sch</a:t>
            </a:r>
            <a:r>
              <a:rPr lang="en-IN" altLang="en-US" sz="2000" dirty="0">
                <a:ea typeface="Cambria Math" panose="02040503050406030204" pitchFamily="18" charset="0"/>
                <a:cs typeface="Cambria Math" panose="02040503050406030204" pitchFamily="18" charset="0"/>
              </a:rPr>
              <a:t> I)</a:t>
            </a:r>
          </a:p>
          <a:p>
            <a:pPr marL="714375" lvl="1" indent="-342900" algn="just" eaLnBrk="1" hangingPunct="1">
              <a:spcBef>
                <a:spcPts val="0"/>
              </a:spcBef>
              <a:defRPr/>
            </a:pPr>
            <a:r>
              <a:rPr lang="en-IN" altLang="en-US" sz="2000" dirty="0">
                <a:ea typeface="Cambria Math" panose="02040503050406030204" pitchFamily="18" charset="0"/>
                <a:cs typeface="Cambria Math" panose="02040503050406030204" pitchFamily="18" charset="0"/>
              </a:rPr>
              <a:t>Excluded supplies (</a:t>
            </a:r>
            <a:r>
              <a:rPr lang="en-IN" altLang="en-US" sz="2000" dirty="0" err="1">
                <a:ea typeface="Cambria Math" panose="02040503050406030204" pitchFamily="18" charset="0"/>
                <a:cs typeface="Cambria Math" panose="02040503050406030204" pitchFamily="18" charset="0"/>
              </a:rPr>
              <a:t>Sch</a:t>
            </a:r>
            <a:r>
              <a:rPr lang="en-IN" altLang="en-US" sz="2000" dirty="0">
                <a:ea typeface="Cambria Math" panose="02040503050406030204" pitchFamily="18" charset="0"/>
                <a:cs typeface="Cambria Math" panose="02040503050406030204" pitchFamily="18" charset="0"/>
              </a:rPr>
              <a:t> III &amp; IV)</a:t>
            </a:r>
          </a:p>
          <a:p>
            <a:pPr marL="342900" lvl="1" indent="-342900" algn="just" eaLnBrk="1" hangingPunct="1">
              <a:spcBef>
                <a:spcPts val="0"/>
              </a:spcBef>
              <a:buFont typeface="Wingdings" panose="05000000000000000000" pitchFamily="2" charset="2"/>
              <a:buChar char="§"/>
              <a:defRPr/>
            </a:pPr>
            <a:r>
              <a:rPr lang="en-IN" altLang="en-US" sz="2400" dirty="0"/>
              <a:t>Chargeability to tax:</a:t>
            </a:r>
          </a:p>
          <a:p>
            <a:pPr marL="742950" lvl="2" indent="-342900" algn="just" eaLnBrk="1" hangingPunct="1">
              <a:spcBef>
                <a:spcPts val="0"/>
              </a:spcBef>
              <a:buFont typeface="Wingdings" panose="05000000000000000000" pitchFamily="2" charset="2"/>
              <a:buChar char="§"/>
              <a:defRPr/>
            </a:pPr>
            <a:r>
              <a:rPr lang="en-IN" altLang="en-US" sz="2000" dirty="0"/>
              <a:t>Forward charge on supplier</a:t>
            </a:r>
          </a:p>
          <a:p>
            <a:pPr marL="742950" lvl="2" indent="-342900" algn="just" eaLnBrk="1" hangingPunct="1">
              <a:spcBef>
                <a:spcPts val="0"/>
              </a:spcBef>
              <a:buFont typeface="Wingdings" panose="05000000000000000000" pitchFamily="2" charset="2"/>
              <a:buChar char="§"/>
              <a:defRPr/>
            </a:pPr>
            <a:r>
              <a:rPr lang="en-IN" altLang="en-US" sz="2000" dirty="0"/>
              <a:t>Reverse charge on imports</a:t>
            </a:r>
          </a:p>
          <a:p>
            <a:pPr marL="742950" lvl="2" indent="-342900" algn="just" eaLnBrk="1" hangingPunct="1">
              <a:spcBef>
                <a:spcPts val="0"/>
              </a:spcBef>
              <a:buFont typeface="Wingdings" panose="05000000000000000000" pitchFamily="2" charset="2"/>
              <a:buChar char="§"/>
              <a:defRPr/>
            </a:pPr>
            <a:r>
              <a:rPr lang="en-IN" altLang="en-US" sz="2000" dirty="0"/>
              <a:t>Lateral charge (e-commerce)</a:t>
            </a:r>
          </a:p>
          <a:p>
            <a:pPr marL="342900" lvl="1" indent="-342900" algn="just" eaLnBrk="1" hangingPunct="1">
              <a:spcBef>
                <a:spcPts val="0"/>
              </a:spcBef>
              <a:buFont typeface="Wingdings" panose="05000000000000000000" pitchFamily="2" charset="2"/>
              <a:buChar char="§"/>
              <a:defRPr/>
            </a:pPr>
            <a:r>
              <a:rPr lang="en-IN" altLang="en-US" sz="2400" dirty="0"/>
              <a:t>Supply characterization:</a:t>
            </a:r>
          </a:p>
          <a:p>
            <a:pPr marL="742950" lvl="2" indent="-342900" algn="just" eaLnBrk="1" hangingPunct="1">
              <a:spcBef>
                <a:spcPts val="0"/>
              </a:spcBef>
              <a:buFont typeface="Wingdings" panose="05000000000000000000" pitchFamily="2" charset="2"/>
              <a:buChar char="§"/>
              <a:defRPr/>
            </a:pPr>
            <a:r>
              <a:rPr lang="en-IN" altLang="en-US" sz="2000" dirty="0"/>
              <a:t>Composite supply or</a:t>
            </a:r>
          </a:p>
          <a:p>
            <a:pPr marL="742950" lvl="2" indent="-342900" algn="just" eaLnBrk="1" hangingPunct="1">
              <a:spcBef>
                <a:spcPts val="0"/>
              </a:spcBef>
              <a:buFont typeface="Wingdings" panose="05000000000000000000" pitchFamily="2" charset="2"/>
              <a:buChar char="§"/>
              <a:defRPr/>
            </a:pPr>
            <a:r>
              <a:rPr lang="en-IN" altLang="en-US" sz="2000" dirty="0"/>
              <a:t>Mixed supply</a:t>
            </a: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2662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F48405E5-6D08-44DC-9C22-198917F79AED}" type="slidenum">
              <a:rPr lang="en-IN" altLang="en-US">
                <a:solidFill>
                  <a:schemeClr val="bg1"/>
                </a:solidFill>
              </a:rPr>
              <a:pPr>
                <a:spcBef>
                  <a:spcPct val="0"/>
                </a:spcBef>
                <a:buClrTx/>
                <a:buSzTx/>
                <a:buFontTx/>
                <a:buNone/>
              </a:pPr>
              <a:t>9</a:t>
            </a:fld>
            <a:endParaRPr lang="en-IN" altLang="en-US">
              <a:solidFill>
                <a:schemeClr val="bg1"/>
              </a:solidFill>
            </a:endParaRPr>
          </a:p>
        </p:txBody>
      </p:sp>
      <p:sp>
        <p:nvSpPr>
          <p:cNvPr id="8" name="Content Placeholder 2"/>
          <p:cNvSpPr txBox="1">
            <a:spLocks/>
          </p:cNvSpPr>
          <p:nvPr/>
        </p:nvSpPr>
        <p:spPr bwMode="auto">
          <a:xfrm>
            <a:off x="6138863" y="1785938"/>
            <a:ext cx="4790394" cy="4343400"/>
          </a:xfrm>
          <a:prstGeom prst="rect">
            <a:avLst/>
          </a:prstGeom>
          <a:noFill/>
          <a:ln>
            <a:solidFill>
              <a:schemeClr val="tx2">
                <a:lumMod val="75000"/>
              </a:schemeClr>
            </a:solidFill>
          </a:ln>
          <a:extLst>
            <a:ext uri="{909E8E84-426E-40DD-AFC4-6F175D3DCCD1}">
              <a14:hiddenFill xmlns:a14="http://schemas.microsoft.com/office/drawing/2010/main">
                <a:solidFill>
                  <a:srgbClr val="FFFFFF"/>
                </a:solidFill>
              </a14:hiddenFill>
            </a:ext>
          </a:extLst>
        </p:spPr>
        <p:txBody>
          <a:bodyPr/>
          <a:lstStyle>
            <a:lvl1pPr marL="342900" indent="-342900" algn="l" defTabSz="457200" rtl="0" fontAlgn="base">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fontAlgn="base">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fontAlgn="base">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fontAlgn="base">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fontAlgn="base">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342900" lvl="1" indent="-342900" algn="just" eaLnBrk="1" hangingPunct="1">
              <a:spcBef>
                <a:spcPts val="0"/>
              </a:spcBef>
              <a:buClr>
                <a:schemeClr val="tx2">
                  <a:lumMod val="75000"/>
                </a:schemeClr>
              </a:buClr>
              <a:buFont typeface="Wingdings" panose="05000000000000000000" pitchFamily="2" charset="2"/>
              <a:buChar char="§"/>
              <a:defRPr/>
            </a:pPr>
            <a:r>
              <a:rPr lang="en-IN" altLang="en-US" sz="2400" dirty="0">
                <a:solidFill>
                  <a:schemeClr val="tx1"/>
                </a:solidFill>
                <a:ea typeface="Cambria Math" panose="02040503050406030204" pitchFamily="18" charset="0"/>
                <a:cs typeface="Cambria Math" panose="02040503050406030204" pitchFamily="18" charset="0"/>
              </a:rPr>
              <a:t>Cases to consider:</a:t>
            </a:r>
          </a:p>
          <a:p>
            <a:pPr marL="714375" lvl="1" indent="-342900" algn="just" eaLnBrk="1" hangingPunct="1">
              <a:spcBef>
                <a:spcPts val="0"/>
              </a:spcBef>
              <a:buClr>
                <a:schemeClr val="tx2">
                  <a:lumMod val="75000"/>
                </a:schemeClr>
              </a:buClr>
              <a:buFont typeface="Arial" panose="020B0604020202020204" pitchFamily="34" charset="0"/>
              <a:buChar char="•"/>
              <a:defRPr/>
            </a:pPr>
            <a:r>
              <a:rPr lang="en-IN" altLang="en-US" sz="2000" i="1" dirty="0">
                <a:solidFill>
                  <a:schemeClr val="tx1"/>
                </a:solidFill>
                <a:ea typeface="Cambria Math" panose="02040503050406030204" pitchFamily="18" charset="0"/>
                <a:cs typeface="Cambria Math" panose="02040503050406030204" pitchFamily="18" charset="0"/>
              </a:rPr>
              <a:t>Purpose </a:t>
            </a:r>
            <a:r>
              <a:rPr lang="en-IN" altLang="en-US" sz="2000" dirty="0">
                <a:solidFill>
                  <a:schemeClr val="tx1"/>
                </a:solidFill>
                <a:ea typeface="Cambria Math" panose="02040503050406030204" pitchFamily="18" charset="0"/>
                <a:cs typeface="Cambria Math" panose="02040503050406030204" pitchFamily="18" charset="0"/>
              </a:rPr>
              <a:t>of supply – business or not</a:t>
            </a:r>
          </a:p>
          <a:p>
            <a:pPr marL="714375" lvl="1" indent="-342900" algn="just" eaLnBrk="1" hangingPunct="1">
              <a:spcBef>
                <a:spcPts val="0"/>
              </a:spcBef>
              <a:buClr>
                <a:schemeClr val="tx2">
                  <a:lumMod val="75000"/>
                </a:schemeClr>
              </a:buClr>
              <a:buFont typeface="Arial" panose="020B0604020202020204" pitchFamily="34" charset="0"/>
              <a:buChar char="•"/>
              <a:defRPr/>
            </a:pPr>
            <a:r>
              <a:rPr lang="en-IN" altLang="en-US" sz="2000" dirty="0">
                <a:solidFill>
                  <a:schemeClr val="tx1"/>
                </a:solidFill>
                <a:ea typeface="Cambria Math" panose="02040503050406030204" pitchFamily="18" charset="0"/>
                <a:cs typeface="Cambria Math" panose="02040503050406030204" pitchFamily="18" charset="0"/>
              </a:rPr>
              <a:t>Same </a:t>
            </a:r>
            <a:r>
              <a:rPr lang="en-IN" altLang="en-US" sz="2000" i="1" dirty="0">
                <a:solidFill>
                  <a:schemeClr val="tx1"/>
                </a:solidFill>
                <a:ea typeface="Cambria Math" panose="02040503050406030204" pitchFamily="18" charset="0"/>
                <a:cs typeface="Cambria Math" panose="02040503050406030204" pitchFamily="18" charset="0"/>
              </a:rPr>
              <a:t>forms of supply </a:t>
            </a:r>
            <a:r>
              <a:rPr lang="en-IN" altLang="en-US" sz="2000" dirty="0">
                <a:solidFill>
                  <a:schemeClr val="tx1"/>
                </a:solidFill>
                <a:ea typeface="Cambria Math" panose="02040503050406030204" pitchFamily="18" charset="0"/>
                <a:cs typeface="Cambria Math" panose="02040503050406030204" pitchFamily="18" charset="0"/>
              </a:rPr>
              <a:t>apply to services</a:t>
            </a:r>
          </a:p>
          <a:p>
            <a:pPr marL="714375" lvl="1" indent="-342900" algn="just" eaLnBrk="1" hangingPunct="1">
              <a:spcBef>
                <a:spcPts val="0"/>
              </a:spcBef>
              <a:buClr>
                <a:schemeClr val="tx2">
                  <a:lumMod val="75000"/>
                </a:schemeClr>
              </a:buClr>
              <a:buFont typeface="Arial" panose="020B0604020202020204" pitchFamily="34" charset="0"/>
              <a:buChar char="•"/>
              <a:defRPr/>
            </a:pPr>
            <a:r>
              <a:rPr lang="en-IN" altLang="en-US" sz="2000" dirty="0">
                <a:solidFill>
                  <a:schemeClr val="tx1"/>
                </a:solidFill>
                <a:ea typeface="Cambria Math" panose="02040503050406030204" pitchFamily="18" charset="0"/>
                <a:cs typeface="Cambria Math" panose="02040503050406030204" pitchFamily="18" charset="0"/>
              </a:rPr>
              <a:t>Supply by casual taxable person</a:t>
            </a:r>
          </a:p>
          <a:p>
            <a:pPr marL="714375" lvl="1" indent="-342900" algn="just" eaLnBrk="1" hangingPunct="1">
              <a:spcBef>
                <a:spcPts val="0"/>
              </a:spcBef>
              <a:buClr>
                <a:schemeClr val="tx2">
                  <a:lumMod val="75000"/>
                </a:schemeClr>
              </a:buClr>
              <a:buFont typeface="Arial" panose="020B0604020202020204" pitchFamily="34" charset="0"/>
              <a:buChar char="•"/>
              <a:defRPr/>
            </a:pPr>
            <a:r>
              <a:rPr lang="en-IN" altLang="en-US" sz="2000" dirty="0">
                <a:solidFill>
                  <a:schemeClr val="tx1"/>
                </a:solidFill>
                <a:ea typeface="Cambria Math" panose="02040503050406030204" pitchFamily="18" charset="0"/>
                <a:cs typeface="Cambria Math" panose="02040503050406030204" pitchFamily="18" charset="0"/>
              </a:rPr>
              <a:t>ISD or inter-branch service transfer</a:t>
            </a:r>
          </a:p>
          <a:p>
            <a:pPr marL="714375" lvl="1" indent="-342900" algn="just" eaLnBrk="1" hangingPunct="1">
              <a:spcBef>
                <a:spcPts val="0"/>
              </a:spcBef>
              <a:buClr>
                <a:schemeClr val="tx2">
                  <a:lumMod val="75000"/>
                </a:schemeClr>
              </a:buClr>
              <a:buFont typeface="Arial" panose="020B0604020202020204" pitchFamily="34" charset="0"/>
              <a:buChar char="•"/>
              <a:defRPr/>
            </a:pPr>
            <a:r>
              <a:rPr lang="en-IN" altLang="en-US" sz="2000" dirty="0">
                <a:solidFill>
                  <a:schemeClr val="tx1"/>
                </a:solidFill>
                <a:ea typeface="Cambria Math" panose="02040503050406030204" pitchFamily="18" charset="0"/>
                <a:cs typeface="Cambria Math" panose="02040503050406030204" pitchFamily="18" charset="0"/>
              </a:rPr>
              <a:t>Intra-State stock transfer</a:t>
            </a:r>
          </a:p>
          <a:p>
            <a:pPr marL="714375" lvl="1" indent="-342900" algn="just" eaLnBrk="1" hangingPunct="1">
              <a:spcBef>
                <a:spcPts val="0"/>
              </a:spcBef>
              <a:buClr>
                <a:schemeClr val="tx2">
                  <a:lumMod val="75000"/>
                </a:schemeClr>
              </a:buClr>
              <a:buFont typeface="Arial" panose="020B0604020202020204" pitchFamily="34" charset="0"/>
              <a:buChar char="•"/>
              <a:defRPr/>
            </a:pPr>
            <a:r>
              <a:rPr lang="en-IN" altLang="en-US" sz="2000" dirty="0">
                <a:solidFill>
                  <a:schemeClr val="tx1"/>
                </a:solidFill>
                <a:ea typeface="Cambria Math" panose="02040503050406030204" pitchFamily="18" charset="0"/>
                <a:cs typeface="Cambria Math" panose="02040503050406030204" pitchFamily="18" charset="0"/>
              </a:rPr>
              <a:t>Free samples and warranty are supplies </a:t>
            </a:r>
            <a:r>
              <a:rPr lang="en-IN" altLang="en-US" sz="2000" i="1" dirty="0">
                <a:solidFill>
                  <a:schemeClr val="tx1"/>
                </a:solidFill>
                <a:ea typeface="Cambria Math" panose="02040503050406030204" pitchFamily="18" charset="0"/>
                <a:cs typeface="Cambria Math" panose="02040503050406030204" pitchFamily="18" charset="0"/>
              </a:rPr>
              <a:t>for consideration</a:t>
            </a:r>
          </a:p>
          <a:p>
            <a:pPr marL="714375" lvl="1" indent="-342900" algn="just" eaLnBrk="1" hangingPunct="1">
              <a:spcBef>
                <a:spcPts val="0"/>
              </a:spcBef>
              <a:buClr>
                <a:schemeClr val="tx2">
                  <a:lumMod val="75000"/>
                </a:schemeClr>
              </a:buClr>
              <a:buFont typeface="Arial" panose="020B0604020202020204" pitchFamily="34" charset="0"/>
              <a:buChar char="•"/>
              <a:defRPr/>
            </a:pPr>
            <a:r>
              <a:rPr lang="en-IN" altLang="en-US" sz="2000" dirty="0">
                <a:solidFill>
                  <a:schemeClr val="tx1"/>
                </a:solidFill>
                <a:ea typeface="Cambria Math" panose="02040503050406030204" pitchFamily="18" charset="0"/>
                <a:cs typeface="Cambria Math" panose="02040503050406030204" pitchFamily="18" charset="0"/>
              </a:rPr>
              <a:t>Material supplied for job-work</a:t>
            </a:r>
          </a:p>
          <a:p>
            <a:pPr marL="714375" lvl="1" indent="-342900" algn="just" eaLnBrk="1" hangingPunct="1">
              <a:spcBef>
                <a:spcPts val="0"/>
              </a:spcBef>
              <a:buClr>
                <a:schemeClr val="tx2">
                  <a:lumMod val="75000"/>
                </a:schemeClr>
              </a:buClr>
              <a:buFont typeface="Arial" panose="020B0604020202020204" pitchFamily="34" charset="0"/>
              <a:buChar char="•"/>
              <a:defRPr/>
            </a:pPr>
            <a:r>
              <a:rPr lang="en-IN" altLang="en-US" sz="2000" dirty="0" err="1">
                <a:solidFill>
                  <a:schemeClr val="tx1"/>
                </a:solidFill>
                <a:ea typeface="Cambria Math" panose="02040503050406030204" pitchFamily="18" charset="0"/>
                <a:cs typeface="Cambria Math" panose="02040503050406030204" pitchFamily="18" charset="0"/>
              </a:rPr>
              <a:t>Sch</a:t>
            </a:r>
            <a:r>
              <a:rPr lang="en-IN" altLang="en-US" sz="2000" dirty="0">
                <a:solidFill>
                  <a:schemeClr val="tx1"/>
                </a:solidFill>
                <a:ea typeface="Cambria Math" panose="02040503050406030204" pitchFamily="18" charset="0"/>
                <a:cs typeface="Cambria Math" panose="02040503050406030204" pitchFamily="18" charset="0"/>
              </a:rPr>
              <a:t> II not exhaustive but specific</a:t>
            </a:r>
          </a:p>
          <a:p>
            <a:pPr marL="714375" lvl="1" indent="-342900" algn="just" eaLnBrk="1" hangingPunct="1">
              <a:spcBef>
                <a:spcPts val="0"/>
              </a:spcBef>
              <a:buClr>
                <a:schemeClr val="tx2">
                  <a:lumMod val="75000"/>
                </a:schemeClr>
              </a:buClr>
              <a:buFont typeface="Arial" panose="020B0604020202020204" pitchFamily="34" charset="0"/>
              <a:buChar char="•"/>
              <a:defRPr/>
            </a:pPr>
            <a:r>
              <a:rPr lang="en-IN" altLang="en-US" sz="2000" dirty="0">
                <a:solidFill>
                  <a:schemeClr val="tx1"/>
                </a:solidFill>
                <a:ea typeface="Cambria Math" panose="02040503050406030204" pitchFamily="18" charset="0"/>
                <a:cs typeface="Cambria Math" panose="02040503050406030204" pitchFamily="18" charset="0"/>
              </a:rPr>
              <a:t>No supply, no tax but no credit too</a:t>
            </a:r>
          </a:p>
          <a:p>
            <a:pPr marL="714375" lvl="1" indent="-342900" algn="just" eaLnBrk="1" hangingPunct="1">
              <a:spcBef>
                <a:spcPts val="0"/>
              </a:spcBef>
              <a:buClr>
                <a:schemeClr val="tx2">
                  <a:lumMod val="75000"/>
                </a:schemeClr>
              </a:buClr>
              <a:buFont typeface="Arial" panose="020B0604020202020204" pitchFamily="34" charset="0"/>
              <a:buChar char="•"/>
              <a:defRPr/>
            </a:pPr>
            <a:endParaRPr lang="en-IN" altLang="en-US" sz="2400" dirty="0">
              <a:solidFill>
                <a:schemeClr val="tx1"/>
              </a:solidFill>
              <a:ea typeface="Cambria Math" panose="02040503050406030204" pitchFamily="18" charset="0"/>
              <a:cs typeface="Cambria Math" panose="02040503050406030204" pitchFamily="18" charset="0"/>
            </a:endParaRPr>
          </a:p>
          <a:p>
            <a:pPr marL="357187" lvl="1" indent="0" algn="just" eaLnBrk="1" hangingPunct="1">
              <a:spcBef>
                <a:spcPts val="0"/>
              </a:spcBef>
              <a:buFont typeface="Wingdings 3" panose="05040102010807070707" pitchFamily="18" charset="2"/>
              <a:buNone/>
              <a:defRPr/>
            </a:pPr>
            <a:endParaRPr lang="en-IN" altLang="en-US" sz="2400" dirty="0">
              <a:solidFill>
                <a:schemeClr val="tx1"/>
              </a:solidFill>
            </a:endParaRPr>
          </a:p>
          <a:p>
            <a:pPr marL="0" lvl="1" indent="0" algn="just" eaLnBrk="1" hangingPunct="1">
              <a:spcBef>
                <a:spcPts val="0"/>
              </a:spcBef>
              <a:buFont typeface="Wingdings 3" panose="05040102010807070707" pitchFamily="18" charset="2"/>
              <a:buNone/>
              <a:defRPr/>
            </a:pPr>
            <a:endParaRPr lang="en-IN" altLang="en-US" sz="2400" dirty="0">
              <a:solidFill>
                <a:schemeClr val="tx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IN"/>
              <a:t>© Indirect Taxes Committee, ICAI</a:t>
            </a:r>
          </a:p>
        </p:txBody>
      </p:sp>
      <p:sp>
        <p:nvSpPr>
          <p:cNvPr id="3277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1996AB76-AE4B-4498-9CAF-E6289B246013}" type="slidenum">
              <a:rPr lang="en-IN" altLang="en-US">
                <a:solidFill>
                  <a:schemeClr val="bg1"/>
                </a:solidFill>
              </a:rPr>
              <a:pPr>
                <a:spcBef>
                  <a:spcPct val="0"/>
                </a:spcBef>
                <a:buClrTx/>
                <a:buSzTx/>
                <a:buFontTx/>
                <a:buNone/>
              </a:pPr>
              <a:t>10</a:t>
            </a:fld>
            <a:endParaRPr lang="en-IN" altLang="en-US">
              <a:solidFill>
                <a:schemeClr val="bg1"/>
              </a:solidFill>
            </a:endParaRPr>
          </a:p>
        </p:txBody>
      </p:sp>
      <p:sp>
        <p:nvSpPr>
          <p:cNvPr id="5" name="Rectangle 4"/>
          <p:cNvSpPr/>
          <p:nvPr/>
        </p:nvSpPr>
        <p:spPr>
          <a:xfrm>
            <a:off x="2828925" y="2393496"/>
            <a:ext cx="6615113" cy="2800767"/>
          </a:xfrm>
          <a:prstGeom prst="rect">
            <a:avLst/>
          </a:prstGeom>
        </p:spPr>
        <p:txBody>
          <a:bodyPr>
            <a:spAutoFit/>
          </a:bodyPr>
          <a:lstStyle/>
          <a:p>
            <a:pPr algn="ctr">
              <a:defRPr/>
            </a:pPr>
            <a: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t>Principles Determining Supply as inter-State or intra-State</a:t>
            </a:r>
            <a:b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br>
            <a:endPar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231552"/>
            <a:ext cx="8761413" cy="827087"/>
          </a:xfrm>
        </p:spPr>
        <p:txBody>
          <a:bodyPr rtlCol="0">
            <a:noAutofit/>
          </a:bodyPr>
          <a:lstStyle/>
          <a:p>
            <a:pPr eaLnBrk="1" fontAlgn="auto" hangingPunct="1">
              <a:spcAft>
                <a:spcPts val="0"/>
              </a:spcAft>
              <a:defRPr/>
            </a:pPr>
            <a:r>
              <a:rPr lang="en-IN" sz="3200" dirty="0"/>
              <a:t>Section 3 of IGST Act, 2016 – Principles to determine a supply as an inter-State Supply</a:t>
            </a: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3379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10FF67CF-D552-4506-B5F2-93AA8A7F76A2}" type="slidenum">
              <a:rPr lang="en-IN" altLang="en-US">
                <a:solidFill>
                  <a:schemeClr val="bg1"/>
                </a:solidFill>
              </a:rPr>
              <a:pPr>
                <a:spcBef>
                  <a:spcPct val="0"/>
                </a:spcBef>
                <a:buClrTx/>
                <a:buSzTx/>
                <a:buFontTx/>
                <a:buNone/>
              </a:pPr>
              <a:t>11</a:t>
            </a:fld>
            <a:endParaRPr lang="en-IN" altLang="en-US">
              <a:solidFill>
                <a:schemeClr val="bg1"/>
              </a:solidFill>
            </a:endParaRPr>
          </a:p>
        </p:txBody>
      </p:sp>
      <p:sp>
        <p:nvSpPr>
          <p:cNvPr id="8" name="Content Placeholder 2"/>
          <p:cNvSpPr>
            <a:spLocks noGrp="1"/>
          </p:cNvSpPr>
          <p:nvPr>
            <p:ph idx="1"/>
          </p:nvPr>
        </p:nvSpPr>
        <p:spPr>
          <a:xfrm>
            <a:off x="533400" y="1458685"/>
            <a:ext cx="10758714" cy="3962400"/>
          </a:xfrm>
        </p:spPr>
        <p:txBody>
          <a:bodyPr/>
          <a:lstStyle/>
          <a:p>
            <a:pPr marL="15180" indent="0" algn="just">
              <a:buClrTx/>
              <a:buSzPct val="100000"/>
              <a:buNone/>
            </a:pPr>
            <a:r>
              <a:rPr lang="en-IN" sz="2000" u="sng" dirty="0"/>
              <a:t>Determination of supply of goods and/ or services as Inter-State supply</a:t>
            </a:r>
          </a:p>
          <a:p>
            <a:pPr marL="358080" algn="just">
              <a:buClrTx/>
              <a:buSzPct val="100000"/>
              <a:buFont typeface="Wingdings" panose="05000000000000000000" pitchFamily="2" charset="2"/>
              <a:buChar char="Ø"/>
            </a:pPr>
            <a:r>
              <a:rPr lang="en-IN" sz="2000" b="1" u="sng" dirty="0"/>
              <a:t>CRITICAL factors: Where the below 2 are in DIFFERENT STATES</a:t>
            </a:r>
          </a:p>
          <a:p>
            <a:pPr marL="806450" indent="-457200" algn="just">
              <a:buClrTx/>
              <a:buSzPct val="100000"/>
              <a:buFont typeface="+mj-lt"/>
              <a:buAutoNum type="alphaLcParenR"/>
            </a:pPr>
            <a:r>
              <a:rPr lang="en-IN" sz="2000" b="1" dirty="0"/>
              <a:t>Location of the supplier </a:t>
            </a:r>
            <a:r>
              <a:rPr lang="en-IN" sz="2000" dirty="0"/>
              <a:t>and </a:t>
            </a:r>
          </a:p>
          <a:p>
            <a:pPr marL="806450" indent="-457200" algn="just">
              <a:buClrTx/>
              <a:buSzPct val="100000"/>
              <a:buFont typeface="+mj-lt"/>
              <a:buAutoNum type="alphaLcParenR"/>
            </a:pPr>
            <a:r>
              <a:rPr lang="en-IN" sz="2000" b="1" dirty="0"/>
              <a:t>Place of supply </a:t>
            </a:r>
            <a:r>
              <a:rPr lang="en-IN" sz="2000" dirty="0"/>
              <a:t>determined u/s 7,8, 9 or 10 of IGST Act</a:t>
            </a:r>
          </a:p>
          <a:p>
            <a:pPr marL="358080" algn="just">
              <a:spcBef>
                <a:spcPts val="1200"/>
              </a:spcBef>
              <a:buClrTx/>
              <a:buSzPct val="100000"/>
              <a:buFont typeface="Wingdings" panose="05000000000000000000" pitchFamily="2" charset="2"/>
              <a:buChar char="Ø"/>
            </a:pPr>
            <a:r>
              <a:rPr lang="en-IN" sz="2000" u="sng" dirty="0"/>
              <a:t>Specific </a:t>
            </a:r>
            <a:r>
              <a:rPr lang="en-IN" sz="2400" b="1" u="sng" dirty="0"/>
              <a:t>INCLUSIONS</a:t>
            </a:r>
            <a:r>
              <a:rPr lang="en-IN" sz="2000" u="sng" dirty="0"/>
              <a:t>:</a:t>
            </a:r>
          </a:p>
          <a:p>
            <a:pPr marL="685105" lvl="1" algn="just">
              <a:buClrTx/>
              <a:buSzPct val="100000"/>
              <a:buFont typeface="Arial" panose="020B0604020202020204" pitchFamily="34" charset="0"/>
              <a:buChar char="•"/>
            </a:pPr>
            <a:r>
              <a:rPr lang="en-IN" sz="2000" dirty="0"/>
              <a:t>Supply of </a:t>
            </a:r>
            <a:r>
              <a:rPr lang="en-IN" sz="2000" b="1" dirty="0"/>
              <a:t>goods in the course of import</a:t>
            </a:r>
            <a:r>
              <a:rPr lang="en-IN" sz="2000" dirty="0"/>
              <a:t>, till they cross the customs frontiers of India</a:t>
            </a:r>
          </a:p>
          <a:p>
            <a:pPr marL="685105" lvl="1" algn="just">
              <a:buClrTx/>
              <a:buSzPct val="100000"/>
              <a:buFont typeface="Arial" panose="020B0604020202020204" pitchFamily="34" charset="0"/>
              <a:buChar char="•"/>
            </a:pPr>
            <a:r>
              <a:rPr lang="en-IN" sz="2000" dirty="0"/>
              <a:t>Supply of </a:t>
            </a:r>
            <a:r>
              <a:rPr lang="en-IN" sz="2000" b="1" dirty="0"/>
              <a:t>services in the course of import</a:t>
            </a:r>
            <a:endParaRPr lang="en-IN" sz="2000" dirty="0"/>
          </a:p>
          <a:p>
            <a:pPr marL="685105" lvl="1" algn="just">
              <a:buClrTx/>
              <a:buSzPct val="100000"/>
              <a:buFont typeface="Arial" panose="020B0604020202020204" pitchFamily="34" charset="0"/>
              <a:buChar char="•"/>
            </a:pPr>
            <a:r>
              <a:rPr lang="en-IN" sz="2000" dirty="0"/>
              <a:t>Supply when </a:t>
            </a:r>
            <a:r>
              <a:rPr lang="en-IN" sz="2000" b="1" dirty="0"/>
              <a:t>place of supply is outside India </a:t>
            </a:r>
            <a:r>
              <a:rPr lang="en-IN" sz="2000" dirty="0"/>
              <a:t>but supplier is in India </a:t>
            </a:r>
            <a:endParaRPr lang="en-IN" sz="2000" b="1" dirty="0"/>
          </a:p>
          <a:p>
            <a:pPr marL="685105" lvl="1" algn="just">
              <a:buClrTx/>
              <a:buSzPct val="100000"/>
              <a:buFont typeface="Arial" panose="020B0604020202020204" pitchFamily="34" charset="0"/>
              <a:buChar char="•"/>
            </a:pPr>
            <a:r>
              <a:rPr lang="en-IN" sz="2000" dirty="0"/>
              <a:t>Supply to or by a </a:t>
            </a:r>
            <a:r>
              <a:rPr lang="en-IN" sz="2000" b="1" dirty="0"/>
              <a:t>SEZ </a:t>
            </a:r>
            <a:r>
              <a:rPr lang="en-IN" sz="2000" dirty="0"/>
              <a:t>developer or an SEZ unit</a:t>
            </a:r>
          </a:p>
          <a:p>
            <a:pPr marL="685105" lvl="1" algn="just">
              <a:buClrTx/>
              <a:buSzPct val="100000"/>
              <a:buFont typeface="Arial" panose="020B0604020202020204" pitchFamily="34" charset="0"/>
              <a:buChar char="•"/>
            </a:pPr>
            <a:r>
              <a:rPr lang="en-IN" sz="2000" b="1" dirty="0"/>
              <a:t>Residuary supply</a:t>
            </a:r>
            <a:r>
              <a:rPr lang="en-IN" sz="2000" dirty="0"/>
              <a:t>: Any supply in the taxable territory and which is </a:t>
            </a:r>
            <a:r>
              <a:rPr lang="en-IN" sz="2000" b="1" dirty="0"/>
              <a:t>not an intra-State supply</a:t>
            </a:r>
            <a:r>
              <a:rPr lang="en-IN" sz="2000" dirty="0"/>
              <a:t> </a:t>
            </a:r>
            <a:r>
              <a:rPr lang="en-IN" sz="2000" i="1" dirty="0"/>
              <a:t>(E.g.: Supply of goods from within a Union Territory (“UT”) without Legislature)</a:t>
            </a:r>
          </a:p>
          <a:p>
            <a:pPr marL="15180" indent="0" algn="just">
              <a:buClrTx/>
              <a:buSzPct val="100000"/>
              <a:buNone/>
            </a:pPr>
            <a:endParaRPr lang="en-IN" sz="2000" dirty="0"/>
          </a:p>
          <a:p>
            <a:pPr marL="656327" lvl="1" indent="-457200" algn="just">
              <a:buClrTx/>
              <a:buSzPct val="100000"/>
              <a:buFont typeface="+mj-lt"/>
              <a:buAutoNum type="arabicPeriod" startAt="2"/>
            </a:pPr>
            <a:endParaRPr lang="en-IN" sz="1552" dirty="0"/>
          </a:p>
          <a:p>
            <a:pPr lvl="3" algn="just">
              <a:buFont typeface="Wingdings" panose="05000000000000000000" pitchFamily="2" charset="2"/>
              <a:buChar char="§"/>
            </a:pPr>
            <a:endParaRPr lang="en-IN" sz="1774" dirty="0"/>
          </a:p>
          <a:p>
            <a:pPr lvl="3" algn="just">
              <a:buFont typeface="Wingdings" panose="05000000000000000000" pitchFamily="2" charset="2"/>
              <a:buChar char="§"/>
            </a:pPr>
            <a:endParaRPr lang="en-IN" sz="1774" dirty="0"/>
          </a:p>
          <a:p>
            <a:pPr lvl="2" algn="just"/>
            <a:endParaRPr lang="en-IN" sz="2000" dirty="0"/>
          </a:p>
          <a:p>
            <a:pPr lvl="1" algn="just"/>
            <a:endParaRPr lang="en-IN" sz="1776" dirty="0"/>
          </a:p>
          <a:p>
            <a:endParaRPr lang="en-IN"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GST on Goods</a:t>
            </a:r>
          </a:p>
        </p:txBody>
      </p:sp>
      <p:sp>
        <p:nvSpPr>
          <p:cNvPr id="3" name="Text Placeholder 2"/>
          <p:cNvSpPr>
            <a:spLocks noGrp="1"/>
          </p:cNvSpPr>
          <p:nvPr>
            <p:ph type="body" idx="1"/>
          </p:nvPr>
        </p:nvSpPr>
        <p:spPr>
          <a:xfrm>
            <a:off x="1154954" y="1713796"/>
            <a:ext cx="4825157" cy="576262"/>
          </a:xfrm>
        </p:spPr>
        <p:txBody>
          <a:bodyPr/>
          <a:lstStyle/>
          <a:p>
            <a:pPr algn="ctr"/>
            <a:r>
              <a:rPr lang="en-US" dirty="0"/>
              <a:t>Intra-State Supply</a:t>
            </a:r>
          </a:p>
        </p:txBody>
      </p:sp>
      <p:sp>
        <p:nvSpPr>
          <p:cNvPr id="4" name="Content Placeholder 3"/>
          <p:cNvSpPr>
            <a:spLocks noGrp="1"/>
          </p:cNvSpPr>
          <p:nvPr>
            <p:ph sz="half" idx="2"/>
          </p:nvPr>
        </p:nvSpPr>
        <p:spPr>
          <a:xfrm>
            <a:off x="609600" y="4876800"/>
            <a:ext cx="5386917" cy="1600201"/>
          </a:xfrm>
        </p:spPr>
        <p:txBody>
          <a:bodyPr>
            <a:normAutofit/>
          </a:bodyPr>
          <a:lstStyle/>
          <a:p>
            <a:pPr>
              <a:buClr>
                <a:schemeClr val="tx2">
                  <a:lumMod val="75000"/>
                </a:schemeClr>
              </a:buClr>
              <a:buFont typeface="Wingdings" panose="05000000000000000000" pitchFamily="2" charset="2"/>
              <a:buChar char="§"/>
            </a:pPr>
            <a:r>
              <a:rPr lang="en-US" dirty="0"/>
              <a:t>Dual tax – CGST-SGST</a:t>
            </a:r>
          </a:p>
          <a:p>
            <a:pPr>
              <a:buClr>
                <a:schemeClr val="tx2">
                  <a:lumMod val="75000"/>
                </a:schemeClr>
              </a:buClr>
              <a:buFont typeface="Wingdings" panose="05000000000000000000" pitchFamily="2" charset="2"/>
              <a:buChar char="§"/>
            </a:pPr>
            <a:r>
              <a:rPr lang="en-US" dirty="0"/>
              <a:t>Registered office not relevant; location of goods is relevant</a:t>
            </a:r>
          </a:p>
          <a:p>
            <a:pPr>
              <a:buClr>
                <a:schemeClr val="tx2">
                  <a:lumMod val="75000"/>
                </a:schemeClr>
              </a:buClr>
              <a:buFont typeface="Wingdings" panose="05000000000000000000" pitchFamily="2" charset="2"/>
              <a:buChar char="§"/>
            </a:pPr>
            <a:r>
              <a:rPr lang="en-US" dirty="0"/>
              <a:t>Intra-State supply, if ‘from’ and ‘to’ in one State</a:t>
            </a:r>
          </a:p>
        </p:txBody>
      </p:sp>
      <p:sp>
        <p:nvSpPr>
          <p:cNvPr id="5" name="Text Placeholder 4"/>
          <p:cNvSpPr>
            <a:spLocks noGrp="1"/>
          </p:cNvSpPr>
          <p:nvPr>
            <p:ph type="body" sz="quarter" idx="3"/>
          </p:nvPr>
        </p:nvSpPr>
        <p:spPr>
          <a:xfrm>
            <a:off x="6208712" y="1713796"/>
            <a:ext cx="4825159" cy="576262"/>
          </a:xfrm>
        </p:spPr>
        <p:txBody>
          <a:bodyPr/>
          <a:lstStyle/>
          <a:p>
            <a:pPr algn="ctr"/>
            <a:r>
              <a:rPr lang="en-US" dirty="0"/>
              <a:t>Inter-State Supply</a:t>
            </a:r>
          </a:p>
        </p:txBody>
      </p:sp>
      <p:sp>
        <p:nvSpPr>
          <p:cNvPr id="6" name="Content Placeholder 5"/>
          <p:cNvSpPr>
            <a:spLocks noGrp="1"/>
          </p:cNvSpPr>
          <p:nvPr>
            <p:ph sz="quarter" idx="4"/>
          </p:nvPr>
        </p:nvSpPr>
        <p:spPr>
          <a:xfrm>
            <a:off x="6193368" y="4876800"/>
            <a:ext cx="5389033" cy="1600201"/>
          </a:xfrm>
        </p:spPr>
        <p:txBody>
          <a:bodyPr>
            <a:normAutofit/>
          </a:bodyPr>
          <a:lstStyle/>
          <a:p>
            <a:pPr>
              <a:buClr>
                <a:schemeClr val="tx2">
                  <a:lumMod val="75000"/>
                </a:schemeClr>
              </a:buClr>
              <a:buFont typeface="Wingdings" panose="05000000000000000000" pitchFamily="2" charset="2"/>
              <a:buChar char="§"/>
            </a:pPr>
            <a:r>
              <a:rPr lang="en-US" dirty="0"/>
              <a:t>One tax – IGST (higher rate)</a:t>
            </a:r>
          </a:p>
          <a:p>
            <a:pPr>
              <a:buClr>
                <a:schemeClr val="tx2">
                  <a:lumMod val="75000"/>
                </a:schemeClr>
              </a:buClr>
              <a:buFont typeface="Wingdings" panose="05000000000000000000" pitchFamily="2" charset="2"/>
              <a:buChar char="§"/>
            </a:pPr>
            <a:r>
              <a:rPr lang="en-US" dirty="0"/>
              <a:t>Movement for ‘delivery’ relevant; even stock-transfer taxable</a:t>
            </a:r>
          </a:p>
          <a:p>
            <a:pPr>
              <a:buClr>
                <a:schemeClr val="tx2">
                  <a:lumMod val="75000"/>
                </a:schemeClr>
              </a:buClr>
              <a:buFont typeface="Wingdings" panose="05000000000000000000" pitchFamily="2" charset="2"/>
              <a:buChar char="§"/>
            </a:pPr>
            <a:r>
              <a:rPr lang="en-US" dirty="0"/>
              <a:t>Imports – basic customs + IGST</a:t>
            </a:r>
          </a:p>
        </p:txBody>
      </p:sp>
      <p:sp>
        <p:nvSpPr>
          <p:cNvPr id="7" name="TextBox 6"/>
          <p:cNvSpPr txBox="1"/>
          <p:nvPr/>
        </p:nvSpPr>
        <p:spPr>
          <a:xfrm>
            <a:off x="609600" y="3124200"/>
            <a:ext cx="2133600" cy="338554"/>
          </a:xfrm>
          <a:prstGeom prst="rect">
            <a:avLst/>
          </a:prstGeom>
          <a:noFill/>
        </p:spPr>
        <p:txBody>
          <a:bodyPr wrap="square" rtlCol="0">
            <a:spAutoFit/>
          </a:bodyPr>
          <a:lstStyle/>
          <a:p>
            <a:r>
              <a:rPr lang="en-US" sz="1600" b="1" dirty="0"/>
              <a:t>‘From’ location</a:t>
            </a:r>
          </a:p>
        </p:txBody>
      </p:sp>
      <p:sp>
        <p:nvSpPr>
          <p:cNvPr id="8" name="TextBox 7"/>
          <p:cNvSpPr txBox="1"/>
          <p:nvPr/>
        </p:nvSpPr>
        <p:spPr>
          <a:xfrm>
            <a:off x="3454400" y="3124200"/>
            <a:ext cx="2133600" cy="338554"/>
          </a:xfrm>
          <a:prstGeom prst="rect">
            <a:avLst/>
          </a:prstGeom>
          <a:noFill/>
        </p:spPr>
        <p:txBody>
          <a:bodyPr wrap="square" rtlCol="0">
            <a:spAutoFit/>
          </a:bodyPr>
          <a:lstStyle/>
          <a:p>
            <a:pPr algn="ctr"/>
            <a:r>
              <a:rPr lang="en-US" sz="1600" b="1" dirty="0"/>
              <a:t>‘To’ location</a:t>
            </a:r>
          </a:p>
        </p:txBody>
      </p:sp>
      <p:sp>
        <p:nvSpPr>
          <p:cNvPr id="9" name="TextBox 8"/>
          <p:cNvSpPr txBox="1"/>
          <p:nvPr/>
        </p:nvSpPr>
        <p:spPr>
          <a:xfrm>
            <a:off x="7823200" y="3124200"/>
            <a:ext cx="2133600" cy="338554"/>
          </a:xfrm>
          <a:prstGeom prst="rect">
            <a:avLst/>
          </a:prstGeom>
          <a:noFill/>
        </p:spPr>
        <p:txBody>
          <a:bodyPr wrap="square" rtlCol="0">
            <a:spAutoFit/>
          </a:bodyPr>
          <a:lstStyle/>
          <a:p>
            <a:pPr algn="ctr"/>
            <a:r>
              <a:rPr lang="en-US" sz="1600" b="1" dirty="0"/>
              <a:t>‘To’ location</a:t>
            </a:r>
          </a:p>
        </p:txBody>
      </p:sp>
      <p:cxnSp>
        <p:nvCxnSpPr>
          <p:cNvPr id="11" name="Straight Connector 10"/>
          <p:cNvCxnSpPr/>
          <p:nvPr/>
        </p:nvCxnSpPr>
        <p:spPr>
          <a:xfrm>
            <a:off x="5921375" y="1890641"/>
            <a:ext cx="0" cy="441021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Elbow Connector 12"/>
          <p:cNvCxnSpPr>
            <a:stCxn id="7" idx="2"/>
            <a:endCxn id="9" idx="2"/>
          </p:cNvCxnSpPr>
          <p:nvPr/>
        </p:nvCxnSpPr>
        <p:spPr>
          <a:xfrm rot="16200000" flipH="1">
            <a:off x="5285317" y="-144046"/>
            <a:ext cx="12700" cy="7213600"/>
          </a:xfrm>
          <a:prstGeom prst="bentConnector3">
            <a:avLst>
              <a:gd name="adj1" fmla="val 6150000"/>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502400" y="3776246"/>
            <a:ext cx="2133600" cy="338554"/>
          </a:xfrm>
          <a:prstGeom prst="rect">
            <a:avLst/>
          </a:prstGeom>
          <a:noFill/>
        </p:spPr>
        <p:txBody>
          <a:bodyPr wrap="square" rtlCol="0">
            <a:spAutoFit/>
          </a:bodyPr>
          <a:lstStyle/>
          <a:p>
            <a:pPr algn="ctr"/>
            <a:r>
              <a:rPr lang="en-US" sz="1600" b="1" dirty="0"/>
              <a:t>IGST</a:t>
            </a:r>
          </a:p>
        </p:txBody>
      </p:sp>
      <p:sp>
        <p:nvSpPr>
          <p:cNvPr id="16" name="TextBox 15"/>
          <p:cNvSpPr txBox="1"/>
          <p:nvPr/>
        </p:nvSpPr>
        <p:spPr>
          <a:xfrm>
            <a:off x="2133600" y="2743200"/>
            <a:ext cx="2133600" cy="338554"/>
          </a:xfrm>
          <a:prstGeom prst="rect">
            <a:avLst/>
          </a:prstGeom>
          <a:noFill/>
        </p:spPr>
        <p:txBody>
          <a:bodyPr wrap="square" rtlCol="0">
            <a:spAutoFit/>
          </a:bodyPr>
          <a:lstStyle/>
          <a:p>
            <a:pPr algn="ctr"/>
            <a:r>
              <a:rPr lang="en-US" sz="1600" b="1" dirty="0"/>
              <a:t>CGST-SGST</a:t>
            </a:r>
          </a:p>
        </p:txBody>
      </p:sp>
      <p:cxnSp>
        <p:nvCxnSpPr>
          <p:cNvPr id="20" name="Elbow Connector 19"/>
          <p:cNvCxnSpPr>
            <a:stCxn id="7" idx="0"/>
            <a:endCxn id="8" idx="0"/>
          </p:cNvCxnSpPr>
          <p:nvPr/>
        </p:nvCxnSpPr>
        <p:spPr>
          <a:xfrm rot="5400000" flipH="1" flipV="1">
            <a:off x="3100917" y="1701800"/>
            <a:ext cx="12700" cy="2844800"/>
          </a:xfrm>
          <a:prstGeom prst="bentConnector3">
            <a:avLst>
              <a:gd name="adj1" fmla="val 4050000"/>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9199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0" end="0"/>
                                            </p:txEl>
                                          </p:spTgt>
                                        </p:tgtEl>
                                        <p:attrNameLst>
                                          <p:attrName>style.visibility</p:attrName>
                                        </p:attrNameLst>
                                      </p:cBhvr>
                                      <p:to>
                                        <p:strVal val="visible"/>
                                      </p:to>
                                    </p:set>
                                    <p:animEffect transition="in" filter="fade">
                                      <p:cBhvr>
                                        <p:cTn id="32" dur="500"/>
                                        <p:tgtEl>
                                          <p:spTgt spid="4">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1" end="1"/>
                                            </p:txEl>
                                          </p:spTgt>
                                        </p:tgtEl>
                                        <p:attrNameLst>
                                          <p:attrName>style.visibility</p:attrName>
                                        </p:attrNameLst>
                                      </p:cBhvr>
                                      <p:to>
                                        <p:strVal val="visible"/>
                                      </p:to>
                                    </p:set>
                                    <p:animEffect transition="in" filter="fade">
                                      <p:cBhvr>
                                        <p:cTn id="37" dur="500"/>
                                        <p:tgtEl>
                                          <p:spTgt spid="4">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2" end="2"/>
                                            </p:txEl>
                                          </p:spTgt>
                                        </p:tgtEl>
                                        <p:attrNameLst>
                                          <p:attrName>style.visibility</p:attrName>
                                        </p:attrNameLst>
                                      </p:cBhvr>
                                      <p:to>
                                        <p:strVal val="visible"/>
                                      </p:to>
                                    </p:set>
                                    <p:animEffect transition="in" filter="fade">
                                      <p:cBhvr>
                                        <p:cTn id="42" dur="500"/>
                                        <p:tgtEl>
                                          <p:spTgt spid="4">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1" nodeType="clickEffect">
                                  <p:stCondLst>
                                    <p:cond delay="0"/>
                                  </p:stCondLst>
                                  <p:childTnLst>
                                    <p:animEffect transition="out" filter="fade">
                                      <p:cBhvr>
                                        <p:cTn id="46" dur="500"/>
                                        <p:tgtEl>
                                          <p:spTgt spid="8"/>
                                        </p:tgtEl>
                                      </p:cBhvr>
                                    </p:animEffect>
                                    <p:set>
                                      <p:cBhvr>
                                        <p:cTn id="47" dur="1" fill="hold">
                                          <p:stCondLst>
                                            <p:cond delay="499"/>
                                          </p:stCondLst>
                                        </p:cTn>
                                        <p:tgtEl>
                                          <p:spTgt spid="8"/>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500"/>
                                        <p:tgtEl>
                                          <p:spTgt spid="20"/>
                                        </p:tgtEl>
                                      </p:cBhvr>
                                    </p:animEffect>
                                    <p:set>
                                      <p:cBhvr>
                                        <p:cTn id="50" dur="1" fill="hold">
                                          <p:stCondLst>
                                            <p:cond delay="499"/>
                                          </p:stCondLst>
                                        </p:cTn>
                                        <p:tgtEl>
                                          <p:spTgt spid="20"/>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16"/>
                                        </p:tgtEl>
                                      </p:cBhvr>
                                    </p:animEffect>
                                    <p:set>
                                      <p:cBhvr>
                                        <p:cTn id="53" dur="1" fill="hold">
                                          <p:stCondLst>
                                            <p:cond delay="499"/>
                                          </p:stCondLst>
                                        </p:cTn>
                                        <p:tgtEl>
                                          <p:spTgt spid="16"/>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fade">
                                      <p:cBhvr>
                                        <p:cTn id="58" dur="500"/>
                                        <p:tgtEl>
                                          <p:spTgt spid="9"/>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fade">
                                      <p:cBhvr>
                                        <p:cTn id="63" dur="500"/>
                                        <p:tgtEl>
                                          <p:spTgt spid="13"/>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500"/>
                                        <p:tgtEl>
                                          <p:spTgt spid="15"/>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6">
                                            <p:txEl>
                                              <p:pRg st="0" end="0"/>
                                            </p:txEl>
                                          </p:spTgt>
                                        </p:tgtEl>
                                        <p:attrNameLst>
                                          <p:attrName>style.visibility</p:attrName>
                                        </p:attrNameLst>
                                      </p:cBhvr>
                                      <p:to>
                                        <p:strVal val="visible"/>
                                      </p:to>
                                    </p:set>
                                    <p:animEffect transition="in" filter="fade">
                                      <p:cBhvr>
                                        <p:cTn id="73" dur="500"/>
                                        <p:tgtEl>
                                          <p:spTgt spid="6">
                                            <p:txEl>
                                              <p:pRg st="0" end="0"/>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6">
                                            <p:txEl>
                                              <p:pRg st="1" end="1"/>
                                            </p:txEl>
                                          </p:spTgt>
                                        </p:tgtEl>
                                        <p:attrNameLst>
                                          <p:attrName>style.visibility</p:attrName>
                                        </p:attrNameLst>
                                      </p:cBhvr>
                                      <p:to>
                                        <p:strVal val="visible"/>
                                      </p:to>
                                    </p:set>
                                    <p:animEffect transition="in" filter="fade">
                                      <p:cBhvr>
                                        <p:cTn id="78" dur="500"/>
                                        <p:tgtEl>
                                          <p:spTgt spid="6">
                                            <p:txEl>
                                              <p:pRg st="1" end="1"/>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6">
                                            <p:txEl>
                                              <p:pRg st="2" end="2"/>
                                            </p:txEl>
                                          </p:spTgt>
                                        </p:tgtEl>
                                        <p:attrNameLst>
                                          <p:attrName>style.visibility</p:attrName>
                                        </p:attrNameLst>
                                      </p:cBhvr>
                                      <p:to>
                                        <p:strVal val="visible"/>
                                      </p:to>
                                    </p:set>
                                    <p:animEffect transition="in" filter="fade">
                                      <p:cBhvr>
                                        <p:cTn id="83"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P spid="7" grpId="0"/>
      <p:bldP spid="8" grpId="0"/>
      <p:bldP spid="8" grpId="1"/>
      <p:bldP spid="9" grpId="0"/>
      <p:bldP spid="15" grpId="0"/>
      <p:bldP spid="16" grpId="0"/>
      <p:bldP spid="16"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GST on Services</a:t>
            </a:r>
          </a:p>
        </p:txBody>
      </p:sp>
      <p:sp>
        <p:nvSpPr>
          <p:cNvPr id="3" name="Text Placeholder 2"/>
          <p:cNvSpPr>
            <a:spLocks noGrp="1"/>
          </p:cNvSpPr>
          <p:nvPr>
            <p:ph type="body" idx="1"/>
          </p:nvPr>
        </p:nvSpPr>
        <p:spPr>
          <a:xfrm>
            <a:off x="1154954" y="1812652"/>
            <a:ext cx="4825157" cy="576262"/>
          </a:xfrm>
        </p:spPr>
        <p:txBody>
          <a:bodyPr/>
          <a:lstStyle/>
          <a:p>
            <a:pPr algn="ctr"/>
            <a:r>
              <a:rPr lang="en-US" dirty="0"/>
              <a:t>Intra-State Supply</a:t>
            </a:r>
          </a:p>
        </p:txBody>
      </p:sp>
      <p:sp>
        <p:nvSpPr>
          <p:cNvPr id="4" name="Content Placeholder 3"/>
          <p:cNvSpPr>
            <a:spLocks noGrp="1"/>
          </p:cNvSpPr>
          <p:nvPr>
            <p:ph sz="half" idx="2"/>
          </p:nvPr>
        </p:nvSpPr>
        <p:spPr>
          <a:xfrm>
            <a:off x="609600" y="4876800"/>
            <a:ext cx="5386917" cy="1600201"/>
          </a:xfrm>
        </p:spPr>
        <p:txBody>
          <a:bodyPr>
            <a:normAutofit/>
          </a:bodyPr>
          <a:lstStyle/>
          <a:p>
            <a:pPr>
              <a:buClr>
                <a:schemeClr val="tx2">
                  <a:lumMod val="75000"/>
                </a:schemeClr>
              </a:buClr>
              <a:buFont typeface="Wingdings" panose="05000000000000000000" pitchFamily="2" charset="2"/>
              <a:buChar char="§"/>
            </a:pPr>
            <a:r>
              <a:rPr lang="en-US" dirty="0"/>
              <a:t>Dual tax – CGST-SGST</a:t>
            </a:r>
          </a:p>
          <a:p>
            <a:pPr>
              <a:buClr>
                <a:schemeClr val="tx2">
                  <a:lumMod val="75000"/>
                </a:schemeClr>
              </a:buClr>
              <a:buFont typeface="Wingdings" panose="05000000000000000000" pitchFamily="2" charset="2"/>
              <a:buChar char="§"/>
            </a:pPr>
            <a:r>
              <a:rPr lang="en-US" dirty="0"/>
              <a:t>Place of usage relevant</a:t>
            </a:r>
          </a:p>
          <a:p>
            <a:pPr>
              <a:buClr>
                <a:schemeClr val="tx2">
                  <a:lumMod val="75000"/>
                </a:schemeClr>
              </a:buClr>
              <a:buFont typeface="Wingdings" panose="05000000000000000000" pitchFamily="2" charset="2"/>
              <a:buChar char="§"/>
            </a:pPr>
            <a:r>
              <a:rPr lang="en-US" dirty="0"/>
              <a:t>‘Test’ of such place listed for various services</a:t>
            </a:r>
          </a:p>
        </p:txBody>
      </p:sp>
      <p:sp>
        <p:nvSpPr>
          <p:cNvPr id="5" name="Text Placeholder 4"/>
          <p:cNvSpPr>
            <a:spLocks noGrp="1"/>
          </p:cNvSpPr>
          <p:nvPr>
            <p:ph type="body" sz="quarter" idx="3"/>
          </p:nvPr>
        </p:nvSpPr>
        <p:spPr>
          <a:xfrm>
            <a:off x="6208712" y="1812652"/>
            <a:ext cx="4825159" cy="576262"/>
          </a:xfrm>
        </p:spPr>
        <p:txBody>
          <a:bodyPr/>
          <a:lstStyle/>
          <a:p>
            <a:pPr algn="ctr"/>
            <a:r>
              <a:rPr lang="en-US" dirty="0"/>
              <a:t>Inter-State Supply</a:t>
            </a:r>
          </a:p>
        </p:txBody>
      </p:sp>
      <p:sp>
        <p:nvSpPr>
          <p:cNvPr id="6" name="Content Placeholder 5"/>
          <p:cNvSpPr>
            <a:spLocks noGrp="1"/>
          </p:cNvSpPr>
          <p:nvPr>
            <p:ph sz="quarter" idx="4"/>
          </p:nvPr>
        </p:nvSpPr>
        <p:spPr>
          <a:xfrm>
            <a:off x="6193368" y="4876800"/>
            <a:ext cx="5389033" cy="1600201"/>
          </a:xfrm>
        </p:spPr>
        <p:txBody>
          <a:bodyPr>
            <a:normAutofit/>
          </a:bodyPr>
          <a:lstStyle/>
          <a:p>
            <a:pPr>
              <a:buClr>
                <a:schemeClr val="tx2">
                  <a:lumMod val="75000"/>
                </a:schemeClr>
              </a:buClr>
              <a:buFont typeface="Wingdings" panose="05000000000000000000" pitchFamily="2" charset="2"/>
              <a:buChar char="§"/>
            </a:pPr>
            <a:r>
              <a:rPr lang="en-US" dirty="0"/>
              <a:t>One tax – IGST (higher rate)</a:t>
            </a:r>
          </a:p>
          <a:p>
            <a:pPr>
              <a:buClr>
                <a:schemeClr val="tx2">
                  <a:lumMod val="75000"/>
                </a:schemeClr>
              </a:buClr>
              <a:buFont typeface="Wingdings" panose="05000000000000000000" pitchFamily="2" charset="2"/>
              <a:buChar char="§"/>
            </a:pPr>
            <a:r>
              <a:rPr lang="en-US" dirty="0"/>
              <a:t>Imports – receiver to pay IGST</a:t>
            </a:r>
          </a:p>
          <a:p>
            <a:pPr>
              <a:buClr>
                <a:schemeClr val="tx2">
                  <a:lumMod val="75000"/>
                </a:schemeClr>
              </a:buClr>
              <a:buFont typeface="Wingdings" panose="05000000000000000000" pitchFamily="2" charset="2"/>
              <a:buChar char="§"/>
            </a:pPr>
            <a:r>
              <a:rPr lang="en-US" dirty="0"/>
              <a:t>When ‘place of usage’ not fixed, use recipient’s address</a:t>
            </a:r>
          </a:p>
        </p:txBody>
      </p:sp>
      <p:sp>
        <p:nvSpPr>
          <p:cNvPr id="7" name="TextBox 6"/>
          <p:cNvSpPr txBox="1"/>
          <p:nvPr/>
        </p:nvSpPr>
        <p:spPr>
          <a:xfrm>
            <a:off x="609600" y="3124201"/>
            <a:ext cx="2133600" cy="584775"/>
          </a:xfrm>
          <a:prstGeom prst="rect">
            <a:avLst/>
          </a:prstGeom>
          <a:noFill/>
        </p:spPr>
        <p:txBody>
          <a:bodyPr wrap="square" rtlCol="0">
            <a:spAutoFit/>
          </a:bodyPr>
          <a:lstStyle/>
          <a:p>
            <a:pPr algn="ctr"/>
            <a:r>
              <a:rPr lang="en-US" sz="1600" b="1" dirty="0"/>
              <a:t>Supplier’s address of GST registration</a:t>
            </a:r>
          </a:p>
        </p:txBody>
      </p:sp>
      <p:sp>
        <p:nvSpPr>
          <p:cNvPr id="8" name="TextBox 7"/>
          <p:cNvSpPr txBox="1"/>
          <p:nvPr/>
        </p:nvSpPr>
        <p:spPr>
          <a:xfrm>
            <a:off x="3454400" y="3124201"/>
            <a:ext cx="2133600" cy="584775"/>
          </a:xfrm>
          <a:prstGeom prst="rect">
            <a:avLst/>
          </a:prstGeom>
          <a:noFill/>
        </p:spPr>
        <p:txBody>
          <a:bodyPr wrap="square" rtlCol="0">
            <a:spAutoFit/>
          </a:bodyPr>
          <a:lstStyle/>
          <a:p>
            <a:pPr algn="ctr"/>
            <a:r>
              <a:rPr lang="en-US" sz="1600" b="1" dirty="0"/>
              <a:t>Place of usage of service</a:t>
            </a:r>
          </a:p>
        </p:txBody>
      </p:sp>
      <p:sp>
        <p:nvSpPr>
          <p:cNvPr id="9" name="TextBox 8"/>
          <p:cNvSpPr txBox="1"/>
          <p:nvPr/>
        </p:nvSpPr>
        <p:spPr>
          <a:xfrm>
            <a:off x="7315200" y="3055204"/>
            <a:ext cx="3149600" cy="830997"/>
          </a:xfrm>
          <a:prstGeom prst="rect">
            <a:avLst/>
          </a:prstGeom>
          <a:noFill/>
        </p:spPr>
        <p:txBody>
          <a:bodyPr wrap="square" rtlCol="0">
            <a:spAutoFit/>
          </a:bodyPr>
          <a:lstStyle/>
          <a:p>
            <a:pPr algn="ctr"/>
            <a:r>
              <a:rPr lang="en-US" sz="1600" b="1" dirty="0"/>
              <a:t>Place of usage of service or recipient’s address of GST registration</a:t>
            </a:r>
          </a:p>
        </p:txBody>
      </p:sp>
      <p:cxnSp>
        <p:nvCxnSpPr>
          <p:cNvPr id="11" name="Straight Connector 10"/>
          <p:cNvCxnSpPr/>
          <p:nvPr/>
        </p:nvCxnSpPr>
        <p:spPr>
          <a:xfrm>
            <a:off x="5807075" y="1728716"/>
            <a:ext cx="0" cy="441021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Elbow Connector 12"/>
          <p:cNvCxnSpPr>
            <a:stCxn id="7" idx="2"/>
            <a:endCxn id="9" idx="2"/>
          </p:cNvCxnSpPr>
          <p:nvPr/>
        </p:nvCxnSpPr>
        <p:spPr>
          <a:xfrm rot="16200000" flipH="1">
            <a:off x="5194588" y="190788"/>
            <a:ext cx="177225" cy="7213600"/>
          </a:xfrm>
          <a:prstGeom prst="bentConnector3">
            <a:avLst>
              <a:gd name="adj1" fmla="val 228989"/>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502400" y="4157246"/>
            <a:ext cx="2133600" cy="338554"/>
          </a:xfrm>
          <a:prstGeom prst="rect">
            <a:avLst/>
          </a:prstGeom>
          <a:noFill/>
        </p:spPr>
        <p:txBody>
          <a:bodyPr wrap="square" rtlCol="0">
            <a:spAutoFit/>
          </a:bodyPr>
          <a:lstStyle/>
          <a:p>
            <a:pPr algn="ctr"/>
            <a:r>
              <a:rPr lang="en-US" sz="1600" b="1" dirty="0"/>
              <a:t>IGST</a:t>
            </a:r>
          </a:p>
        </p:txBody>
      </p:sp>
      <p:sp>
        <p:nvSpPr>
          <p:cNvPr id="16" name="TextBox 15"/>
          <p:cNvSpPr txBox="1"/>
          <p:nvPr/>
        </p:nvSpPr>
        <p:spPr>
          <a:xfrm>
            <a:off x="2133600" y="2755557"/>
            <a:ext cx="2133600" cy="338554"/>
          </a:xfrm>
          <a:prstGeom prst="rect">
            <a:avLst/>
          </a:prstGeom>
          <a:noFill/>
        </p:spPr>
        <p:txBody>
          <a:bodyPr wrap="square" rtlCol="0">
            <a:spAutoFit/>
          </a:bodyPr>
          <a:lstStyle/>
          <a:p>
            <a:pPr algn="ctr"/>
            <a:r>
              <a:rPr lang="en-US" sz="1600" b="1" dirty="0"/>
              <a:t>CGST-SGST</a:t>
            </a:r>
          </a:p>
        </p:txBody>
      </p:sp>
      <p:cxnSp>
        <p:nvCxnSpPr>
          <p:cNvPr id="20" name="Elbow Connector 19"/>
          <p:cNvCxnSpPr>
            <a:stCxn id="7" idx="0"/>
            <a:endCxn id="8" idx="0"/>
          </p:cNvCxnSpPr>
          <p:nvPr/>
        </p:nvCxnSpPr>
        <p:spPr>
          <a:xfrm rot="5400000" flipH="1" flipV="1">
            <a:off x="3098800" y="1701801"/>
            <a:ext cx="12700" cy="2844800"/>
          </a:xfrm>
          <a:prstGeom prst="bentConnector3">
            <a:avLst>
              <a:gd name="adj1" fmla="val 3648646"/>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6335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0" end="0"/>
                                            </p:txEl>
                                          </p:spTgt>
                                        </p:tgtEl>
                                        <p:attrNameLst>
                                          <p:attrName>style.visibility</p:attrName>
                                        </p:attrNameLst>
                                      </p:cBhvr>
                                      <p:to>
                                        <p:strVal val="visible"/>
                                      </p:to>
                                    </p:set>
                                    <p:animEffect transition="in" filter="fade">
                                      <p:cBhvr>
                                        <p:cTn id="32" dur="500"/>
                                        <p:tgtEl>
                                          <p:spTgt spid="4">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1" end="1"/>
                                            </p:txEl>
                                          </p:spTgt>
                                        </p:tgtEl>
                                        <p:attrNameLst>
                                          <p:attrName>style.visibility</p:attrName>
                                        </p:attrNameLst>
                                      </p:cBhvr>
                                      <p:to>
                                        <p:strVal val="visible"/>
                                      </p:to>
                                    </p:set>
                                    <p:animEffect transition="in" filter="fade">
                                      <p:cBhvr>
                                        <p:cTn id="37" dur="500"/>
                                        <p:tgtEl>
                                          <p:spTgt spid="4">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2" end="2"/>
                                            </p:txEl>
                                          </p:spTgt>
                                        </p:tgtEl>
                                        <p:attrNameLst>
                                          <p:attrName>style.visibility</p:attrName>
                                        </p:attrNameLst>
                                      </p:cBhvr>
                                      <p:to>
                                        <p:strVal val="visible"/>
                                      </p:to>
                                    </p:set>
                                    <p:animEffect transition="in" filter="fade">
                                      <p:cBhvr>
                                        <p:cTn id="42" dur="500"/>
                                        <p:tgtEl>
                                          <p:spTgt spid="4">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1" nodeType="clickEffect">
                                  <p:stCondLst>
                                    <p:cond delay="0"/>
                                  </p:stCondLst>
                                  <p:childTnLst>
                                    <p:animEffect transition="out" filter="fade">
                                      <p:cBhvr>
                                        <p:cTn id="46" dur="500"/>
                                        <p:tgtEl>
                                          <p:spTgt spid="8"/>
                                        </p:tgtEl>
                                      </p:cBhvr>
                                    </p:animEffect>
                                    <p:set>
                                      <p:cBhvr>
                                        <p:cTn id="47" dur="1" fill="hold">
                                          <p:stCondLst>
                                            <p:cond delay="499"/>
                                          </p:stCondLst>
                                        </p:cTn>
                                        <p:tgtEl>
                                          <p:spTgt spid="8"/>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500"/>
                                        <p:tgtEl>
                                          <p:spTgt spid="20"/>
                                        </p:tgtEl>
                                      </p:cBhvr>
                                    </p:animEffect>
                                    <p:set>
                                      <p:cBhvr>
                                        <p:cTn id="50" dur="1" fill="hold">
                                          <p:stCondLst>
                                            <p:cond delay="499"/>
                                          </p:stCondLst>
                                        </p:cTn>
                                        <p:tgtEl>
                                          <p:spTgt spid="20"/>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16"/>
                                        </p:tgtEl>
                                      </p:cBhvr>
                                    </p:animEffect>
                                    <p:set>
                                      <p:cBhvr>
                                        <p:cTn id="53" dur="1" fill="hold">
                                          <p:stCondLst>
                                            <p:cond delay="499"/>
                                          </p:stCondLst>
                                        </p:cTn>
                                        <p:tgtEl>
                                          <p:spTgt spid="16"/>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fade">
                                      <p:cBhvr>
                                        <p:cTn id="58" dur="500"/>
                                        <p:tgtEl>
                                          <p:spTgt spid="9"/>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fade">
                                      <p:cBhvr>
                                        <p:cTn id="63" dur="500"/>
                                        <p:tgtEl>
                                          <p:spTgt spid="13"/>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500"/>
                                        <p:tgtEl>
                                          <p:spTgt spid="15"/>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6">
                                            <p:txEl>
                                              <p:pRg st="0" end="0"/>
                                            </p:txEl>
                                          </p:spTgt>
                                        </p:tgtEl>
                                        <p:attrNameLst>
                                          <p:attrName>style.visibility</p:attrName>
                                        </p:attrNameLst>
                                      </p:cBhvr>
                                      <p:to>
                                        <p:strVal val="visible"/>
                                      </p:to>
                                    </p:set>
                                    <p:animEffect transition="in" filter="fade">
                                      <p:cBhvr>
                                        <p:cTn id="73" dur="500"/>
                                        <p:tgtEl>
                                          <p:spTgt spid="6">
                                            <p:txEl>
                                              <p:pRg st="0" end="0"/>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6">
                                            <p:txEl>
                                              <p:pRg st="1" end="1"/>
                                            </p:txEl>
                                          </p:spTgt>
                                        </p:tgtEl>
                                        <p:attrNameLst>
                                          <p:attrName>style.visibility</p:attrName>
                                        </p:attrNameLst>
                                      </p:cBhvr>
                                      <p:to>
                                        <p:strVal val="visible"/>
                                      </p:to>
                                    </p:set>
                                    <p:animEffect transition="in" filter="fade">
                                      <p:cBhvr>
                                        <p:cTn id="78" dur="500"/>
                                        <p:tgtEl>
                                          <p:spTgt spid="6">
                                            <p:txEl>
                                              <p:pRg st="1" end="1"/>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6">
                                            <p:txEl>
                                              <p:pRg st="2" end="2"/>
                                            </p:txEl>
                                          </p:spTgt>
                                        </p:tgtEl>
                                        <p:attrNameLst>
                                          <p:attrName>style.visibility</p:attrName>
                                        </p:attrNameLst>
                                      </p:cBhvr>
                                      <p:to>
                                        <p:strVal val="visible"/>
                                      </p:to>
                                    </p:set>
                                    <p:animEffect transition="in" filter="fade">
                                      <p:cBhvr>
                                        <p:cTn id="83"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P spid="7" grpId="0"/>
      <p:bldP spid="8" grpId="0"/>
      <p:bldP spid="8" grpId="1"/>
      <p:bldP spid="9" grpId="0"/>
      <p:bldP spid="15" grpId="0"/>
      <p:bldP spid="16" grpId="0"/>
      <p:bldP spid="16"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231552"/>
            <a:ext cx="8761413" cy="827087"/>
          </a:xfrm>
        </p:spPr>
        <p:txBody>
          <a:bodyPr rtlCol="0">
            <a:noAutofit/>
          </a:bodyPr>
          <a:lstStyle/>
          <a:p>
            <a:pPr eaLnBrk="1" fontAlgn="auto" hangingPunct="1">
              <a:spcAft>
                <a:spcPts val="0"/>
              </a:spcAft>
              <a:defRPr/>
            </a:pPr>
            <a:r>
              <a:rPr lang="en-IN" sz="3200" dirty="0"/>
              <a:t>Section 4 of IGST Act, 2016 – Principles to determine a supply as an intra-State Supply</a:t>
            </a: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3379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10FF67CF-D552-4506-B5F2-93AA8A7F76A2}" type="slidenum">
              <a:rPr lang="en-IN" altLang="en-US">
                <a:solidFill>
                  <a:schemeClr val="bg1"/>
                </a:solidFill>
              </a:rPr>
              <a:pPr>
                <a:spcBef>
                  <a:spcPct val="0"/>
                </a:spcBef>
                <a:buClrTx/>
                <a:buSzTx/>
                <a:buFontTx/>
                <a:buNone/>
              </a:pPr>
              <a:t>14</a:t>
            </a:fld>
            <a:endParaRPr lang="en-IN" altLang="en-US">
              <a:solidFill>
                <a:schemeClr val="bg1"/>
              </a:solidFill>
            </a:endParaRPr>
          </a:p>
        </p:txBody>
      </p:sp>
      <p:sp>
        <p:nvSpPr>
          <p:cNvPr id="8" name="Content Placeholder 2"/>
          <p:cNvSpPr>
            <a:spLocks noGrp="1"/>
          </p:cNvSpPr>
          <p:nvPr>
            <p:ph idx="1"/>
          </p:nvPr>
        </p:nvSpPr>
        <p:spPr>
          <a:xfrm>
            <a:off x="533400" y="1458685"/>
            <a:ext cx="10758714" cy="3962400"/>
          </a:xfrm>
        </p:spPr>
        <p:txBody>
          <a:bodyPr/>
          <a:lstStyle/>
          <a:p>
            <a:pPr marL="15180" indent="0" algn="just">
              <a:buClrTx/>
              <a:buSzPct val="100000"/>
              <a:buNone/>
            </a:pPr>
            <a:r>
              <a:rPr lang="en-IN" sz="2000" u="sng" dirty="0"/>
              <a:t>Determination of supply of goods and/ or services as Intra-State supply</a:t>
            </a:r>
          </a:p>
          <a:p>
            <a:pPr marL="358080" algn="just">
              <a:buClrTx/>
              <a:buSzPct val="100000"/>
              <a:buFont typeface="Wingdings" panose="05000000000000000000" pitchFamily="2" charset="2"/>
              <a:buChar char="Ø"/>
            </a:pPr>
            <a:r>
              <a:rPr lang="en-IN" sz="2000" b="1" u="sng" dirty="0"/>
              <a:t>CRITICAL factors: Where the below 2 are in the SAME STATE</a:t>
            </a:r>
          </a:p>
          <a:p>
            <a:pPr marL="806450" indent="-457200" algn="just">
              <a:buClrTx/>
              <a:buSzPct val="100000"/>
              <a:buFont typeface="+mj-lt"/>
              <a:buAutoNum type="alphaLcParenR"/>
            </a:pPr>
            <a:r>
              <a:rPr lang="en-IN" sz="2000" b="1" dirty="0"/>
              <a:t>Location of the supplier </a:t>
            </a:r>
            <a:r>
              <a:rPr lang="en-IN" sz="2000" dirty="0"/>
              <a:t>and </a:t>
            </a:r>
          </a:p>
          <a:p>
            <a:pPr marL="806450" indent="-457200" algn="just">
              <a:buClrTx/>
              <a:buSzPct val="100000"/>
              <a:buFont typeface="+mj-lt"/>
              <a:buAutoNum type="alphaLcParenR"/>
            </a:pPr>
            <a:r>
              <a:rPr lang="en-IN" sz="2000" b="1" dirty="0"/>
              <a:t>Place of supply </a:t>
            </a:r>
            <a:r>
              <a:rPr lang="en-IN" sz="2000" dirty="0"/>
              <a:t>determined u/s 7,8, 9 or 10 of IGST Act</a:t>
            </a:r>
          </a:p>
          <a:p>
            <a:pPr marL="358080" algn="just">
              <a:buClrTx/>
              <a:buSzPct val="100000"/>
              <a:buFont typeface="Wingdings" panose="05000000000000000000" pitchFamily="2" charset="2"/>
              <a:buChar char="Ø"/>
            </a:pPr>
            <a:r>
              <a:rPr lang="en-IN" u="sng" dirty="0"/>
              <a:t>Specific </a:t>
            </a:r>
            <a:r>
              <a:rPr lang="en-IN" sz="2400" b="1" u="sng" dirty="0"/>
              <a:t>EXCLUSIONS</a:t>
            </a:r>
            <a:r>
              <a:rPr lang="en-IN" dirty="0"/>
              <a:t>:</a:t>
            </a:r>
          </a:p>
          <a:p>
            <a:pPr marL="685105" lvl="1" algn="just">
              <a:buClrTx/>
              <a:buSzPct val="100000"/>
            </a:pPr>
            <a:r>
              <a:rPr lang="en-IN" sz="2000" dirty="0"/>
              <a:t>Supplies to or by a </a:t>
            </a:r>
            <a:r>
              <a:rPr lang="en-IN" sz="2000" b="1" dirty="0"/>
              <a:t>SEZ </a:t>
            </a:r>
            <a:r>
              <a:rPr lang="en-IN" sz="2000" dirty="0"/>
              <a:t>developer/ SEZ unit;</a:t>
            </a:r>
          </a:p>
          <a:p>
            <a:pPr marL="685105" lvl="1" algn="just">
              <a:buClrTx/>
              <a:buSzPct val="100000"/>
            </a:pPr>
            <a:r>
              <a:rPr lang="en-IN" sz="2000" dirty="0"/>
              <a:t>Importation of </a:t>
            </a:r>
            <a:r>
              <a:rPr lang="en-IN" sz="2000" b="1" dirty="0"/>
              <a:t>goods </a:t>
            </a:r>
            <a:r>
              <a:rPr lang="en-IN" sz="2000" dirty="0"/>
              <a:t>till they cross the customs frontiers of India.</a:t>
            </a:r>
            <a:endParaRPr lang="en-IN" sz="1552" dirty="0"/>
          </a:p>
          <a:p>
            <a:pPr lvl="3" algn="just">
              <a:buFont typeface="Wingdings" panose="05000000000000000000" pitchFamily="2" charset="2"/>
              <a:buChar char="§"/>
            </a:pPr>
            <a:endParaRPr lang="en-IN" sz="1774" dirty="0"/>
          </a:p>
          <a:p>
            <a:pPr lvl="3" algn="just">
              <a:buFont typeface="Wingdings" panose="05000000000000000000" pitchFamily="2" charset="2"/>
              <a:buChar char="§"/>
            </a:pPr>
            <a:endParaRPr lang="en-IN" sz="1774" dirty="0"/>
          </a:p>
          <a:p>
            <a:pPr lvl="2" algn="just"/>
            <a:endParaRPr lang="en-IN" sz="2000" dirty="0"/>
          </a:p>
          <a:p>
            <a:pPr lvl="1" algn="just"/>
            <a:endParaRPr lang="en-IN" sz="1776" dirty="0"/>
          </a:p>
          <a:p>
            <a:endParaRPr lang="en-IN" sz="2000" dirty="0"/>
          </a:p>
        </p:txBody>
      </p:sp>
    </p:spTree>
    <p:extLst>
      <p:ext uri="{BB962C8B-B14F-4D97-AF65-F5344CB8AC3E}">
        <p14:creationId xmlns:p14="http://schemas.microsoft.com/office/powerpoint/2010/main" val="4133798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231552"/>
            <a:ext cx="8761413" cy="827087"/>
          </a:xfrm>
        </p:spPr>
        <p:txBody>
          <a:bodyPr rtlCol="0">
            <a:noAutofit/>
          </a:bodyPr>
          <a:lstStyle/>
          <a:p>
            <a:pPr eaLnBrk="1" fontAlgn="auto" hangingPunct="1">
              <a:spcAft>
                <a:spcPts val="0"/>
              </a:spcAft>
              <a:defRPr/>
            </a:pPr>
            <a:r>
              <a:rPr lang="en-IN" sz="3200" dirty="0"/>
              <a:t>Illustrations</a:t>
            </a: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3379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10FF67CF-D552-4506-B5F2-93AA8A7F76A2}" type="slidenum">
              <a:rPr lang="en-IN" altLang="en-US">
                <a:solidFill>
                  <a:schemeClr val="bg1"/>
                </a:solidFill>
              </a:rPr>
              <a:pPr>
                <a:spcBef>
                  <a:spcPct val="0"/>
                </a:spcBef>
                <a:buClrTx/>
                <a:buSzTx/>
                <a:buFontTx/>
                <a:buNone/>
              </a:pPr>
              <a:t>15</a:t>
            </a:fld>
            <a:endParaRPr lang="en-IN" altLang="en-US">
              <a:solidFill>
                <a:schemeClr val="bg1"/>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3584302216"/>
              </p:ext>
            </p:extLst>
          </p:nvPr>
        </p:nvGraphicFramePr>
        <p:xfrm>
          <a:off x="762000" y="1378856"/>
          <a:ext cx="10428288" cy="3715521"/>
        </p:xfrm>
        <a:graphic>
          <a:graphicData uri="http://schemas.openxmlformats.org/drawingml/2006/table">
            <a:tbl>
              <a:tblPr firstRow="1" bandRow="1">
                <a:tableStyleId>{5C22544A-7EE6-4342-B048-85BDC9FD1C3A}</a:tableStyleId>
              </a:tblPr>
              <a:tblGrid>
                <a:gridCol w="1979865">
                  <a:extLst>
                    <a:ext uri="{9D8B030D-6E8A-4147-A177-3AD203B41FA5}">
                      <a16:colId xmlns:a16="http://schemas.microsoft.com/office/drawing/2014/main" val="1293094498"/>
                    </a:ext>
                  </a:extLst>
                </a:gridCol>
                <a:gridCol w="2191450">
                  <a:extLst>
                    <a:ext uri="{9D8B030D-6E8A-4147-A177-3AD203B41FA5}">
                      <a16:colId xmlns:a16="http://schemas.microsoft.com/office/drawing/2014/main" val="1761502564"/>
                    </a:ext>
                  </a:extLst>
                </a:gridCol>
                <a:gridCol w="2085658">
                  <a:extLst>
                    <a:ext uri="{9D8B030D-6E8A-4147-A177-3AD203B41FA5}">
                      <a16:colId xmlns:a16="http://schemas.microsoft.com/office/drawing/2014/main" val="3538192120"/>
                    </a:ext>
                  </a:extLst>
                </a:gridCol>
                <a:gridCol w="4171315">
                  <a:extLst>
                    <a:ext uri="{9D8B030D-6E8A-4147-A177-3AD203B41FA5}">
                      <a16:colId xmlns:a16="http://schemas.microsoft.com/office/drawing/2014/main" val="310311954"/>
                    </a:ext>
                  </a:extLst>
                </a:gridCol>
              </a:tblGrid>
              <a:tr h="455877">
                <a:tc>
                  <a:txBody>
                    <a:bodyPr/>
                    <a:lstStyle/>
                    <a:p>
                      <a:r>
                        <a:rPr lang="en-IN" sz="2000" dirty="0">
                          <a:latin typeface="+mn-lt"/>
                        </a:rPr>
                        <a:t>Supply</a:t>
                      </a:r>
                    </a:p>
                  </a:txBody>
                  <a:tcPr/>
                </a:tc>
                <a:tc>
                  <a:txBody>
                    <a:bodyPr/>
                    <a:lstStyle/>
                    <a:p>
                      <a:r>
                        <a:rPr lang="en-IN" sz="2000" dirty="0">
                          <a:latin typeface="+mn-lt"/>
                        </a:rPr>
                        <a:t>Supplier</a:t>
                      </a:r>
                    </a:p>
                  </a:txBody>
                  <a:tcPr/>
                </a:tc>
                <a:tc>
                  <a:txBody>
                    <a:bodyPr/>
                    <a:lstStyle/>
                    <a:p>
                      <a:r>
                        <a:rPr lang="en-IN" sz="2000" dirty="0">
                          <a:latin typeface="+mn-lt"/>
                        </a:rPr>
                        <a:t>Place</a:t>
                      </a:r>
                      <a:r>
                        <a:rPr lang="en-IN" sz="2000" baseline="0" dirty="0">
                          <a:latin typeface="+mn-lt"/>
                        </a:rPr>
                        <a:t> of Supply</a:t>
                      </a:r>
                      <a:endParaRPr lang="en-IN" sz="2000" dirty="0">
                        <a:latin typeface="+mn-lt"/>
                      </a:endParaRPr>
                    </a:p>
                  </a:txBody>
                  <a:tcPr/>
                </a:tc>
                <a:tc>
                  <a:txBody>
                    <a:bodyPr/>
                    <a:lstStyle/>
                    <a:p>
                      <a:r>
                        <a:rPr lang="en-IN" sz="2000" dirty="0">
                          <a:latin typeface="+mn-lt"/>
                        </a:rPr>
                        <a:t>Result</a:t>
                      </a:r>
                    </a:p>
                  </a:txBody>
                  <a:tcPr/>
                </a:tc>
                <a:extLst>
                  <a:ext uri="{0D108BD9-81ED-4DB2-BD59-A6C34878D82A}">
                    <a16:rowId xmlns:a16="http://schemas.microsoft.com/office/drawing/2014/main" val="2932273568"/>
                  </a:ext>
                </a:extLst>
              </a:tr>
              <a:tr h="447446">
                <a:tc>
                  <a:txBody>
                    <a:bodyPr/>
                    <a:lstStyle/>
                    <a:p>
                      <a:r>
                        <a:rPr lang="en-US" sz="2000" dirty="0">
                          <a:latin typeface="+mn-lt"/>
                        </a:rPr>
                        <a:t>Goods</a:t>
                      </a:r>
                      <a:endParaRPr lang="en-IN" sz="2000" dirty="0">
                        <a:latin typeface="+mn-lt"/>
                      </a:endParaRPr>
                    </a:p>
                  </a:txBody>
                  <a:tcPr/>
                </a:tc>
                <a:tc>
                  <a:txBody>
                    <a:bodyPr/>
                    <a:lstStyle/>
                    <a:p>
                      <a:r>
                        <a:rPr lang="en-IN" sz="2000" dirty="0">
                          <a:latin typeface="+mn-lt"/>
                        </a:rPr>
                        <a:t>Karnataka</a:t>
                      </a:r>
                    </a:p>
                  </a:txBody>
                  <a:tcPr/>
                </a:tc>
                <a:tc>
                  <a:txBody>
                    <a:bodyPr/>
                    <a:lstStyle/>
                    <a:p>
                      <a:r>
                        <a:rPr lang="en-IN" sz="2000" dirty="0">
                          <a:latin typeface="+mn-lt"/>
                        </a:rPr>
                        <a:t>Tamil Nadu</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IN" sz="2000" dirty="0">
                          <a:latin typeface="+mn-lt"/>
                        </a:rPr>
                        <a:t>Inter-State (IGST)</a:t>
                      </a:r>
                    </a:p>
                  </a:txBody>
                  <a:tcPr/>
                </a:tc>
                <a:extLst>
                  <a:ext uri="{0D108BD9-81ED-4DB2-BD59-A6C34878D82A}">
                    <a16:rowId xmlns:a16="http://schemas.microsoft.com/office/drawing/2014/main" val="3990992044"/>
                  </a:ext>
                </a:extLst>
              </a:tr>
              <a:tr h="462208">
                <a:tc>
                  <a:txBody>
                    <a:bodyPr/>
                    <a:lstStyle/>
                    <a:p>
                      <a:r>
                        <a:rPr lang="en-US" sz="2000" dirty="0">
                          <a:latin typeface="+mn-lt"/>
                        </a:rPr>
                        <a:t>Services</a:t>
                      </a:r>
                      <a:endParaRPr lang="en-IN" sz="2000" dirty="0">
                        <a:latin typeface="+mn-lt"/>
                      </a:endParaRPr>
                    </a:p>
                  </a:txBody>
                  <a:tcPr/>
                </a:tc>
                <a:tc>
                  <a:txBody>
                    <a:bodyPr/>
                    <a:lstStyle/>
                    <a:p>
                      <a:r>
                        <a:rPr lang="en-IN" sz="2000" dirty="0">
                          <a:latin typeface="+mn-lt"/>
                        </a:rPr>
                        <a:t>Pondicherry</a:t>
                      </a:r>
                    </a:p>
                  </a:txBody>
                  <a:tcPr/>
                </a:tc>
                <a:tc>
                  <a:txBody>
                    <a:bodyPr/>
                    <a:lstStyle/>
                    <a:p>
                      <a:r>
                        <a:rPr lang="en-IN" sz="2000" dirty="0">
                          <a:latin typeface="+mn-lt"/>
                        </a:rPr>
                        <a:t>Kerala</a:t>
                      </a:r>
                    </a:p>
                  </a:txBody>
                  <a:tcPr/>
                </a:tc>
                <a:tc>
                  <a:txBody>
                    <a:bodyPr/>
                    <a:lstStyle/>
                    <a:p>
                      <a:r>
                        <a:rPr lang="en-IN" sz="2000" dirty="0">
                          <a:latin typeface="+mn-lt"/>
                        </a:rPr>
                        <a:t>Inter-State</a:t>
                      </a:r>
                      <a:r>
                        <a:rPr lang="en-IN" sz="2000" baseline="0" dirty="0">
                          <a:latin typeface="+mn-lt"/>
                        </a:rPr>
                        <a:t> (</a:t>
                      </a:r>
                      <a:r>
                        <a:rPr lang="en-IN" sz="2000" dirty="0">
                          <a:latin typeface="+mn-lt"/>
                        </a:rPr>
                        <a:t>IGST)</a:t>
                      </a:r>
                    </a:p>
                  </a:txBody>
                  <a:tcPr/>
                </a:tc>
                <a:extLst>
                  <a:ext uri="{0D108BD9-81ED-4DB2-BD59-A6C34878D82A}">
                    <a16:rowId xmlns:a16="http://schemas.microsoft.com/office/drawing/2014/main" val="3656124991"/>
                  </a:ext>
                </a:extLst>
              </a:tr>
              <a:tr h="462208">
                <a:tc>
                  <a:txBody>
                    <a:bodyPr/>
                    <a:lstStyle/>
                    <a:p>
                      <a:r>
                        <a:rPr lang="en-IN" sz="2000" dirty="0">
                          <a:latin typeface="+mn-lt"/>
                        </a:rPr>
                        <a:t>Goods</a:t>
                      </a:r>
                    </a:p>
                  </a:txBody>
                  <a:tcPr/>
                </a:tc>
                <a:tc>
                  <a:txBody>
                    <a:bodyPr/>
                    <a:lstStyle/>
                    <a:p>
                      <a:r>
                        <a:rPr lang="en-IN" sz="2000" dirty="0">
                          <a:latin typeface="+mn-lt"/>
                        </a:rPr>
                        <a:t>Chandigarh*</a:t>
                      </a:r>
                    </a:p>
                  </a:txBody>
                  <a:tcPr/>
                </a:tc>
                <a:tc>
                  <a:txBody>
                    <a:bodyPr/>
                    <a:lstStyle/>
                    <a:p>
                      <a:r>
                        <a:rPr lang="en-IN" sz="2000" dirty="0">
                          <a:latin typeface="+mn-lt"/>
                        </a:rPr>
                        <a:t>Chandigarh*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000" dirty="0">
                          <a:latin typeface="+mn-lt"/>
                        </a:rPr>
                        <a:t>Inter-State</a:t>
                      </a:r>
                      <a:r>
                        <a:rPr lang="en-IN" sz="2000" baseline="0" dirty="0">
                          <a:latin typeface="+mn-lt"/>
                        </a:rPr>
                        <a:t> (</a:t>
                      </a:r>
                      <a:r>
                        <a:rPr lang="en-IN" sz="2000" dirty="0">
                          <a:latin typeface="+mn-lt"/>
                        </a:rPr>
                        <a:t>IGST)</a:t>
                      </a:r>
                    </a:p>
                  </a:txBody>
                  <a:tcPr/>
                </a:tc>
                <a:extLst>
                  <a:ext uri="{0D108BD9-81ED-4DB2-BD59-A6C34878D82A}">
                    <a16:rowId xmlns:a16="http://schemas.microsoft.com/office/drawing/2014/main" val="10003"/>
                  </a:ext>
                </a:extLst>
              </a:tr>
              <a:tr h="462208">
                <a:tc>
                  <a:txBody>
                    <a:bodyPr/>
                    <a:lstStyle/>
                    <a:p>
                      <a:r>
                        <a:rPr lang="en-IN" sz="2000" dirty="0">
                          <a:latin typeface="+mn-lt"/>
                        </a:rPr>
                        <a:t>Services</a:t>
                      </a:r>
                    </a:p>
                  </a:txBody>
                  <a:tcPr/>
                </a:tc>
                <a:tc>
                  <a:txBody>
                    <a:bodyPr/>
                    <a:lstStyle/>
                    <a:p>
                      <a:r>
                        <a:rPr lang="en-IN" sz="2000" dirty="0">
                          <a:latin typeface="+mn-lt"/>
                        </a:rPr>
                        <a:t>Chandigarh*</a:t>
                      </a:r>
                    </a:p>
                  </a:txBody>
                  <a:tcPr/>
                </a:tc>
                <a:tc>
                  <a:txBody>
                    <a:bodyPr/>
                    <a:lstStyle/>
                    <a:p>
                      <a:r>
                        <a:rPr lang="en-IN" sz="2000" dirty="0">
                          <a:latin typeface="+mn-lt"/>
                        </a:rPr>
                        <a:t>Punjab</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000" dirty="0">
                          <a:latin typeface="+mn-lt"/>
                        </a:rPr>
                        <a:t>Inter-State</a:t>
                      </a:r>
                      <a:r>
                        <a:rPr lang="en-IN" sz="2000" baseline="0" dirty="0">
                          <a:latin typeface="+mn-lt"/>
                        </a:rPr>
                        <a:t> (</a:t>
                      </a:r>
                      <a:r>
                        <a:rPr lang="en-IN" sz="2000" dirty="0">
                          <a:latin typeface="+mn-lt"/>
                        </a:rPr>
                        <a:t>IGST)</a:t>
                      </a:r>
                    </a:p>
                  </a:txBody>
                  <a:tcPr/>
                </a:tc>
                <a:extLst>
                  <a:ext uri="{0D108BD9-81ED-4DB2-BD59-A6C34878D82A}">
                    <a16:rowId xmlns:a16="http://schemas.microsoft.com/office/drawing/2014/main" val="10004"/>
                  </a:ext>
                </a:extLst>
              </a:tr>
              <a:tr h="462208">
                <a:tc>
                  <a:txBody>
                    <a:bodyPr/>
                    <a:lstStyle/>
                    <a:p>
                      <a:r>
                        <a:rPr lang="en-IN" sz="2000" dirty="0">
                          <a:latin typeface="+mn-lt"/>
                        </a:rPr>
                        <a:t>Goods</a:t>
                      </a:r>
                    </a:p>
                  </a:txBody>
                  <a:tcPr/>
                </a:tc>
                <a:tc>
                  <a:txBody>
                    <a:bodyPr/>
                    <a:lstStyle/>
                    <a:p>
                      <a:r>
                        <a:rPr lang="en-IN" sz="2000" dirty="0">
                          <a:latin typeface="+mn-lt"/>
                        </a:rPr>
                        <a:t>Punjab</a:t>
                      </a:r>
                    </a:p>
                  </a:txBody>
                  <a:tcPr/>
                </a:tc>
                <a:tc>
                  <a:txBody>
                    <a:bodyPr/>
                    <a:lstStyle/>
                    <a:p>
                      <a:r>
                        <a:rPr lang="en-IN" sz="2000" dirty="0">
                          <a:latin typeface="+mn-lt"/>
                        </a:rPr>
                        <a:t>Chandigarh*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000" dirty="0">
                          <a:latin typeface="+mn-lt"/>
                        </a:rPr>
                        <a:t>Inter-State</a:t>
                      </a:r>
                      <a:r>
                        <a:rPr lang="en-IN" sz="2000" baseline="0" dirty="0">
                          <a:latin typeface="+mn-lt"/>
                        </a:rPr>
                        <a:t> (</a:t>
                      </a:r>
                      <a:r>
                        <a:rPr lang="en-IN" sz="2000" dirty="0">
                          <a:latin typeface="+mn-lt"/>
                        </a:rPr>
                        <a:t>IGST)</a:t>
                      </a:r>
                    </a:p>
                  </a:txBody>
                  <a:tcPr/>
                </a:tc>
                <a:extLst>
                  <a:ext uri="{0D108BD9-81ED-4DB2-BD59-A6C34878D82A}">
                    <a16:rowId xmlns:a16="http://schemas.microsoft.com/office/drawing/2014/main" val="10005"/>
                  </a:ext>
                </a:extLst>
              </a:tr>
              <a:tr h="462208">
                <a:tc>
                  <a:txBody>
                    <a:bodyPr/>
                    <a:lstStyle/>
                    <a:p>
                      <a:r>
                        <a:rPr lang="en-US" sz="2000" dirty="0">
                          <a:latin typeface="+mn-lt"/>
                        </a:rPr>
                        <a:t>Goods</a:t>
                      </a:r>
                      <a:endParaRPr lang="en-IN" sz="2000" dirty="0">
                        <a:latin typeface="+mn-lt"/>
                      </a:endParaRPr>
                    </a:p>
                  </a:txBody>
                  <a:tcPr/>
                </a:tc>
                <a:tc>
                  <a:txBody>
                    <a:bodyPr/>
                    <a:lstStyle/>
                    <a:p>
                      <a:r>
                        <a:rPr lang="en-IN" sz="2000" dirty="0">
                          <a:latin typeface="+mn-lt"/>
                        </a:rPr>
                        <a:t>Delhi</a:t>
                      </a:r>
                    </a:p>
                  </a:txBody>
                  <a:tcPr/>
                </a:tc>
                <a:tc>
                  <a:txBody>
                    <a:bodyPr/>
                    <a:lstStyle/>
                    <a:p>
                      <a:r>
                        <a:rPr lang="en-IN" sz="2000" dirty="0">
                          <a:latin typeface="+mn-lt"/>
                        </a:rPr>
                        <a:t>Delhi</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IN" sz="2000" dirty="0">
                          <a:latin typeface="+mn-lt"/>
                        </a:rPr>
                        <a:t>Intra-State  (CGST/SGST)</a:t>
                      </a:r>
                    </a:p>
                  </a:txBody>
                  <a:tcPr/>
                </a:tc>
                <a:extLst>
                  <a:ext uri="{0D108BD9-81ED-4DB2-BD59-A6C34878D82A}">
                    <a16:rowId xmlns:a16="http://schemas.microsoft.com/office/drawing/2014/main" val="946380352"/>
                  </a:ext>
                </a:extLst>
              </a:tr>
              <a:tr h="501158">
                <a:tc>
                  <a:txBody>
                    <a:bodyPr/>
                    <a:lstStyle/>
                    <a:p>
                      <a:r>
                        <a:rPr lang="en-US" sz="2000" dirty="0">
                          <a:latin typeface="+mn-lt"/>
                        </a:rPr>
                        <a:t>Services</a:t>
                      </a:r>
                      <a:endParaRPr lang="en-IN" sz="2000" dirty="0">
                        <a:latin typeface="+mn-lt"/>
                      </a:endParaRPr>
                    </a:p>
                  </a:txBody>
                  <a:tcPr/>
                </a:tc>
                <a:tc>
                  <a:txBody>
                    <a:bodyPr/>
                    <a:lstStyle/>
                    <a:p>
                      <a:r>
                        <a:rPr lang="en-IN" sz="2000" dirty="0">
                          <a:latin typeface="+mn-lt"/>
                        </a:rPr>
                        <a:t>Rajasthan</a:t>
                      </a:r>
                    </a:p>
                  </a:txBody>
                  <a:tcPr/>
                </a:tc>
                <a:tc>
                  <a:txBody>
                    <a:bodyPr/>
                    <a:lstStyle/>
                    <a:p>
                      <a:r>
                        <a:rPr lang="en-IN" sz="2000" dirty="0">
                          <a:latin typeface="+mn-lt"/>
                        </a:rPr>
                        <a:t>Rajasthan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IN" sz="2000" dirty="0">
                          <a:latin typeface="+mn-lt"/>
                        </a:rPr>
                        <a:t>Intra-State (CGST/SGST)</a:t>
                      </a:r>
                    </a:p>
                  </a:txBody>
                  <a:tcPr/>
                </a:tc>
                <a:extLst>
                  <a:ext uri="{0D108BD9-81ED-4DB2-BD59-A6C34878D82A}">
                    <a16:rowId xmlns:a16="http://schemas.microsoft.com/office/drawing/2014/main" val="1240048496"/>
                  </a:ext>
                </a:extLst>
              </a:tr>
            </a:tbl>
          </a:graphicData>
        </a:graphic>
      </p:graphicFrame>
      <p:sp>
        <p:nvSpPr>
          <p:cNvPr id="10" name="TextBox 9"/>
          <p:cNvSpPr txBox="1"/>
          <p:nvPr/>
        </p:nvSpPr>
        <p:spPr>
          <a:xfrm>
            <a:off x="762000" y="5181602"/>
            <a:ext cx="10636854" cy="1323439"/>
          </a:xfrm>
          <a:prstGeom prst="rect">
            <a:avLst/>
          </a:prstGeom>
          <a:noFill/>
        </p:spPr>
        <p:txBody>
          <a:bodyPr wrap="square" rtlCol="0">
            <a:spAutoFit/>
          </a:bodyPr>
          <a:lstStyle/>
          <a:p>
            <a:r>
              <a:rPr lang="en-IN" sz="2000" b="1" dirty="0">
                <a:latin typeface="+mn-lt"/>
              </a:rPr>
              <a:t>Note: Chandigarh is a UT without Legislature;</a:t>
            </a:r>
          </a:p>
          <a:p>
            <a:r>
              <a:rPr lang="en-IN" sz="2000" i="1" dirty="0">
                <a:latin typeface="+mn-lt"/>
              </a:rPr>
              <a:t>Explanation to Section 2(2) provides that the term </a:t>
            </a:r>
            <a:r>
              <a:rPr lang="en-IN" sz="2000" b="1" i="1" dirty="0">
                <a:latin typeface="+mn-lt"/>
              </a:rPr>
              <a:t>“State” includes a UT with Legislature </a:t>
            </a:r>
            <a:r>
              <a:rPr lang="en-IN" sz="2000" i="1" dirty="0">
                <a:latin typeface="+mn-lt"/>
              </a:rPr>
              <a:t>(Of the 7 UTs, Delhi and Pondicherry are the only 2 UTs with Legislature). In case of a Union Territory if it adopts the legislature of a particular State say Punjab, then it will be intra-State supply. </a:t>
            </a:r>
          </a:p>
        </p:txBody>
      </p:sp>
    </p:spTree>
    <p:extLst>
      <p:ext uri="{BB962C8B-B14F-4D97-AF65-F5344CB8AC3E}">
        <p14:creationId xmlns:p14="http://schemas.microsoft.com/office/powerpoint/2010/main" val="4098994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IN"/>
              <a:t>© Indirect Taxes Committee, ICAI</a:t>
            </a:r>
          </a:p>
        </p:txBody>
      </p:sp>
      <p:sp>
        <p:nvSpPr>
          <p:cNvPr id="3481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93850D67-FC6B-4F6B-8CAB-D3CBF9FFB74C}" type="slidenum">
              <a:rPr lang="en-IN" altLang="en-US">
                <a:solidFill>
                  <a:schemeClr val="bg1"/>
                </a:solidFill>
              </a:rPr>
              <a:pPr>
                <a:spcBef>
                  <a:spcPct val="0"/>
                </a:spcBef>
                <a:buClrTx/>
                <a:buSzTx/>
                <a:buFontTx/>
                <a:buNone/>
              </a:pPr>
              <a:t>16</a:t>
            </a:fld>
            <a:endParaRPr lang="en-IN" altLang="en-US">
              <a:solidFill>
                <a:schemeClr val="bg1"/>
              </a:solidFill>
            </a:endParaRPr>
          </a:p>
        </p:txBody>
      </p:sp>
      <p:sp>
        <p:nvSpPr>
          <p:cNvPr id="5" name="Rectangle 4"/>
          <p:cNvSpPr/>
          <p:nvPr/>
        </p:nvSpPr>
        <p:spPr>
          <a:xfrm>
            <a:off x="2828925" y="2828925"/>
            <a:ext cx="6615113" cy="1446213"/>
          </a:xfrm>
          <a:prstGeom prst="rect">
            <a:avLst/>
          </a:prstGeom>
        </p:spPr>
        <p:txBody>
          <a:bodyPr>
            <a:spAutoFit/>
          </a:bodyPr>
          <a:lstStyle/>
          <a:p>
            <a:pPr algn="ctr">
              <a:defRPr/>
            </a:pPr>
            <a: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t>Chapter – III of CGST Act</a:t>
            </a:r>
            <a:b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br>
            <a:endPar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b="1" dirty="0"/>
              <a:t>Levy &amp; Collection</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3584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35C6C3B0-F6BD-43C5-935B-9BFB4654EE17}" type="slidenum">
              <a:rPr lang="en-IN" altLang="en-US">
                <a:solidFill>
                  <a:schemeClr val="bg1"/>
                </a:solidFill>
              </a:rPr>
              <a:pPr>
                <a:spcBef>
                  <a:spcPct val="0"/>
                </a:spcBef>
                <a:buClrTx/>
                <a:buSzTx/>
                <a:buFontTx/>
                <a:buNone/>
              </a:pPr>
              <a:t>17</a:t>
            </a:fld>
            <a:endParaRPr lang="en-IN" altLang="en-US">
              <a:solidFill>
                <a:schemeClr val="bg1"/>
              </a:solidFill>
            </a:endParaRPr>
          </a:p>
        </p:txBody>
      </p:sp>
      <p:sp>
        <p:nvSpPr>
          <p:cNvPr id="4" name="Content Placeholder 3"/>
          <p:cNvSpPr>
            <a:spLocks noGrp="1"/>
          </p:cNvSpPr>
          <p:nvPr>
            <p:ph idx="1"/>
          </p:nvPr>
        </p:nvSpPr>
        <p:spPr>
          <a:xfrm>
            <a:off x="1216025" y="1793196"/>
            <a:ext cx="9800318" cy="3416300"/>
          </a:xfrm>
        </p:spPr>
        <p:txBody>
          <a:bodyPr/>
          <a:lstStyle/>
          <a:p>
            <a:r>
              <a:rPr lang="en-US" sz="2400" b="1" u="sng" dirty="0"/>
              <a:t>Goods</a:t>
            </a:r>
            <a:r>
              <a:rPr lang="en-US" sz="2400" b="1" dirty="0"/>
              <a:t> </a:t>
            </a:r>
            <a:r>
              <a:rPr lang="en-US" sz="2400" dirty="0"/>
              <a:t>means every kind of movable property and:</a:t>
            </a:r>
          </a:p>
          <a:p>
            <a:pPr lvl="1"/>
            <a:r>
              <a:rPr lang="en-US" sz="2400" b="1" dirty="0">
                <a:solidFill>
                  <a:srgbClr val="00B050"/>
                </a:solidFill>
              </a:rPr>
              <a:t>Includes</a:t>
            </a:r>
            <a:r>
              <a:rPr lang="en-US" sz="2400" dirty="0">
                <a:solidFill>
                  <a:srgbClr val="00B050"/>
                </a:solidFill>
              </a:rPr>
              <a:t> </a:t>
            </a:r>
            <a:r>
              <a:rPr lang="en-US" sz="2400" dirty="0"/>
              <a:t>actionable claim</a:t>
            </a:r>
          </a:p>
          <a:p>
            <a:pPr lvl="1"/>
            <a:r>
              <a:rPr lang="en-US" sz="2400" b="1" dirty="0">
                <a:solidFill>
                  <a:srgbClr val="FF0000"/>
                </a:solidFill>
              </a:rPr>
              <a:t>Excludes</a:t>
            </a:r>
            <a:r>
              <a:rPr lang="en-US" sz="2400" dirty="0"/>
              <a:t> money and securities</a:t>
            </a:r>
          </a:p>
          <a:p>
            <a:pPr lvl="2"/>
            <a:r>
              <a:rPr lang="en-US" sz="2400" b="1" i="1" dirty="0"/>
              <a:t>NO specific exclusion for intangible property</a:t>
            </a:r>
          </a:p>
          <a:p>
            <a:pPr>
              <a:spcBef>
                <a:spcPts val="2400"/>
              </a:spcBef>
            </a:pPr>
            <a:r>
              <a:rPr lang="en-US" sz="2400" b="1" u="sng" dirty="0"/>
              <a:t>Services</a:t>
            </a:r>
            <a:r>
              <a:rPr lang="en-US" sz="2400" dirty="0"/>
              <a:t> means anything other than goods :</a:t>
            </a:r>
          </a:p>
          <a:p>
            <a:pPr lvl="1"/>
            <a:r>
              <a:rPr lang="en-US" sz="2400" b="1" dirty="0">
                <a:solidFill>
                  <a:srgbClr val="00B050"/>
                </a:solidFill>
              </a:rPr>
              <a:t>Includes </a:t>
            </a:r>
            <a:r>
              <a:rPr lang="en-US" sz="2400" dirty="0"/>
              <a:t>transactions in money – in relation to use / conversion</a:t>
            </a:r>
            <a:endParaRPr lang="en-US" sz="2400" i="1" dirty="0"/>
          </a:p>
          <a:p>
            <a:pPr lvl="1"/>
            <a:r>
              <a:rPr lang="en-US" sz="2400" b="1" dirty="0">
                <a:solidFill>
                  <a:srgbClr val="FF0000"/>
                </a:solidFill>
              </a:rPr>
              <a:t>Excludes</a:t>
            </a:r>
            <a:r>
              <a:rPr lang="en-US" sz="2400" dirty="0"/>
              <a:t> money and securities</a:t>
            </a:r>
            <a:endParaRPr lang="en-US"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512762"/>
          </a:xfrm>
        </p:spPr>
        <p:txBody>
          <a:bodyPr rtlCol="0">
            <a:noAutofit/>
          </a:bodyPr>
          <a:lstStyle/>
          <a:p>
            <a:pPr eaLnBrk="1" fontAlgn="auto" hangingPunct="1">
              <a:spcAft>
                <a:spcPts val="0"/>
              </a:spcAft>
              <a:defRPr/>
            </a:pPr>
            <a:r>
              <a:rPr lang="en-IN" sz="3200" b="1" dirty="0"/>
              <a:t>Levy &amp; Collection</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3686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DD0560D3-212A-4158-B823-6C77AF5A0088}" type="slidenum">
              <a:rPr lang="en-IN" altLang="en-US">
                <a:solidFill>
                  <a:schemeClr val="bg1"/>
                </a:solidFill>
              </a:rPr>
              <a:pPr>
                <a:spcBef>
                  <a:spcPct val="0"/>
                </a:spcBef>
                <a:buClrTx/>
                <a:buSzTx/>
                <a:buFontTx/>
                <a:buNone/>
              </a:pPr>
              <a:t>18</a:t>
            </a:fld>
            <a:endParaRPr lang="en-IN" altLang="en-US">
              <a:solidFill>
                <a:schemeClr val="bg1"/>
              </a:solidFill>
            </a:endParaRPr>
          </a:p>
        </p:txBody>
      </p:sp>
      <p:sp>
        <p:nvSpPr>
          <p:cNvPr id="6" name="Freeform 5"/>
          <p:cNvSpPr/>
          <p:nvPr/>
        </p:nvSpPr>
        <p:spPr>
          <a:xfrm>
            <a:off x="657452" y="1358221"/>
            <a:ext cx="2260600" cy="1092200"/>
          </a:xfrm>
          <a:custGeom>
            <a:avLst/>
            <a:gdLst>
              <a:gd name="connsiteX0" fmla="*/ 0 w 2260822"/>
              <a:gd name="connsiteY0" fmla="*/ 186471 h 1864705"/>
              <a:gd name="connsiteX1" fmla="*/ 186471 w 2260822"/>
              <a:gd name="connsiteY1" fmla="*/ 0 h 1864705"/>
              <a:gd name="connsiteX2" fmla="*/ 2074352 w 2260822"/>
              <a:gd name="connsiteY2" fmla="*/ 0 h 1864705"/>
              <a:gd name="connsiteX3" fmla="*/ 2260823 w 2260822"/>
              <a:gd name="connsiteY3" fmla="*/ 186471 h 1864705"/>
              <a:gd name="connsiteX4" fmla="*/ 2260822 w 2260822"/>
              <a:gd name="connsiteY4" fmla="*/ 1678235 h 1864705"/>
              <a:gd name="connsiteX5" fmla="*/ 2074351 w 2260822"/>
              <a:gd name="connsiteY5" fmla="*/ 1864706 h 1864705"/>
              <a:gd name="connsiteX6" fmla="*/ 186471 w 2260822"/>
              <a:gd name="connsiteY6" fmla="*/ 1864705 h 1864705"/>
              <a:gd name="connsiteX7" fmla="*/ 0 w 2260822"/>
              <a:gd name="connsiteY7" fmla="*/ 1678234 h 1864705"/>
              <a:gd name="connsiteX8" fmla="*/ 0 w 2260822"/>
              <a:gd name="connsiteY8" fmla="*/ 186471 h 1864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60822" h="1864705">
                <a:moveTo>
                  <a:pt x="0" y="186471"/>
                </a:moveTo>
                <a:cubicBezTo>
                  <a:pt x="0" y="83486"/>
                  <a:pt x="83486" y="0"/>
                  <a:pt x="186471" y="0"/>
                </a:cubicBezTo>
                <a:lnTo>
                  <a:pt x="2074352" y="0"/>
                </a:lnTo>
                <a:cubicBezTo>
                  <a:pt x="2177337" y="0"/>
                  <a:pt x="2260823" y="83486"/>
                  <a:pt x="2260823" y="186471"/>
                </a:cubicBezTo>
                <a:cubicBezTo>
                  <a:pt x="2260823" y="683726"/>
                  <a:pt x="2260822" y="1180980"/>
                  <a:pt x="2260822" y="1678235"/>
                </a:cubicBezTo>
                <a:cubicBezTo>
                  <a:pt x="2260822" y="1781220"/>
                  <a:pt x="2177336" y="1864706"/>
                  <a:pt x="2074351" y="1864706"/>
                </a:cubicBezTo>
                <a:lnTo>
                  <a:pt x="186471" y="1864705"/>
                </a:lnTo>
                <a:cubicBezTo>
                  <a:pt x="83486" y="1864705"/>
                  <a:pt x="0" y="1781219"/>
                  <a:pt x="0" y="1678234"/>
                </a:cubicBezTo>
                <a:lnTo>
                  <a:pt x="0" y="186471"/>
                </a:lnTo>
                <a:close/>
              </a:path>
            </a:pathLst>
          </a:custGeom>
          <a:solidFill>
            <a:schemeClr val="bg2"/>
          </a:solidFill>
          <a:ln>
            <a:solidFill>
              <a:schemeClr val="tx2">
                <a:lumMod val="75000"/>
              </a:schemeClr>
            </a:solidFill>
          </a:ln>
        </p:spPr>
        <p:style>
          <a:lnRef idx="2">
            <a:schemeClr val="accent1"/>
          </a:lnRef>
          <a:fillRef idx="1">
            <a:schemeClr val="lt1"/>
          </a:fillRef>
          <a:effectRef idx="0">
            <a:schemeClr val="accent1"/>
          </a:effectRef>
          <a:fontRef idx="minor">
            <a:schemeClr val="dk1"/>
          </a:fontRef>
        </p:style>
        <p:txBody>
          <a:bodyPr lIns="79107" tIns="79107" rIns="79107" bIns="478687" spcCol="1270"/>
          <a:lstStyle/>
          <a:p>
            <a:pPr marL="171450" lvl="1" indent="-171450" defTabSz="844550">
              <a:lnSpc>
                <a:spcPct val="90000"/>
              </a:lnSpc>
              <a:spcAft>
                <a:spcPct val="15000"/>
              </a:spcAft>
              <a:buFontTx/>
              <a:buChar char="••"/>
              <a:defRPr/>
            </a:pPr>
            <a:r>
              <a:rPr lang="en-US" sz="2000" dirty="0">
                <a:ea typeface="Cambria Math" panose="02040503050406030204" pitchFamily="18" charset="0"/>
              </a:rPr>
              <a:t>Services</a:t>
            </a:r>
          </a:p>
          <a:p>
            <a:pPr marL="171450" lvl="1" indent="-171450" defTabSz="844550">
              <a:lnSpc>
                <a:spcPct val="90000"/>
              </a:lnSpc>
              <a:spcAft>
                <a:spcPct val="15000"/>
              </a:spcAft>
              <a:buFontTx/>
              <a:buChar char="••"/>
              <a:defRPr/>
            </a:pPr>
            <a:r>
              <a:rPr lang="en-US" sz="2000" dirty="0">
                <a:ea typeface="Cambria Math" panose="02040503050406030204" pitchFamily="18" charset="0"/>
              </a:rPr>
              <a:t>Goods</a:t>
            </a:r>
          </a:p>
          <a:p>
            <a:pPr marL="171450" lvl="1" indent="-171450" defTabSz="844550">
              <a:lnSpc>
                <a:spcPct val="90000"/>
              </a:lnSpc>
              <a:spcAft>
                <a:spcPct val="15000"/>
              </a:spcAft>
              <a:buFontTx/>
              <a:buChar char="••"/>
              <a:defRPr/>
            </a:pPr>
            <a:r>
              <a:rPr lang="en-US" sz="2000" dirty="0">
                <a:ea typeface="Cambria Math" panose="02040503050406030204" pitchFamily="18" charset="0"/>
              </a:rPr>
              <a:t>Goods as services</a:t>
            </a:r>
          </a:p>
        </p:txBody>
      </p:sp>
      <p:sp>
        <p:nvSpPr>
          <p:cNvPr id="7" name="Freeform 6"/>
          <p:cNvSpPr/>
          <p:nvPr/>
        </p:nvSpPr>
        <p:spPr>
          <a:xfrm>
            <a:off x="2195739" y="1226458"/>
            <a:ext cx="2009775" cy="798513"/>
          </a:xfrm>
          <a:custGeom>
            <a:avLst/>
            <a:gdLst>
              <a:gd name="connsiteX0" fmla="*/ 0 w 2009619"/>
              <a:gd name="connsiteY0" fmla="*/ 79916 h 799159"/>
              <a:gd name="connsiteX1" fmla="*/ 79916 w 2009619"/>
              <a:gd name="connsiteY1" fmla="*/ 0 h 799159"/>
              <a:gd name="connsiteX2" fmla="*/ 1929703 w 2009619"/>
              <a:gd name="connsiteY2" fmla="*/ 0 h 799159"/>
              <a:gd name="connsiteX3" fmla="*/ 2009619 w 2009619"/>
              <a:gd name="connsiteY3" fmla="*/ 79916 h 799159"/>
              <a:gd name="connsiteX4" fmla="*/ 2009619 w 2009619"/>
              <a:gd name="connsiteY4" fmla="*/ 719243 h 799159"/>
              <a:gd name="connsiteX5" fmla="*/ 1929703 w 2009619"/>
              <a:gd name="connsiteY5" fmla="*/ 799159 h 799159"/>
              <a:gd name="connsiteX6" fmla="*/ 79916 w 2009619"/>
              <a:gd name="connsiteY6" fmla="*/ 799159 h 799159"/>
              <a:gd name="connsiteX7" fmla="*/ 0 w 2009619"/>
              <a:gd name="connsiteY7" fmla="*/ 719243 h 799159"/>
              <a:gd name="connsiteX8" fmla="*/ 0 w 2009619"/>
              <a:gd name="connsiteY8" fmla="*/ 79916 h 799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9619" h="799159">
                <a:moveTo>
                  <a:pt x="0" y="79916"/>
                </a:moveTo>
                <a:cubicBezTo>
                  <a:pt x="0" y="35780"/>
                  <a:pt x="35780" y="0"/>
                  <a:pt x="79916" y="0"/>
                </a:cubicBezTo>
                <a:lnTo>
                  <a:pt x="1929703" y="0"/>
                </a:lnTo>
                <a:cubicBezTo>
                  <a:pt x="1973839" y="0"/>
                  <a:pt x="2009619" y="35780"/>
                  <a:pt x="2009619" y="79916"/>
                </a:cubicBezTo>
                <a:lnTo>
                  <a:pt x="2009619" y="719243"/>
                </a:lnTo>
                <a:cubicBezTo>
                  <a:pt x="2009619" y="763379"/>
                  <a:pt x="1973839" y="799159"/>
                  <a:pt x="1929703" y="799159"/>
                </a:cubicBezTo>
                <a:lnTo>
                  <a:pt x="79916" y="799159"/>
                </a:lnTo>
                <a:cubicBezTo>
                  <a:pt x="35780" y="799159"/>
                  <a:pt x="0" y="763379"/>
                  <a:pt x="0" y="719243"/>
                </a:cubicBezTo>
                <a:lnTo>
                  <a:pt x="0" y="79916"/>
                </a:lnTo>
                <a:close/>
              </a:path>
            </a:pathLst>
          </a:custGeom>
          <a:ln>
            <a:solidFill>
              <a:schemeClr val="tx2">
                <a:lumMod val="75000"/>
              </a:schemeClr>
            </a:solidFill>
          </a:ln>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lIns="90082" tIns="67857" rIns="90082" bIns="67857" spcCol="1270" anchor="ctr"/>
          <a:lstStyle/>
          <a:p>
            <a:pPr algn="ctr" defTabSz="1555750">
              <a:lnSpc>
                <a:spcPct val="90000"/>
              </a:lnSpc>
              <a:spcAft>
                <a:spcPct val="35000"/>
              </a:spcAft>
              <a:defRPr/>
            </a:pPr>
            <a:r>
              <a:rPr lang="en-US" sz="2000" dirty="0">
                <a:ea typeface="Cambria Math" panose="02040503050406030204" pitchFamily="18" charset="0"/>
              </a:rPr>
              <a:t>1: Subject</a:t>
            </a:r>
          </a:p>
        </p:txBody>
      </p:sp>
      <p:sp>
        <p:nvSpPr>
          <p:cNvPr id="8" name="Freeform 7"/>
          <p:cNvSpPr/>
          <p:nvPr/>
        </p:nvSpPr>
        <p:spPr>
          <a:xfrm>
            <a:off x="2812143" y="2765881"/>
            <a:ext cx="2572657" cy="1115333"/>
          </a:xfrm>
          <a:custGeom>
            <a:avLst/>
            <a:gdLst>
              <a:gd name="connsiteX0" fmla="*/ 0 w 2260822"/>
              <a:gd name="connsiteY0" fmla="*/ 186471 h 1864705"/>
              <a:gd name="connsiteX1" fmla="*/ 186471 w 2260822"/>
              <a:gd name="connsiteY1" fmla="*/ 0 h 1864705"/>
              <a:gd name="connsiteX2" fmla="*/ 2074352 w 2260822"/>
              <a:gd name="connsiteY2" fmla="*/ 0 h 1864705"/>
              <a:gd name="connsiteX3" fmla="*/ 2260823 w 2260822"/>
              <a:gd name="connsiteY3" fmla="*/ 186471 h 1864705"/>
              <a:gd name="connsiteX4" fmla="*/ 2260822 w 2260822"/>
              <a:gd name="connsiteY4" fmla="*/ 1678235 h 1864705"/>
              <a:gd name="connsiteX5" fmla="*/ 2074351 w 2260822"/>
              <a:gd name="connsiteY5" fmla="*/ 1864706 h 1864705"/>
              <a:gd name="connsiteX6" fmla="*/ 186471 w 2260822"/>
              <a:gd name="connsiteY6" fmla="*/ 1864705 h 1864705"/>
              <a:gd name="connsiteX7" fmla="*/ 0 w 2260822"/>
              <a:gd name="connsiteY7" fmla="*/ 1678234 h 1864705"/>
              <a:gd name="connsiteX8" fmla="*/ 0 w 2260822"/>
              <a:gd name="connsiteY8" fmla="*/ 186471 h 1864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60822" h="1864705">
                <a:moveTo>
                  <a:pt x="0" y="186471"/>
                </a:moveTo>
                <a:cubicBezTo>
                  <a:pt x="0" y="83486"/>
                  <a:pt x="83486" y="0"/>
                  <a:pt x="186471" y="0"/>
                </a:cubicBezTo>
                <a:lnTo>
                  <a:pt x="2074352" y="0"/>
                </a:lnTo>
                <a:cubicBezTo>
                  <a:pt x="2177337" y="0"/>
                  <a:pt x="2260823" y="83486"/>
                  <a:pt x="2260823" y="186471"/>
                </a:cubicBezTo>
                <a:cubicBezTo>
                  <a:pt x="2260823" y="683726"/>
                  <a:pt x="2260822" y="1180980"/>
                  <a:pt x="2260822" y="1678235"/>
                </a:cubicBezTo>
                <a:cubicBezTo>
                  <a:pt x="2260822" y="1781220"/>
                  <a:pt x="2177336" y="1864706"/>
                  <a:pt x="2074351" y="1864706"/>
                </a:cubicBezTo>
                <a:lnTo>
                  <a:pt x="186471" y="1864705"/>
                </a:lnTo>
                <a:cubicBezTo>
                  <a:pt x="83486" y="1864705"/>
                  <a:pt x="0" y="1781219"/>
                  <a:pt x="0" y="1678234"/>
                </a:cubicBezTo>
                <a:lnTo>
                  <a:pt x="0" y="186471"/>
                </a:lnTo>
                <a:close/>
              </a:path>
            </a:pathLst>
          </a:custGeom>
          <a:solidFill>
            <a:schemeClr val="bg2"/>
          </a:solidFill>
          <a:ln>
            <a:solidFill>
              <a:schemeClr val="tx2">
                <a:lumMod val="75000"/>
              </a:schemeClr>
            </a:solidFill>
          </a:ln>
        </p:spPr>
        <p:style>
          <a:lnRef idx="2">
            <a:schemeClr val="accent1"/>
          </a:lnRef>
          <a:fillRef idx="1">
            <a:schemeClr val="lt1"/>
          </a:fillRef>
          <a:effectRef idx="0">
            <a:schemeClr val="accent1"/>
          </a:effectRef>
          <a:fontRef idx="minor">
            <a:schemeClr val="dk1"/>
          </a:fontRef>
        </p:style>
        <p:txBody>
          <a:bodyPr lIns="79107" tIns="108000" rIns="79107" bIns="79107" spcCol="1270"/>
          <a:lstStyle/>
          <a:p>
            <a:pPr marL="171450" lvl="1" indent="-171450" defTabSz="844550">
              <a:lnSpc>
                <a:spcPct val="90000"/>
              </a:lnSpc>
              <a:spcAft>
                <a:spcPct val="15000"/>
              </a:spcAft>
              <a:buFontTx/>
              <a:buChar char="••"/>
              <a:defRPr/>
            </a:pPr>
            <a:r>
              <a:rPr lang="en-US" sz="2000" dirty="0">
                <a:ea typeface="Cambria Math" panose="02040503050406030204" pitchFamily="18" charset="0"/>
              </a:rPr>
              <a:t>Included</a:t>
            </a:r>
          </a:p>
          <a:p>
            <a:pPr marL="171450" lvl="1" indent="-171450" defTabSz="844550">
              <a:lnSpc>
                <a:spcPct val="90000"/>
              </a:lnSpc>
              <a:spcAft>
                <a:spcPct val="15000"/>
              </a:spcAft>
              <a:buFontTx/>
              <a:buChar char="••"/>
              <a:defRPr/>
            </a:pPr>
            <a:r>
              <a:rPr lang="en-US" sz="2000" dirty="0">
                <a:ea typeface="Cambria Math" panose="02040503050406030204" pitchFamily="18" charset="0"/>
              </a:rPr>
              <a:t>Implied</a:t>
            </a:r>
          </a:p>
          <a:p>
            <a:pPr marL="171450" lvl="1" indent="-171450" defTabSz="844550">
              <a:lnSpc>
                <a:spcPct val="90000"/>
              </a:lnSpc>
              <a:spcAft>
                <a:spcPct val="15000"/>
              </a:spcAft>
              <a:buFontTx/>
              <a:buChar char="••"/>
              <a:defRPr/>
            </a:pPr>
            <a:r>
              <a:rPr lang="en-US" sz="2000" dirty="0">
                <a:ea typeface="Cambria Math" panose="02040503050406030204" pitchFamily="18" charset="0"/>
              </a:rPr>
              <a:t>Excluded</a:t>
            </a:r>
          </a:p>
        </p:txBody>
      </p:sp>
      <p:sp>
        <p:nvSpPr>
          <p:cNvPr id="9" name="Freeform 8"/>
          <p:cNvSpPr/>
          <p:nvPr/>
        </p:nvSpPr>
        <p:spPr>
          <a:xfrm>
            <a:off x="4125914" y="2342018"/>
            <a:ext cx="2009775" cy="798512"/>
          </a:xfrm>
          <a:custGeom>
            <a:avLst/>
            <a:gdLst>
              <a:gd name="connsiteX0" fmla="*/ 0 w 2009619"/>
              <a:gd name="connsiteY0" fmla="*/ 79916 h 799159"/>
              <a:gd name="connsiteX1" fmla="*/ 79916 w 2009619"/>
              <a:gd name="connsiteY1" fmla="*/ 0 h 799159"/>
              <a:gd name="connsiteX2" fmla="*/ 1929703 w 2009619"/>
              <a:gd name="connsiteY2" fmla="*/ 0 h 799159"/>
              <a:gd name="connsiteX3" fmla="*/ 2009619 w 2009619"/>
              <a:gd name="connsiteY3" fmla="*/ 79916 h 799159"/>
              <a:gd name="connsiteX4" fmla="*/ 2009619 w 2009619"/>
              <a:gd name="connsiteY4" fmla="*/ 719243 h 799159"/>
              <a:gd name="connsiteX5" fmla="*/ 1929703 w 2009619"/>
              <a:gd name="connsiteY5" fmla="*/ 799159 h 799159"/>
              <a:gd name="connsiteX6" fmla="*/ 79916 w 2009619"/>
              <a:gd name="connsiteY6" fmla="*/ 799159 h 799159"/>
              <a:gd name="connsiteX7" fmla="*/ 0 w 2009619"/>
              <a:gd name="connsiteY7" fmla="*/ 719243 h 799159"/>
              <a:gd name="connsiteX8" fmla="*/ 0 w 2009619"/>
              <a:gd name="connsiteY8" fmla="*/ 79916 h 799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9619" h="799159">
                <a:moveTo>
                  <a:pt x="0" y="79916"/>
                </a:moveTo>
                <a:cubicBezTo>
                  <a:pt x="0" y="35780"/>
                  <a:pt x="35780" y="0"/>
                  <a:pt x="79916" y="0"/>
                </a:cubicBezTo>
                <a:lnTo>
                  <a:pt x="1929703" y="0"/>
                </a:lnTo>
                <a:cubicBezTo>
                  <a:pt x="1973839" y="0"/>
                  <a:pt x="2009619" y="35780"/>
                  <a:pt x="2009619" y="79916"/>
                </a:cubicBezTo>
                <a:lnTo>
                  <a:pt x="2009619" y="719243"/>
                </a:lnTo>
                <a:cubicBezTo>
                  <a:pt x="2009619" y="763379"/>
                  <a:pt x="1973839" y="799159"/>
                  <a:pt x="1929703" y="799159"/>
                </a:cubicBezTo>
                <a:lnTo>
                  <a:pt x="79916" y="799159"/>
                </a:lnTo>
                <a:cubicBezTo>
                  <a:pt x="35780" y="799159"/>
                  <a:pt x="0" y="763379"/>
                  <a:pt x="0" y="719243"/>
                </a:cubicBezTo>
                <a:lnTo>
                  <a:pt x="0" y="79916"/>
                </a:lnTo>
                <a:close/>
              </a:path>
            </a:pathLst>
          </a:custGeom>
          <a:ln>
            <a:solidFill>
              <a:schemeClr val="tx2">
                <a:lumMod val="75000"/>
              </a:schemeClr>
            </a:solidFill>
          </a:ln>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lIns="90082" tIns="67857" rIns="90082" bIns="67857" spcCol="1270" anchor="ctr"/>
          <a:lstStyle/>
          <a:p>
            <a:pPr algn="ctr" defTabSz="1555750">
              <a:lnSpc>
                <a:spcPct val="90000"/>
              </a:lnSpc>
              <a:spcAft>
                <a:spcPct val="35000"/>
              </a:spcAft>
              <a:defRPr/>
            </a:pPr>
            <a:r>
              <a:rPr lang="en-US" sz="2000" dirty="0">
                <a:ea typeface="Cambria Math" panose="02040503050406030204" pitchFamily="18" charset="0"/>
              </a:rPr>
              <a:t>2: Supply</a:t>
            </a:r>
          </a:p>
        </p:txBody>
      </p:sp>
      <p:sp>
        <p:nvSpPr>
          <p:cNvPr id="10" name="Freeform 9"/>
          <p:cNvSpPr/>
          <p:nvPr/>
        </p:nvSpPr>
        <p:spPr>
          <a:xfrm>
            <a:off x="8320541" y="5095648"/>
            <a:ext cx="2800350" cy="1143000"/>
          </a:xfrm>
          <a:custGeom>
            <a:avLst/>
            <a:gdLst>
              <a:gd name="connsiteX0" fmla="*/ 0 w 2260822"/>
              <a:gd name="connsiteY0" fmla="*/ 186471 h 1864705"/>
              <a:gd name="connsiteX1" fmla="*/ 186471 w 2260822"/>
              <a:gd name="connsiteY1" fmla="*/ 0 h 1864705"/>
              <a:gd name="connsiteX2" fmla="*/ 2074352 w 2260822"/>
              <a:gd name="connsiteY2" fmla="*/ 0 h 1864705"/>
              <a:gd name="connsiteX3" fmla="*/ 2260823 w 2260822"/>
              <a:gd name="connsiteY3" fmla="*/ 186471 h 1864705"/>
              <a:gd name="connsiteX4" fmla="*/ 2260822 w 2260822"/>
              <a:gd name="connsiteY4" fmla="*/ 1678235 h 1864705"/>
              <a:gd name="connsiteX5" fmla="*/ 2074351 w 2260822"/>
              <a:gd name="connsiteY5" fmla="*/ 1864706 h 1864705"/>
              <a:gd name="connsiteX6" fmla="*/ 186471 w 2260822"/>
              <a:gd name="connsiteY6" fmla="*/ 1864705 h 1864705"/>
              <a:gd name="connsiteX7" fmla="*/ 0 w 2260822"/>
              <a:gd name="connsiteY7" fmla="*/ 1678234 h 1864705"/>
              <a:gd name="connsiteX8" fmla="*/ 0 w 2260822"/>
              <a:gd name="connsiteY8" fmla="*/ 186471 h 1864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60822" h="1864705">
                <a:moveTo>
                  <a:pt x="0" y="186471"/>
                </a:moveTo>
                <a:cubicBezTo>
                  <a:pt x="0" y="83486"/>
                  <a:pt x="83486" y="0"/>
                  <a:pt x="186471" y="0"/>
                </a:cubicBezTo>
                <a:lnTo>
                  <a:pt x="2074352" y="0"/>
                </a:lnTo>
                <a:cubicBezTo>
                  <a:pt x="2177337" y="0"/>
                  <a:pt x="2260823" y="83486"/>
                  <a:pt x="2260823" y="186471"/>
                </a:cubicBezTo>
                <a:cubicBezTo>
                  <a:pt x="2260823" y="683726"/>
                  <a:pt x="2260822" y="1180980"/>
                  <a:pt x="2260822" y="1678235"/>
                </a:cubicBezTo>
                <a:cubicBezTo>
                  <a:pt x="2260822" y="1781220"/>
                  <a:pt x="2177336" y="1864706"/>
                  <a:pt x="2074351" y="1864706"/>
                </a:cubicBezTo>
                <a:lnTo>
                  <a:pt x="186471" y="1864705"/>
                </a:lnTo>
                <a:cubicBezTo>
                  <a:pt x="83486" y="1864705"/>
                  <a:pt x="0" y="1781219"/>
                  <a:pt x="0" y="1678234"/>
                </a:cubicBezTo>
                <a:lnTo>
                  <a:pt x="0" y="186471"/>
                </a:lnTo>
                <a:close/>
              </a:path>
            </a:pathLst>
          </a:custGeom>
          <a:solidFill>
            <a:schemeClr val="bg2"/>
          </a:solidFill>
          <a:ln>
            <a:solidFill>
              <a:schemeClr val="tx2">
                <a:lumMod val="75000"/>
              </a:schemeClr>
            </a:solidFill>
          </a:ln>
        </p:spPr>
        <p:style>
          <a:lnRef idx="2">
            <a:schemeClr val="accent1"/>
          </a:lnRef>
          <a:fillRef idx="1">
            <a:schemeClr val="lt1"/>
          </a:fillRef>
          <a:effectRef idx="0">
            <a:schemeClr val="accent1"/>
          </a:effectRef>
          <a:fontRef idx="minor">
            <a:schemeClr val="dk1"/>
          </a:fontRef>
        </p:style>
        <p:txBody>
          <a:bodyPr lIns="79107" tIns="79107" rIns="79107" bIns="478687" spcCol="1270"/>
          <a:lstStyle/>
          <a:p>
            <a:pPr marL="171450" lvl="1" indent="-171450" defTabSz="844550">
              <a:lnSpc>
                <a:spcPct val="90000"/>
              </a:lnSpc>
              <a:spcAft>
                <a:spcPct val="15000"/>
              </a:spcAft>
              <a:buFontTx/>
              <a:buChar char="••"/>
              <a:defRPr/>
            </a:pPr>
            <a:endParaRPr lang="en-US" sz="2000" dirty="0">
              <a:ea typeface="Cambria Math" panose="02040503050406030204" pitchFamily="18" charset="0"/>
            </a:endParaRPr>
          </a:p>
          <a:p>
            <a:pPr marL="171450" lvl="1" indent="-171450" defTabSz="844550">
              <a:lnSpc>
                <a:spcPct val="90000"/>
              </a:lnSpc>
              <a:spcAft>
                <a:spcPct val="15000"/>
              </a:spcAft>
              <a:buFontTx/>
              <a:buChar char="••"/>
              <a:defRPr/>
            </a:pPr>
            <a:r>
              <a:rPr lang="en-US" sz="2000" dirty="0">
                <a:ea typeface="Cambria Math" panose="02040503050406030204" pitchFamily="18" charset="0"/>
              </a:rPr>
              <a:t>Specified for goods</a:t>
            </a:r>
          </a:p>
          <a:p>
            <a:pPr marL="171450" lvl="1" indent="-171450" defTabSz="844550">
              <a:lnSpc>
                <a:spcPct val="90000"/>
              </a:lnSpc>
              <a:spcAft>
                <a:spcPct val="15000"/>
              </a:spcAft>
              <a:buFontTx/>
              <a:buChar char="••"/>
              <a:defRPr/>
            </a:pPr>
            <a:r>
              <a:rPr lang="en-US" sz="2000" dirty="0">
                <a:ea typeface="Cambria Math" panose="02040503050406030204" pitchFamily="18" charset="0"/>
              </a:rPr>
              <a:t>Specified for services</a:t>
            </a:r>
          </a:p>
        </p:txBody>
      </p:sp>
      <p:sp>
        <p:nvSpPr>
          <p:cNvPr id="11" name="Freeform 10"/>
          <p:cNvSpPr/>
          <p:nvPr/>
        </p:nvSpPr>
        <p:spPr>
          <a:xfrm>
            <a:off x="9366703" y="4649560"/>
            <a:ext cx="2009775" cy="798513"/>
          </a:xfrm>
          <a:custGeom>
            <a:avLst/>
            <a:gdLst>
              <a:gd name="connsiteX0" fmla="*/ 0 w 2009619"/>
              <a:gd name="connsiteY0" fmla="*/ 79916 h 799159"/>
              <a:gd name="connsiteX1" fmla="*/ 79916 w 2009619"/>
              <a:gd name="connsiteY1" fmla="*/ 0 h 799159"/>
              <a:gd name="connsiteX2" fmla="*/ 1929703 w 2009619"/>
              <a:gd name="connsiteY2" fmla="*/ 0 h 799159"/>
              <a:gd name="connsiteX3" fmla="*/ 2009619 w 2009619"/>
              <a:gd name="connsiteY3" fmla="*/ 79916 h 799159"/>
              <a:gd name="connsiteX4" fmla="*/ 2009619 w 2009619"/>
              <a:gd name="connsiteY4" fmla="*/ 719243 h 799159"/>
              <a:gd name="connsiteX5" fmla="*/ 1929703 w 2009619"/>
              <a:gd name="connsiteY5" fmla="*/ 799159 h 799159"/>
              <a:gd name="connsiteX6" fmla="*/ 79916 w 2009619"/>
              <a:gd name="connsiteY6" fmla="*/ 799159 h 799159"/>
              <a:gd name="connsiteX7" fmla="*/ 0 w 2009619"/>
              <a:gd name="connsiteY7" fmla="*/ 719243 h 799159"/>
              <a:gd name="connsiteX8" fmla="*/ 0 w 2009619"/>
              <a:gd name="connsiteY8" fmla="*/ 79916 h 799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9619" h="799159">
                <a:moveTo>
                  <a:pt x="0" y="79916"/>
                </a:moveTo>
                <a:cubicBezTo>
                  <a:pt x="0" y="35780"/>
                  <a:pt x="35780" y="0"/>
                  <a:pt x="79916" y="0"/>
                </a:cubicBezTo>
                <a:lnTo>
                  <a:pt x="1929703" y="0"/>
                </a:lnTo>
                <a:cubicBezTo>
                  <a:pt x="1973839" y="0"/>
                  <a:pt x="2009619" y="35780"/>
                  <a:pt x="2009619" y="79916"/>
                </a:cubicBezTo>
                <a:lnTo>
                  <a:pt x="2009619" y="719243"/>
                </a:lnTo>
                <a:cubicBezTo>
                  <a:pt x="2009619" y="763379"/>
                  <a:pt x="1973839" y="799159"/>
                  <a:pt x="1929703" y="799159"/>
                </a:cubicBezTo>
                <a:lnTo>
                  <a:pt x="79916" y="799159"/>
                </a:lnTo>
                <a:cubicBezTo>
                  <a:pt x="35780" y="799159"/>
                  <a:pt x="0" y="763379"/>
                  <a:pt x="0" y="719243"/>
                </a:cubicBezTo>
                <a:lnTo>
                  <a:pt x="0" y="79916"/>
                </a:lnTo>
                <a:close/>
              </a:path>
            </a:pathLst>
          </a:custGeom>
          <a:ln>
            <a:solidFill>
              <a:schemeClr val="tx2">
                <a:lumMod val="75000"/>
              </a:schemeClr>
            </a:solidFill>
          </a:ln>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lIns="90082" tIns="67857" rIns="90082" bIns="67857" spcCol="1270" anchor="ctr"/>
          <a:lstStyle/>
          <a:p>
            <a:pPr algn="ctr" defTabSz="1555750">
              <a:lnSpc>
                <a:spcPct val="90000"/>
              </a:lnSpc>
              <a:spcAft>
                <a:spcPct val="35000"/>
              </a:spcAft>
              <a:defRPr/>
            </a:pPr>
            <a:r>
              <a:rPr lang="en-US" sz="2000" dirty="0">
                <a:ea typeface="Cambria Math" panose="02040503050406030204" pitchFamily="18" charset="0"/>
              </a:rPr>
              <a:t>4: Time</a:t>
            </a:r>
          </a:p>
        </p:txBody>
      </p:sp>
      <p:sp>
        <p:nvSpPr>
          <p:cNvPr id="12" name="Bent-Up Arrow 11"/>
          <p:cNvSpPr/>
          <p:nvPr/>
        </p:nvSpPr>
        <p:spPr>
          <a:xfrm rot="5400000">
            <a:off x="1794556" y="2264230"/>
            <a:ext cx="739775" cy="1241425"/>
          </a:xfrm>
          <a:prstGeom prst="bentUp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sz="2000">
              <a:ea typeface="Cambria Math" panose="02040503050406030204" pitchFamily="18" charset="0"/>
            </a:endParaRPr>
          </a:p>
        </p:txBody>
      </p:sp>
      <p:sp>
        <p:nvSpPr>
          <p:cNvPr id="13" name="Bent-Up Arrow 12"/>
          <p:cNvSpPr/>
          <p:nvPr/>
        </p:nvSpPr>
        <p:spPr>
          <a:xfrm rot="5400000">
            <a:off x="7260431" y="4855366"/>
            <a:ext cx="741363" cy="1241425"/>
          </a:xfrm>
          <a:prstGeom prst="bentUp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sz="2000">
              <a:ea typeface="Cambria Math" panose="02040503050406030204" pitchFamily="18" charset="0"/>
            </a:endParaRPr>
          </a:p>
        </p:txBody>
      </p:sp>
      <p:sp>
        <p:nvSpPr>
          <p:cNvPr id="14" name="Freeform 13"/>
          <p:cNvSpPr/>
          <p:nvPr/>
        </p:nvSpPr>
        <p:spPr>
          <a:xfrm>
            <a:off x="5192710" y="3898220"/>
            <a:ext cx="2800350" cy="1143000"/>
          </a:xfrm>
          <a:custGeom>
            <a:avLst/>
            <a:gdLst>
              <a:gd name="connsiteX0" fmla="*/ 0 w 2260822"/>
              <a:gd name="connsiteY0" fmla="*/ 186471 h 1864705"/>
              <a:gd name="connsiteX1" fmla="*/ 186471 w 2260822"/>
              <a:gd name="connsiteY1" fmla="*/ 0 h 1864705"/>
              <a:gd name="connsiteX2" fmla="*/ 2074352 w 2260822"/>
              <a:gd name="connsiteY2" fmla="*/ 0 h 1864705"/>
              <a:gd name="connsiteX3" fmla="*/ 2260823 w 2260822"/>
              <a:gd name="connsiteY3" fmla="*/ 186471 h 1864705"/>
              <a:gd name="connsiteX4" fmla="*/ 2260822 w 2260822"/>
              <a:gd name="connsiteY4" fmla="*/ 1678235 h 1864705"/>
              <a:gd name="connsiteX5" fmla="*/ 2074351 w 2260822"/>
              <a:gd name="connsiteY5" fmla="*/ 1864706 h 1864705"/>
              <a:gd name="connsiteX6" fmla="*/ 186471 w 2260822"/>
              <a:gd name="connsiteY6" fmla="*/ 1864705 h 1864705"/>
              <a:gd name="connsiteX7" fmla="*/ 0 w 2260822"/>
              <a:gd name="connsiteY7" fmla="*/ 1678234 h 1864705"/>
              <a:gd name="connsiteX8" fmla="*/ 0 w 2260822"/>
              <a:gd name="connsiteY8" fmla="*/ 186471 h 1864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60822" h="1864705">
                <a:moveTo>
                  <a:pt x="0" y="186471"/>
                </a:moveTo>
                <a:cubicBezTo>
                  <a:pt x="0" y="83486"/>
                  <a:pt x="83486" y="0"/>
                  <a:pt x="186471" y="0"/>
                </a:cubicBezTo>
                <a:lnTo>
                  <a:pt x="2074352" y="0"/>
                </a:lnTo>
                <a:cubicBezTo>
                  <a:pt x="2177337" y="0"/>
                  <a:pt x="2260823" y="83486"/>
                  <a:pt x="2260823" y="186471"/>
                </a:cubicBezTo>
                <a:cubicBezTo>
                  <a:pt x="2260823" y="683726"/>
                  <a:pt x="2260822" y="1180980"/>
                  <a:pt x="2260822" y="1678235"/>
                </a:cubicBezTo>
                <a:cubicBezTo>
                  <a:pt x="2260822" y="1781220"/>
                  <a:pt x="2177336" y="1864706"/>
                  <a:pt x="2074351" y="1864706"/>
                </a:cubicBezTo>
                <a:lnTo>
                  <a:pt x="186471" y="1864705"/>
                </a:lnTo>
                <a:cubicBezTo>
                  <a:pt x="83486" y="1864705"/>
                  <a:pt x="0" y="1781219"/>
                  <a:pt x="0" y="1678234"/>
                </a:cubicBezTo>
                <a:lnTo>
                  <a:pt x="0" y="186471"/>
                </a:lnTo>
                <a:close/>
              </a:path>
            </a:pathLst>
          </a:custGeom>
          <a:solidFill>
            <a:schemeClr val="bg2"/>
          </a:solidFill>
          <a:ln>
            <a:solidFill>
              <a:schemeClr val="tx2">
                <a:lumMod val="75000"/>
              </a:schemeClr>
            </a:solidFill>
          </a:ln>
        </p:spPr>
        <p:style>
          <a:lnRef idx="2">
            <a:schemeClr val="accent1"/>
          </a:lnRef>
          <a:fillRef idx="1">
            <a:schemeClr val="lt1"/>
          </a:fillRef>
          <a:effectRef idx="0">
            <a:schemeClr val="accent1"/>
          </a:effectRef>
          <a:fontRef idx="minor">
            <a:schemeClr val="dk1"/>
          </a:fontRef>
        </p:style>
        <p:txBody>
          <a:bodyPr lIns="79107" tIns="79107" rIns="79107" bIns="478687" spcCol="1270"/>
          <a:lstStyle/>
          <a:p>
            <a:pPr marL="171450" lvl="1" indent="-171450" defTabSz="844550">
              <a:lnSpc>
                <a:spcPct val="90000"/>
              </a:lnSpc>
              <a:spcAft>
                <a:spcPct val="15000"/>
              </a:spcAft>
              <a:buFontTx/>
              <a:buChar char="••"/>
              <a:defRPr/>
            </a:pPr>
            <a:endParaRPr lang="en-US" sz="2000" dirty="0">
              <a:ea typeface="Cambria Math" panose="02040503050406030204" pitchFamily="18" charset="0"/>
            </a:endParaRPr>
          </a:p>
          <a:p>
            <a:pPr marL="171450" lvl="1" indent="-171450" defTabSz="844550">
              <a:lnSpc>
                <a:spcPct val="90000"/>
              </a:lnSpc>
              <a:spcAft>
                <a:spcPct val="15000"/>
              </a:spcAft>
              <a:buFontTx/>
              <a:buChar char="••"/>
              <a:defRPr/>
            </a:pPr>
            <a:r>
              <a:rPr lang="en-US" sz="2000" dirty="0">
                <a:ea typeface="Cambria Math" panose="02040503050406030204" pitchFamily="18" charset="0"/>
              </a:rPr>
              <a:t>Inter-State</a:t>
            </a:r>
          </a:p>
          <a:p>
            <a:pPr marL="171450" lvl="1" indent="-171450" defTabSz="844550">
              <a:lnSpc>
                <a:spcPct val="90000"/>
              </a:lnSpc>
              <a:spcAft>
                <a:spcPct val="15000"/>
              </a:spcAft>
              <a:buFontTx/>
              <a:buChar char="••"/>
              <a:defRPr/>
            </a:pPr>
            <a:r>
              <a:rPr lang="en-US" sz="2000" dirty="0">
                <a:ea typeface="Cambria Math" panose="02040503050406030204" pitchFamily="18" charset="0"/>
              </a:rPr>
              <a:t>Intra-State</a:t>
            </a:r>
          </a:p>
        </p:txBody>
      </p:sp>
      <p:sp>
        <p:nvSpPr>
          <p:cNvPr id="15" name="Freeform 14"/>
          <p:cNvSpPr/>
          <p:nvPr/>
        </p:nvSpPr>
        <p:spPr>
          <a:xfrm>
            <a:off x="6238872" y="3452132"/>
            <a:ext cx="2009775" cy="798513"/>
          </a:xfrm>
          <a:custGeom>
            <a:avLst/>
            <a:gdLst>
              <a:gd name="connsiteX0" fmla="*/ 0 w 2009619"/>
              <a:gd name="connsiteY0" fmla="*/ 79916 h 799159"/>
              <a:gd name="connsiteX1" fmla="*/ 79916 w 2009619"/>
              <a:gd name="connsiteY1" fmla="*/ 0 h 799159"/>
              <a:gd name="connsiteX2" fmla="*/ 1929703 w 2009619"/>
              <a:gd name="connsiteY2" fmla="*/ 0 h 799159"/>
              <a:gd name="connsiteX3" fmla="*/ 2009619 w 2009619"/>
              <a:gd name="connsiteY3" fmla="*/ 79916 h 799159"/>
              <a:gd name="connsiteX4" fmla="*/ 2009619 w 2009619"/>
              <a:gd name="connsiteY4" fmla="*/ 719243 h 799159"/>
              <a:gd name="connsiteX5" fmla="*/ 1929703 w 2009619"/>
              <a:gd name="connsiteY5" fmla="*/ 799159 h 799159"/>
              <a:gd name="connsiteX6" fmla="*/ 79916 w 2009619"/>
              <a:gd name="connsiteY6" fmla="*/ 799159 h 799159"/>
              <a:gd name="connsiteX7" fmla="*/ 0 w 2009619"/>
              <a:gd name="connsiteY7" fmla="*/ 719243 h 799159"/>
              <a:gd name="connsiteX8" fmla="*/ 0 w 2009619"/>
              <a:gd name="connsiteY8" fmla="*/ 79916 h 799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9619" h="799159">
                <a:moveTo>
                  <a:pt x="0" y="79916"/>
                </a:moveTo>
                <a:cubicBezTo>
                  <a:pt x="0" y="35780"/>
                  <a:pt x="35780" y="0"/>
                  <a:pt x="79916" y="0"/>
                </a:cubicBezTo>
                <a:lnTo>
                  <a:pt x="1929703" y="0"/>
                </a:lnTo>
                <a:cubicBezTo>
                  <a:pt x="1973839" y="0"/>
                  <a:pt x="2009619" y="35780"/>
                  <a:pt x="2009619" y="79916"/>
                </a:cubicBezTo>
                <a:lnTo>
                  <a:pt x="2009619" y="719243"/>
                </a:lnTo>
                <a:cubicBezTo>
                  <a:pt x="2009619" y="763379"/>
                  <a:pt x="1973839" y="799159"/>
                  <a:pt x="1929703" y="799159"/>
                </a:cubicBezTo>
                <a:lnTo>
                  <a:pt x="79916" y="799159"/>
                </a:lnTo>
                <a:cubicBezTo>
                  <a:pt x="35780" y="799159"/>
                  <a:pt x="0" y="763379"/>
                  <a:pt x="0" y="719243"/>
                </a:cubicBezTo>
                <a:lnTo>
                  <a:pt x="0" y="79916"/>
                </a:lnTo>
                <a:close/>
              </a:path>
            </a:pathLst>
          </a:custGeom>
          <a:ln>
            <a:solidFill>
              <a:schemeClr val="tx2">
                <a:lumMod val="75000"/>
              </a:schemeClr>
            </a:solidFill>
          </a:ln>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lIns="90082" tIns="67857" rIns="90082" bIns="67857" spcCol="1270" anchor="ctr"/>
          <a:lstStyle/>
          <a:p>
            <a:pPr algn="ctr" defTabSz="1555750">
              <a:lnSpc>
                <a:spcPct val="90000"/>
              </a:lnSpc>
              <a:spcAft>
                <a:spcPct val="35000"/>
              </a:spcAft>
              <a:defRPr/>
            </a:pPr>
            <a:r>
              <a:rPr lang="en-US" sz="2000" dirty="0">
                <a:ea typeface="Cambria Math" panose="02040503050406030204" pitchFamily="18" charset="0"/>
              </a:rPr>
              <a:t>3: Place</a:t>
            </a:r>
          </a:p>
        </p:txBody>
      </p:sp>
      <p:sp>
        <p:nvSpPr>
          <p:cNvPr id="16" name="Bent-Up Arrow 15"/>
          <p:cNvSpPr/>
          <p:nvPr/>
        </p:nvSpPr>
        <p:spPr>
          <a:xfrm rot="5400000">
            <a:off x="4161628" y="3643428"/>
            <a:ext cx="741363" cy="1241425"/>
          </a:xfrm>
          <a:prstGeom prst="bentUp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sz="2000">
              <a:ea typeface="Cambria Math" panose="020405030504060302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b="1" dirty="0"/>
              <a:t>Levy &amp; Collection</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a:xfrm>
            <a:off x="570971" y="6348942"/>
            <a:ext cx="3859212" cy="304800"/>
          </a:xfrm>
        </p:spPr>
        <p:txBody>
          <a:bodyPr/>
          <a:lstStyle/>
          <a:p>
            <a:pPr>
              <a:defRPr/>
            </a:pPr>
            <a:r>
              <a:rPr lang="en-IN"/>
              <a:t>© Indirect Taxes Committee, ICAI</a:t>
            </a:r>
          </a:p>
        </p:txBody>
      </p:sp>
      <p:sp>
        <p:nvSpPr>
          <p:cNvPr id="378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58EABBEB-5880-4660-9595-B95AE76461DA}" type="slidenum">
              <a:rPr lang="en-IN" altLang="en-US">
                <a:solidFill>
                  <a:schemeClr val="bg1"/>
                </a:solidFill>
              </a:rPr>
              <a:pPr>
                <a:spcBef>
                  <a:spcPct val="0"/>
                </a:spcBef>
                <a:buClrTx/>
                <a:buSzTx/>
                <a:buFontTx/>
                <a:buNone/>
              </a:pPr>
              <a:t>19</a:t>
            </a:fld>
            <a:endParaRPr lang="en-IN" altLang="en-US">
              <a:solidFill>
                <a:schemeClr val="bg1"/>
              </a:solidFill>
            </a:endParaRPr>
          </a:p>
        </p:txBody>
      </p:sp>
      <p:graphicFrame>
        <p:nvGraphicFramePr>
          <p:cNvPr id="9" name="Table 8"/>
          <p:cNvGraphicFramePr>
            <a:graphicFrameLocks noGrp="1"/>
          </p:cNvGraphicFramePr>
          <p:nvPr>
            <p:extLst>
              <p:ext uri="{D42A27DB-BD31-4B8C-83A1-F6EECF244321}">
                <p14:modId xmlns:p14="http://schemas.microsoft.com/office/powerpoint/2010/main" val="737945488"/>
              </p:ext>
            </p:extLst>
          </p:nvPr>
        </p:nvGraphicFramePr>
        <p:xfrm>
          <a:off x="1000125" y="1427169"/>
          <a:ext cx="9753599" cy="4170342"/>
        </p:xfrm>
        <a:graphic>
          <a:graphicData uri="http://schemas.openxmlformats.org/drawingml/2006/table">
            <a:tbl>
              <a:tblPr firstRow="1" firstCol="1" bandRow="1">
                <a:tableStyleId>{5C22544A-7EE6-4342-B048-85BDC9FD1C3A}</a:tableStyleId>
              </a:tblPr>
              <a:tblGrid>
                <a:gridCol w="5726757">
                  <a:extLst>
                    <a:ext uri="{9D8B030D-6E8A-4147-A177-3AD203B41FA5}">
                      <a16:colId xmlns:a16="http://schemas.microsoft.com/office/drawing/2014/main" val="20000"/>
                    </a:ext>
                  </a:extLst>
                </a:gridCol>
                <a:gridCol w="2215460">
                  <a:extLst>
                    <a:ext uri="{9D8B030D-6E8A-4147-A177-3AD203B41FA5}">
                      <a16:colId xmlns:a16="http://schemas.microsoft.com/office/drawing/2014/main" val="20001"/>
                    </a:ext>
                  </a:extLst>
                </a:gridCol>
                <a:gridCol w="1811382">
                  <a:extLst>
                    <a:ext uri="{9D8B030D-6E8A-4147-A177-3AD203B41FA5}">
                      <a16:colId xmlns:a16="http://schemas.microsoft.com/office/drawing/2014/main" val="20002"/>
                    </a:ext>
                  </a:extLst>
                </a:gridCol>
              </a:tblGrid>
              <a:tr h="379589">
                <a:tc>
                  <a:txBody>
                    <a:bodyPr/>
                    <a:lstStyle/>
                    <a:p>
                      <a:pPr marL="0" marR="0" algn="ctr">
                        <a:lnSpc>
                          <a:spcPct val="115000"/>
                        </a:lnSpc>
                        <a:spcBef>
                          <a:spcPts val="0"/>
                        </a:spcBef>
                        <a:spcAft>
                          <a:spcPts val="0"/>
                        </a:spcAft>
                      </a:pPr>
                      <a:r>
                        <a:rPr lang="en-US" sz="1800" dirty="0">
                          <a:effectLst/>
                        </a:rPr>
                        <a:t>Description</a:t>
                      </a:r>
                      <a:endParaRPr lang="en-US" sz="1000" dirty="0">
                        <a:effectLst/>
                        <a:latin typeface="Calibri"/>
                        <a:ea typeface="Calibri"/>
                        <a:cs typeface="Times New Roman"/>
                      </a:endParaRPr>
                    </a:p>
                  </a:txBody>
                  <a:tcPr marL="37134" marR="37134" marT="0" marB="0"/>
                </a:tc>
                <a:tc>
                  <a:txBody>
                    <a:bodyPr/>
                    <a:lstStyle/>
                    <a:p>
                      <a:pPr marL="0" marR="0" algn="ctr">
                        <a:lnSpc>
                          <a:spcPct val="115000"/>
                        </a:lnSpc>
                        <a:spcBef>
                          <a:spcPts val="0"/>
                        </a:spcBef>
                        <a:spcAft>
                          <a:spcPts val="0"/>
                        </a:spcAft>
                      </a:pPr>
                      <a:r>
                        <a:rPr lang="en-US" sz="1800" dirty="0">
                          <a:effectLst/>
                        </a:rPr>
                        <a:t>Composite Supply</a:t>
                      </a:r>
                      <a:endParaRPr lang="en-US" sz="1000" dirty="0">
                        <a:effectLst/>
                        <a:latin typeface="Calibri"/>
                        <a:ea typeface="Calibri"/>
                        <a:cs typeface="Times New Roman"/>
                      </a:endParaRPr>
                    </a:p>
                  </a:txBody>
                  <a:tcPr marL="37134" marR="37134" marT="0" marB="0"/>
                </a:tc>
                <a:tc>
                  <a:txBody>
                    <a:bodyPr/>
                    <a:lstStyle/>
                    <a:p>
                      <a:pPr marL="0" marR="0" algn="ctr">
                        <a:lnSpc>
                          <a:spcPct val="115000"/>
                        </a:lnSpc>
                        <a:spcBef>
                          <a:spcPts val="0"/>
                        </a:spcBef>
                        <a:spcAft>
                          <a:spcPts val="0"/>
                        </a:spcAft>
                      </a:pPr>
                      <a:r>
                        <a:rPr lang="en-US" sz="1800" dirty="0">
                          <a:effectLst/>
                        </a:rPr>
                        <a:t>Mixed Supply</a:t>
                      </a:r>
                      <a:endParaRPr lang="en-US" sz="1000" dirty="0">
                        <a:effectLst/>
                        <a:latin typeface="Calibri"/>
                        <a:ea typeface="Calibri"/>
                        <a:cs typeface="Times New Roman"/>
                      </a:endParaRPr>
                    </a:p>
                  </a:txBody>
                  <a:tcPr marL="37134" marR="37134" marT="0" marB="0"/>
                </a:tc>
                <a:extLst>
                  <a:ext uri="{0D108BD9-81ED-4DB2-BD59-A6C34878D82A}">
                    <a16:rowId xmlns:a16="http://schemas.microsoft.com/office/drawing/2014/main" val="10000"/>
                  </a:ext>
                </a:extLst>
              </a:tr>
              <a:tr h="315468">
                <a:tc>
                  <a:txBody>
                    <a:bodyPr/>
                    <a:lstStyle/>
                    <a:p>
                      <a:pPr marL="0" marR="0">
                        <a:lnSpc>
                          <a:spcPct val="115000"/>
                        </a:lnSpc>
                        <a:spcBef>
                          <a:spcPts val="0"/>
                        </a:spcBef>
                        <a:spcAft>
                          <a:spcPts val="0"/>
                        </a:spcAft>
                      </a:pPr>
                      <a:r>
                        <a:rPr lang="en-US" sz="1800" dirty="0">
                          <a:effectLst/>
                        </a:rPr>
                        <a:t>Naturally bundled</a:t>
                      </a:r>
                      <a:endParaRPr lang="en-US" sz="1000" dirty="0">
                        <a:effectLst/>
                        <a:latin typeface="Calibri"/>
                        <a:ea typeface="Calibri"/>
                        <a:cs typeface="Times New Roman"/>
                      </a:endParaRPr>
                    </a:p>
                  </a:txBody>
                  <a:tcPr marL="37134" marR="37134" marT="0" marB="0"/>
                </a:tc>
                <a:tc>
                  <a:txBody>
                    <a:bodyPr/>
                    <a:lstStyle/>
                    <a:p>
                      <a:pPr marL="0" marR="0" algn="ctr">
                        <a:lnSpc>
                          <a:spcPct val="115000"/>
                        </a:lnSpc>
                        <a:spcBef>
                          <a:spcPts val="0"/>
                        </a:spcBef>
                        <a:spcAft>
                          <a:spcPts val="0"/>
                        </a:spcAft>
                      </a:pPr>
                      <a:r>
                        <a:rPr lang="en-US" sz="1800">
                          <a:effectLst/>
                        </a:rPr>
                        <a:t>Yes</a:t>
                      </a:r>
                      <a:endParaRPr lang="en-US" sz="1000">
                        <a:effectLst/>
                        <a:latin typeface="Calibri"/>
                        <a:ea typeface="Calibri"/>
                        <a:cs typeface="Times New Roman"/>
                      </a:endParaRPr>
                    </a:p>
                  </a:txBody>
                  <a:tcPr marL="37134" marR="37134" marT="0" marB="0"/>
                </a:tc>
                <a:tc>
                  <a:txBody>
                    <a:bodyPr/>
                    <a:lstStyle/>
                    <a:p>
                      <a:pPr marL="0" marR="0" algn="ctr">
                        <a:lnSpc>
                          <a:spcPct val="115000"/>
                        </a:lnSpc>
                        <a:spcBef>
                          <a:spcPts val="0"/>
                        </a:spcBef>
                        <a:spcAft>
                          <a:spcPts val="0"/>
                        </a:spcAft>
                      </a:pPr>
                      <a:r>
                        <a:rPr lang="en-US" sz="1800" dirty="0">
                          <a:effectLst/>
                        </a:rPr>
                        <a:t>No</a:t>
                      </a:r>
                      <a:endParaRPr lang="en-US" sz="1000" dirty="0">
                        <a:effectLst/>
                        <a:latin typeface="Calibri"/>
                        <a:ea typeface="Calibri"/>
                        <a:cs typeface="Times New Roman"/>
                      </a:endParaRPr>
                    </a:p>
                  </a:txBody>
                  <a:tcPr marL="37134" marR="37134" marT="0" marB="0"/>
                </a:tc>
                <a:extLst>
                  <a:ext uri="{0D108BD9-81ED-4DB2-BD59-A6C34878D82A}">
                    <a16:rowId xmlns:a16="http://schemas.microsoft.com/office/drawing/2014/main" val="10001"/>
                  </a:ext>
                </a:extLst>
              </a:tr>
              <a:tr h="315468">
                <a:tc>
                  <a:txBody>
                    <a:bodyPr/>
                    <a:lstStyle/>
                    <a:p>
                      <a:pPr marL="0" marR="0">
                        <a:lnSpc>
                          <a:spcPct val="115000"/>
                        </a:lnSpc>
                        <a:spcBef>
                          <a:spcPts val="0"/>
                        </a:spcBef>
                        <a:spcAft>
                          <a:spcPts val="0"/>
                        </a:spcAft>
                      </a:pPr>
                      <a:r>
                        <a:rPr lang="en-US" sz="1800">
                          <a:effectLst/>
                        </a:rPr>
                        <a:t>Supplied together</a:t>
                      </a:r>
                      <a:endParaRPr lang="en-US" sz="1000">
                        <a:effectLst/>
                        <a:latin typeface="Calibri"/>
                        <a:ea typeface="Calibri"/>
                        <a:cs typeface="Times New Roman"/>
                      </a:endParaRPr>
                    </a:p>
                  </a:txBody>
                  <a:tcPr marL="37134" marR="37134" marT="0" marB="0"/>
                </a:tc>
                <a:tc>
                  <a:txBody>
                    <a:bodyPr/>
                    <a:lstStyle/>
                    <a:p>
                      <a:pPr marL="0" marR="0" algn="ctr">
                        <a:lnSpc>
                          <a:spcPct val="115000"/>
                        </a:lnSpc>
                        <a:spcBef>
                          <a:spcPts val="0"/>
                        </a:spcBef>
                        <a:spcAft>
                          <a:spcPts val="0"/>
                        </a:spcAft>
                      </a:pPr>
                      <a:r>
                        <a:rPr lang="en-US" sz="1800">
                          <a:effectLst/>
                        </a:rPr>
                        <a:t>Yes</a:t>
                      </a:r>
                      <a:endParaRPr lang="en-US" sz="1000">
                        <a:effectLst/>
                        <a:latin typeface="Calibri"/>
                        <a:ea typeface="Calibri"/>
                        <a:cs typeface="Times New Roman"/>
                      </a:endParaRPr>
                    </a:p>
                  </a:txBody>
                  <a:tcPr marL="37134" marR="37134" marT="0" marB="0"/>
                </a:tc>
                <a:tc>
                  <a:txBody>
                    <a:bodyPr/>
                    <a:lstStyle/>
                    <a:p>
                      <a:pPr marL="0" marR="0" algn="ctr">
                        <a:lnSpc>
                          <a:spcPct val="115000"/>
                        </a:lnSpc>
                        <a:spcBef>
                          <a:spcPts val="0"/>
                        </a:spcBef>
                        <a:spcAft>
                          <a:spcPts val="0"/>
                        </a:spcAft>
                      </a:pPr>
                      <a:r>
                        <a:rPr lang="en-US" sz="1800" dirty="0">
                          <a:effectLst/>
                        </a:rPr>
                        <a:t>Yes</a:t>
                      </a:r>
                      <a:endParaRPr lang="en-US" sz="1000" dirty="0">
                        <a:effectLst/>
                        <a:latin typeface="Calibri"/>
                        <a:ea typeface="Calibri"/>
                        <a:cs typeface="Times New Roman"/>
                      </a:endParaRPr>
                    </a:p>
                  </a:txBody>
                  <a:tcPr marL="37134" marR="37134" marT="0" marB="0"/>
                </a:tc>
                <a:extLst>
                  <a:ext uri="{0D108BD9-81ED-4DB2-BD59-A6C34878D82A}">
                    <a16:rowId xmlns:a16="http://schemas.microsoft.com/office/drawing/2014/main" val="10002"/>
                  </a:ext>
                </a:extLst>
              </a:tr>
              <a:tr h="315468">
                <a:tc>
                  <a:txBody>
                    <a:bodyPr/>
                    <a:lstStyle/>
                    <a:p>
                      <a:pPr marL="0" marR="0">
                        <a:lnSpc>
                          <a:spcPct val="115000"/>
                        </a:lnSpc>
                        <a:spcBef>
                          <a:spcPts val="0"/>
                        </a:spcBef>
                        <a:spcAft>
                          <a:spcPts val="0"/>
                        </a:spcAft>
                      </a:pPr>
                      <a:r>
                        <a:rPr lang="en-US" sz="1800">
                          <a:effectLst/>
                        </a:rPr>
                        <a:t> </a:t>
                      </a:r>
                      <a:endParaRPr lang="en-US" sz="1000">
                        <a:effectLst/>
                        <a:latin typeface="Calibri"/>
                        <a:ea typeface="Calibri"/>
                        <a:cs typeface="Times New Roman"/>
                      </a:endParaRPr>
                    </a:p>
                  </a:txBody>
                  <a:tcPr marL="37134" marR="37134" marT="0" marB="0"/>
                </a:tc>
                <a:tc>
                  <a:txBody>
                    <a:bodyPr/>
                    <a:lstStyle/>
                    <a:p>
                      <a:pPr marL="0" marR="0" algn="ctr">
                        <a:lnSpc>
                          <a:spcPct val="115000"/>
                        </a:lnSpc>
                        <a:spcBef>
                          <a:spcPts val="0"/>
                        </a:spcBef>
                        <a:spcAft>
                          <a:spcPts val="0"/>
                        </a:spcAft>
                      </a:pPr>
                      <a:r>
                        <a:rPr lang="en-US" sz="1800">
                          <a:effectLst/>
                        </a:rPr>
                        <a:t> </a:t>
                      </a:r>
                      <a:endParaRPr lang="en-US" sz="1000">
                        <a:effectLst/>
                        <a:latin typeface="Calibri"/>
                        <a:ea typeface="Calibri"/>
                        <a:cs typeface="Times New Roman"/>
                      </a:endParaRPr>
                    </a:p>
                  </a:txBody>
                  <a:tcPr marL="37134" marR="37134" marT="0" marB="0"/>
                </a:tc>
                <a:tc>
                  <a:txBody>
                    <a:bodyPr/>
                    <a:lstStyle/>
                    <a:p>
                      <a:pPr marL="0" marR="0" algn="ctr">
                        <a:lnSpc>
                          <a:spcPct val="115000"/>
                        </a:lnSpc>
                        <a:spcBef>
                          <a:spcPts val="0"/>
                        </a:spcBef>
                        <a:spcAft>
                          <a:spcPts val="0"/>
                        </a:spcAft>
                      </a:pPr>
                      <a:r>
                        <a:rPr lang="en-US" sz="1800" dirty="0">
                          <a:effectLst/>
                        </a:rPr>
                        <a:t> </a:t>
                      </a:r>
                      <a:endParaRPr lang="en-US" sz="1000" dirty="0">
                        <a:effectLst/>
                        <a:latin typeface="Calibri"/>
                        <a:ea typeface="Calibri"/>
                        <a:cs typeface="Times New Roman"/>
                      </a:endParaRPr>
                    </a:p>
                  </a:txBody>
                  <a:tcPr marL="37134" marR="37134" marT="0" marB="0"/>
                </a:tc>
                <a:extLst>
                  <a:ext uri="{0D108BD9-81ED-4DB2-BD59-A6C34878D82A}">
                    <a16:rowId xmlns:a16="http://schemas.microsoft.com/office/drawing/2014/main" val="10003"/>
                  </a:ext>
                </a:extLst>
              </a:tr>
              <a:tr h="379589">
                <a:tc>
                  <a:txBody>
                    <a:bodyPr/>
                    <a:lstStyle/>
                    <a:p>
                      <a:pPr marL="0" marR="0">
                        <a:lnSpc>
                          <a:spcPct val="115000"/>
                        </a:lnSpc>
                        <a:spcBef>
                          <a:spcPts val="0"/>
                        </a:spcBef>
                        <a:spcAft>
                          <a:spcPts val="0"/>
                        </a:spcAft>
                      </a:pPr>
                      <a:r>
                        <a:rPr lang="en-US" sz="1800">
                          <a:effectLst/>
                        </a:rPr>
                        <a:t>Can be supplied separately</a:t>
                      </a:r>
                      <a:endParaRPr lang="en-US" sz="1000">
                        <a:effectLst/>
                        <a:latin typeface="Calibri"/>
                        <a:ea typeface="Calibri"/>
                        <a:cs typeface="Times New Roman"/>
                      </a:endParaRPr>
                    </a:p>
                  </a:txBody>
                  <a:tcPr marL="37134" marR="37134" marT="0" marB="0"/>
                </a:tc>
                <a:tc>
                  <a:txBody>
                    <a:bodyPr/>
                    <a:lstStyle/>
                    <a:p>
                      <a:pPr marL="0" marR="0" algn="ctr">
                        <a:lnSpc>
                          <a:spcPct val="115000"/>
                        </a:lnSpc>
                        <a:spcBef>
                          <a:spcPts val="0"/>
                        </a:spcBef>
                        <a:spcAft>
                          <a:spcPts val="0"/>
                        </a:spcAft>
                      </a:pPr>
                      <a:r>
                        <a:rPr lang="en-US" sz="1800">
                          <a:effectLst/>
                        </a:rPr>
                        <a:t>No</a:t>
                      </a:r>
                      <a:endParaRPr lang="en-US" sz="1000">
                        <a:effectLst/>
                        <a:latin typeface="Calibri"/>
                        <a:ea typeface="Calibri"/>
                        <a:cs typeface="Times New Roman"/>
                      </a:endParaRPr>
                    </a:p>
                  </a:txBody>
                  <a:tcPr marL="37134" marR="37134" marT="0" marB="0"/>
                </a:tc>
                <a:tc>
                  <a:txBody>
                    <a:bodyPr/>
                    <a:lstStyle/>
                    <a:p>
                      <a:pPr marL="0" marR="0" algn="ctr">
                        <a:lnSpc>
                          <a:spcPct val="115000"/>
                        </a:lnSpc>
                        <a:spcBef>
                          <a:spcPts val="0"/>
                        </a:spcBef>
                        <a:spcAft>
                          <a:spcPts val="0"/>
                        </a:spcAft>
                      </a:pPr>
                      <a:r>
                        <a:rPr lang="en-US" sz="1800" dirty="0">
                          <a:effectLst/>
                        </a:rPr>
                        <a:t>Yes</a:t>
                      </a:r>
                      <a:endParaRPr lang="en-US" sz="1000" dirty="0">
                        <a:effectLst/>
                        <a:latin typeface="Calibri"/>
                        <a:ea typeface="Calibri"/>
                        <a:cs typeface="Times New Roman"/>
                      </a:endParaRPr>
                    </a:p>
                  </a:txBody>
                  <a:tcPr marL="37134" marR="37134" marT="0" marB="0"/>
                </a:tc>
                <a:extLst>
                  <a:ext uri="{0D108BD9-81ED-4DB2-BD59-A6C34878D82A}">
                    <a16:rowId xmlns:a16="http://schemas.microsoft.com/office/drawing/2014/main" val="10004"/>
                  </a:ext>
                </a:extLst>
              </a:tr>
              <a:tr h="379589">
                <a:tc>
                  <a:txBody>
                    <a:bodyPr/>
                    <a:lstStyle/>
                    <a:p>
                      <a:pPr marL="0" marR="0">
                        <a:lnSpc>
                          <a:spcPct val="115000"/>
                        </a:lnSpc>
                        <a:spcBef>
                          <a:spcPts val="0"/>
                        </a:spcBef>
                        <a:spcAft>
                          <a:spcPts val="0"/>
                        </a:spcAft>
                      </a:pPr>
                      <a:r>
                        <a:rPr lang="en-US" sz="1800">
                          <a:effectLst/>
                        </a:rPr>
                        <a:t>One is predominant supply for recipient</a:t>
                      </a:r>
                      <a:endParaRPr lang="en-US" sz="1000">
                        <a:effectLst/>
                        <a:latin typeface="Calibri"/>
                        <a:ea typeface="Calibri"/>
                        <a:cs typeface="Times New Roman"/>
                      </a:endParaRPr>
                    </a:p>
                  </a:txBody>
                  <a:tcPr marL="37134" marR="37134" marT="0" marB="0"/>
                </a:tc>
                <a:tc>
                  <a:txBody>
                    <a:bodyPr/>
                    <a:lstStyle/>
                    <a:p>
                      <a:pPr marL="0" marR="0" algn="ctr">
                        <a:lnSpc>
                          <a:spcPct val="115000"/>
                        </a:lnSpc>
                        <a:spcBef>
                          <a:spcPts val="0"/>
                        </a:spcBef>
                        <a:spcAft>
                          <a:spcPts val="0"/>
                        </a:spcAft>
                      </a:pPr>
                      <a:r>
                        <a:rPr lang="en-US" sz="1800">
                          <a:effectLst/>
                        </a:rPr>
                        <a:t>Yes</a:t>
                      </a:r>
                      <a:endParaRPr lang="en-US" sz="1000">
                        <a:effectLst/>
                        <a:latin typeface="Calibri"/>
                        <a:ea typeface="Calibri"/>
                        <a:cs typeface="Times New Roman"/>
                      </a:endParaRPr>
                    </a:p>
                  </a:txBody>
                  <a:tcPr marL="37134" marR="37134" marT="0" marB="0"/>
                </a:tc>
                <a:tc>
                  <a:txBody>
                    <a:bodyPr/>
                    <a:lstStyle/>
                    <a:p>
                      <a:pPr marL="0" marR="0" algn="ctr">
                        <a:lnSpc>
                          <a:spcPct val="115000"/>
                        </a:lnSpc>
                        <a:spcBef>
                          <a:spcPts val="0"/>
                        </a:spcBef>
                        <a:spcAft>
                          <a:spcPts val="0"/>
                        </a:spcAft>
                      </a:pPr>
                      <a:r>
                        <a:rPr lang="en-US" sz="1800" dirty="0">
                          <a:effectLst/>
                        </a:rPr>
                        <a:t>No</a:t>
                      </a:r>
                      <a:endParaRPr lang="en-US" sz="1000" dirty="0">
                        <a:effectLst/>
                        <a:latin typeface="Calibri"/>
                        <a:ea typeface="Calibri"/>
                        <a:cs typeface="Times New Roman"/>
                      </a:endParaRPr>
                    </a:p>
                  </a:txBody>
                  <a:tcPr marL="37134" marR="37134" marT="0" marB="0"/>
                </a:tc>
                <a:extLst>
                  <a:ext uri="{0D108BD9-81ED-4DB2-BD59-A6C34878D82A}">
                    <a16:rowId xmlns:a16="http://schemas.microsoft.com/office/drawing/2014/main" val="10005"/>
                  </a:ext>
                </a:extLst>
              </a:tr>
              <a:tr h="379589">
                <a:tc>
                  <a:txBody>
                    <a:bodyPr/>
                    <a:lstStyle/>
                    <a:p>
                      <a:pPr marL="0" marR="0">
                        <a:lnSpc>
                          <a:spcPct val="115000"/>
                        </a:lnSpc>
                        <a:spcBef>
                          <a:spcPts val="0"/>
                        </a:spcBef>
                        <a:spcAft>
                          <a:spcPts val="0"/>
                        </a:spcAft>
                      </a:pPr>
                      <a:r>
                        <a:rPr lang="en-US" sz="1800" dirty="0">
                          <a:effectLst/>
                        </a:rPr>
                        <a:t>Other supply is not ‘aim in itself’ of recipient</a:t>
                      </a:r>
                      <a:endParaRPr lang="en-US" sz="1000" dirty="0">
                        <a:effectLst/>
                        <a:latin typeface="Calibri"/>
                        <a:ea typeface="Calibri"/>
                        <a:cs typeface="Times New Roman"/>
                      </a:endParaRPr>
                    </a:p>
                  </a:txBody>
                  <a:tcPr marL="37134" marR="37134" marT="0" marB="0"/>
                </a:tc>
                <a:tc>
                  <a:txBody>
                    <a:bodyPr/>
                    <a:lstStyle/>
                    <a:p>
                      <a:pPr marL="0" marR="0" algn="ctr">
                        <a:lnSpc>
                          <a:spcPct val="115000"/>
                        </a:lnSpc>
                        <a:spcBef>
                          <a:spcPts val="0"/>
                        </a:spcBef>
                        <a:spcAft>
                          <a:spcPts val="0"/>
                        </a:spcAft>
                      </a:pPr>
                      <a:r>
                        <a:rPr lang="en-US" sz="1800">
                          <a:effectLst/>
                        </a:rPr>
                        <a:t>Yes</a:t>
                      </a:r>
                      <a:endParaRPr lang="en-US" sz="1000">
                        <a:effectLst/>
                        <a:latin typeface="Calibri"/>
                        <a:ea typeface="Calibri"/>
                        <a:cs typeface="Times New Roman"/>
                      </a:endParaRPr>
                    </a:p>
                  </a:txBody>
                  <a:tcPr marL="37134" marR="37134" marT="0" marB="0"/>
                </a:tc>
                <a:tc>
                  <a:txBody>
                    <a:bodyPr/>
                    <a:lstStyle/>
                    <a:p>
                      <a:pPr marL="0" marR="0" algn="ctr">
                        <a:lnSpc>
                          <a:spcPct val="115000"/>
                        </a:lnSpc>
                        <a:spcBef>
                          <a:spcPts val="0"/>
                        </a:spcBef>
                        <a:spcAft>
                          <a:spcPts val="0"/>
                        </a:spcAft>
                      </a:pPr>
                      <a:r>
                        <a:rPr lang="en-US" sz="1800" dirty="0">
                          <a:effectLst/>
                        </a:rPr>
                        <a:t>No</a:t>
                      </a:r>
                      <a:endParaRPr lang="en-US" sz="1000" dirty="0">
                        <a:effectLst/>
                        <a:latin typeface="Calibri"/>
                        <a:ea typeface="Calibri"/>
                        <a:cs typeface="Times New Roman"/>
                      </a:endParaRPr>
                    </a:p>
                  </a:txBody>
                  <a:tcPr marL="37134" marR="37134" marT="0" marB="0"/>
                </a:tc>
                <a:extLst>
                  <a:ext uri="{0D108BD9-81ED-4DB2-BD59-A6C34878D82A}">
                    <a16:rowId xmlns:a16="http://schemas.microsoft.com/office/drawing/2014/main" val="10006"/>
                  </a:ext>
                </a:extLst>
              </a:tr>
              <a:tr h="379589">
                <a:tc>
                  <a:txBody>
                    <a:bodyPr/>
                    <a:lstStyle/>
                    <a:p>
                      <a:pPr marL="0" marR="0">
                        <a:lnSpc>
                          <a:spcPct val="115000"/>
                        </a:lnSpc>
                        <a:spcBef>
                          <a:spcPts val="0"/>
                        </a:spcBef>
                        <a:spcAft>
                          <a:spcPts val="0"/>
                        </a:spcAft>
                      </a:pPr>
                      <a:r>
                        <a:rPr lang="en-US" sz="1800">
                          <a:effectLst/>
                        </a:rPr>
                        <a:t>Each supply priced separately</a:t>
                      </a:r>
                      <a:endParaRPr lang="en-US" sz="1000">
                        <a:effectLst/>
                        <a:latin typeface="Calibri"/>
                        <a:ea typeface="Calibri"/>
                        <a:cs typeface="Times New Roman"/>
                      </a:endParaRPr>
                    </a:p>
                  </a:txBody>
                  <a:tcPr marL="37134" marR="37134" marT="0" marB="0"/>
                </a:tc>
                <a:tc>
                  <a:txBody>
                    <a:bodyPr/>
                    <a:lstStyle/>
                    <a:p>
                      <a:pPr marL="0" marR="0" algn="ctr">
                        <a:lnSpc>
                          <a:spcPct val="115000"/>
                        </a:lnSpc>
                        <a:spcBef>
                          <a:spcPts val="0"/>
                        </a:spcBef>
                        <a:spcAft>
                          <a:spcPts val="0"/>
                        </a:spcAft>
                      </a:pPr>
                      <a:r>
                        <a:rPr lang="en-US" sz="1800" dirty="0">
                          <a:effectLst/>
                        </a:rPr>
                        <a:t>No</a:t>
                      </a:r>
                      <a:endParaRPr lang="en-US" sz="1000" dirty="0">
                        <a:effectLst/>
                        <a:latin typeface="Calibri"/>
                        <a:ea typeface="Calibri"/>
                        <a:cs typeface="Times New Roman"/>
                      </a:endParaRPr>
                    </a:p>
                  </a:txBody>
                  <a:tcPr marL="37134" marR="37134" marT="0" marB="0"/>
                </a:tc>
                <a:tc>
                  <a:txBody>
                    <a:bodyPr/>
                    <a:lstStyle/>
                    <a:p>
                      <a:pPr marL="0" marR="0" algn="ctr">
                        <a:lnSpc>
                          <a:spcPct val="115000"/>
                        </a:lnSpc>
                        <a:spcBef>
                          <a:spcPts val="0"/>
                        </a:spcBef>
                        <a:spcAft>
                          <a:spcPts val="0"/>
                        </a:spcAft>
                      </a:pPr>
                      <a:r>
                        <a:rPr lang="en-US" sz="1800" dirty="0">
                          <a:effectLst/>
                        </a:rPr>
                        <a:t>No</a:t>
                      </a:r>
                      <a:endParaRPr lang="en-US" sz="1000" dirty="0">
                        <a:effectLst/>
                        <a:latin typeface="Calibri"/>
                        <a:ea typeface="Calibri"/>
                        <a:cs typeface="Times New Roman"/>
                      </a:endParaRPr>
                    </a:p>
                  </a:txBody>
                  <a:tcPr marL="37134" marR="37134" marT="0" marB="0"/>
                </a:tc>
                <a:extLst>
                  <a:ext uri="{0D108BD9-81ED-4DB2-BD59-A6C34878D82A}">
                    <a16:rowId xmlns:a16="http://schemas.microsoft.com/office/drawing/2014/main" val="10007"/>
                  </a:ext>
                </a:extLst>
              </a:tr>
              <a:tr h="315468">
                <a:tc>
                  <a:txBody>
                    <a:bodyPr/>
                    <a:lstStyle/>
                    <a:p>
                      <a:pPr marL="0" marR="0">
                        <a:lnSpc>
                          <a:spcPct val="115000"/>
                        </a:lnSpc>
                        <a:spcBef>
                          <a:spcPts val="0"/>
                        </a:spcBef>
                        <a:spcAft>
                          <a:spcPts val="0"/>
                        </a:spcAft>
                      </a:pPr>
                      <a:r>
                        <a:rPr lang="en-US" sz="1800">
                          <a:effectLst/>
                        </a:rPr>
                        <a:t> </a:t>
                      </a:r>
                      <a:endParaRPr lang="en-US" sz="1000">
                        <a:effectLst/>
                        <a:latin typeface="Calibri"/>
                        <a:ea typeface="Calibri"/>
                        <a:cs typeface="Times New Roman"/>
                      </a:endParaRPr>
                    </a:p>
                  </a:txBody>
                  <a:tcPr marL="37134" marR="37134" marT="0" marB="0"/>
                </a:tc>
                <a:tc>
                  <a:txBody>
                    <a:bodyPr/>
                    <a:lstStyle/>
                    <a:p>
                      <a:pPr marL="0" marR="0" algn="ctr">
                        <a:lnSpc>
                          <a:spcPct val="115000"/>
                        </a:lnSpc>
                        <a:spcBef>
                          <a:spcPts val="0"/>
                        </a:spcBef>
                        <a:spcAft>
                          <a:spcPts val="0"/>
                        </a:spcAft>
                      </a:pPr>
                      <a:r>
                        <a:rPr lang="en-US" sz="1800">
                          <a:effectLst/>
                        </a:rPr>
                        <a:t> </a:t>
                      </a:r>
                      <a:endParaRPr lang="en-US" sz="1000">
                        <a:effectLst/>
                        <a:latin typeface="Calibri"/>
                        <a:ea typeface="Calibri"/>
                        <a:cs typeface="Times New Roman"/>
                      </a:endParaRPr>
                    </a:p>
                  </a:txBody>
                  <a:tcPr marL="37134" marR="37134" marT="0" marB="0"/>
                </a:tc>
                <a:tc>
                  <a:txBody>
                    <a:bodyPr/>
                    <a:lstStyle/>
                    <a:p>
                      <a:pPr marL="0" marR="0" algn="ctr">
                        <a:lnSpc>
                          <a:spcPct val="115000"/>
                        </a:lnSpc>
                        <a:spcBef>
                          <a:spcPts val="0"/>
                        </a:spcBef>
                        <a:spcAft>
                          <a:spcPts val="0"/>
                        </a:spcAft>
                      </a:pPr>
                      <a:r>
                        <a:rPr lang="en-US" sz="1800" dirty="0">
                          <a:effectLst/>
                        </a:rPr>
                        <a:t> </a:t>
                      </a:r>
                      <a:endParaRPr lang="en-US" sz="1000" dirty="0">
                        <a:effectLst/>
                        <a:latin typeface="Calibri"/>
                        <a:ea typeface="Calibri"/>
                        <a:cs typeface="Times New Roman"/>
                      </a:endParaRPr>
                    </a:p>
                  </a:txBody>
                  <a:tcPr marL="37134" marR="37134" marT="0" marB="0"/>
                </a:tc>
                <a:extLst>
                  <a:ext uri="{0D108BD9-81ED-4DB2-BD59-A6C34878D82A}">
                    <a16:rowId xmlns:a16="http://schemas.microsoft.com/office/drawing/2014/main" val="10008"/>
                  </a:ext>
                </a:extLst>
              </a:tr>
              <a:tr h="315468">
                <a:tc>
                  <a:txBody>
                    <a:bodyPr/>
                    <a:lstStyle/>
                    <a:p>
                      <a:pPr marL="0" marR="0">
                        <a:lnSpc>
                          <a:spcPct val="115000"/>
                        </a:lnSpc>
                        <a:spcBef>
                          <a:spcPts val="0"/>
                        </a:spcBef>
                        <a:spcAft>
                          <a:spcPts val="0"/>
                        </a:spcAft>
                      </a:pPr>
                      <a:r>
                        <a:rPr lang="en-US" sz="1800">
                          <a:effectLst/>
                        </a:rPr>
                        <a:t>All supplies are goods</a:t>
                      </a:r>
                      <a:endParaRPr lang="en-US" sz="1000">
                        <a:effectLst/>
                        <a:latin typeface="Calibri"/>
                        <a:ea typeface="Calibri"/>
                        <a:cs typeface="Times New Roman"/>
                      </a:endParaRPr>
                    </a:p>
                  </a:txBody>
                  <a:tcPr marL="37134" marR="37134" marT="0" marB="0"/>
                </a:tc>
                <a:tc>
                  <a:txBody>
                    <a:bodyPr/>
                    <a:lstStyle/>
                    <a:p>
                      <a:pPr marL="0" marR="0" algn="ctr">
                        <a:lnSpc>
                          <a:spcPct val="115000"/>
                        </a:lnSpc>
                        <a:spcBef>
                          <a:spcPts val="0"/>
                        </a:spcBef>
                        <a:spcAft>
                          <a:spcPts val="0"/>
                        </a:spcAft>
                      </a:pPr>
                      <a:r>
                        <a:rPr lang="en-US" sz="1800">
                          <a:effectLst/>
                        </a:rPr>
                        <a:t>Yes</a:t>
                      </a:r>
                      <a:endParaRPr lang="en-US" sz="1000">
                        <a:effectLst/>
                        <a:latin typeface="Calibri"/>
                        <a:ea typeface="Calibri"/>
                        <a:cs typeface="Times New Roman"/>
                      </a:endParaRPr>
                    </a:p>
                  </a:txBody>
                  <a:tcPr marL="37134" marR="37134" marT="0" marB="0"/>
                </a:tc>
                <a:tc>
                  <a:txBody>
                    <a:bodyPr/>
                    <a:lstStyle/>
                    <a:p>
                      <a:pPr marL="0" marR="0" algn="ctr">
                        <a:lnSpc>
                          <a:spcPct val="115000"/>
                        </a:lnSpc>
                        <a:spcBef>
                          <a:spcPts val="0"/>
                        </a:spcBef>
                        <a:spcAft>
                          <a:spcPts val="0"/>
                        </a:spcAft>
                      </a:pPr>
                      <a:r>
                        <a:rPr lang="en-US" sz="1800" dirty="0">
                          <a:effectLst/>
                        </a:rPr>
                        <a:t>Yes</a:t>
                      </a:r>
                      <a:endParaRPr lang="en-US" sz="1000" dirty="0">
                        <a:effectLst/>
                        <a:latin typeface="Calibri"/>
                        <a:ea typeface="Calibri"/>
                        <a:cs typeface="Times New Roman"/>
                      </a:endParaRPr>
                    </a:p>
                  </a:txBody>
                  <a:tcPr marL="37134" marR="37134" marT="0" marB="0"/>
                </a:tc>
                <a:extLst>
                  <a:ext uri="{0D108BD9-81ED-4DB2-BD59-A6C34878D82A}">
                    <a16:rowId xmlns:a16="http://schemas.microsoft.com/office/drawing/2014/main" val="10009"/>
                  </a:ext>
                </a:extLst>
              </a:tr>
              <a:tr h="315468">
                <a:tc>
                  <a:txBody>
                    <a:bodyPr/>
                    <a:lstStyle/>
                    <a:p>
                      <a:pPr marL="0" marR="0">
                        <a:lnSpc>
                          <a:spcPct val="115000"/>
                        </a:lnSpc>
                        <a:spcBef>
                          <a:spcPts val="0"/>
                        </a:spcBef>
                        <a:spcAft>
                          <a:spcPts val="0"/>
                        </a:spcAft>
                      </a:pPr>
                      <a:r>
                        <a:rPr lang="en-US" sz="1800">
                          <a:effectLst/>
                        </a:rPr>
                        <a:t>All supplies are services</a:t>
                      </a:r>
                      <a:endParaRPr lang="en-US" sz="1000">
                        <a:effectLst/>
                        <a:latin typeface="Calibri"/>
                        <a:ea typeface="Calibri"/>
                        <a:cs typeface="Times New Roman"/>
                      </a:endParaRPr>
                    </a:p>
                  </a:txBody>
                  <a:tcPr marL="37134" marR="37134" marT="0" marB="0"/>
                </a:tc>
                <a:tc>
                  <a:txBody>
                    <a:bodyPr/>
                    <a:lstStyle/>
                    <a:p>
                      <a:pPr marL="0" marR="0" algn="ctr">
                        <a:lnSpc>
                          <a:spcPct val="115000"/>
                        </a:lnSpc>
                        <a:spcBef>
                          <a:spcPts val="0"/>
                        </a:spcBef>
                        <a:spcAft>
                          <a:spcPts val="0"/>
                        </a:spcAft>
                      </a:pPr>
                      <a:r>
                        <a:rPr lang="en-US" sz="1800">
                          <a:effectLst/>
                        </a:rPr>
                        <a:t>Yes</a:t>
                      </a:r>
                      <a:endParaRPr lang="en-US" sz="1000">
                        <a:effectLst/>
                        <a:latin typeface="Calibri"/>
                        <a:ea typeface="Calibri"/>
                        <a:cs typeface="Times New Roman"/>
                      </a:endParaRPr>
                    </a:p>
                  </a:txBody>
                  <a:tcPr marL="37134" marR="37134" marT="0" marB="0"/>
                </a:tc>
                <a:tc>
                  <a:txBody>
                    <a:bodyPr/>
                    <a:lstStyle/>
                    <a:p>
                      <a:pPr marL="0" marR="0" algn="ctr">
                        <a:lnSpc>
                          <a:spcPct val="115000"/>
                        </a:lnSpc>
                        <a:spcBef>
                          <a:spcPts val="0"/>
                        </a:spcBef>
                        <a:spcAft>
                          <a:spcPts val="0"/>
                        </a:spcAft>
                      </a:pPr>
                      <a:r>
                        <a:rPr lang="en-US" sz="1800" dirty="0">
                          <a:effectLst/>
                        </a:rPr>
                        <a:t>Yes</a:t>
                      </a:r>
                      <a:endParaRPr lang="en-US" sz="1000" dirty="0">
                        <a:effectLst/>
                        <a:latin typeface="Calibri"/>
                        <a:ea typeface="Calibri"/>
                        <a:cs typeface="Times New Roman"/>
                      </a:endParaRPr>
                    </a:p>
                  </a:txBody>
                  <a:tcPr marL="37134" marR="37134" marT="0" marB="0"/>
                </a:tc>
                <a:extLst>
                  <a:ext uri="{0D108BD9-81ED-4DB2-BD59-A6C34878D82A}">
                    <a16:rowId xmlns:a16="http://schemas.microsoft.com/office/drawing/2014/main" val="10010"/>
                  </a:ext>
                </a:extLst>
              </a:tr>
              <a:tr h="379589">
                <a:tc>
                  <a:txBody>
                    <a:bodyPr/>
                    <a:lstStyle/>
                    <a:p>
                      <a:pPr marL="0" marR="0">
                        <a:lnSpc>
                          <a:spcPct val="115000"/>
                        </a:lnSpc>
                        <a:spcBef>
                          <a:spcPts val="0"/>
                        </a:spcBef>
                        <a:spcAft>
                          <a:spcPts val="0"/>
                        </a:spcAft>
                      </a:pPr>
                      <a:r>
                        <a:rPr lang="en-US" sz="1800">
                          <a:effectLst/>
                        </a:rPr>
                        <a:t>One supply is goods and other supply is services</a:t>
                      </a:r>
                      <a:endParaRPr lang="en-US" sz="1000">
                        <a:effectLst/>
                        <a:latin typeface="Calibri"/>
                        <a:ea typeface="Calibri"/>
                        <a:cs typeface="Times New Roman"/>
                      </a:endParaRPr>
                    </a:p>
                  </a:txBody>
                  <a:tcPr marL="37134" marR="37134" marT="0" marB="0"/>
                </a:tc>
                <a:tc>
                  <a:txBody>
                    <a:bodyPr/>
                    <a:lstStyle/>
                    <a:p>
                      <a:pPr marL="0" marR="0" algn="ctr">
                        <a:lnSpc>
                          <a:spcPct val="115000"/>
                        </a:lnSpc>
                        <a:spcBef>
                          <a:spcPts val="0"/>
                        </a:spcBef>
                        <a:spcAft>
                          <a:spcPts val="0"/>
                        </a:spcAft>
                      </a:pPr>
                      <a:r>
                        <a:rPr lang="en-US" sz="1800">
                          <a:effectLst/>
                        </a:rPr>
                        <a:t>Yes</a:t>
                      </a:r>
                      <a:endParaRPr lang="en-US" sz="1000">
                        <a:effectLst/>
                        <a:latin typeface="Calibri"/>
                        <a:ea typeface="Calibri"/>
                        <a:cs typeface="Times New Roman"/>
                      </a:endParaRPr>
                    </a:p>
                  </a:txBody>
                  <a:tcPr marL="37134" marR="37134" marT="0" marB="0"/>
                </a:tc>
                <a:tc>
                  <a:txBody>
                    <a:bodyPr/>
                    <a:lstStyle/>
                    <a:p>
                      <a:pPr marL="0" marR="0" algn="ctr">
                        <a:lnSpc>
                          <a:spcPct val="115000"/>
                        </a:lnSpc>
                        <a:spcBef>
                          <a:spcPts val="0"/>
                        </a:spcBef>
                        <a:spcAft>
                          <a:spcPts val="0"/>
                        </a:spcAft>
                      </a:pPr>
                      <a:r>
                        <a:rPr lang="en-US" sz="1800" dirty="0">
                          <a:effectLst/>
                        </a:rPr>
                        <a:t>Yes</a:t>
                      </a:r>
                      <a:endParaRPr lang="en-US" sz="1000" dirty="0">
                        <a:effectLst/>
                        <a:latin typeface="Calibri"/>
                        <a:ea typeface="Calibri"/>
                        <a:cs typeface="Times New Roman"/>
                      </a:endParaRPr>
                    </a:p>
                  </a:txBody>
                  <a:tcPr marL="37134" marR="37134" marT="0" marB="0"/>
                </a:tc>
                <a:extLst>
                  <a:ext uri="{0D108BD9-81ED-4DB2-BD59-A6C34878D82A}">
                    <a16:rowId xmlns:a16="http://schemas.microsoft.com/office/drawing/2014/main" val="10011"/>
                  </a:ext>
                </a:extLst>
              </a:tr>
            </a:tbl>
          </a:graphicData>
        </a:graphic>
      </p:graphicFrame>
      <p:sp>
        <p:nvSpPr>
          <p:cNvPr id="4" name="TextBox 3"/>
          <p:cNvSpPr txBox="1"/>
          <p:nvPr/>
        </p:nvSpPr>
        <p:spPr>
          <a:xfrm>
            <a:off x="666751" y="5729826"/>
            <a:ext cx="11039474" cy="646331"/>
          </a:xfrm>
          <a:prstGeom prst="rect">
            <a:avLst/>
          </a:prstGeom>
          <a:noFill/>
        </p:spPr>
        <p:txBody>
          <a:bodyPr wrap="square" rtlCol="0">
            <a:spAutoFit/>
          </a:bodyPr>
          <a:lstStyle/>
          <a:p>
            <a:r>
              <a:rPr lang="en-IN" dirty="0">
                <a:latin typeface="+mn-lt"/>
              </a:rPr>
              <a:t>While, the above tests could be guiding principles in determining as to whether a supply is composite or mixed supply the end user test could be adopted as one of the criteria; Every supply will have to be independently analysed.</a:t>
            </a:r>
          </a:p>
        </p:txBody>
      </p:sp>
    </p:spTree>
    <p:extLst>
      <p:ext uri="{BB962C8B-B14F-4D97-AF65-F5344CB8AC3E}">
        <p14:creationId xmlns:p14="http://schemas.microsoft.com/office/powerpoint/2010/main" val="25822202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IN"/>
              <a:t>© Indirect Taxes Committee, ICAI</a:t>
            </a:r>
          </a:p>
        </p:txBody>
      </p:sp>
      <p:sp>
        <p:nvSpPr>
          <p:cNvPr id="4301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2D91C867-CD6F-4547-AB97-4CF4B9095E97}" type="slidenum">
              <a:rPr lang="en-IN" altLang="en-US">
                <a:solidFill>
                  <a:schemeClr val="bg1"/>
                </a:solidFill>
              </a:rPr>
              <a:pPr>
                <a:spcBef>
                  <a:spcPct val="0"/>
                </a:spcBef>
                <a:buClrTx/>
                <a:buSzTx/>
                <a:buFontTx/>
                <a:buNone/>
              </a:pPr>
              <a:t>20</a:t>
            </a:fld>
            <a:endParaRPr lang="en-IN" altLang="en-US">
              <a:solidFill>
                <a:schemeClr val="bg1"/>
              </a:solidFill>
            </a:endParaRPr>
          </a:p>
        </p:txBody>
      </p:sp>
      <p:sp>
        <p:nvSpPr>
          <p:cNvPr id="5" name="Rectangle 4"/>
          <p:cNvSpPr/>
          <p:nvPr/>
        </p:nvSpPr>
        <p:spPr>
          <a:xfrm>
            <a:off x="2828925" y="2828925"/>
            <a:ext cx="6615113" cy="1446213"/>
          </a:xfrm>
          <a:prstGeom prst="rect">
            <a:avLst/>
          </a:prstGeom>
        </p:spPr>
        <p:txBody>
          <a:bodyPr>
            <a:spAutoFit/>
          </a:bodyPr>
          <a:lstStyle/>
          <a:p>
            <a:pPr algn="ctr">
              <a:defRPr/>
            </a:pPr>
            <a: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t>Composition Levy</a:t>
            </a:r>
            <a:br>
              <a:rPr lang="en-IN" sz="4400" dirty="0">
                <a:ln w="0"/>
                <a:solidFill>
                  <a:schemeClr val="accent1"/>
                </a:solidFill>
                <a:effectLst>
                  <a:outerShdw blurRad="38100" dist="25400" dir="5400000" algn="ctr" rotWithShape="0">
                    <a:srgbClr val="6E747A">
                      <a:alpha val="43000"/>
                    </a:srgbClr>
                  </a:outerShdw>
                </a:effectLst>
                <a:latin typeface="+mj-lt"/>
                <a:ea typeface="+mj-ea"/>
                <a:cs typeface="+mj-cs"/>
              </a:rPr>
            </a:br>
            <a:endParaRPr lang="en-IN" sz="4400" dirty="0">
              <a:ln w="0"/>
              <a:solidFill>
                <a:schemeClr val="accent1"/>
              </a:solidFill>
              <a:effectLst>
                <a:outerShdw blurRad="38100" dist="25400" dir="5400000" algn="ctr" rotWithShape="0">
                  <a:srgbClr val="6E747A">
                    <a:alpha val="43000"/>
                  </a:srgbClr>
                </a:outerShdw>
              </a:effectLst>
              <a:latin typeface="+mj-lt"/>
              <a:ea typeface="+mj-ea"/>
              <a:cs typeface="+mj-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IN"/>
              <a:t>© Indirect Taxes Committee, ICAI</a:t>
            </a:r>
          </a:p>
        </p:txBody>
      </p:sp>
      <p:sp>
        <p:nvSpPr>
          <p:cNvPr id="4403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B5DA069F-1316-4070-B5E7-EACC763D6A1B}" type="slidenum">
              <a:rPr lang="en-IN" altLang="en-US">
                <a:solidFill>
                  <a:schemeClr val="bg1"/>
                </a:solidFill>
              </a:rPr>
              <a:pPr>
                <a:spcBef>
                  <a:spcPct val="0"/>
                </a:spcBef>
                <a:buClrTx/>
                <a:buSzTx/>
                <a:buFontTx/>
                <a:buNone/>
              </a:pPr>
              <a:t>21</a:t>
            </a:fld>
            <a:endParaRPr lang="en-IN" altLang="en-US">
              <a:solidFill>
                <a:schemeClr val="bg1"/>
              </a:solidFill>
            </a:endParaRPr>
          </a:p>
        </p:txBody>
      </p:sp>
      <p:graphicFrame>
        <p:nvGraphicFramePr>
          <p:cNvPr id="7" name="Content Placeholder 3"/>
          <p:cNvGraphicFramePr>
            <a:graphicFrameLocks/>
          </p:cNvGraphicFramePr>
          <p:nvPr>
            <p:extLst>
              <p:ext uri="{D42A27DB-BD31-4B8C-83A1-F6EECF244321}">
                <p14:modId xmlns:p14="http://schemas.microsoft.com/office/powerpoint/2010/main" val="4280804493"/>
              </p:ext>
            </p:extLst>
          </p:nvPr>
        </p:nvGraphicFramePr>
        <p:xfrm>
          <a:off x="762223" y="1493837"/>
          <a:ext cx="10544406"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1"/>
          <p:cNvSpPr>
            <a:spLocks noGrp="1"/>
          </p:cNvSpPr>
          <p:nvPr>
            <p:ph type="title"/>
          </p:nvPr>
        </p:nvSpPr>
        <p:spPr>
          <a:xfrm>
            <a:off x="1059543" y="275095"/>
            <a:ext cx="9434285" cy="827087"/>
          </a:xfrm>
        </p:spPr>
        <p:txBody>
          <a:bodyPr rtlCol="0">
            <a:noAutofit/>
          </a:bodyPr>
          <a:lstStyle/>
          <a:p>
            <a:pPr eaLnBrk="1" fontAlgn="auto" hangingPunct="1">
              <a:spcAft>
                <a:spcPts val="0"/>
              </a:spcAft>
              <a:defRPr/>
            </a:pPr>
            <a:r>
              <a:rPr lang="en-IN" sz="3200" b="1" dirty="0"/>
              <a:t>Composition Levy</a:t>
            </a:r>
            <a:r>
              <a:rPr lang="en-IN" sz="3200" dirty="0">
                <a:solidFill>
                  <a:schemeClr val="tx2"/>
                </a:solidFill>
                <a:effectLst>
                  <a:outerShdw blurRad="63500" dist="38100" dir="5400000" algn="t" rotWithShape="0">
                    <a:prstClr val="black">
                      <a:alpha val="25000"/>
                    </a:prstClr>
                  </a:outerShdw>
                </a:effectLst>
              </a:rPr>
              <a:t> </a:t>
            </a:r>
            <a:r>
              <a:rPr lang="en-IN" b="1" dirty="0"/>
              <a:t>– Sec. 9 of Model GST Law</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graphicEl>
                                              <a:dgm id="{BFAAAF55-4DCA-4D9A-B311-95E9548D847F}"/>
                                            </p:graphicEl>
                                          </p:spTgt>
                                        </p:tgtEl>
                                        <p:attrNameLst>
                                          <p:attrName>style.visibility</p:attrName>
                                        </p:attrNameLst>
                                      </p:cBhvr>
                                      <p:to>
                                        <p:strVal val="visible"/>
                                      </p:to>
                                    </p:set>
                                    <p:animEffect transition="in" filter="fade">
                                      <p:cBhvr>
                                        <p:cTn id="7" dur="500"/>
                                        <p:tgtEl>
                                          <p:spTgt spid="7">
                                            <p:graphicEl>
                                              <a:dgm id="{BFAAAF55-4DCA-4D9A-B311-95E9548D847F}"/>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graphicEl>
                                              <a:dgm id="{BD11BBD4-5CD2-4091-AFCA-046BD719FD48}"/>
                                            </p:graphicEl>
                                          </p:spTgt>
                                        </p:tgtEl>
                                        <p:attrNameLst>
                                          <p:attrName>style.visibility</p:attrName>
                                        </p:attrNameLst>
                                      </p:cBhvr>
                                      <p:to>
                                        <p:strVal val="visible"/>
                                      </p:to>
                                    </p:set>
                                    <p:animEffect transition="in" filter="fade">
                                      <p:cBhvr>
                                        <p:cTn id="12" dur="500"/>
                                        <p:tgtEl>
                                          <p:spTgt spid="7">
                                            <p:graphicEl>
                                              <a:dgm id="{BD11BBD4-5CD2-4091-AFCA-046BD719FD48}"/>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graphicEl>
                                              <a:dgm id="{0D6EAAB2-0F81-493C-93E3-3F2F23AAE672}"/>
                                            </p:graphicEl>
                                          </p:spTgt>
                                        </p:tgtEl>
                                        <p:attrNameLst>
                                          <p:attrName>style.visibility</p:attrName>
                                        </p:attrNameLst>
                                      </p:cBhvr>
                                      <p:to>
                                        <p:strVal val="visible"/>
                                      </p:to>
                                    </p:set>
                                    <p:animEffect transition="in" filter="fade">
                                      <p:cBhvr>
                                        <p:cTn id="15" dur="500"/>
                                        <p:tgtEl>
                                          <p:spTgt spid="7">
                                            <p:graphicEl>
                                              <a:dgm id="{0D6EAAB2-0F81-493C-93E3-3F2F23AAE672}"/>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graphicEl>
                                              <a:dgm id="{A526B13A-62B5-49F9-9442-39178C0E1CC1}"/>
                                            </p:graphicEl>
                                          </p:spTgt>
                                        </p:tgtEl>
                                        <p:attrNameLst>
                                          <p:attrName>style.visibility</p:attrName>
                                        </p:attrNameLst>
                                      </p:cBhvr>
                                      <p:to>
                                        <p:strVal val="visible"/>
                                      </p:to>
                                    </p:set>
                                    <p:animEffect transition="in" filter="fade">
                                      <p:cBhvr>
                                        <p:cTn id="20" dur="500"/>
                                        <p:tgtEl>
                                          <p:spTgt spid="7">
                                            <p:graphicEl>
                                              <a:dgm id="{A526B13A-62B5-49F9-9442-39178C0E1CC1}"/>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
                                            <p:graphicEl>
                                              <a:dgm id="{B1229808-B19F-4BAB-8281-EAEADA584038}"/>
                                            </p:graphicEl>
                                          </p:spTgt>
                                        </p:tgtEl>
                                        <p:attrNameLst>
                                          <p:attrName>style.visibility</p:attrName>
                                        </p:attrNameLst>
                                      </p:cBhvr>
                                      <p:to>
                                        <p:strVal val="visible"/>
                                      </p:to>
                                    </p:set>
                                    <p:animEffect transition="in" filter="fade">
                                      <p:cBhvr>
                                        <p:cTn id="23" dur="500"/>
                                        <p:tgtEl>
                                          <p:spTgt spid="7">
                                            <p:graphicEl>
                                              <a:dgm id="{B1229808-B19F-4BAB-8281-EAEADA584038}"/>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7">
                                            <p:graphicEl>
                                              <a:dgm id="{C350ED83-D5DA-4125-B542-F0FDCD91E970}"/>
                                            </p:graphicEl>
                                          </p:spTgt>
                                        </p:tgtEl>
                                        <p:attrNameLst>
                                          <p:attrName>style.visibility</p:attrName>
                                        </p:attrNameLst>
                                      </p:cBhvr>
                                      <p:to>
                                        <p:strVal val="visible"/>
                                      </p:to>
                                    </p:set>
                                    <p:animEffect transition="in" filter="fade">
                                      <p:cBhvr>
                                        <p:cTn id="28" dur="500"/>
                                        <p:tgtEl>
                                          <p:spTgt spid="7">
                                            <p:graphicEl>
                                              <a:dgm id="{C350ED83-D5DA-4125-B542-F0FDCD91E970}"/>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
                                            <p:graphicEl>
                                              <a:dgm id="{BDB10CB1-9FFC-4DBA-BEB8-F86363FDDD81}"/>
                                            </p:graphicEl>
                                          </p:spTgt>
                                        </p:tgtEl>
                                        <p:attrNameLst>
                                          <p:attrName>style.visibility</p:attrName>
                                        </p:attrNameLst>
                                      </p:cBhvr>
                                      <p:to>
                                        <p:strVal val="visible"/>
                                      </p:to>
                                    </p:set>
                                    <p:animEffect transition="in" filter="fade">
                                      <p:cBhvr>
                                        <p:cTn id="31" dur="500"/>
                                        <p:tgtEl>
                                          <p:spTgt spid="7">
                                            <p:graphicEl>
                                              <a:dgm id="{BDB10CB1-9FFC-4DBA-BEB8-F86363FDDD81}"/>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7">
                                            <p:graphicEl>
                                              <a:dgm id="{9DD7092D-C1A7-47D6-B21B-DF1B7154D4A7}"/>
                                            </p:graphicEl>
                                          </p:spTgt>
                                        </p:tgtEl>
                                        <p:attrNameLst>
                                          <p:attrName>style.visibility</p:attrName>
                                        </p:attrNameLst>
                                      </p:cBhvr>
                                      <p:to>
                                        <p:strVal val="visible"/>
                                      </p:to>
                                    </p:set>
                                    <p:animEffect transition="in" filter="fade">
                                      <p:cBhvr>
                                        <p:cTn id="36" dur="500"/>
                                        <p:tgtEl>
                                          <p:spTgt spid="7">
                                            <p:graphicEl>
                                              <a:dgm id="{9DD7092D-C1A7-47D6-B21B-DF1B7154D4A7}"/>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7">
                                            <p:graphicEl>
                                              <a:dgm id="{D43DD96E-2C82-4E26-B234-1F7FA6A245B6}"/>
                                            </p:graphicEl>
                                          </p:spTgt>
                                        </p:tgtEl>
                                        <p:attrNameLst>
                                          <p:attrName>style.visibility</p:attrName>
                                        </p:attrNameLst>
                                      </p:cBhvr>
                                      <p:to>
                                        <p:strVal val="visible"/>
                                      </p:to>
                                    </p:set>
                                    <p:animEffect transition="in" filter="fade">
                                      <p:cBhvr>
                                        <p:cTn id="39" dur="500"/>
                                        <p:tgtEl>
                                          <p:spTgt spid="7">
                                            <p:graphicEl>
                                              <a:dgm id="{D43DD96E-2C82-4E26-B234-1F7FA6A245B6}"/>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7">
                                            <p:graphicEl>
                                              <a:dgm id="{19604A57-149B-4689-A5F1-417E915570AF}"/>
                                            </p:graphicEl>
                                          </p:spTgt>
                                        </p:tgtEl>
                                        <p:attrNameLst>
                                          <p:attrName>style.visibility</p:attrName>
                                        </p:attrNameLst>
                                      </p:cBhvr>
                                      <p:to>
                                        <p:strVal val="visible"/>
                                      </p:to>
                                    </p:set>
                                    <p:animEffect transition="in" filter="fade">
                                      <p:cBhvr>
                                        <p:cTn id="44" dur="500"/>
                                        <p:tgtEl>
                                          <p:spTgt spid="7">
                                            <p:graphicEl>
                                              <a:dgm id="{19604A57-149B-4689-A5F1-417E915570AF}"/>
                                            </p:graphic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7">
                                            <p:graphicEl>
                                              <a:dgm id="{6D19D56D-B2B5-4E69-817A-0CA4B6C296E6}"/>
                                            </p:graphicEl>
                                          </p:spTgt>
                                        </p:tgtEl>
                                        <p:attrNameLst>
                                          <p:attrName>style.visibility</p:attrName>
                                        </p:attrNameLst>
                                      </p:cBhvr>
                                      <p:to>
                                        <p:strVal val="visible"/>
                                      </p:to>
                                    </p:set>
                                    <p:animEffect transition="in" filter="fade">
                                      <p:cBhvr>
                                        <p:cTn id="47" dur="500"/>
                                        <p:tgtEl>
                                          <p:spTgt spid="7">
                                            <p:graphicEl>
                                              <a:dgm id="{6D19D56D-B2B5-4E69-817A-0CA4B6C296E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2"/>
          <p:cNvSpPr>
            <a:spLocks noGrp="1"/>
          </p:cNvSpPr>
          <p:nvPr>
            <p:ph idx="1"/>
          </p:nvPr>
        </p:nvSpPr>
        <p:spPr>
          <a:xfrm>
            <a:off x="1216025" y="1365932"/>
            <a:ext cx="9136063" cy="4652962"/>
          </a:xfrm>
        </p:spPr>
        <p:txBody>
          <a:bodyPr/>
          <a:lstStyle/>
          <a:p>
            <a:pPr marL="342900" lvl="1"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Optional Scheme</a:t>
            </a:r>
          </a:p>
          <a:p>
            <a:pPr marL="342900" lvl="1" indent="-342900" algn="just" eaLnBrk="1" hangingPunct="1">
              <a:spcBef>
                <a:spcPts val="0"/>
              </a:spcBef>
              <a:buFont typeface="Wingdings" panose="05000000000000000000" pitchFamily="2" charset="2"/>
              <a:buChar char="§"/>
              <a:defRPr/>
            </a:pPr>
            <a:endParaRPr lang="en-IN" altLang="en-US" sz="2000" b="1"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Pay an amount in lieu of tax; minimum rate to be: </a:t>
            </a:r>
          </a:p>
          <a:p>
            <a:pPr marL="742950" lvl="2"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2.5% of the turnover in case of manufacturers; </a:t>
            </a:r>
          </a:p>
          <a:p>
            <a:pPr marL="742950" lvl="2"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1%   of the turnover in other cases</a:t>
            </a: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No tax to be collected; No Input Tax Credit available</a:t>
            </a: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Conditions for Composition:</a:t>
            </a:r>
          </a:p>
          <a:p>
            <a:pPr marL="714375" lvl="1" indent="-342900" algn="just" eaLnBrk="1" hangingPunct="1">
              <a:spcBef>
                <a:spcPts val="0"/>
              </a:spcBef>
              <a:defRPr/>
            </a:pPr>
            <a:r>
              <a:rPr lang="en-IN" altLang="en-US" sz="2000" dirty="0">
                <a:ea typeface="Cambria Math" panose="02040503050406030204" pitchFamily="18" charset="0"/>
                <a:cs typeface="Cambria Math" panose="02040503050406030204" pitchFamily="18" charset="0"/>
              </a:rPr>
              <a:t>Permission of Proper Officer  required</a:t>
            </a:r>
          </a:p>
          <a:p>
            <a:pPr marL="714375" lvl="1" indent="-342900" algn="just" eaLnBrk="1" hangingPunct="1">
              <a:spcBef>
                <a:spcPts val="0"/>
              </a:spcBef>
              <a:defRPr/>
            </a:pPr>
            <a:r>
              <a:rPr lang="en-IN" altLang="en-US" sz="2000" dirty="0">
                <a:ea typeface="Cambria Math" panose="02040503050406030204" pitchFamily="18" charset="0"/>
                <a:cs typeface="Cambria Math" panose="02040503050406030204" pitchFamily="18" charset="0"/>
              </a:rPr>
              <a:t>Registered persons</a:t>
            </a:r>
          </a:p>
          <a:p>
            <a:pPr marL="714375" lvl="1" indent="-342900" algn="just" eaLnBrk="1" hangingPunct="1">
              <a:spcBef>
                <a:spcPts val="0"/>
              </a:spcBef>
              <a:defRPr/>
            </a:pPr>
            <a:r>
              <a:rPr lang="en-IN" altLang="en-US" sz="2000" dirty="0">
                <a:ea typeface="Cambria Math" panose="02040503050406030204" pitchFamily="18" charset="0"/>
                <a:cs typeface="Cambria Math" panose="02040503050406030204" pitchFamily="18" charset="0"/>
              </a:rPr>
              <a:t>Aggregate Turnover &lt; Rs. 50 Lakhs (all-India basis for taxable persons having same PAN – </a:t>
            </a:r>
            <a:r>
              <a:rPr lang="en-IN" altLang="en-US" sz="2000" i="1" dirty="0">
                <a:ea typeface="Cambria Math" panose="02040503050406030204" pitchFamily="18" charset="0"/>
                <a:cs typeface="Cambria Math" panose="02040503050406030204" pitchFamily="18" charset="0"/>
              </a:rPr>
              <a:t>who shall also opt for composition</a:t>
            </a:r>
            <a:r>
              <a:rPr lang="en-IN" altLang="en-US" sz="2000" dirty="0">
                <a:ea typeface="Cambria Math" panose="02040503050406030204" pitchFamily="18" charset="0"/>
                <a:cs typeface="Cambria Math" panose="02040503050406030204" pitchFamily="18" charset="0"/>
              </a:rPr>
              <a:t>) but excludes </a:t>
            </a:r>
            <a:r>
              <a:rPr lang="en-IN" altLang="en-US" sz="2000" dirty="0" err="1">
                <a:ea typeface="Cambria Math" panose="02040503050406030204" pitchFamily="18" charset="0"/>
                <a:cs typeface="Cambria Math" panose="02040503050406030204" pitchFamily="18" charset="0"/>
              </a:rPr>
              <a:t>Sch</a:t>
            </a:r>
            <a:r>
              <a:rPr lang="en-IN" altLang="en-US" sz="2000" dirty="0">
                <a:ea typeface="Cambria Math" panose="02040503050406030204" pitchFamily="18" charset="0"/>
                <a:cs typeface="Cambria Math" panose="02040503050406030204" pitchFamily="18" charset="0"/>
              </a:rPr>
              <a:t> III &amp; IV</a:t>
            </a:r>
          </a:p>
          <a:p>
            <a:pPr marL="714375" lvl="1" indent="-342900" algn="just" eaLnBrk="1" hangingPunct="1">
              <a:spcBef>
                <a:spcPts val="0"/>
              </a:spcBef>
              <a:defRPr/>
            </a:pPr>
            <a:r>
              <a:rPr lang="en-IN" altLang="en-US" sz="2000" dirty="0">
                <a:ea typeface="Cambria Math" panose="02040503050406030204" pitchFamily="18" charset="0"/>
                <a:cs typeface="Cambria Math" panose="02040503050406030204" pitchFamily="18" charset="0"/>
              </a:rPr>
              <a:t>Aggregate turnover = Value of all supplies (taxable + non-taxable + exempt + exports) – Value of (RCM supplies* + inward supplies) – taxes under GST</a:t>
            </a:r>
          </a:p>
          <a:p>
            <a:pPr marL="0" lvl="1" indent="0" algn="just" eaLnBrk="1" hangingPunct="1">
              <a:spcBef>
                <a:spcPts val="0"/>
              </a:spcBef>
              <a:buFont typeface="Wingdings 3" panose="05040102010807070707" pitchFamily="18" charset="2"/>
              <a:buNone/>
              <a:defRPr/>
            </a:pPr>
            <a:endParaRPr lang="en-US" sz="900" i="1" dirty="0">
              <a:ea typeface="Cambria Math" panose="02040503050406030204" pitchFamily="18" charset="0"/>
            </a:endParaRPr>
          </a:p>
          <a:p>
            <a:pPr marL="0" lvl="1" indent="0" algn="just" eaLnBrk="1" hangingPunct="1">
              <a:spcBef>
                <a:spcPts val="0"/>
              </a:spcBef>
              <a:buFont typeface="Wingdings 3" panose="05040102010807070707" pitchFamily="18" charset="2"/>
              <a:buNone/>
              <a:defRPr/>
            </a:pPr>
            <a:r>
              <a:rPr lang="en-US" i="1" dirty="0">
                <a:ea typeface="Cambria Math" panose="02040503050406030204" pitchFamily="18" charset="0"/>
              </a:rPr>
              <a:t>* RCM supplies refers to value of supplies on which tax is levied on reverse charge basis</a:t>
            </a:r>
          </a:p>
          <a:p>
            <a:pPr marL="342900" lvl="1" indent="-342900" algn="just" eaLnBrk="1" hangingPunct="1">
              <a:spcBef>
                <a:spcPts val="0"/>
              </a:spcBef>
              <a:defRPr/>
            </a:pPr>
            <a:endParaRPr lang="en-IN" altLang="en-US" sz="2000"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4506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CE9056CA-B9F0-407B-9BF5-7A2C0995DC54}" type="slidenum">
              <a:rPr lang="en-IN" altLang="en-US">
                <a:solidFill>
                  <a:schemeClr val="bg1"/>
                </a:solidFill>
              </a:rPr>
              <a:pPr>
                <a:spcBef>
                  <a:spcPct val="0"/>
                </a:spcBef>
                <a:buClrTx/>
                <a:buSzTx/>
                <a:buFontTx/>
                <a:buNone/>
              </a:pPr>
              <a:t>22</a:t>
            </a:fld>
            <a:endParaRPr lang="en-IN" altLang="en-US">
              <a:solidFill>
                <a:schemeClr val="bg1"/>
              </a:solidFill>
            </a:endParaRPr>
          </a:p>
        </p:txBody>
      </p:sp>
      <p:sp>
        <p:nvSpPr>
          <p:cNvPr id="7" name="Title 1"/>
          <p:cNvSpPr txBox="1">
            <a:spLocks/>
          </p:cNvSpPr>
          <p:nvPr/>
        </p:nvSpPr>
        <p:spPr bwMode="gray">
          <a:xfrm>
            <a:off x="1059543" y="275095"/>
            <a:ext cx="9434285" cy="82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lvl1pPr algn="ctr" defTabSz="457200" rtl="0" eaLnBrk="0" fontAlgn="base" hangingPunct="0">
              <a:spcBef>
                <a:spcPct val="0"/>
              </a:spcBef>
              <a:spcAft>
                <a:spcPct val="0"/>
              </a:spcAft>
              <a:defRPr sz="3600" kern="1200">
                <a:solidFill>
                  <a:schemeClr val="bg2"/>
                </a:solidFill>
                <a:latin typeface="+mj-lt"/>
                <a:ea typeface="+mj-ea"/>
                <a:cs typeface="+mj-cs"/>
              </a:defRPr>
            </a:lvl1pPr>
            <a:lvl2pPr algn="ctr" defTabSz="457200" rtl="0" eaLnBrk="0" fontAlgn="base" hangingPunct="0">
              <a:spcBef>
                <a:spcPct val="0"/>
              </a:spcBef>
              <a:spcAft>
                <a:spcPct val="0"/>
              </a:spcAft>
              <a:defRPr sz="3600">
                <a:solidFill>
                  <a:schemeClr val="bg2"/>
                </a:solidFill>
                <a:latin typeface="Palatino Linotype" panose="02040502050505030304" pitchFamily="18" charset="0"/>
              </a:defRPr>
            </a:lvl2pPr>
            <a:lvl3pPr algn="ctr" defTabSz="457200" rtl="0" eaLnBrk="0" fontAlgn="base" hangingPunct="0">
              <a:spcBef>
                <a:spcPct val="0"/>
              </a:spcBef>
              <a:spcAft>
                <a:spcPct val="0"/>
              </a:spcAft>
              <a:defRPr sz="3600">
                <a:solidFill>
                  <a:schemeClr val="bg2"/>
                </a:solidFill>
                <a:latin typeface="Palatino Linotype" panose="02040502050505030304" pitchFamily="18" charset="0"/>
              </a:defRPr>
            </a:lvl3pPr>
            <a:lvl4pPr algn="ctr" defTabSz="457200" rtl="0" eaLnBrk="0" fontAlgn="base" hangingPunct="0">
              <a:spcBef>
                <a:spcPct val="0"/>
              </a:spcBef>
              <a:spcAft>
                <a:spcPct val="0"/>
              </a:spcAft>
              <a:defRPr sz="3600">
                <a:solidFill>
                  <a:schemeClr val="bg2"/>
                </a:solidFill>
                <a:latin typeface="Palatino Linotype" panose="02040502050505030304" pitchFamily="18" charset="0"/>
              </a:defRPr>
            </a:lvl4pPr>
            <a:lvl5pPr algn="ctr" defTabSz="457200" rtl="0" eaLnBrk="0" fontAlgn="base" hangingPunct="0">
              <a:spcBef>
                <a:spcPct val="0"/>
              </a:spcBef>
              <a:spcAft>
                <a:spcPct val="0"/>
              </a:spcAft>
              <a:defRPr sz="3600">
                <a:solidFill>
                  <a:schemeClr val="bg2"/>
                </a:solidFill>
                <a:latin typeface="Palatino Linotype" panose="02040502050505030304"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eaLnBrk="1" fontAlgn="auto" hangingPunct="1">
              <a:spcAft>
                <a:spcPts val="0"/>
              </a:spcAft>
              <a:defRPr/>
            </a:pPr>
            <a:r>
              <a:rPr lang="en-IN" sz="3200" b="1"/>
              <a:t>Composition Levy</a:t>
            </a:r>
            <a:r>
              <a:rPr lang="en-IN" sz="3200">
                <a:solidFill>
                  <a:schemeClr val="tx2"/>
                </a:solidFill>
                <a:effectLst>
                  <a:outerShdw blurRad="63500" dist="38100" dir="5400000" algn="t" rotWithShape="0">
                    <a:prstClr val="black">
                      <a:alpha val="25000"/>
                    </a:prstClr>
                  </a:outerShdw>
                </a:effectLst>
              </a:rPr>
              <a:t> </a:t>
            </a:r>
            <a:r>
              <a:rPr lang="en-IN" b="1"/>
              <a:t>– Sec. 9 of Model GST Law</a:t>
            </a:r>
            <a:endParaRPr lang="en-IN"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IN"/>
              <a:t>© Indirect Taxes Committee, ICAI</a:t>
            </a:r>
          </a:p>
        </p:txBody>
      </p:sp>
      <p:sp>
        <p:nvSpPr>
          <p:cNvPr id="4608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41176762-AC70-43D5-A96F-F4C63BF2597C}" type="slidenum">
              <a:rPr lang="en-IN" altLang="en-US">
                <a:solidFill>
                  <a:schemeClr val="bg1"/>
                </a:solidFill>
              </a:rPr>
              <a:pPr>
                <a:spcBef>
                  <a:spcPct val="0"/>
                </a:spcBef>
                <a:buClrTx/>
                <a:buSzTx/>
                <a:buFontTx/>
                <a:buNone/>
              </a:pPr>
              <a:t>23</a:t>
            </a:fld>
            <a:endParaRPr lang="en-IN" altLang="en-US">
              <a:solidFill>
                <a:schemeClr val="bg1"/>
              </a:solidFill>
            </a:endParaRPr>
          </a:p>
        </p:txBody>
      </p:sp>
      <p:sp>
        <p:nvSpPr>
          <p:cNvPr id="7" name="Content Placeholder 5"/>
          <p:cNvSpPr>
            <a:spLocks noGrp="1"/>
          </p:cNvSpPr>
          <p:nvPr>
            <p:ph idx="1"/>
          </p:nvPr>
        </p:nvSpPr>
        <p:spPr>
          <a:xfrm>
            <a:off x="609600" y="1353456"/>
            <a:ext cx="10276114" cy="4524829"/>
          </a:xfrm>
        </p:spPr>
        <p:txBody>
          <a:bodyPr/>
          <a:lstStyle/>
          <a:p>
            <a:r>
              <a:rPr lang="en-IN" sz="2400" dirty="0"/>
              <a:t>No composition option in the following specific cases:</a:t>
            </a:r>
          </a:p>
          <a:p>
            <a:pPr lvl="1"/>
            <a:r>
              <a:rPr lang="en-IN" sz="2400" b="1" u="sng" dirty="0"/>
              <a:t>Services supplied: </a:t>
            </a:r>
          </a:p>
          <a:p>
            <a:pPr marL="1438275" lvl="2">
              <a:spcBef>
                <a:spcPts val="0"/>
              </a:spcBef>
            </a:pPr>
            <a:r>
              <a:rPr lang="en-IN" sz="2200" dirty="0"/>
              <a:t>Any/ all services (includes goods treated as </a:t>
            </a:r>
            <a:r>
              <a:rPr lang="en-IN" sz="2200" i="1" dirty="0"/>
              <a:t>supply of services </a:t>
            </a:r>
            <a:r>
              <a:rPr lang="en-IN" sz="2200" dirty="0"/>
              <a:t>by </a:t>
            </a:r>
            <a:r>
              <a:rPr lang="en-IN" sz="2200" dirty="0" err="1"/>
              <a:t>Sch</a:t>
            </a:r>
            <a:r>
              <a:rPr lang="en-IN" sz="2200" dirty="0"/>
              <a:t> II)</a:t>
            </a:r>
          </a:p>
          <a:p>
            <a:pPr lvl="1"/>
            <a:r>
              <a:rPr lang="en-IN" sz="2400" b="1" u="sng" dirty="0"/>
              <a:t>Goods supplied</a:t>
            </a:r>
            <a:r>
              <a:rPr lang="en-IN" sz="2400" dirty="0"/>
              <a:t>: </a:t>
            </a:r>
          </a:p>
          <a:p>
            <a:pPr marL="1438275" lvl="2">
              <a:spcBef>
                <a:spcPts val="0"/>
              </a:spcBef>
            </a:pPr>
            <a:r>
              <a:rPr lang="en-IN" sz="2200" dirty="0"/>
              <a:t>Non-taxable goods</a:t>
            </a:r>
          </a:p>
          <a:p>
            <a:pPr marL="1438275" lvl="2">
              <a:spcBef>
                <a:spcPts val="0"/>
              </a:spcBef>
            </a:pPr>
            <a:r>
              <a:rPr lang="en-IN" sz="2200" dirty="0"/>
              <a:t>Inter-State outward supplies</a:t>
            </a:r>
          </a:p>
          <a:p>
            <a:pPr marL="1438275" lvl="2">
              <a:spcBef>
                <a:spcPts val="0"/>
              </a:spcBef>
            </a:pPr>
            <a:r>
              <a:rPr lang="en-IN" sz="2200" dirty="0"/>
              <a:t>Through e-commerce operators</a:t>
            </a:r>
          </a:p>
          <a:p>
            <a:pPr marL="1438275" lvl="2">
              <a:spcBef>
                <a:spcPts val="0"/>
              </a:spcBef>
            </a:pPr>
            <a:r>
              <a:rPr lang="en-IN" sz="2200" dirty="0"/>
              <a:t>Notified goods manufactured by the supplier</a:t>
            </a:r>
          </a:p>
          <a:p>
            <a:pPr marL="638175">
              <a:spcBef>
                <a:spcPts val="0"/>
              </a:spcBef>
            </a:pPr>
            <a:endParaRPr lang="en-IN" sz="2400" dirty="0"/>
          </a:p>
          <a:p>
            <a:pPr marL="638175">
              <a:spcBef>
                <a:spcPts val="0"/>
              </a:spcBef>
            </a:pPr>
            <a:r>
              <a:rPr lang="en-IN" sz="2400" dirty="0"/>
              <a:t>If aggregate turnover (all India basis) of preceding FY exceeds 50 Lakhs </a:t>
            </a:r>
            <a:r>
              <a:rPr lang="en-IN" sz="2400" i="1" dirty="0"/>
              <a:t>(If during the FY, the aggregate turnover exceeds 50 Lakhs, no composition from the following day.)</a:t>
            </a:r>
          </a:p>
        </p:txBody>
      </p:sp>
      <p:sp>
        <p:nvSpPr>
          <p:cNvPr id="9" name="Title 1"/>
          <p:cNvSpPr>
            <a:spLocks noGrp="1"/>
          </p:cNvSpPr>
          <p:nvPr>
            <p:ph type="title"/>
          </p:nvPr>
        </p:nvSpPr>
        <p:spPr>
          <a:xfrm>
            <a:off x="1059543" y="275095"/>
            <a:ext cx="9434285" cy="827087"/>
          </a:xfrm>
        </p:spPr>
        <p:txBody>
          <a:bodyPr rtlCol="0">
            <a:noAutofit/>
          </a:bodyPr>
          <a:lstStyle/>
          <a:p>
            <a:pPr eaLnBrk="1" fontAlgn="auto" hangingPunct="1">
              <a:spcAft>
                <a:spcPts val="0"/>
              </a:spcAft>
              <a:defRPr/>
            </a:pPr>
            <a:r>
              <a:rPr lang="en-IN" sz="3200" b="1" dirty="0"/>
              <a:t>Composition Levy</a:t>
            </a:r>
            <a:r>
              <a:rPr lang="en-IN" sz="3200" dirty="0">
                <a:solidFill>
                  <a:schemeClr val="tx2"/>
                </a:solidFill>
                <a:effectLst>
                  <a:outerShdw blurRad="63500" dist="38100" dir="5400000" algn="t" rotWithShape="0">
                    <a:prstClr val="black">
                      <a:alpha val="25000"/>
                    </a:prstClr>
                  </a:outerShdw>
                </a:effectLst>
              </a:rPr>
              <a:t> </a:t>
            </a:r>
            <a:r>
              <a:rPr lang="en-IN" b="1" dirty="0"/>
              <a:t>– Sec. 9 of Model GST Law</a:t>
            </a:r>
            <a:endParaRPr lang="en-IN"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IN"/>
              <a:t>© Indirect Taxes Committee, ICAI</a:t>
            </a:r>
          </a:p>
        </p:txBody>
      </p:sp>
      <p:sp>
        <p:nvSpPr>
          <p:cNvPr id="5017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FC5A6323-3091-45A9-B166-ADF005DA0503}" type="slidenum">
              <a:rPr lang="en-IN" altLang="en-US">
                <a:solidFill>
                  <a:schemeClr val="bg1"/>
                </a:solidFill>
              </a:rPr>
              <a:pPr>
                <a:spcBef>
                  <a:spcPct val="0"/>
                </a:spcBef>
                <a:buClrTx/>
                <a:buSzTx/>
                <a:buFontTx/>
                <a:buNone/>
              </a:pPr>
              <a:t>24</a:t>
            </a:fld>
            <a:endParaRPr lang="en-IN" altLang="en-US">
              <a:solidFill>
                <a:schemeClr val="bg1"/>
              </a:solidFill>
            </a:endParaRPr>
          </a:p>
        </p:txBody>
      </p:sp>
      <p:sp>
        <p:nvSpPr>
          <p:cNvPr id="5" name="Rectangle 4"/>
          <p:cNvSpPr/>
          <p:nvPr/>
        </p:nvSpPr>
        <p:spPr>
          <a:xfrm>
            <a:off x="2828925" y="2828925"/>
            <a:ext cx="6615113" cy="1446213"/>
          </a:xfrm>
          <a:prstGeom prst="rect">
            <a:avLst/>
          </a:prstGeom>
        </p:spPr>
        <p:txBody>
          <a:bodyPr>
            <a:spAutoFit/>
          </a:bodyPr>
          <a:lstStyle/>
          <a:p>
            <a:pPr algn="ctr">
              <a:defRPr/>
            </a:pPr>
            <a: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t>Taxable Person</a:t>
            </a:r>
            <a:b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br>
            <a:endPar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461399"/>
            <a:ext cx="8761413" cy="827087"/>
          </a:xfrm>
        </p:spPr>
        <p:txBody>
          <a:bodyPr rtlCol="0">
            <a:noAutofit/>
          </a:bodyPr>
          <a:lstStyle/>
          <a:p>
            <a:pPr eaLnBrk="1" fontAlgn="auto" hangingPunct="1">
              <a:spcAft>
                <a:spcPts val="0"/>
              </a:spcAft>
              <a:defRPr/>
            </a:pPr>
            <a:r>
              <a:rPr lang="en-IN" sz="3200" b="1" dirty="0"/>
              <a:t>Taxable Person – Sec. 10 of Model GST Law</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1216025" y="1377950"/>
            <a:ext cx="9678716" cy="4594225"/>
          </a:xfrm>
        </p:spPr>
        <p:txBody>
          <a:bodyPr/>
          <a:lstStyle/>
          <a:p>
            <a:pPr marL="0" lvl="1" indent="0" algn="just" eaLnBrk="1" hangingPunct="1">
              <a:spcBef>
                <a:spcPts val="0"/>
              </a:spcBef>
              <a:buFont typeface="Wingdings 3" panose="05040102010807070707" pitchFamily="18" charset="2"/>
              <a:buNone/>
              <a:defRPr/>
            </a:pPr>
            <a:r>
              <a:rPr lang="en-IN" altLang="en-US" sz="2400" b="1" dirty="0">
                <a:ea typeface="Cambria Math" panose="02040503050406030204" pitchFamily="18" charset="0"/>
                <a:cs typeface="Cambria Math" panose="02040503050406030204" pitchFamily="18" charset="0"/>
              </a:rPr>
              <a:t>Taxable Person means:</a:t>
            </a:r>
          </a:p>
          <a:p>
            <a:pPr marL="0" lvl="1" indent="0" algn="just" eaLnBrk="1" hangingPunct="1">
              <a:spcBef>
                <a:spcPts val="0"/>
              </a:spcBef>
              <a:buFont typeface="Wingdings 3" panose="05040102010807070707" pitchFamily="18" charset="2"/>
              <a:buNone/>
              <a:defRPr/>
            </a:pPr>
            <a:endParaRPr lang="en-IN" altLang="en-US" sz="24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400" dirty="0">
                <a:ea typeface="Cambria Math" panose="02040503050406030204" pitchFamily="18" charset="0"/>
                <a:cs typeface="Cambria Math" panose="02040503050406030204" pitchFamily="18" charset="0"/>
              </a:rPr>
              <a:t>Person registered under the Act; or</a:t>
            </a:r>
          </a:p>
          <a:p>
            <a:pPr marL="342900" lvl="1" indent="-342900" algn="just" eaLnBrk="1" hangingPunct="1">
              <a:spcBef>
                <a:spcPts val="0"/>
              </a:spcBef>
              <a:buFont typeface="Wingdings" panose="05000000000000000000" pitchFamily="2" charset="2"/>
              <a:buChar char="§"/>
              <a:defRPr/>
            </a:pPr>
            <a:r>
              <a:rPr lang="en-IN" altLang="en-US" sz="2400" dirty="0">
                <a:ea typeface="Cambria Math" panose="02040503050406030204" pitchFamily="18" charset="0"/>
                <a:cs typeface="Cambria Math" panose="02040503050406030204" pitchFamily="18" charset="0"/>
              </a:rPr>
              <a:t>Person who is liable to be registered under Schedule V</a:t>
            </a:r>
          </a:p>
          <a:p>
            <a:pPr marL="342900" lvl="1" indent="-342900" algn="just" eaLnBrk="1" hangingPunct="1">
              <a:spcBef>
                <a:spcPts val="0"/>
              </a:spcBef>
              <a:buFont typeface="Wingdings" panose="05000000000000000000" pitchFamily="2" charset="2"/>
              <a:buChar char="§"/>
              <a:defRPr/>
            </a:pPr>
            <a:r>
              <a:rPr lang="en-IN" sz="2400" dirty="0">
                <a:ea typeface="Cambria Math" panose="02040503050406030204" pitchFamily="18" charset="0"/>
                <a:cs typeface="Cambria Math" panose="02040503050406030204" pitchFamily="18" charset="0"/>
              </a:rPr>
              <a:t>Distinct persons: A person who has obtained/ is required to obtain:- </a:t>
            </a:r>
          </a:p>
          <a:p>
            <a:pPr marL="742950" lvl="2" indent="-342900" algn="just" eaLnBrk="1" hangingPunct="1">
              <a:spcBef>
                <a:spcPts val="1200"/>
              </a:spcBef>
              <a:buFont typeface="Wingdings" panose="05000000000000000000" pitchFamily="2" charset="2"/>
              <a:buChar char="Ø"/>
              <a:defRPr/>
            </a:pPr>
            <a:r>
              <a:rPr lang="en-IN" sz="2200" dirty="0">
                <a:ea typeface="Cambria Math" panose="02040503050406030204" pitchFamily="18" charset="0"/>
                <a:cs typeface="Cambria Math" panose="02040503050406030204" pitchFamily="18" charset="0"/>
              </a:rPr>
              <a:t>2/more registrations (for each business vertical within the same State) shall be treated as</a:t>
            </a:r>
            <a:r>
              <a:rPr lang="en-IN" altLang="en-US" sz="2200" dirty="0">
                <a:ea typeface="Cambria Math" panose="02040503050406030204" pitchFamily="18" charset="0"/>
                <a:cs typeface="Cambria Math" panose="02040503050406030204" pitchFamily="18" charset="0"/>
              </a:rPr>
              <a:t> distinct persons in respect of such registrations.</a:t>
            </a:r>
          </a:p>
          <a:p>
            <a:pPr marL="742950" lvl="2" indent="-342900" algn="just" eaLnBrk="1" hangingPunct="1">
              <a:spcBef>
                <a:spcPts val="1200"/>
              </a:spcBef>
              <a:buFont typeface="Wingdings" panose="05000000000000000000" pitchFamily="2" charset="2"/>
              <a:buChar char="Ø"/>
              <a:defRPr/>
            </a:pPr>
            <a:r>
              <a:rPr lang="en-IN" sz="2200" dirty="0">
                <a:ea typeface="Cambria Math" panose="02040503050406030204" pitchFamily="18" charset="0"/>
                <a:cs typeface="Cambria Math" panose="02040503050406030204" pitchFamily="18" charset="0"/>
              </a:rPr>
              <a:t>Registration in a State: An establishment in such State and establishments in </a:t>
            </a:r>
            <a:r>
              <a:rPr lang="en-IN" sz="2200" dirty="0">
                <a:ea typeface="Cambria Math" panose="02040503050406030204" pitchFamily="18" charset="0"/>
              </a:rPr>
              <a:t>other States shall be treated as distinct persons.</a:t>
            </a:r>
          </a:p>
          <a:p>
            <a:pPr marL="742950" lvl="2" indent="-342900" algn="just" eaLnBrk="1" hangingPunct="1">
              <a:spcBef>
                <a:spcPts val="1200"/>
              </a:spcBef>
              <a:buFont typeface="Wingdings" panose="05000000000000000000" pitchFamily="2" charset="2"/>
              <a:buChar char="Ø"/>
              <a:defRPr/>
            </a:pPr>
            <a:r>
              <a:rPr lang="en-IN" altLang="en-US" sz="2200" dirty="0">
                <a:ea typeface="Cambria Math" panose="02040503050406030204" pitchFamily="18" charset="0"/>
              </a:rPr>
              <a:t>States is the smallest registered unit in GST (except where separate registrations are  obtained by business verticals)</a:t>
            </a: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5120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BB6F739F-785F-4DBA-B69E-4CDACB93978D}" type="slidenum">
              <a:rPr lang="en-IN" altLang="en-US">
                <a:solidFill>
                  <a:schemeClr val="bg1"/>
                </a:solidFill>
              </a:rPr>
              <a:pPr>
                <a:spcBef>
                  <a:spcPct val="0"/>
                </a:spcBef>
                <a:buClrTx/>
                <a:buSzTx/>
                <a:buFontTx/>
                <a:buNone/>
              </a:pPr>
              <a:t>25</a:t>
            </a:fld>
            <a:endParaRPr lang="en-IN" altLang="en-US">
              <a:solidFill>
                <a:schemeClr val="bg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173490"/>
            <a:ext cx="8761413" cy="827087"/>
          </a:xfrm>
        </p:spPr>
        <p:txBody>
          <a:bodyPr rtlCol="0">
            <a:noAutofit/>
          </a:bodyPr>
          <a:lstStyle/>
          <a:p>
            <a:pPr eaLnBrk="1" fontAlgn="auto" hangingPunct="1">
              <a:spcAft>
                <a:spcPts val="0"/>
              </a:spcAft>
              <a:defRPr/>
            </a:pPr>
            <a:r>
              <a:rPr lang="en-IN" sz="3200" b="1" dirty="0"/>
              <a:t>Schedule V</a:t>
            </a:r>
            <a:endParaRPr lang="en-IN" dirty="0"/>
          </a:p>
        </p:txBody>
      </p:sp>
      <p:sp>
        <p:nvSpPr>
          <p:cNvPr id="16387" name="Content Placeholder 2"/>
          <p:cNvSpPr>
            <a:spLocks noGrp="1"/>
          </p:cNvSpPr>
          <p:nvPr>
            <p:ph idx="1"/>
          </p:nvPr>
        </p:nvSpPr>
        <p:spPr>
          <a:xfrm>
            <a:off x="1216025" y="1377950"/>
            <a:ext cx="9974263" cy="4865688"/>
          </a:xfrm>
        </p:spPr>
        <p:txBody>
          <a:bodyPr/>
          <a:lstStyle/>
          <a:p>
            <a:pPr marL="342900" lvl="1" indent="-342900" algn="just" eaLnBrk="1" hangingPunct="1">
              <a:spcBef>
                <a:spcPts val="0"/>
              </a:spcBef>
              <a:defRPr/>
            </a:pPr>
            <a:r>
              <a:rPr lang="en-IN" altLang="en-US" sz="2000" b="1" dirty="0">
                <a:ea typeface="Cambria Math" panose="02040503050406030204" pitchFamily="18" charset="0"/>
                <a:cs typeface="Cambria Math" panose="02040503050406030204" pitchFamily="18" charset="0"/>
              </a:rPr>
              <a:t>Threshold: Aggregate turnover exceeding Rs.20 Lakhs in a financial year</a:t>
            </a:r>
          </a:p>
          <a:p>
            <a:pPr marL="742950" lvl="2" indent="-342900" algn="just" eaLnBrk="1" hangingPunct="1">
              <a:spcBef>
                <a:spcPts val="0"/>
              </a:spcBef>
              <a:defRPr/>
            </a:pPr>
            <a:r>
              <a:rPr lang="en-IN" altLang="en-US" sz="2200" dirty="0">
                <a:ea typeface="Cambria Math" panose="02040503050406030204" pitchFamily="18" charset="0"/>
                <a:cs typeface="Cambria Math" panose="02040503050406030204" pitchFamily="18" charset="0"/>
              </a:rPr>
              <a:t>Aggregate turnover = All-India turnover</a:t>
            </a:r>
          </a:p>
          <a:p>
            <a:pPr marL="742950" lvl="2" indent="-342900" algn="just" eaLnBrk="1" hangingPunct="1">
              <a:spcBef>
                <a:spcPts val="0"/>
              </a:spcBef>
              <a:defRPr/>
            </a:pPr>
            <a:r>
              <a:rPr lang="en-IN" altLang="en-US" sz="2200" dirty="0">
                <a:ea typeface="Cambria Math" panose="02040503050406030204" pitchFamily="18" charset="0"/>
                <a:cs typeface="Cambria Math" panose="02040503050406030204" pitchFamily="18" charset="0"/>
              </a:rPr>
              <a:t>Threshold shall be 10 Lakhs in case of supplies made from Special Category States (NE, </a:t>
            </a:r>
            <a:r>
              <a:rPr lang="en-IN" altLang="en-US" sz="2200" dirty="0" err="1">
                <a:ea typeface="Cambria Math" panose="02040503050406030204" pitchFamily="18" charset="0"/>
                <a:cs typeface="Cambria Math" panose="02040503050406030204" pitchFamily="18" charset="0"/>
              </a:rPr>
              <a:t>Uttarkhand</a:t>
            </a:r>
            <a:r>
              <a:rPr lang="en-IN" altLang="en-US" sz="2200" dirty="0">
                <a:ea typeface="Cambria Math" panose="02040503050406030204" pitchFamily="18" charset="0"/>
                <a:cs typeface="Cambria Math" panose="02040503050406030204" pitchFamily="18" charset="0"/>
              </a:rPr>
              <a:t> and J&amp;K) and shall be liable for registration in such State</a:t>
            </a:r>
          </a:p>
          <a:p>
            <a:pPr marL="742950" lvl="2" indent="-342900" algn="just" eaLnBrk="1" hangingPunct="1">
              <a:spcBef>
                <a:spcPts val="0"/>
              </a:spcBef>
              <a:defRPr/>
            </a:pPr>
            <a:r>
              <a:rPr lang="en-IN" altLang="en-US" sz="2200" dirty="0">
                <a:ea typeface="Cambria Math" panose="02040503050406030204" pitchFamily="18" charset="0"/>
                <a:cs typeface="Cambria Math" panose="02040503050406030204" pitchFamily="18" charset="0"/>
              </a:rPr>
              <a:t>Turnover includes supplies made on behalf of principal(s)</a:t>
            </a:r>
          </a:p>
          <a:p>
            <a:pPr marL="742950" lvl="2" indent="-342900" algn="just" eaLnBrk="1" hangingPunct="1">
              <a:spcBef>
                <a:spcPts val="0"/>
              </a:spcBef>
              <a:defRPr/>
            </a:pPr>
            <a:r>
              <a:rPr lang="en-IN" altLang="en-US" sz="2200" dirty="0">
                <a:ea typeface="Cambria Math" panose="02040503050406030204" pitchFamily="18" charset="0"/>
                <a:cs typeface="Cambria Math" panose="02040503050406030204" pitchFamily="18" charset="0"/>
              </a:rPr>
              <a:t>In case of job-work, direct dispatch from the place of job-worker shall be considered as a supply by the principal (and not by the job-worker)</a:t>
            </a:r>
          </a:p>
          <a:p>
            <a:pPr marL="742950" lvl="2" indent="-342900" algn="just" eaLnBrk="1" hangingPunct="1">
              <a:spcBef>
                <a:spcPts val="0"/>
              </a:spcBef>
              <a:defRPr/>
            </a:pPr>
            <a:r>
              <a:rPr lang="en-IN" altLang="en-US" sz="2200" dirty="0">
                <a:ea typeface="Cambria Math" panose="02040503050406030204" pitchFamily="18" charset="0"/>
                <a:cs typeface="Cambria Math" panose="02040503050406030204" pitchFamily="18" charset="0"/>
              </a:rPr>
              <a:t>Registration from every State from which any taxable supply is made</a:t>
            </a:r>
          </a:p>
          <a:p>
            <a:pPr marL="342900" lvl="1" indent="-342900" algn="just" eaLnBrk="1" hangingPunct="1">
              <a:spcBef>
                <a:spcPts val="0"/>
              </a:spcBef>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defRPr/>
            </a:pPr>
            <a:r>
              <a:rPr lang="en-IN" altLang="en-US" sz="2200" b="1" dirty="0">
                <a:ea typeface="Cambria Math" panose="02040503050406030204" pitchFamily="18" charset="0"/>
                <a:cs typeface="Cambria Math" panose="02040503050406030204" pitchFamily="18" charset="0"/>
              </a:rPr>
              <a:t>Liability to register shall not arise where:</a:t>
            </a:r>
          </a:p>
          <a:p>
            <a:pPr marL="742950" lvl="2" indent="-342900" algn="just" eaLnBrk="1" hangingPunct="1">
              <a:spcBef>
                <a:spcPts val="0"/>
              </a:spcBef>
              <a:defRPr/>
            </a:pPr>
            <a:r>
              <a:rPr lang="en-IN" altLang="en-US" sz="2200" dirty="0">
                <a:ea typeface="Cambria Math" panose="02040503050406030204" pitchFamily="18" charset="0"/>
                <a:cs typeface="Cambria Math" panose="02040503050406030204" pitchFamily="18" charset="0"/>
              </a:rPr>
              <a:t>Person engaged exclusively in the business of supplying non-taxable supplies, or wholly exempt supplies</a:t>
            </a:r>
          </a:p>
          <a:p>
            <a:pPr marL="742950" lvl="2" indent="-342900" algn="just" eaLnBrk="1" hangingPunct="1">
              <a:spcBef>
                <a:spcPts val="0"/>
              </a:spcBef>
              <a:defRPr/>
            </a:pPr>
            <a:r>
              <a:rPr lang="en-IN" altLang="en-US" sz="2200" dirty="0">
                <a:ea typeface="Cambria Math" panose="02040503050406030204" pitchFamily="18" charset="0"/>
                <a:cs typeface="Cambria Math" panose="02040503050406030204" pitchFamily="18" charset="0"/>
              </a:rPr>
              <a:t>Person is an agriculturalist, for the purpose of agriculture.</a:t>
            </a:r>
          </a:p>
        </p:txBody>
      </p:sp>
      <p:sp>
        <p:nvSpPr>
          <p:cNvPr id="3" name="Footer Placeholder 2"/>
          <p:cNvSpPr>
            <a:spLocks noGrp="1"/>
          </p:cNvSpPr>
          <p:nvPr>
            <p:ph type="ftr" sz="quarter" idx="11"/>
          </p:nvPr>
        </p:nvSpPr>
        <p:spPr/>
        <p:txBody>
          <a:bodyPr/>
          <a:lstStyle/>
          <a:p>
            <a:pPr>
              <a:defRPr/>
            </a:pPr>
            <a:r>
              <a:rPr lang="en-IN" dirty="0"/>
              <a:t>© Indirect Taxes Committee, ICAI</a:t>
            </a:r>
          </a:p>
        </p:txBody>
      </p:sp>
      <p:sp>
        <p:nvSpPr>
          <p:cNvPr id="5222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7E1F3113-563D-494F-9C33-A121AD6C3071}" type="slidenum">
              <a:rPr lang="en-IN" altLang="en-US">
                <a:solidFill>
                  <a:schemeClr val="bg1"/>
                </a:solidFill>
              </a:rPr>
              <a:pPr>
                <a:spcBef>
                  <a:spcPct val="0"/>
                </a:spcBef>
                <a:buClrTx/>
                <a:buSzTx/>
                <a:buFontTx/>
                <a:buNone/>
              </a:pPr>
              <a:t>26</a:t>
            </a:fld>
            <a:endParaRPr lang="en-IN" altLang="en-US">
              <a:solidFill>
                <a:schemeClr val="bg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173490"/>
            <a:ext cx="8761413" cy="827087"/>
          </a:xfrm>
        </p:spPr>
        <p:txBody>
          <a:bodyPr rtlCol="0">
            <a:noAutofit/>
          </a:bodyPr>
          <a:lstStyle/>
          <a:p>
            <a:pPr eaLnBrk="1" fontAlgn="auto" hangingPunct="1">
              <a:spcAft>
                <a:spcPts val="0"/>
              </a:spcAft>
              <a:defRPr/>
            </a:pPr>
            <a:r>
              <a:rPr lang="en-IN" sz="3200" b="1" dirty="0"/>
              <a:t>Schedule V</a:t>
            </a:r>
            <a:endParaRPr lang="en-IN" dirty="0"/>
          </a:p>
        </p:txBody>
      </p:sp>
      <p:sp>
        <p:nvSpPr>
          <p:cNvPr id="16387" name="Content Placeholder 2"/>
          <p:cNvSpPr>
            <a:spLocks noGrp="1"/>
          </p:cNvSpPr>
          <p:nvPr>
            <p:ph idx="1"/>
          </p:nvPr>
        </p:nvSpPr>
        <p:spPr>
          <a:xfrm>
            <a:off x="959005" y="1377950"/>
            <a:ext cx="10231283" cy="4865688"/>
          </a:xfrm>
        </p:spPr>
        <p:txBody>
          <a:bodyPr/>
          <a:lstStyle/>
          <a:p>
            <a:pPr marL="342900" lvl="1" indent="-342900" algn="just" eaLnBrk="1" hangingPunct="1">
              <a:spcBef>
                <a:spcPts val="0"/>
              </a:spcBef>
              <a:defRPr/>
            </a:pPr>
            <a:r>
              <a:rPr lang="en-IN" altLang="en-US" sz="2200" b="1" dirty="0">
                <a:ea typeface="Cambria Math" panose="02040503050406030204" pitchFamily="18" charset="0"/>
                <a:cs typeface="Cambria Math" panose="02040503050406030204" pitchFamily="18" charset="0"/>
              </a:rPr>
              <a:t>Special cases: Liability to register</a:t>
            </a:r>
          </a:p>
          <a:p>
            <a:pPr marL="742950" lvl="2" indent="-342900" algn="just" eaLnBrk="1" hangingPunct="1">
              <a:spcBef>
                <a:spcPts val="1200"/>
              </a:spcBef>
              <a:defRPr/>
            </a:pPr>
            <a:r>
              <a:rPr lang="en-IN" altLang="en-US" sz="2200" dirty="0">
                <a:ea typeface="Cambria Math" panose="02040503050406030204" pitchFamily="18" charset="0"/>
                <a:cs typeface="Cambria Math" panose="02040503050406030204" pitchFamily="18" charset="0"/>
              </a:rPr>
              <a:t>Every person who is registered under any of the laws that are subsumed into GST, on the day immediately preceding the appointed day</a:t>
            </a:r>
          </a:p>
          <a:p>
            <a:pPr marL="1200150" lvl="3" indent="-342900" algn="just" eaLnBrk="1" hangingPunct="1">
              <a:spcBef>
                <a:spcPts val="0"/>
              </a:spcBef>
              <a:defRPr/>
            </a:pPr>
            <a:r>
              <a:rPr lang="en-IN" altLang="en-US" sz="2000" dirty="0">
                <a:ea typeface="Cambria Math" panose="02040503050406030204" pitchFamily="18" charset="0"/>
                <a:cs typeface="Cambria Math" panose="02040503050406030204" pitchFamily="18" charset="0"/>
              </a:rPr>
              <a:t>Shall be liable to register </a:t>
            </a:r>
            <a:r>
              <a:rPr lang="en-IN" altLang="en-US" sz="2000" dirty="0" err="1">
                <a:ea typeface="Cambria Math" panose="02040503050406030204" pitchFamily="18" charset="0"/>
                <a:cs typeface="Cambria Math" panose="02040503050406030204" pitchFamily="18" charset="0"/>
              </a:rPr>
              <a:t>w.e.f</a:t>
            </a:r>
            <a:r>
              <a:rPr lang="en-IN" altLang="en-US" sz="2000" dirty="0">
                <a:ea typeface="Cambria Math" panose="02040503050406030204" pitchFamily="18" charset="0"/>
                <a:cs typeface="Cambria Math" panose="02040503050406030204" pitchFamily="18" charset="0"/>
              </a:rPr>
              <a:t> the appointed day</a:t>
            </a:r>
          </a:p>
          <a:p>
            <a:pPr marL="742950" lvl="2" indent="-342900" algn="just" eaLnBrk="1" hangingPunct="1">
              <a:spcBef>
                <a:spcPts val="1200"/>
              </a:spcBef>
              <a:defRPr/>
            </a:pPr>
            <a:r>
              <a:rPr lang="en-IN" altLang="en-US" sz="2200" dirty="0">
                <a:ea typeface="Cambria Math" panose="02040503050406030204" pitchFamily="18" charset="0"/>
                <a:cs typeface="Cambria Math" panose="02040503050406030204" pitchFamily="18" charset="0"/>
              </a:rPr>
              <a:t>Where a business carried on by a taxable person is transferred to another person</a:t>
            </a:r>
          </a:p>
          <a:p>
            <a:pPr marL="1200150" lvl="3" indent="-342900" algn="just" eaLnBrk="1" hangingPunct="1">
              <a:spcBef>
                <a:spcPts val="0"/>
              </a:spcBef>
              <a:defRPr/>
            </a:pPr>
            <a:r>
              <a:rPr lang="en-IN" altLang="en-US" sz="2000" dirty="0">
                <a:ea typeface="Cambria Math" panose="02040503050406030204" pitchFamily="18" charset="0"/>
                <a:cs typeface="Cambria Math" panose="02040503050406030204" pitchFamily="18" charset="0"/>
              </a:rPr>
              <a:t>Such transferee – liable to register </a:t>
            </a:r>
            <a:r>
              <a:rPr lang="en-IN" altLang="en-US" sz="2000" dirty="0" err="1">
                <a:ea typeface="Cambria Math" panose="02040503050406030204" pitchFamily="18" charset="0"/>
                <a:cs typeface="Cambria Math" panose="02040503050406030204" pitchFamily="18" charset="0"/>
              </a:rPr>
              <a:t>w.e.f</a:t>
            </a:r>
            <a:r>
              <a:rPr lang="en-IN" altLang="en-US" sz="2000" dirty="0">
                <a:ea typeface="Cambria Math" panose="02040503050406030204" pitchFamily="18" charset="0"/>
                <a:cs typeface="Cambria Math" panose="02040503050406030204" pitchFamily="18" charset="0"/>
              </a:rPr>
              <a:t> the date of transfer</a:t>
            </a:r>
          </a:p>
          <a:p>
            <a:pPr marL="742950" lvl="2" indent="-342900" algn="just" eaLnBrk="1" hangingPunct="1">
              <a:spcBef>
                <a:spcPts val="1200"/>
              </a:spcBef>
              <a:defRPr/>
            </a:pPr>
            <a:r>
              <a:rPr lang="en-IN" altLang="en-US" sz="2200" dirty="0">
                <a:ea typeface="Cambria Math" panose="02040503050406030204" pitchFamily="18" charset="0"/>
                <a:cs typeface="Cambria Math" panose="02040503050406030204" pitchFamily="18" charset="0"/>
              </a:rPr>
              <a:t>In case of transfer pursuant to the sanction of a scheme/ arrangement between 2/more companies, by an order of the High Court</a:t>
            </a:r>
          </a:p>
          <a:p>
            <a:pPr marL="1200150" lvl="3" indent="-342900" algn="just" eaLnBrk="1" hangingPunct="1">
              <a:spcBef>
                <a:spcPts val="0"/>
              </a:spcBef>
              <a:defRPr/>
            </a:pPr>
            <a:r>
              <a:rPr lang="en-IN" altLang="en-US" sz="2000" dirty="0">
                <a:ea typeface="Cambria Math" panose="02040503050406030204" pitchFamily="18" charset="0"/>
                <a:cs typeface="Cambria Math" panose="02040503050406030204" pitchFamily="18" charset="0"/>
              </a:rPr>
              <a:t>Such transferee – liable to register </a:t>
            </a:r>
            <a:r>
              <a:rPr lang="en-IN" altLang="en-US" sz="2000" dirty="0" err="1">
                <a:ea typeface="Cambria Math" panose="02040503050406030204" pitchFamily="18" charset="0"/>
                <a:cs typeface="Cambria Math" panose="02040503050406030204" pitchFamily="18" charset="0"/>
              </a:rPr>
              <a:t>w.e.f</a:t>
            </a:r>
            <a:r>
              <a:rPr lang="en-IN" altLang="en-US" sz="2000" dirty="0">
                <a:ea typeface="Cambria Math" panose="02040503050406030204" pitchFamily="18" charset="0"/>
                <a:cs typeface="Cambria Math" panose="02040503050406030204" pitchFamily="18" charset="0"/>
              </a:rPr>
              <a:t> the date of order effective date of such scheme/ arrangement</a:t>
            </a:r>
          </a:p>
          <a:p>
            <a:pPr marL="742950" lvl="2" indent="-342900" algn="just" eaLnBrk="1" hangingPunct="1">
              <a:spcBef>
                <a:spcPts val="0"/>
              </a:spcBef>
              <a:defRPr/>
            </a:pPr>
            <a:endParaRPr lang="en-IN" altLang="en-US" sz="2200"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p:txBody>
          <a:bodyPr/>
          <a:lstStyle/>
          <a:p>
            <a:pPr>
              <a:defRPr/>
            </a:pPr>
            <a:r>
              <a:rPr lang="en-IN" dirty="0"/>
              <a:t>© Indirect Taxes Committee, ICAI</a:t>
            </a:r>
          </a:p>
        </p:txBody>
      </p:sp>
      <p:sp>
        <p:nvSpPr>
          <p:cNvPr id="5222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7E1F3113-563D-494F-9C33-A121AD6C3071}" type="slidenum">
              <a:rPr lang="en-IN" altLang="en-US">
                <a:solidFill>
                  <a:schemeClr val="bg1"/>
                </a:solidFill>
              </a:rPr>
              <a:pPr>
                <a:spcBef>
                  <a:spcPct val="0"/>
                </a:spcBef>
                <a:buClrTx/>
                <a:buSzTx/>
                <a:buFontTx/>
                <a:buNone/>
              </a:pPr>
              <a:t>27</a:t>
            </a:fld>
            <a:endParaRPr lang="en-IN" altLang="en-US">
              <a:solidFill>
                <a:schemeClr val="bg1"/>
              </a:solidFill>
            </a:endParaRPr>
          </a:p>
        </p:txBody>
      </p:sp>
    </p:spTree>
    <p:extLst>
      <p:ext uri="{BB962C8B-B14F-4D97-AF65-F5344CB8AC3E}">
        <p14:creationId xmlns:p14="http://schemas.microsoft.com/office/powerpoint/2010/main" val="5833118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173490"/>
            <a:ext cx="8761413" cy="827087"/>
          </a:xfrm>
        </p:spPr>
        <p:txBody>
          <a:bodyPr rtlCol="0">
            <a:noAutofit/>
          </a:bodyPr>
          <a:lstStyle/>
          <a:p>
            <a:pPr eaLnBrk="1" fontAlgn="auto" hangingPunct="1">
              <a:spcAft>
                <a:spcPts val="0"/>
              </a:spcAft>
              <a:defRPr/>
            </a:pPr>
            <a:r>
              <a:rPr lang="en-IN" sz="3200" b="1" dirty="0"/>
              <a:t>Schedule V</a:t>
            </a:r>
            <a:endParaRPr lang="en-IN" dirty="0"/>
          </a:p>
        </p:txBody>
      </p:sp>
      <p:sp>
        <p:nvSpPr>
          <p:cNvPr id="16387" name="Content Placeholder 2"/>
          <p:cNvSpPr>
            <a:spLocks noGrp="1"/>
          </p:cNvSpPr>
          <p:nvPr>
            <p:ph idx="1"/>
          </p:nvPr>
        </p:nvSpPr>
        <p:spPr>
          <a:xfrm>
            <a:off x="1216025" y="1377950"/>
            <a:ext cx="9136063" cy="4865688"/>
          </a:xfrm>
        </p:spPr>
        <p:txBody>
          <a:bodyPr/>
          <a:lstStyle/>
          <a:p>
            <a:pPr marL="0" lvl="1" indent="0" algn="just" eaLnBrk="1" hangingPunct="1">
              <a:spcBef>
                <a:spcPts val="0"/>
              </a:spcBef>
              <a:buNone/>
              <a:defRPr/>
            </a:pPr>
            <a:r>
              <a:rPr lang="en-IN" altLang="en-US" sz="2000" b="1" dirty="0">
                <a:ea typeface="Cambria Math" panose="02040503050406030204" pitchFamily="18" charset="0"/>
                <a:cs typeface="Cambria Math" panose="02040503050406030204" pitchFamily="18" charset="0"/>
              </a:rPr>
              <a:t>Mandatory registration irrespective of threshold in the below cases: </a:t>
            </a:r>
          </a:p>
          <a:p>
            <a:pPr marL="342900" lvl="1" indent="-342900" algn="just" eaLnBrk="1" hangingPunct="1">
              <a:spcBef>
                <a:spcPts val="0"/>
              </a:spcBef>
              <a:buFont typeface="Wingdings" panose="05000000000000000000" pitchFamily="2" charset="2"/>
              <a:buChar char="q"/>
              <a:defRPr/>
            </a:pPr>
            <a:r>
              <a:rPr lang="en-IN" altLang="en-US" sz="2200" dirty="0">
                <a:ea typeface="Cambria Math" panose="02040503050406030204" pitchFamily="18" charset="0"/>
                <a:cs typeface="Cambria Math" panose="02040503050406030204" pitchFamily="18" charset="0"/>
              </a:rPr>
              <a:t>Casual taxable persons;</a:t>
            </a:r>
          </a:p>
          <a:p>
            <a:pPr marL="342900" lvl="1" indent="-342900" algn="just" eaLnBrk="1" hangingPunct="1">
              <a:spcBef>
                <a:spcPts val="0"/>
              </a:spcBef>
              <a:buFont typeface="Wingdings" panose="05000000000000000000" pitchFamily="2" charset="2"/>
              <a:buChar char="q"/>
              <a:defRPr/>
            </a:pPr>
            <a:r>
              <a:rPr lang="en-IN" altLang="en-US" sz="2200" dirty="0">
                <a:ea typeface="Cambria Math" panose="02040503050406030204" pitchFamily="18" charset="0"/>
                <a:cs typeface="Cambria Math" panose="02040503050406030204" pitchFamily="18" charset="0"/>
              </a:rPr>
              <a:t>Non-resident taxable person; </a:t>
            </a:r>
            <a:endParaRPr lang="en-IN" altLang="en-US" sz="2200" i="1"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q"/>
              <a:defRPr/>
            </a:pPr>
            <a:r>
              <a:rPr lang="en-IN" altLang="en-US" sz="2000" dirty="0">
                <a:ea typeface="Cambria Math" panose="02040503050406030204" pitchFamily="18" charset="0"/>
                <a:cs typeface="Cambria Math" panose="02040503050406030204" pitchFamily="18" charset="0"/>
              </a:rPr>
              <a:t>Person making an </a:t>
            </a:r>
            <a:r>
              <a:rPr lang="en-IN" altLang="en-US" sz="2000" u="sng" dirty="0">
                <a:ea typeface="Cambria Math" panose="02040503050406030204" pitchFamily="18" charset="0"/>
                <a:cs typeface="Cambria Math" panose="02040503050406030204" pitchFamily="18" charset="0"/>
              </a:rPr>
              <a:t>inter-State supply</a:t>
            </a:r>
            <a:r>
              <a:rPr lang="en-IN" altLang="en-US" sz="2000" dirty="0">
                <a:ea typeface="Cambria Math" panose="02040503050406030204" pitchFamily="18" charset="0"/>
                <a:cs typeface="Cambria Math" panose="02040503050406030204" pitchFamily="18" charset="0"/>
              </a:rPr>
              <a:t> (outward supply); </a:t>
            </a:r>
          </a:p>
          <a:p>
            <a:pPr marL="342900" lvl="1" indent="-342900" algn="just" eaLnBrk="1" hangingPunct="1">
              <a:spcBef>
                <a:spcPts val="0"/>
              </a:spcBef>
              <a:buFont typeface="Wingdings" panose="05000000000000000000" pitchFamily="2" charset="2"/>
              <a:buChar char="q"/>
              <a:defRPr/>
            </a:pPr>
            <a:r>
              <a:rPr lang="en-IN" altLang="en-US" sz="2000" dirty="0">
                <a:ea typeface="Cambria Math" panose="02040503050406030204" pitchFamily="18" charset="0"/>
                <a:cs typeface="Cambria Math" panose="02040503050406030204" pitchFamily="18" charset="0"/>
              </a:rPr>
              <a:t>Person required to pay tax under </a:t>
            </a:r>
            <a:r>
              <a:rPr lang="en-IN" altLang="en-US" sz="2000" u="sng" dirty="0">
                <a:ea typeface="Cambria Math" panose="02040503050406030204" pitchFamily="18" charset="0"/>
                <a:cs typeface="Cambria Math" panose="02040503050406030204" pitchFamily="18" charset="0"/>
              </a:rPr>
              <a:t>reverse charge mechanism</a:t>
            </a:r>
            <a:r>
              <a:rPr lang="en-IN" altLang="en-US" sz="2000" dirty="0">
                <a:ea typeface="Cambria Math" panose="02040503050406030204" pitchFamily="18" charset="0"/>
                <a:cs typeface="Cambria Math" panose="02040503050406030204" pitchFamily="18" charset="0"/>
              </a:rPr>
              <a:t>; </a:t>
            </a:r>
          </a:p>
          <a:p>
            <a:pPr marL="342900" lvl="1" indent="-342900" algn="just" eaLnBrk="1" hangingPunct="1">
              <a:spcBef>
                <a:spcPts val="0"/>
              </a:spcBef>
              <a:buFont typeface="Wingdings" panose="05000000000000000000" pitchFamily="2" charset="2"/>
              <a:buChar char="q"/>
              <a:defRPr/>
            </a:pPr>
            <a:r>
              <a:rPr lang="en-IN" altLang="en-US" sz="2000" dirty="0">
                <a:ea typeface="Cambria Math" panose="02040503050406030204" pitchFamily="18" charset="0"/>
                <a:cs typeface="Cambria Math" panose="02040503050406030204" pitchFamily="18" charset="0"/>
              </a:rPr>
              <a:t>Persons who supply goods and/ or services on behalf of another registered taxable person (whether as agent or otherwise); </a:t>
            </a:r>
          </a:p>
          <a:p>
            <a:pPr marL="342900" lvl="1" indent="-342900" algn="just" eaLnBrk="1" hangingPunct="1">
              <a:spcBef>
                <a:spcPts val="0"/>
              </a:spcBef>
              <a:buFont typeface="Wingdings" panose="05000000000000000000" pitchFamily="2" charset="2"/>
              <a:buChar char="q"/>
              <a:defRPr/>
            </a:pPr>
            <a:r>
              <a:rPr lang="en-IN" altLang="en-US" sz="2000" dirty="0">
                <a:ea typeface="Cambria Math" panose="02040503050406030204" pitchFamily="18" charset="0"/>
                <a:cs typeface="Cambria Math" panose="02040503050406030204" pitchFamily="18" charset="0"/>
              </a:rPr>
              <a:t>Notified persons required to deduct tax u/s 46;</a:t>
            </a:r>
          </a:p>
          <a:p>
            <a:pPr marL="342900" lvl="1" indent="-342900" algn="just" eaLnBrk="1" hangingPunct="1">
              <a:spcBef>
                <a:spcPts val="0"/>
              </a:spcBef>
              <a:buFont typeface="Wingdings" panose="05000000000000000000" pitchFamily="2" charset="2"/>
              <a:buChar char="q"/>
              <a:defRPr/>
            </a:pPr>
            <a:r>
              <a:rPr lang="en-IN" altLang="en-US" sz="2000" dirty="0">
                <a:ea typeface="Cambria Math" panose="02040503050406030204" pitchFamily="18" charset="0"/>
                <a:cs typeface="Cambria Math" panose="02040503050406030204" pitchFamily="18" charset="0"/>
              </a:rPr>
              <a:t>Persons required to collect tax u/s 56 i.e., e-commerce operators;</a:t>
            </a:r>
          </a:p>
          <a:p>
            <a:pPr marL="342900" lvl="1" indent="-342900" algn="just" eaLnBrk="1" hangingPunct="1">
              <a:spcBef>
                <a:spcPts val="0"/>
              </a:spcBef>
              <a:buFont typeface="Wingdings" panose="05000000000000000000" pitchFamily="2" charset="2"/>
              <a:buChar char="q"/>
              <a:defRPr/>
            </a:pPr>
            <a:r>
              <a:rPr lang="en-IN" altLang="en-US" sz="2000" dirty="0">
                <a:ea typeface="Cambria Math" panose="02040503050406030204" pitchFamily="18" charset="0"/>
                <a:cs typeface="Cambria Math" panose="02040503050406030204" pitchFamily="18" charset="0"/>
              </a:rPr>
              <a:t>Persons required to pay tax on the supply of notified services effected through it [u/s 8(4)];</a:t>
            </a:r>
          </a:p>
          <a:p>
            <a:pPr marL="342900" lvl="1" indent="-342900" algn="just" eaLnBrk="1" hangingPunct="1">
              <a:spcBef>
                <a:spcPts val="0"/>
              </a:spcBef>
              <a:buFont typeface="Wingdings" panose="05000000000000000000" pitchFamily="2" charset="2"/>
              <a:buChar char="q"/>
              <a:defRPr/>
            </a:pPr>
            <a:r>
              <a:rPr lang="en-IN" altLang="en-US" sz="2000" dirty="0">
                <a:ea typeface="Cambria Math" panose="02040503050406030204" pitchFamily="18" charset="0"/>
                <a:cs typeface="Cambria Math" panose="02040503050406030204" pitchFamily="18" charset="0"/>
              </a:rPr>
              <a:t>Persons who supply goods and/ or services [other than supplies u/s 8(4)] through e-commerce operators who are required to collect tax u/s 56</a:t>
            </a:r>
          </a:p>
          <a:p>
            <a:pPr marL="342900" lvl="1" indent="-342900" algn="just" eaLnBrk="1" hangingPunct="1">
              <a:spcBef>
                <a:spcPts val="0"/>
              </a:spcBef>
              <a:buFont typeface="Wingdings" panose="05000000000000000000" pitchFamily="2" charset="2"/>
              <a:buChar char="q"/>
              <a:defRPr/>
            </a:pPr>
            <a:r>
              <a:rPr lang="en-IN" altLang="en-US" sz="2000" dirty="0">
                <a:ea typeface="Cambria Math" panose="02040503050406030204" pitchFamily="18" charset="0"/>
                <a:cs typeface="Cambria Math" panose="02040503050406030204" pitchFamily="18" charset="0"/>
              </a:rPr>
              <a:t>Input service distributors;</a:t>
            </a:r>
          </a:p>
          <a:p>
            <a:pPr marL="342900" lvl="1" indent="-342900" algn="just" eaLnBrk="1" hangingPunct="1">
              <a:spcBef>
                <a:spcPts val="0"/>
              </a:spcBef>
              <a:buFont typeface="Wingdings" panose="05000000000000000000" pitchFamily="2" charset="2"/>
              <a:buChar char="q"/>
              <a:defRPr/>
            </a:pPr>
            <a:r>
              <a:rPr lang="en-IN" altLang="en-US" sz="2000" dirty="0">
                <a:ea typeface="Cambria Math" panose="02040503050406030204" pitchFamily="18" charset="0"/>
                <a:cs typeface="Cambria Math" panose="02040503050406030204" pitchFamily="18" charset="0"/>
              </a:rPr>
              <a:t>Persons supplying online information &amp; database access or retrieval services from a place outside India to an unregistered person;</a:t>
            </a:r>
            <a:r>
              <a:rPr lang="en-IN" altLang="en-US" sz="2400" b="1" dirty="0">
                <a:ea typeface="Cambria Math" panose="02040503050406030204" pitchFamily="18" charset="0"/>
                <a:cs typeface="Cambria Math" panose="02040503050406030204" pitchFamily="18" charset="0"/>
              </a:rPr>
              <a:t> </a:t>
            </a:r>
          </a:p>
          <a:p>
            <a:pPr marL="342900" lvl="1" indent="-342900" algn="just" eaLnBrk="1" hangingPunct="1">
              <a:spcBef>
                <a:spcPts val="0"/>
              </a:spcBef>
              <a:defRPr/>
            </a:pPr>
            <a:endParaRPr lang="en-IN" altLang="en-US" sz="2400" b="1"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Courier New" panose="02070309020205020404" pitchFamily="49" charset="0"/>
              <a:buChar char="o"/>
              <a:defRPr/>
            </a:pPr>
            <a:endParaRPr lang="en-IN" altLang="en-US" sz="2000"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5222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7E1F3113-563D-494F-9C33-A121AD6C3071}" type="slidenum">
              <a:rPr lang="en-IN" altLang="en-US">
                <a:solidFill>
                  <a:schemeClr val="bg1"/>
                </a:solidFill>
              </a:rPr>
              <a:pPr>
                <a:spcBef>
                  <a:spcPct val="0"/>
                </a:spcBef>
                <a:buClrTx/>
                <a:buSzTx/>
                <a:buFontTx/>
                <a:buNone/>
              </a:pPr>
              <a:t>28</a:t>
            </a:fld>
            <a:endParaRPr lang="en-IN" altLang="en-US">
              <a:solidFill>
                <a:schemeClr val="bg1"/>
              </a:solidFill>
            </a:endParaRPr>
          </a:p>
        </p:txBody>
      </p:sp>
    </p:spTree>
    <p:extLst>
      <p:ext uri="{BB962C8B-B14F-4D97-AF65-F5344CB8AC3E}">
        <p14:creationId xmlns:p14="http://schemas.microsoft.com/office/powerpoint/2010/main" val="9312128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IN"/>
              <a:t>© Indirect Taxes Committee, ICAI</a:t>
            </a:r>
          </a:p>
        </p:txBody>
      </p:sp>
      <p:sp>
        <p:nvSpPr>
          <p:cNvPr id="5325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806CDBA6-BE10-452E-A40B-11D6376FB356}" type="slidenum">
              <a:rPr lang="en-IN" altLang="en-US">
                <a:solidFill>
                  <a:schemeClr val="bg1"/>
                </a:solidFill>
              </a:rPr>
              <a:pPr>
                <a:spcBef>
                  <a:spcPct val="0"/>
                </a:spcBef>
                <a:buClrTx/>
                <a:buSzTx/>
                <a:buFontTx/>
                <a:buNone/>
              </a:pPr>
              <a:t>29</a:t>
            </a:fld>
            <a:endParaRPr lang="en-IN" altLang="en-US">
              <a:solidFill>
                <a:schemeClr val="bg1"/>
              </a:solidFill>
            </a:endParaRPr>
          </a:p>
        </p:txBody>
      </p:sp>
      <p:sp>
        <p:nvSpPr>
          <p:cNvPr id="5" name="Rectangle 4"/>
          <p:cNvSpPr/>
          <p:nvPr/>
        </p:nvSpPr>
        <p:spPr>
          <a:xfrm>
            <a:off x="2828925" y="2828925"/>
            <a:ext cx="6615113" cy="1446213"/>
          </a:xfrm>
          <a:prstGeom prst="rect">
            <a:avLst/>
          </a:prstGeom>
        </p:spPr>
        <p:txBody>
          <a:bodyPr>
            <a:spAutoFit/>
          </a:bodyPr>
          <a:lstStyle/>
          <a:p>
            <a:pPr algn="ctr">
              <a:defRPr/>
            </a:pPr>
            <a: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t>Exemptions</a:t>
            </a:r>
            <a:b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br>
            <a:endPar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b="1" dirty="0"/>
              <a:t>Exempt supplies, non-taxable supplies and zero-rated supplies</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1216025" y="1633538"/>
            <a:ext cx="9136063" cy="4757737"/>
          </a:xfrm>
        </p:spPr>
        <p:txBody>
          <a:bodyPr/>
          <a:lstStyle/>
          <a:p>
            <a:pPr marL="342900" lvl="1"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Section 2(44) – “exempt supply” means supply of any goods and/ or services</a:t>
            </a:r>
          </a:p>
          <a:p>
            <a:pPr marL="342900" lvl="1" indent="-342900" algn="just" eaLnBrk="1" hangingPunct="1">
              <a:spcBef>
                <a:spcPts val="0"/>
              </a:spcBef>
              <a:buFont typeface="Wingdings" panose="05000000000000000000" pitchFamily="2" charset="2"/>
              <a:buChar char="§"/>
              <a:defRPr/>
            </a:pPr>
            <a:endParaRPr lang="en-IN" altLang="en-US" sz="800" b="1" dirty="0">
              <a:ea typeface="Cambria Math" panose="02040503050406030204" pitchFamily="18" charset="0"/>
              <a:cs typeface="Cambria Math" panose="02040503050406030204" pitchFamily="18" charset="0"/>
            </a:endParaRPr>
          </a:p>
          <a:p>
            <a:pPr marL="628650" lvl="1" indent="-342900" algn="just" eaLnBrk="1" hangingPunct="1">
              <a:spcBef>
                <a:spcPts val="0"/>
              </a:spcBef>
              <a:defRPr/>
            </a:pPr>
            <a:r>
              <a:rPr lang="en-IN" altLang="en-US" dirty="0">
                <a:ea typeface="Cambria Math" panose="02040503050406030204" pitchFamily="18" charset="0"/>
                <a:cs typeface="Cambria Math" panose="02040503050406030204" pitchFamily="18" charset="0"/>
              </a:rPr>
              <a:t>which are </a:t>
            </a:r>
            <a:r>
              <a:rPr lang="en-IN" altLang="en-US" u="sng" dirty="0">
                <a:ea typeface="Cambria Math" panose="02040503050406030204" pitchFamily="18" charset="0"/>
                <a:cs typeface="Cambria Math" panose="02040503050406030204" pitchFamily="18" charset="0"/>
              </a:rPr>
              <a:t>not taxable</a:t>
            </a:r>
            <a:r>
              <a:rPr lang="en-IN" altLang="en-US" dirty="0">
                <a:ea typeface="Cambria Math" panose="02040503050406030204" pitchFamily="18" charset="0"/>
                <a:cs typeface="Cambria Math" panose="02040503050406030204" pitchFamily="18" charset="0"/>
              </a:rPr>
              <a:t> (do not include </a:t>
            </a:r>
            <a:r>
              <a:rPr lang="en-IN" altLang="en-US" dirty="0" err="1">
                <a:ea typeface="Cambria Math" panose="02040503050406030204" pitchFamily="18" charset="0"/>
                <a:cs typeface="Cambria Math" panose="02040503050406030204" pitchFamily="18" charset="0"/>
              </a:rPr>
              <a:t>Sch</a:t>
            </a:r>
            <a:r>
              <a:rPr lang="en-IN" altLang="en-US" dirty="0">
                <a:ea typeface="Cambria Math" panose="02040503050406030204" pitchFamily="18" charset="0"/>
                <a:cs typeface="Cambria Math" panose="02040503050406030204" pitchFamily="18" charset="0"/>
              </a:rPr>
              <a:t> III &amp; IV)</a:t>
            </a:r>
          </a:p>
          <a:p>
            <a:pPr marL="628650" lvl="1" indent="-342900" algn="just" eaLnBrk="1" hangingPunct="1">
              <a:spcBef>
                <a:spcPts val="0"/>
              </a:spcBef>
              <a:defRPr/>
            </a:pPr>
            <a:r>
              <a:rPr lang="en-IN" altLang="en-US" dirty="0">
                <a:ea typeface="Cambria Math" panose="02040503050406030204" pitchFamily="18" charset="0"/>
                <a:cs typeface="Cambria Math" panose="02040503050406030204" pitchFamily="18" charset="0"/>
              </a:rPr>
              <a:t>and includes such supply of goods and/ or services </a:t>
            </a:r>
          </a:p>
          <a:p>
            <a:pPr marL="971550" lvl="1" indent="-342900" algn="just" eaLnBrk="1" hangingPunct="1">
              <a:spcBef>
                <a:spcPts val="0"/>
              </a:spcBef>
              <a:buFont typeface="Courier New" panose="02070309020205020404" pitchFamily="49" charset="0"/>
              <a:buChar char="o"/>
              <a:defRPr/>
            </a:pPr>
            <a:r>
              <a:rPr lang="en-IN" altLang="en-US" dirty="0">
                <a:ea typeface="Cambria Math" panose="02040503050406030204" pitchFamily="18" charset="0"/>
                <a:cs typeface="Cambria Math" panose="02040503050406030204" pitchFamily="18" charset="0"/>
              </a:rPr>
              <a:t>which attract nil rate of tax; or </a:t>
            </a:r>
          </a:p>
          <a:p>
            <a:pPr marL="971550" lvl="1" indent="-342900" algn="just" eaLnBrk="1" hangingPunct="1">
              <a:spcBef>
                <a:spcPts val="0"/>
              </a:spcBef>
              <a:buFont typeface="Courier New" panose="02070309020205020404" pitchFamily="49" charset="0"/>
              <a:buChar char="o"/>
              <a:defRPr/>
            </a:pPr>
            <a:r>
              <a:rPr lang="en-IN" altLang="en-US" dirty="0">
                <a:ea typeface="Cambria Math" panose="02040503050406030204" pitchFamily="18" charset="0"/>
                <a:cs typeface="Cambria Math" panose="02040503050406030204" pitchFamily="18" charset="0"/>
              </a:rPr>
              <a:t>which may be exempt from tax under </a:t>
            </a:r>
            <a:r>
              <a:rPr lang="en-IN" altLang="en-US" u="sng" dirty="0">
                <a:ea typeface="Cambria Math" panose="02040503050406030204" pitchFamily="18" charset="0"/>
                <a:cs typeface="Cambria Math" panose="02040503050406030204" pitchFamily="18" charset="0"/>
              </a:rPr>
              <a:t>Section 11</a:t>
            </a:r>
          </a:p>
          <a:p>
            <a:pPr marL="628650" lvl="1" indent="-342900" algn="just" eaLnBrk="1" hangingPunct="1">
              <a:spcBef>
                <a:spcPts val="0"/>
              </a:spcBef>
              <a:defRPr/>
            </a:pPr>
            <a:endParaRPr lang="en-IN" altLang="en-US" sz="2000" dirty="0">
              <a:ea typeface="Cambria Math" panose="02040503050406030204" pitchFamily="18" charset="0"/>
              <a:cs typeface="Cambria Math" panose="02040503050406030204" pitchFamily="18" charset="0"/>
            </a:endParaRPr>
          </a:p>
          <a:p>
            <a:pPr marL="363538" indent="-363538" algn="just" eaLnBrk="1" hangingPunct="1">
              <a:spcBef>
                <a:spcPts val="0"/>
              </a:spcBef>
              <a:defRPr/>
            </a:pPr>
            <a:r>
              <a:rPr lang="en-IN" altLang="en-US" dirty="0">
                <a:ea typeface="Cambria Math" panose="02040503050406030204" pitchFamily="18" charset="0"/>
                <a:cs typeface="Cambria Math" panose="02040503050406030204" pitchFamily="18" charset="0"/>
              </a:rPr>
              <a:t>Section 2(100) – “non-taxable supply” means a supply of goods or services which is not chargeable to tax under this Act</a:t>
            </a: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Section 16(1) of IGST Act – “zero-rated supply” means any of the following taxable supply of goods and/or services, namely -</a:t>
            </a:r>
          </a:p>
          <a:p>
            <a:pPr marL="628650" lvl="1" indent="-342900" algn="just" eaLnBrk="1" hangingPunct="1">
              <a:spcBef>
                <a:spcPts val="0"/>
              </a:spcBef>
              <a:buFont typeface="+mj-lt"/>
              <a:buAutoNum type="alphaLcParenR"/>
              <a:defRPr/>
            </a:pPr>
            <a:r>
              <a:rPr lang="en-IN" altLang="en-US" dirty="0">
                <a:ea typeface="Cambria Math" panose="02040503050406030204" pitchFamily="18" charset="0"/>
                <a:cs typeface="Cambria Math" panose="02040503050406030204" pitchFamily="18" charset="0"/>
              </a:rPr>
              <a:t>Export of goods and/or services</a:t>
            </a:r>
          </a:p>
          <a:p>
            <a:pPr marL="628650" lvl="1" indent="-342900" algn="just" eaLnBrk="1" hangingPunct="1">
              <a:spcBef>
                <a:spcPts val="0"/>
              </a:spcBef>
              <a:buFont typeface="+mj-lt"/>
              <a:buAutoNum type="alphaLcParenR"/>
              <a:defRPr/>
            </a:pPr>
            <a:r>
              <a:rPr lang="en-IN" altLang="en-US" dirty="0">
                <a:ea typeface="Cambria Math" panose="02040503050406030204" pitchFamily="18" charset="0"/>
                <a:cs typeface="Cambria Math" panose="02040503050406030204" pitchFamily="18" charset="0"/>
              </a:rPr>
              <a:t>Supply of goods and/or services to a SEZ developer or an SEZ unit</a:t>
            </a:r>
          </a:p>
          <a:p>
            <a:pPr marL="628650" lvl="1" indent="-342900" algn="just" eaLnBrk="1" hangingPunct="1">
              <a:spcBef>
                <a:spcPts val="0"/>
              </a:spcBef>
              <a:defRPr/>
            </a:pPr>
            <a:endParaRPr lang="en-IN" altLang="en-US" dirty="0">
              <a:ea typeface="Cambria Math" panose="02040503050406030204" pitchFamily="18" charset="0"/>
              <a:cs typeface="Cambria Math" panose="02040503050406030204" pitchFamily="18" charset="0"/>
            </a:endParaRPr>
          </a:p>
          <a:p>
            <a:pPr marL="628650" lvl="1" indent="-342900" algn="just" eaLnBrk="1" hangingPunct="1">
              <a:spcBef>
                <a:spcPts val="0"/>
              </a:spcBef>
              <a:defRPr/>
            </a:pPr>
            <a:endParaRPr lang="en-IN" altLang="en-US" sz="2000"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5427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9C5DE2F7-3F92-42FE-B654-A70ABEA04469}" type="slidenum">
              <a:rPr lang="en-IN" altLang="en-US">
                <a:solidFill>
                  <a:schemeClr val="bg1"/>
                </a:solidFill>
              </a:rPr>
              <a:pPr>
                <a:spcBef>
                  <a:spcPct val="0"/>
                </a:spcBef>
                <a:buClrTx/>
                <a:buSzTx/>
                <a:buFontTx/>
                <a:buNone/>
              </a:pPr>
              <a:t>30</a:t>
            </a:fld>
            <a:endParaRPr lang="en-IN" altLang="en-US">
              <a:solidFill>
                <a:schemeClr val="bg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b="1" dirty="0"/>
              <a:t>Exemptions provided to certain persons</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1216025" y="1633538"/>
            <a:ext cx="9871075" cy="4757737"/>
          </a:xfrm>
        </p:spPr>
        <p:txBody>
          <a:bodyPr/>
          <a:lstStyle/>
          <a:p>
            <a:pPr marL="342900" lvl="1"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Schedule IV of Model GST Law provides indicative list of services provided by Central/ State Governments, Local authorities, Governmental Authorities</a:t>
            </a:r>
          </a:p>
          <a:p>
            <a:pPr marL="628650" lvl="1" indent="-342900" algn="just" eaLnBrk="1" hangingPunct="1">
              <a:spcBef>
                <a:spcPts val="0"/>
              </a:spcBef>
              <a:defRPr/>
            </a:pPr>
            <a:r>
              <a:rPr lang="en-IN" altLang="en-US" sz="2000" dirty="0">
                <a:ea typeface="Cambria Math" panose="02040503050406030204" pitchFamily="18" charset="0"/>
                <a:cs typeface="Cambria Math" panose="02040503050406030204" pitchFamily="18" charset="0"/>
              </a:rPr>
              <a:t>These shall not be shall be treated as </a:t>
            </a:r>
            <a:r>
              <a:rPr lang="en-IN" altLang="en-US" sz="2000" b="1" u="sng" dirty="0">
                <a:ea typeface="Cambria Math" panose="02040503050406030204" pitchFamily="18" charset="0"/>
                <a:cs typeface="Cambria Math" panose="02040503050406030204" pitchFamily="18" charset="0"/>
              </a:rPr>
              <a:t>“neither a supply of goods nor a supply of services”</a:t>
            </a:r>
          </a:p>
          <a:p>
            <a:pPr marL="628650" lvl="1" indent="-342900" algn="just" eaLnBrk="1" hangingPunct="1">
              <a:spcBef>
                <a:spcPts val="0"/>
              </a:spcBef>
              <a:defRPr/>
            </a:pPr>
            <a:endParaRPr lang="en-IN" altLang="en-US" sz="11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Examples:</a:t>
            </a:r>
          </a:p>
          <a:p>
            <a:pPr marL="342900" lvl="1" indent="-342900" algn="just" eaLnBrk="1" hangingPunct="1">
              <a:spcBef>
                <a:spcPts val="0"/>
              </a:spcBef>
              <a:buFont typeface="Wingdings" panose="05000000000000000000" pitchFamily="2" charset="2"/>
              <a:buChar char="§"/>
              <a:defRPr/>
            </a:pPr>
            <a:endParaRPr lang="en-IN" altLang="en-US" sz="800" dirty="0">
              <a:ea typeface="Cambria Math" panose="02040503050406030204" pitchFamily="18" charset="0"/>
              <a:cs typeface="Cambria Math" panose="02040503050406030204" pitchFamily="18" charset="0"/>
            </a:endParaRPr>
          </a:p>
          <a:p>
            <a:pPr marL="628650" lvl="1" indent="-342900" algn="just" eaLnBrk="1" hangingPunct="1">
              <a:spcBef>
                <a:spcPts val="0"/>
              </a:spcBef>
              <a:defRPr/>
            </a:pPr>
            <a:r>
              <a:rPr lang="en-IN" altLang="en-US" dirty="0">
                <a:ea typeface="Cambria Math" panose="02040503050406030204" pitchFamily="18" charset="0"/>
                <a:cs typeface="Cambria Math" panose="02040503050406030204" pitchFamily="18" charset="0"/>
              </a:rPr>
              <a:t>Issue of passport, visa, driving license, birth certificate or death certificate </a:t>
            </a:r>
          </a:p>
          <a:p>
            <a:pPr marL="1071563" lvl="1" indent="-342900" algn="just" eaLnBrk="1" hangingPunct="1">
              <a:spcBef>
                <a:spcPts val="0"/>
              </a:spcBef>
              <a:buFont typeface="Courier New" panose="02070309020205020404" pitchFamily="49" charset="0"/>
              <a:buChar char="o"/>
              <a:defRPr/>
            </a:pPr>
            <a:r>
              <a:rPr lang="en-IN" altLang="en-US" dirty="0">
                <a:ea typeface="Cambria Math" panose="02040503050406030204" pitchFamily="18" charset="0"/>
                <a:cs typeface="Cambria Math" panose="02040503050406030204" pitchFamily="18" charset="0"/>
              </a:rPr>
              <a:t>By a Government or a local authority to individuals</a:t>
            </a:r>
          </a:p>
          <a:p>
            <a:pPr marL="1071563" lvl="1" indent="-342900" algn="just" eaLnBrk="1" hangingPunct="1">
              <a:spcBef>
                <a:spcPts val="0"/>
              </a:spcBef>
              <a:buFont typeface="Courier New" panose="02070309020205020404" pitchFamily="49" charset="0"/>
              <a:buChar char="o"/>
              <a:defRPr/>
            </a:pPr>
            <a:r>
              <a:rPr lang="en-IN" altLang="en-US" dirty="0">
                <a:ea typeface="Cambria Math" panose="02040503050406030204" pitchFamily="18" charset="0"/>
                <a:cs typeface="Cambria Math" panose="02040503050406030204" pitchFamily="18" charset="0"/>
              </a:rPr>
              <a:t>In discharge of its statutory powers</a:t>
            </a:r>
          </a:p>
          <a:p>
            <a:pPr marL="1071563" lvl="1" indent="-342900" algn="just" eaLnBrk="1" hangingPunct="1">
              <a:spcBef>
                <a:spcPts val="0"/>
              </a:spcBef>
              <a:buFont typeface="Courier New" panose="02070309020205020404" pitchFamily="49" charset="0"/>
              <a:buChar char="o"/>
              <a:defRPr/>
            </a:pPr>
            <a:endParaRPr lang="en-IN" altLang="en-US" sz="800" dirty="0">
              <a:ea typeface="Cambria Math" panose="02040503050406030204" pitchFamily="18" charset="0"/>
              <a:cs typeface="Cambria Math" panose="02040503050406030204" pitchFamily="18" charset="0"/>
            </a:endParaRPr>
          </a:p>
          <a:p>
            <a:pPr marL="628650" lvl="1" indent="-342900" algn="just" eaLnBrk="1" hangingPunct="1">
              <a:spcBef>
                <a:spcPts val="0"/>
              </a:spcBef>
              <a:defRPr/>
            </a:pPr>
            <a:r>
              <a:rPr lang="en-IN" altLang="en-US" dirty="0">
                <a:ea typeface="Cambria Math" panose="02040503050406030204" pitchFamily="18" charset="0"/>
                <a:cs typeface="Cambria Math" panose="02040503050406030204" pitchFamily="18" charset="0"/>
              </a:rPr>
              <a:t>Services towards currency, coinage &amp; legal tender, and foreign exchange by Government to any person</a:t>
            </a:r>
          </a:p>
          <a:p>
            <a:pPr marL="285750" lvl="1" indent="0" algn="just" eaLnBrk="1" hangingPunct="1">
              <a:spcBef>
                <a:spcPts val="0"/>
              </a:spcBef>
              <a:buFont typeface="Wingdings 3" panose="05040102010807070707" pitchFamily="18" charset="2"/>
              <a:buNone/>
              <a:defRPr/>
            </a:pPr>
            <a:endParaRPr lang="en-IN" altLang="en-US" sz="800" dirty="0">
              <a:ea typeface="Cambria Math" panose="02040503050406030204" pitchFamily="18" charset="0"/>
              <a:cs typeface="Cambria Math" panose="02040503050406030204" pitchFamily="18" charset="0"/>
            </a:endParaRPr>
          </a:p>
          <a:p>
            <a:pPr marL="628650" lvl="1" indent="-342900" algn="just" eaLnBrk="1" hangingPunct="1">
              <a:spcBef>
                <a:spcPts val="0"/>
              </a:spcBef>
              <a:defRPr/>
            </a:pPr>
            <a:r>
              <a:rPr lang="en-IN" altLang="en-US" dirty="0">
                <a:ea typeface="Cambria Math" panose="02040503050406030204" pitchFamily="18" charset="0"/>
                <a:cs typeface="Cambria Math" panose="02040503050406030204" pitchFamily="18" charset="0"/>
              </a:rPr>
              <a:t>Services by a Government or local authority in the course of discharging any liability on account of any tax levied by such Government or local authority. </a:t>
            </a:r>
          </a:p>
          <a:p>
            <a:pPr marL="628650" lvl="1" indent="-342900" algn="just" eaLnBrk="1" hangingPunct="1">
              <a:spcBef>
                <a:spcPts val="0"/>
              </a:spcBef>
              <a:defRPr/>
            </a:pPr>
            <a:endParaRPr lang="en-IN" altLang="en-US" dirty="0">
              <a:ea typeface="Cambria Math" panose="02040503050406030204" pitchFamily="18" charset="0"/>
              <a:cs typeface="Cambria Math" panose="02040503050406030204" pitchFamily="18" charset="0"/>
            </a:endParaRPr>
          </a:p>
          <a:p>
            <a:pPr marL="628650" lvl="1" indent="-342900" algn="just" eaLnBrk="1" hangingPunct="1">
              <a:spcBef>
                <a:spcPts val="0"/>
              </a:spcBef>
              <a:defRPr/>
            </a:pPr>
            <a:endParaRPr lang="en-IN" altLang="en-US" dirty="0">
              <a:ea typeface="Cambria Math" panose="02040503050406030204" pitchFamily="18" charset="0"/>
              <a:cs typeface="Cambria Math" panose="02040503050406030204" pitchFamily="18" charset="0"/>
            </a:endParaRPr>
          </a:p>
          <a:p>
            <a:pPr marL="628650" lvl="1" indent="-342900" algn="just" eaLnBrk="1" hangingPunct="1">
              <a:spcBef>
                <a:spcPts val="0"/>
              </a:spcBef>
              <a:defRPr/>
            </a:pPr>
            <a:endParaRPr lang="en-IN" altLang="en-US" sz="2000"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5530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9FBFC9B2-CE3D-4B49-80EE-F31FEA6625CA}" type="slidenum">
              <a:rPr lang="en-IN" altLang="en-US">
                <a:solidFill>
                  <a:schemeClr val="bg1"/>
                </a:solidFill>
              </a:rPr>
              <a:pPr>
                <a:spcBef>
                  <a:spcPct val="0"/>
                </a:spcBef>
                <a:buClrTx/>
                <a:buSzTx/>
                <a:buFontTx/>
                <a:buNone/>
              </a:pPr>
              <a:t>31</a:t>
            </a:fld>
            <a:endParaRPr lang="en-IN" altLang="en-US">
              <a:solidFill>
                <a:schemeClr val="bg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7349" name="Elbow Connector 57348"/>
          <p:cNvCxnSpPr/>
          <p:nvPr/>
        </p:nvCxnSpPr>
        <p:spPr>
          <a:xfrm rot="5400000">
            <a:off x="2937232" y="2792013"/>
            <a:ext cx="1113818" cy="863257"/>
          </a:xfrm>
          <a:prstGeom prst="bentConnector3">
            <a:avLst>
              <a:gd name="adj1" fmla="val 100822"/>
            </a:avLst>
          </a:prstGeom>
          <a:ln>
            <a:tailEnd type="triangle"/>
          </a:ln>
        </p:spPr>
        <p:style>
          <a:lnRef idx="3">
            <a:schemeClr val="dk1"/>
          </a:lnRef>
          <a:fillRef idx="0">
            <a:schemeClr val="dk1"/>
          </a:fillRef>
          <a:effectRef idx="2">
            <a:schemeClr val="dk1"/>
          </a:effectRef>
          <a:fontRef idx="minor">
            <a:schemeClr val="tx1"/>
          </a:fontRef>
        </p:style>
      </p:cxnSp>
      <p:cxnSp>
        <p:nvCxnSpPr>
          <p:cNvPr id="62" name="Elbow Connector 61"/>
          <p:cNvCxnSpPr/>
          <p:nvPr/>
        </p:nvCxnSpPr>
        <p:spPr>
          <a:xfrm>
            <a:off x="3394432" y="2929901"/>
            <a:ext cx="1113818" cy="863257"/>
          </a:xfrm>
          <a:prstGeom prst="bentConnector3">
            <a:avLst/>
          </a:prstGeom>
          <a:ln>
            <a:tailEnd type="triangle"/>
          </a:ln>
        </p:spPr>
        <p:style>
          <a:lnRef idx="3">
            <a:schemeClr val="dk1"/>
          </a:lnRef>
          <a:fillRef idx="0">
            <a:schemeClr val="dk1"/>
          </a:fillRef>
          <a:effectRef idx="2">
            <a:schemeClr val="dk1"/>
          </a:effectRef>
          <a:fontRef idx="minor">
            <a:schemeClr val="tx1"/>
          </a:fontRef>
        </p:style>
      </p:cxnSp>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b="1" dirty="0"/>
              <a:t>Power to grant exemptions: Sec. 11 Model GST Law</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5734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672EBAEF-6EC5-4CFB-B627-D3691444EAE9}" type="slidenum">
              <a:rPr lang="en-IN" altLang="en-US">
                <a:solidFill>
                  <a:schemeClr val="bg1"/>
                </a:solidFill>
              </a:rPr>
              <a:pPr>
                <a:spcBef>
                  <a:spcPct val="0"/>
                </a:spcBef>
                <a:buClrTx/>
                <a:buSzTx/>
                <a:buFontTx/>
                <a:buNone/>
              </a:pPr>
              <a:t>32</a:t>
            </a:fld>
            <a:endParaRPr lang="en-IN" altLang="en-US">
              <a:solidFill>
                <a:schemeClr val="bg1"/>
              </a:solidFill>
            </a:endParaRPr>
          </a:p>
        </p:txBody>
      </p:sp>
      <p:sp>
        <p:nvSpPr>
          <p:cNvPr id="16422" name="Footer Placeholder 16421"/>
          <p:cNvSpPr>
            <a:spLocks noGrp="1"/>
          </p:cNvSpPr>
          <p:nvPr>
            <p:ph type="ftr" sz="quarter" idx="11"/>
          </p:nvPr>
        </p:nvSpPr>
        <p:spPr>
          <a:xfrm>
            <a:off x="142875" y="6450013"/>
            <a:ext cx="3859213" cy="304800"/>
          </a:xfrm>
        </p:spPr>
        <p:txBody>
          <a:bodyPr/>
          <a:lstStyle/>
          <a:p>
            <a:pPr>
              <a:defRPr/>
            </a:pPr>
            <a:r>
              <a:rPr lang="en-IN"/>
              <a:t>© Indirect Taxes Committee, ICAI</a:t>
            </a:r>
          </a:p>
        </p:txBody>
      </p:sp>
      <p:sp>
        <p:nvSpPr>
          <p:cNvPr id="57353" name="Oval 2"/>
          <p:cNvSpPr>
            <a:spLocks noChangeArrowheads="1"/>
          </p:cNvSpPr>
          <p:nvPr/>
        </p:nvSpPr>
        <p:spPr bwMode="auto">
          <a:xfrm>
            <a:off x="9977438" y="1542370"/>
            <a:ext cx="1524000" cy="392112"/>
          </a:xfrm>
          <a:prstGeom prst="ellipse">
            <a:avLst/>
          </a:prstGeom>
          <a:solidFill>
            <a:srgbClr val="000000"/>
          </a:solidFill>
          <a:ln w="38100">
            <a:solidFill>
              <a:srgbClr val="F2F2F2"/>
            </a:solidFill>
            <a:round/>
            <a:headEnd/>
            <a:tailEnd/>
          </a:ln>
          <a:effectLst>
            <a:outerShdw dist="28398" dir="3806097" algn="ctr" rotWithShape="0">
              <a:srgbClr val="7F7F7F">
                <a:alpha val="50000"/>
              </a:srgbClr>
            </a:outerShdw>
          </a:effec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lgn="ctr">
              <a:spcBef>
                <a:spcPct val="0"/>
              </a:spcBef>
              <a:spcAft>
                <a:spcPts val="1000"/>
              </a:spcAft>
              <a:buClrTx/>
              <a:buSzTx/>
              <a:buFontTx/>
              <a:buNone/>
            </a:pPr>
            <a:r>
              <a:rPr lang="en-US" altLang="en-US" sz="1600" dirty="0">
                <a:solidFill>
                  <a:schemeClr val="bg1"/>
                </a:solidFill>
                <a:latin typeface="Cambria Math" panose="02040503050406030204" pitchFamily="18" charset="0"/>
                <a:ea typeface="Cambria Math" panose="02040503050406030204" pitchFamily="18" charset="0"/>
                <a:cs typeface="Cambria Math" panose="02040503050406030204" pitchFamily="18" charset="0"/>
              </a:rPr>
              <a:t>S.11 (3)</a:t>
            </a:r>
          </a:p>
        </p:txBody>
      </p:sp>
      <p:sp>
        <p:nvSpPr>
          <p:cNvPr id="6" name="Freeform 5"/>
          <p:cNvSpPr/>
          <p:nvPr/>
        </p:nvSpPr>
        <p:spPr>
          <a:xfrm>
            <a:off x="9262062" y="3107196"/>
            <a:ext cx="91440" cy="291052"/>
          </a:xfrm>
          <a:custGeom>
            <a:avLst/>
            <a:gdLst/>
            <a:ahLst/>
            <a:cxnLst/>
            <a:rect l="0" t="0" r="0" b="0"/>
            <a:pathLst>
              <a:path>
                <a:moveTo>
                  <a:pt x="45720" y="0"/>
                </a:moveTo>
                <a:lnTo>
                  <a:pt x="45720" y="291052"/>
                </a:lnTo>
              </a:path>
            </a:pathLst>
          </a:custGeom>
          <a:noFill/>
        </p:spPr>
        <p:style>
          <a:lnRef idx="2">
            <a:schemeClr val="dk2">
              <a:shade val="8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sp>
      <p:sp>
        <p:nvSpPr>
          <p:cNvPr id="7" name="Freeform 6"/>
          <p:cNvSpPr/>
          <p:nvPr/>
        </p:nvSpPr>
        <p:spPr>
          <a:xfrm>
            <a:off x="9247546" y="2335582"/>
            <a:ext cx="91440" cy="291052"/>
          </a:xfrm>
          <a:custGeom>
            <a:avLst/>
            <a:gdLst/>
            <a:ahLst/>
            <a:cxnLst/>
            <a:rect l="0" t="0" r="0" b="0"/>
            <a:pathLst>
              <a:path>
                <a:moveTo>
                  <a:pt x="45720" y="0"/>
                </a:moveTo>
                <a:lnTo>
                  <a:pt x="45720" y="291052"/>
                </a:lnTo>
              </a:path>
            </a:pathLst>
          </a:custGeom>
          <a:noFill/>
        </p:spPr>
        <p:style>
          <a:lnRef idx="2">
            <a:schemeClr val="dk2">
              <a:shade val="8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sp>
      <p:sp>
        <p:nvSpPr>
          <p:cNvPr id="8" name="Freeform 7"/>
          <p:cNvSpPr/>
          <p:nvPr/>
        </p:nvSpPr>
        <p:spPr>
          <a:xfrm>
            <a:off x="6432282" y="1709827"/>
            <a:ext cx="3136757" cy="291052"/>
          </a:xfrm>
          <a:custGeom>
            <a:avLst/>
            <a:gdLst/>
            <a:ahLst/>
            <a:cxnLst/>
            <a:rect l="0" t="0" r="0" b="0"/>
            <a:pathLst>
              <a:path>
                <a:moveTo>
                  <a:pt x="0" y="0"/>
                </a:moveTo>
                <a:lnTo>
                  <a:pt x="0" y="145526"/>
                </a:lnTo>
                <a:lnTo>
                  <a:pt x="3136757" y="145526"/>
                </a:lnTo>
                <a:lnTo>
                  <a:pt x="3136757" y="291052"/>
                </a:lnTo>
              </a:path>
            </a:pathLst>
          </a:custGeom>
          <a:noFill/>
        </p:spPr>
        <p:style>
          <a:lnRef idx="2">
            <a:schemeClr val="dk2">
              <a:shade val="6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sp>
      <p:sp>
        <p:nvSpPr>
          <p:cNvPr id="14" name="Freeform 13"/>
          <p:cNvSpPr/>
          <p:nvPr/>
        </p:nvSpPr>
        <p:spPr>
          <a:xfrm>
            <a:off x="3880050" y="2335582"/>
            <a:ext cx="91440" cy="291052"/>
          </a:xfrm>
          <a:custGeom>
            <a:avLst/>
            <a:gdLst/>
            <a:ahLst/>
            <a:cxnLst/>
            <a:rect l="0" t="0" r="0" b="0"/>
            <a:pathLst>
              <a:path>
                <a:moveTo>
                  <a:pt x="48949" y="0"/>
                </a:moveTo>
                <a:lnTo>
                  <a:pt x="48949" y="145526"/>
                </a:lnTo>
                <a:lnTo>
                  <a:pt x="45720" y="145526"/>
                </a:lnTo>
                <a:lnTo>
                  <a:pt x="45720" y="291052"/>
                </a:lnTo>
              </a:path>
            </a:pathLst>
          </a:custGeom>
          <a:noFill/>
        </p:spPr>
        <p:style>
          <a:lnRef idx="2">
            <a:schemeClr val="dk2">
              <a:shade val="8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sp>
      <p:sp>
        <p:nvSpPr>
          <p:cNvPr id="15" name="Freeform 14"/>
          <p:cNvSpPr/>
          <p:nvPr/>
        </p:nvSpPr>
        <p:spPr>
          <a:xfrm>
            <a:off x="3928999" y="1709827"/>
            <a:ext cx="2503282" cy="291052"/>
          </a:xfrm>
          <a:custGeom>
            <a:avLst/>
            <a:gdLst/>
            <a:ahLst/>
            <a:cxnLst/>
            <a:rect l="0" t="0" r="0" b="0"/>
            <a:pathLst>
              <a:path>
                <a:moveTo>
                  <a:pt x="2503282" y="0"/>
                </a:moveTo>
                <a:lnTo>
                  <a:pt x="2503282" y="145526"/>
                </a:lnTo>
                <a:lnTo>
                  <a:pt x="0" y="145526"/>
                </a:lnTo>
                <a:lnTo>
                  <a:pt x="0" y="291052"/>
                </a:lnTo>
              </a:path>
            </a:pathLst>
          </a:custGeom>
          <a:noFill/>
        </p:spPr>
        <p:style>
          <a:lnRef idx="2">
            <a:schemeClr val="dk2">
              <a:shade val="6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sp>
      <p:sp>
        <p:nvSpPr>
          <p:cNvPr id="16" name="Freeform 15"/>
          <p:cNvSpPr/>
          <p:nvPr/>
        </p:nvSpPr>
        <p:spPr>
          <a:xfrm>
            <a:off x="2773938" y="1375681"/>
            <a:ext cx="7341464" cy="294047"/>
          </a:xfrm>
          <a:custGeom>
            <a:avLst/>
            <a:gdLst>
              <a:gd name="connsiteX0" fmla="*/ 0 w 8500852"/>
              <a:gd name="connsiteY0" fmla="*/ 0 h 517067"/>
              <a:gd name="connsiteX1" fmla="*/ 8500852 w 8500852"/>
              <a:gd name="connsiteY1" fmla="*/ 0 h 517067"/>
              <a:gd name="connsiteX2" fmla="*/ 8500852 w 8500852"/>
              <a:gd name="connsiteY2" fmla="*/ 517067 h 517067"/>
              <a:gd name="connsiteX3" fmla="*/ 0 w 8500852"/>
              <a:gd name="connsiteY3" fmla="*/ 517067 h 517067"/>
              <a:gd name="connsiteX4" fmla="*/ 0 w 8500852"/>
              <a:gd name="connsiteY4" fmla="*/ 0 h 517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0852" h="517067">
                <a:moveTo>
                  <a:pt x="0" y="0"/>
                </a:moveTo>
                <a:lnTo>
                  <a:pt x="8500852" y="0"/>
                </a:lnTo>
                <a:lnTo>
                  <a:pt x="8500852" y="517067"/>
                </a:lnTo>
                <a:lnTo>
                  <a:pt x="0" y="517067"/>
                </a:lnTo>
                <a:lnTo>
                  <a:pt x="0" y="0"/>
                </a:lnTo>
                <a:close/>
              </a:path>
            </a:pathLst>
          </a:custGeom>
        </p:spPr>
        <p:style>
          <a:lnRef idx="3">
            <a:schemeClr val="dk2">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2">
              <a:hueOff val="0"/>
              <a:satOff val="0"/>
              <a:lumOff val="0"/>
              <a:alphaOff val="0"/>
            </a:schemeClr>
          </a:fontRef>
        </p:style>
        <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a:latin typeface="+mn-lt"/>
                <a:ea typeface="Cambria Math" panose="02040503050406030204" pitchFamily="18" charset="0"/>
                <a:cs typeface="Arial" pitchFamily="34" charset="0"/>
              </a:rPr>
              <a:t>Central or State Government, based on the recommendation of the Council</a:t>
            </a:r>
            <a:endParaRPr lang="en-IN" sz="1600" kern="1200" dirty="0">
              <a:latin typeface="+mn-lt"/>
            </a:endParaRPr>
          </a:p>
        </p:txBody>
      </p:sp>
      <p:sp>
        <p:nvSpPr>
          <p:cNvPr id="17" name="Freeform 16"/>
          <p:cNvSpPr/>
          <p:nvPr/>
        </p:nvSpPr>
        <p:spPr>
          <a:xfrm>
            <a:off x="937767" y="2000879"/>
            <a:ext cx="5982463" cy="334702"/>
          </a:xfrm>
          <a:custGeom>
            <a:avLst/>
            <a:gdLst>
              <a:gd name="connsiteX0" fmla="*/ 0 w 5982463"/>
              <a:gd name="connsiteY0" fmla="*/ 0 h 334702"/>
              <a:gd name="connsiteX1" fmla="*/ 5982463 w 5982463"/>
              <a:gd name="connsiteY1" fmla="*/ 0 h 334702"/>
              <a:gd name="connsiteX2" fmla="*/ 5982463 w 5982463"/>
              <a:gd name="connsiteY2" fmla="*/ 334702 h 334702"/>
              <a:gd name="connsiteX3" fmla="*/ 0 w 5982463"/>
              <a:gd name="connsiteY3" fmla="*/ 334702 h 334702"/>
              <a:gd name="connsiteX4" fmla="*/ 0 w 5982463"/>
              <a:gd name="connsiteY4" fmla="*/ 0 h 3347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2463" h="334702">
                <a:moveTo>
                  <a:pt x="0" y="0"/>
                </a:moveTo>
                <a:lnTo>
                  <a:pt x="5982463" y="0"/>
                </a:lnTo>
                <a:lnTo>
                  <a:pt x="5982463" y="334702"/>
                </a:lnTo>
                <a:lnTo>
                  <a:pt x="0" y="334702"/>
                </a:lnTo>
                <a:lnTo>
                  <a:pt x="0" y="0"/>
                </a:lnTo>
                <a:close/>
              </a:path>
            </a:pathLst>
          </a:custGeom>
        </p:spPr>
        <p:style>
          <a:lnRef idx="3">
            <a:schemeClr val="dk2">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2">
              <a:hueOff val="0"/>
              <a:satOff val="0"/>
              <a:lumOff val="0"/>
              <a:alphaOff val="0"/>
            </a:schemeClr>
          </a:fontRef>
        </p:style>
        <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latin typeface="+mn-lt"/>
                <a:ea typeface="Cambria Math" panose="02040503050406030204" pitchFamily="18" charset="0"/>
                <a:cs typeface="Arial" pitchFamily="34" charset="0"/>
              </a:rPr>
              <a:t>On taxable goods and/ or services of any specified description</a:t>
            </a:r>
            <a:endParaRPr lang="en-IN" sz="1600" kern="1200" dirty="0">
              <a:latin typeface="+mn-lt"/>
            </a:endParaRPr>
          </a:p>
        </p:txBody>
      </p:sp>
      <p:sp>
        <p:nvSpPr>
          <p:cNvPr id="18" name="Freeform 17"/>
          <p:cNvSpPr/>
          <p:nvPr/>
        </p:nvSpPr>
        <p:spPr>
          <a:xfrm>
            <a:off x="2204952" y="2626634"/>
            <a:ext cx="3441634" cy="480561"/>
          </a:xfrm>
          <a:custGeom>
            <a:avLst/>
            <a:gdLst>
              <a:gd name="connsiteX0" fmla="*/ 0 w 3441634"/>
              <a:gd name="connsiteY0" fmla="*/ 0 h 480561"/>
              <a:gd name="connsiteX1" fmla="*/ 3441634 w 3441634"/>
              <a:gd name="connsiteY1" fmla="*/ 0 h 480561"/>
              <a:gd name="connsiteX2" fmla="*/ 3441634 w 3441634"/>
              <a:gd name="connsiteY2" fmla="*/ 480561 h 480561"/>
              <a:gd name="connsiteX3" fmla="*/ 0 w 3441634"/>
              <a:gd name="connsiteY3" fmla="*/ 480561 h 480561"/>
              <a:gd name="connsiteX4" fmla="*/ 0 w 3441634"/>
              <a:gd name="connsiteY4" fmla="*/ 0 h 4805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1634" h="480561">
                <a:moveTo>
                  <a:pt x="0" y="0"/>
                </a:moveTo>
                <a:lnTo>
                  <a:pt x="3441634" y="0"/>
                </a:lnTo>
                <a:lnTo>
                  <a:pt x="3441634" y="480561"/>
                </a:lnTo>
                <a:lnTo>
                  <a:pt x="0" y="480561"/>
                </a:lnTo>
                <a:lnTo>
                  <a:pt x="0" y="0"/>
                </a:lnTo>
                <a:close/>
              </a:path>
            </a:pathLst>
          </a:custGeom>
        </p:spPr>
        <p:style>
          <a:lnRef idx="3">
            <a:schemeClr val="dk2">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2">
              <a:hueOff val="0"/>
              <a:satOff val="0"/>
              <a:lumOff val="0"/>
              <a:alphaOff val="0"/>
            </a:schemeClr>
          </a:fontRef>
        </p:style>
        <p:txBody>
          <a:bodyPr spcFirstLastPara="0" vert="horz" wrap="square" lIns="10160" tIns="10160" rIns="10160" bIns="10160" numCol="1" spcCol="1270" anchor="ctr" anchorCtr="0">
            <a:noAutofit/>
          </a:bodyPr>
          <a:lstStyle/>
          <a:p>
            <a:pPr lvl="0" algn="ctr" defTabSz="711200">
              <a:lnSpc>
                <a:spcPct val="90000"/>
              </a:lnSpc>
              <a:spcBef>
                <a:spcPct val="0"/>
              </a:spcBef>
              <a:spcAft>
                <a:spcPts val="0"/>
              </a:spcAft>
            </a:pPr>
            <a:r>
              <a:rPr lang="en-US" sz="1600" kern="1200" dirty="0">
                <a:latin typeface="+mn-lt"/>
                <a:ea typeface="Cambria Math" panose="02040503050406030204" pitchFamily="18" charset="0"/>
                <a:cs typeface="Arial" pitchFamily="34" charset="0"/>
              </a:rPr>
              <a:t>Is satisfied that it is necessary, </a:t>
            </a:r>
          </a:p>
          <a:p>
            <a:pPr lvl="0" algn="ctr" defTabSz="711200">
              <a:lnSpc>
                <a:spcPct val="90000"/>
              </a:lnSpc>
              <a:spcBef>
                <a:spcPct val="0"/>
              </a:spcBef>
              <a:spcAft>
                <a:spcPts val="0"/>
              </a:spcAft>
            </a:pPr>
            <a:r>
              <a:rPr lang="en-US" sz="1600" kern="1200" dirty="0">
                <a:latin typeface="+mn-lt"/>
                <a:ea typeface="Cambria Math" panose="02040503050406030204" pitchFamily="18" charset="0"/>
                <a:cs typeface="Arial" pitchFamily="34" charset="0"/>
              </a:rPr>
              <a:t>in the public interest</a:t>
            </a:r>
            <a:endParaRPr lang="en-IN" sz="1600" kern="1200" dirty="0">
              <a:latin typeface="+mn-lt"/>
            </a:endParaRPr>
          </a:p>
        </p:txBody>
      </p:sp>
      <p:sp>
        <p:nvSpPr>
          <p:cNvPr id="20" name="Freeform 19"/>
          <p:cNvSpPr/>
          <p:nvPr/>
        </p:nvSpPr>
        <p:spPr>
          <a:xfrm>
            <a:off x="738773" y="3575181"/>
            <a:ext cx="2323739" cy="410738"/>
          </a:xfrm>
          <a:custGeom>
            <a:avLst/>
            <a:gdLst>
              <a:gd name="connsiteX0" fmla="*/ 0 w 2155226"/>
              <a:gd name="connsiteY0" fmla="*/ 0 h 692980"/>
              <a:gd name="connsiteX1" fmla="*/ 2155226 w 2155226"/>
              <a:gd name="connsiteY1" fmla="*/ 0 h 692980"/>
              <a:gd name="connsiteX2" fmla="*/ 2155226 w 2155226"/>
              <a:gd name="connsiteY2" fmla="*/ 692980 h 692980"/>
              <a:gd name="connsiteX3" fmla="*/ 0 w 2155226"/>
              <a:gd name="connsiteY3" fmla="*/ 692980 h 692980"/>
              <a:gd name="connsiteX4" fmla="*/ 0 w 2155226"/>
              <a:gd name="connsiteY4" fmla="*/ 0 h 692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226" h="692980">
                <a:moveTo>
                  <a:pt x="0" y="0"/>
                </a:moveTo>
                <a:lnTo>
                  <a:pt x="2155226" y="0"/>
                </a:lnTo>
                <a:lnTo>
                  <a:pt x="2155226" y="692980"/>
                </a:lnTo>
                <a:lnTo>
                  <a:pt x="0" y="692980"/>
                </a:lnTo>
                <a:lnTo>
                  <a:pt x="0" y="0"/>
                </a:lnTo>
                <a:close/>
              </a:path>
            </a:pathLst>
          </a:custGeom>
        </p:spPr>
        <p:style>
          <a:lnRef idx="3">
            <a:schemeClr val="dk2">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2">
              <a:hueOff val="0"/>
              <a:satOff val="0"/>
              <a:lumOff val="0"/>
              <a:alphaOff val="0"/>
            </a:schemeClr>
          </a:fontRef>
        </p:style>
        <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IN" sz="1600" b="1" kern="1200" dirty="0">
                <a:latin typeface="+mn-lt"/>
              </a:rPr>
              <a:t>By Notification - A</a:t>
            </a:r>
          </a:p>
        </p:txBody>
      </p:sp>
      <p:sp>
        <p:nvSpPr>
          <p:cNvPr id="21" name="Freeform 20"/>
          <p:cNvSpPr/>
          <p:nvPr/>
        </p:nvSpPr>
        <p:spPr>
          <a:xfrm>
            <a:off x="746028" y="4039075"/>
            <a:ext cx="2316485" cy="399928"/>
          </a:xfrm>
          <a:custGeom>
            <a:avLst/>
            <a:gdLst>
              <a:gd name="connsiteX0" fmla="*/ 0 w 2536338"/>
              <a:gd name="connsiteY0" fmla="*/ 0 h 692980"/>
              <a:gd name="connsiteX1" fmla="*/ 2536338 w 2536338"/>
              <a:gd name="connsiteY1" fmla="*/ 0 h 692980"/>
              <a:gd name="connsiteX2" fmla="*/ 2536338 w 2536338"/>
              <a:gd name="connsiteY2" fmla="*/ 692980 h 692980"/>
              <a:gd name="connsiteX3" fmla="*/ 0 w 2536338"/>
              <a:gd name="connsiteY3" fmla="*/ 692980 h 692980"/>
              <a:gd name="connsiteX4" fmla="*/ 0 w 2536338"/>
              <a:gd name="connsiteY4" fmla="*/ 0 h 692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6338" h="692980">
                <a:moveTo>
                  <a:pt x="0" y="0"/>
                </a:moveTo>
                <a:lnTo>
                  <a:pt x="2536338" y="0"/>
                </a:lnTo>
                <a:lnTo>
                  <a:pt x="2536338" y="692980"/>
                </a:lnTo>
                <a:lnTo>
                  <a:pt x="0" y="692980"/>
                </a:lnTo>
                <a:lnTo>
                  <a:pt x="0" y="0"/>
                </a:lnTo>
                <a:close/>
              </a:path>
            </a:pathLst>
          </a:custGeom>
        </p:spPr>
        <p:style>
          <a:lnRef idx="3">
            <a:schemeClr val="dk2">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2">
              <a:hueOff val="0"/>
              <a:satOff val="0"/>
              <a:lumOff val="0"/>
              <a:alphaOff val="0"/>
            </a:schemeClr>
          </a:fontRef>
        </p:style>
        <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IN" sz="1600" kern="1200" dirty="0">
                <a:latin typeface="+mn-lt"/>
              </a:rPr>
              <a:t>Exempt Generally</a:t>
            </a:r>
          </a:p>
        </p:txBody>
      </p:sp>
      <p:sp>
        <p:nvSpPr>
          <p:cNvPr id="22" name="Freeform 21"/>
          <p:cNvSpPr/>
          <p:nvPr/>
        </p:nvSpPr>
        <p:spPr>
          <a:xfrm>
            <a:off x="4540904" y="3558721"/>
            <a:ext cx="2153307" cy="410738"/>
          </a:xfrm>
          <a:custGeom>
            <a:avLst/>
            <a:gdLst>
              <a:gd name="connsiteX0" fmla="*/ 0 w 2240435"/>
              <a:gd name="connsiteY0" fmla="*/ 0 h 692980"/>
              <a:gd name="connsiteX1" fmla="*/ 2240435 w 2240435"/>
              <a:gd name="connsiteY1" fmla="*/ 0 h 692980"/>
              <a:gd name="connsiteX2" fmla="*/ 2240435 w 2240435"/>
              <a:gd name="connsiteY2" fmla="*/ 692980 h 692980"/>
              <a:gd name="connsiteX3" fmla="*/ 0 w 2240435"/>
              <a:gd name="connsiteY3" fmla="*/ 692980 h 692980"/>
              <a:gd name="connsiteX4" fmla="*/ 0 w 2240435"/>
              <a:gd name="connsiteY4" fmla="*/ 0 h 692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0435" h="692980">
                <a:moveTo>
                  <a:pt x="0" y="0"/>
                </a:moveTo>
                <a:lnTo>
                  <a:pt x="2240435" y="0"/>
                </a:lnTo>
                <a:lnTo>
                  <a:pt x="2240435" y="692980"/>
                </a:lnTo>
                <a:lnTo>
                  <a:pt x="0" y="692980"/>
                </a:lnTo>
                <a:lnTo>
                  <a:pt x="0" y="0"/>
                </a:lnTo>
                <a:close/>
              </a:path>
            </a:pathLst>
          </a:custGeom>
        </p:spPr>
        <p:style>
          <a:lnRef idx="3">
            <a:schemeClr val="dk2">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2">
              <a:hueOff val="0"/>
              <a:satOff val="0"/>
              <a:lumOff val="0"/>
              <a:alphaOff val="0"/>
            </a:schemeClr>
          </a:fontRef>
        </p:style>
        <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IN" sz="1600" b="1" kern="1200" dirty="0">
                <a:latin typeface="+mn-lt"/>
              </a:rPr>
              <a:t>By Special Order – B</a:t>
            </a:r>
            <a:endParaRPr lang="en-IN" sz="1600" kern="1200" dirty="0">
              <a:latin typeface="+mn-lt"/>
            </a:endParaRPr>
          </a:p>
        </p:txBody>
      </p:sp>
      <p:sp>
        <p:nvSpPr>
          <p:cNvPr id="23" name="Freeform 22"/>
          <p:cNvSpPr/>
          <p:nvPr/>
        </p:nvSpPr>
        <p:spPr>
          <a:xfrm>
            <a:off x="4542787" y="4039075"/>
            <a:ext cx="2111503" cy="399928"/>
          </a:xfrm>
          <a:custGeom>
            <a:avLst/>
            <a:gdLst>
              <a:gd name="connsiteX0" fmla="*/ 0 w 2930366"/>
              <a:gd name="connsiteY0" fmla="*/ 0 h 692980"/>
              <a:gd name="connsiteX1" fmla="*/ 2930366 w 2930366"/>
              <a:gd name="connsiteY1" fmla="*/ 0 h 692980"/>
              <a:gd name="connsiteX2" fmla="*/ 2930366 w 2930366"/>
              <a:gd name="connsiteY2" fmla="*/ 692980 h 692980"/>
              <a:gd name="connsiteX3" fmla="*/ 0 w 2930366"/>
              <a:gd name="connsiteY3" fmla="*/ 692980 h 692980"/>
              <a:gd name="connsiteX4" fmla="*/ 0 w 2930366"/>
              <a:gd name="connsiteY4" fmla="*/ 0 h 692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0366" h="692980">
                <a:moveTo>
                  <a:pt x="0" y="0"/>
                </a:moveTo>
                <a:lnTo>
                  <a:pt x="2930366" y="0"/>
                </a:lnTo>
                <a:lnTo>
                  <a:pt x="2930366" y="692980"/>
                </a:lnTo>
                <a:lnTo>
                  <a:pt x="0" y="692980"/>
                </a:lnTo>
                <a:lnTo>
                  <a:pt x="0" y="0"/>
                </a:lnTo>
                <a:close/>
              </a:path>
            </a:pathLst>
          </a:custGeom>
        </p:spPr>
        <p:style>
          <a:lnRef idx="3">
            <a:schemeClr val="dk2">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2">
              <a:hueOff val="0"/>
              <a:satOff val="0"/>
              <a:lumOff val="0"/>
              <a:alphaOff val="0"/>
            </a:schemeClr>
          </a:fontRef>
        </p:style>
        <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IN" sz="1600" kern="1200" dirty="0">
                <a:latin typeface="+mn-lt"/>
              </a:rPr>
              <a:t>Exempt</a:t>
            </a:r>
          </a:p>
        </p:txBody>
      </p:sp>
      <p:sp>
        <p:nvSpPr>
          <p:cNvPr id="24" name="Freeform 23"/>
          <p:cNvSpPr/>
          <p:nvPr/>
        </p:nvSpPr>
        <p:spPr>
          <a:xfrm>
            <a:off x="7600545" y="2000879"/>
            <a:ext cx="3285170" cy="330726"/>
          </a:xfrm>
          <a:custGeom>
            <a:avLst/>
            <a:gdLst>
              <a:gd name="connsiteX0" fmla="*/ 0 w 3936991"/>
              <a:gd name="connsiteY0" fmla="*/ 0 h 334702"/>
              <a:gd name="connsiteX1" fmla="*/ 3936991 w 3936991"/>
              <a:gd name="connsiteY1" fmla="*/ 0 h 334702"/>
              <a:gd name="connsiteX2" fmla="*/ 3936991 w 3936991"/>
              <a:gd name="connsiteY2" fmla="*/ 334702 h 334702"/>
              <a:gd name="connsiteX3" fmla="*/ 0 w 3936991"/>
              <a:gd name="connsiteY3" fmla="*/ 334702 h 334702"/>
              <a:gd name="connsiteX4" fmla="*/ 0 w 3936991"/>
              <a:gd name="connsiteY4" fmla="*/ 0 h 3347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6991" h="334702">
                <a:moveTo>
                  <a:pt x="0" y="0"/>
                </a:moveTo>
                <a:lnTo>
                  <a:pt x="3936991" y="0"/>
                </a:lnTo>
                <a:lnTo>
                  <a:pt x="3936991" y="334702"/>
                </a:lnTo>
                <a:lnTo>
                  <a:pt x="0" y="334702"/>
                </a:lnTo>
                <a:lnTo>
                  <a:pt x="0" y="0"/>
                </a:lnTo>
                <a:close/>
              </a:path>
            </a:pathLst>
          </a:custGeom>
        </p:spPr>
        <p:style>
          <a:lnRef idx="3">
            <a:schemeClr val="dk2">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2">
              <a:hueOff val="0"/>
              <a:satOff val="0"/>
              <a:lumOff val="0"/>
              <a:alphaOff val="0"/>
            </a:schemeClr>
          </a:fontRef>
        </p:style>
        <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latin typeface="+mn-lt"/>
                <a:ea typeface="Cambria Math" panose="02040503050406030204" pitchFamily="18" charset="0"/>
                <a:cs typeface="Arial" pitchFamily="34" charset="0"/>
              </a:rPr>
              <a:t>Considers it necessary</a:t>
            </a:r>
          </a:p>
        </p:txBody>
      </p:sp>
      <p:sp>
        <p:nvSpPr>
          <p:cNvPr id="25" name="Freeform 24"/>
          <p:cNvSpPr/>
          <p:nvPr/>
        </p:nvSpPr>
        <p:spPr>
          <a:xfrm>
            <a:off x="7586892" y="2626635"/>
            <a:ext cx="3307953" cy="474852"/>
          </a:xfrm>
          <a:custGeom>
            <a:avLst/>
            <a:gdLst>
              <a:gd name="connsiteX0" fmla="*/ 0 w 3964294"/>
              <a:gd name="connsiteY0" fmla="*/ 0 h 480561"/>
              <a:gd name="connsiteX1" fmla="*/ 3964294 w 3964294"/>
              <a:gd name="connsiteY1" fmla="*/ 0 h 480561"/>
              <a:gd name="connsiteX2" fmla="*/ 3964294 w 3964294"/>
              <a:gd name="connsiteY2" fmla="*/ 480561 h 480561"/>
              <a:gd name="connsiteX3" fmla="*/ 0 w 3964294"/>
              <a:gd name="connsiteY3" fmla="*/ 480561 h 480561"/>
              <a:gd name="connsiteX4" fmla="*/ 0 w 3964294"/>
              <a:gd name="connsiteY4" fmla="*/ 0 h 4805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4294" h="480561">
                <a:moveTo>
                  <a:pt x="0" y="0"/>
                </a:moveTo>
                <a:lnTo>
                  <a:pt x="3964294" y="0"/>
                </a:lnTo>
                <a:lnTo>
                  <a:pt x="3964294" y="480561"/>
                </a:lnTo>
                <a:lnTo>
                  <a:pt x="0" y="480561"/>
                </a:lnTo>
                <a:lnTo>
                  <a:pt x="0" y="0"/>
                </a:lnTo>
                <a:close/>
              </a:path>
            </a:pathLst>
          </a:custGeom>
        </p:spPr>
        <p:style>
          <a:lnRef idx="3">
            <a:schemeClr val="dk2">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2">
              <a:hueOff val="0"/>
              <a:satOff val="0"/>
              <a:lumOff val="0"/>
              <a:alphaOff val="0"/>
            </a:schemeClr>
          </a:fontRef>
        </p:style>
        <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a:latin typeface="+mn-lt"/>
                <a:ea typeface="Cambria Math" panose="02040503050406030204" pitchFamily="18" charset="0"/>
                <a:cs typeface="Arial" pitchFamily="34" charset="0"/>
              </a:rPr>
              <a:t>For the purpose of clarifying the scope or applicability of A or B</a:t>
            </a:r>
            <a:endParaRPr lang="en-IN" sz="1600" b="1" kern="1200" dirty="0">
              <a:latin typeface="+mn-lt"/>
            </a:endParaRPr>
          </a:p>
        </p:txBody>
      </p:sp>
      <p:sp>
        <p:nvSpPr>
          <p:cNvPr id="26" name="Freeform 25"/>
          <p:cNvSpPr/>
          <p:nvPr/>
        </p:nvSpPr>
        <p:spPr>
          <a:xfrm>
            <a:off x="8255241" y="3398248"/>
            <a:ext cx="2105082" cy="394403"/>
          </a:xfrm>
          <a:custGeom>
            <a:avLst/>
            <a:gdLst>
              <a:gd name="connsiteX0" fmla="*/ 0 w 2105082"/>
              <a:gd name="connsiteY0" fmla="*/ 0 h 394403"/>
              <a:gd name="connsiteX1" fmla="*/ 2105082 w 2105082"/>
              <a:gd name="connsiteY1" fmla="*/ 0 h 394403"/>
              <a:gd name="connsiteX2" fmla="*/ 2105082 w 2105082"/>
              <a:gd name="connsiteY2" fmla="*/ 394403 h 394403"/>
              <a:gd name="connsiteX3" fmla="*/ 0 w 2105082"/>
              <a:gd name="connsiteY3" fmla="*/ 394403 h 394403"/>
              <a:gd name="connsiteX4" fmla="*/ 0 w 2105082"/>
              <a:gd name="connsiteY4" fmla="*/ 0 h 394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5082" h="394403">
                <a:moveTo>
                  <a:pt x="0" y="0"/>
                </a:moveTo>
                <a:lnTo>
                  <a:pt x="2105082" y="0"/>
                </a:lnTo>
                <a:lnTo>
                  <a:pt x="2105082" y="394403"/>
                </a:lnTo>
                <a:lnTo>
                  <a:pt x="0" y="394403"/>
                </a:lnTo>
                <a:lnTo>
                  <a:pt x="0" y="0"/>
                </a:lnTo>
                <a:close/>
              </a:path>
            </a:pathLst>
          </a:custGeom>
        </p:spPr>
        <p:style>
          <a:lnRef idx="3">
            <a:schemeClr val="dk2">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2">
              <a:hueOff val="0"/>
              <a:satOff val="0"/>
              <a:lumOff val="0"/>
              <a:alphaOff val="0"/>
            </a:schemeClr>
          </a:fontRef>
        </p:style>
        <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a:latin typeface="+mn-lt"/>
                <a:ea typeface="Cambria Math" panose="02040503050406030204" pitchFamily="18" charset="0"/>
                <a:cs typeface="Arial" pitchFamily="34" charset="0"/>
              </a:rPr>
              <a:t>By Notification</a:t>
            </a:r>
            <a:endParaRPr lang="en-IN" sz="1600" kern="1200" dirty="0">
              <a:latin typeface="+mn-lt"/>
            </a:endParaRPr>
          </a:p>
        </p:txBody>
      </p:sp>
      <p:sp>
        <p:nvSpPr>
          <p:cNvPr id="27" name="Freeform 26"/>
          <p:cNvSpPr/>
          <p:nvPr/>
        </p:nvSpPr>
        <p:spPr>
          <a:xfrm>
            <a:off x="7770315" y="4116474"/>
            <a:ext cx="3115399" cy="968294"/>
          </a:xfrm>
          <a:custGeom>
            <a:avLst/>
            <a:gdLst>
              <a:gd name="connsiteX0" fmla="*/ 0 w 3378185"/>
              <a:gd name="connsiteY0" fmla="*/ 0 h 692980"/>
              <a:gd name="connsiteX1" fmla="*/ 3378185 w 3378185"/>
              <a:gd name="connsiteY1" fmla="*/ 0 h 692980"/>
              <a:gd name="connsiteX2" fmla="*/ 3378185 w 3378185"/>
              <a:gd name="connsiteY2" fmla="*/ 692980 h 692980"/>
              <a:gd name="connsiteX3" fmla="*/ 0 w 3378185"/>
              <a:gd name="connsiteY3" fmla="*/ 692980 h 692980"/>
              <a:gd name="connsiteX4" fmla="*/ 0 w 3378185"/>
              <a:gd name="connsiteY4" fmla="*/ 0 h 692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8185" h="692980">
                <a:moveTo>
                  <a:pt x="0" y="0"/>
                </a:moveTo>
                <a:lnTo>
                  <a:pt x="3378185" y="0"/>
                </a:lnTo>
                <a:lnTo>
                  <a:pt x="3378185" y="692980"/>
                </a:lnTo>
                <a:lnTo>
                  <a:pt x="0" y="692980"/>
                </a:lnTo>
                <a:lnTo>
                  <a:pt x="0" y="0"/>
                </a:lnTo>
                <a:close/>
              </a:path>
            </a:pathLst>
          </a:custGeom>
        </p:spPr>
        <p:style>
          <a:lnRef idx="3">
            <a:schemeClr val="dk2">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2">
              <a:hueOff val="0"/>
              <a:satOff val="0"/>
              <a:lumOff val="0"/>
              <a:alphaOff val="0"/>
            </a:schemeClr>
          </a:fontRef>
        </p:style>
        <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a:latin typeface="+mn-lt"/>
                <a:ea typeface="Cambria Math" panose="02040503050406030204" pitchFamily="18" charset="0"/>
                <a:cs typeface="Arial" pitchFamily="34" charset="0"/>
              </a:rPr>
              <a:t>Insert an explanation </a:t>
            </a:r>
            <a:r>
              <a:rPr lang="en-US" sz="1600" kern="1200" dirty="0">
                <a:latin typeface="+mn-lt"/>
                <a:ea typeface="Cambria Math" panose="02040503050406030204" pitchFamily="18" charset="0"/>
                <a:cs typeface="Arial" pitchFamily="34" charset="0"/>
              </a:rPr>
              <a:t>in A or B, as the case may be, within 1 year (such clarification to have retrospective effect)</a:t>
            </a:r>
            <a:r>
              <a:rPr lang="en-US" sz="1600" b="1" kern="1200" dirty="0">
                <a:latin typeface="+mn-lt"/>
                <a:ea typeface="Cambria Math" panose="02040503050406030204" pitchFamily="18" charset="0"/>
                <a:cs typeface="Arial" pitchFamily="34" charset="0"/>
              </a:rPr>
              <a:t> </a:t>
            </a:r>
            <a:endParaRPr lang="en-IN" sz="1600" kern="1200" dirty="0">
              <a:latin typeface="+mn-lt"/>
            </a:endParaRPr>
          </a:p>
        </p:txBody>
      </p:sp>
      <p:sp>
        <p:nvSpPr>
          <p:cNvPr id="57354" name="Oval 2"/>
          <p:cNvSpPr>
            <a:spLocks noChangeArrowheads="1"/>
          </p:cNvSpPr>
          <p:nvPr/>
        </p:nvSpPr>
        <p:spPr bwMode="auto">
          <a:xfrm>
            <a:off x="400455" y="3127362"/>
            <a:ext cx="1500187" cy="392113"/>
          </a:xfrm>
          <a:prstGeom prst="ellipse">
            <a:avLst/>
          </a:prstGeom>
          <a:solidFill>
            <a:srgbClr val="000000"/>
          </a:solidFill>
          <a:ln w="38100">
            <a:solidFill>
              <a:srgbClr val="F2F2F2"/>
            </a:solidFill>
            <a:round/>
            <a:headEnd/>
            <a:tailEnd/>
          </a:ln>
          <a:effectLst>
            <a:outerShdw dist="28398" dir="3806097" algn="ctr" rotWithShape="0">
              <a:srgbClr val="7F7F7F">
                <a:alpha val="50000"/>
              </a:srgbClr>
            </a:outerShdw>
          </a:effec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lgn="ctr">
              <a:spcBef>
                <a:spcPct val="0"/>
              </a:spcBef>
              <a:spcAft>
                <a:spcPts val="1000"/>
              </a:spcAft>
              <a:buClrTx/>
              <a:buSzTx/>
              <a:buFontTx/>
              <a:buNone/>
            </a:pPr>
            <a:r>
              <a:rPr lang="en-US" altLang="en-US" sz="1600" dirty="0">
                <a:solidFill>
                  <a:schemeClr val="bg1"/>
                </a:solidFill>
                <a:latin typeface="Cambria Math" panose="02040503050406030204" pitchFamily="18" charset="0"/>
                <a:ea typeface="Cambria Math" panose="02040503050406030204" pitchFamily="18" charset="0"/>
                <a:cs typeface="Cambria Math" panose="02040503050406030204" pitchFamily="18" charset="0"/>
              </a:rPr>
              <a:t>S.11 (1)</a:t>
            </a:r>
          </a:p>
        </p:txBody>
      </p:sp>
      <p:sp>
        <p:nvSpPr>
          <p:cNvPr id="57355" name="Oval 2"/>
          <p:cNvSpPr>
            <a:spLocks noChangeArrowheads="1"/>
          </p:cNvSpPr>
          <p:nvPr/>
        </p:nvSpPr>
        <p:spPr bwMode="auto">
          <a:xfrm>
            <a:off x="5459277" y="3138648"/>
            <a:ext cx="1431925" cy="392113"/>
          </a:xfrm>
          <a:prstGeom prst="ellipse">
            <a:avLst/>
          </a:prstGeom>
          <a:solidFill>
            <a:srgbClr val="000000"/>
          </a:solidFill>
          <a:ln w="38100">
            <a:solidFill>
              <a:srgbClr val="F2F2F2"/>
            </a:solidFill>
            <a:round/>
            <a:headEnd/>
            <a:tailEnd/>
          </a:ln>
          <a:effectLst>
            <a:outerShdw dist="28398" dir="3806097" algn="ctr" rotWithShape="0">
              <a:srgbClr val="7F7F7F">
                <a:alpha val="50000"/>
              </a:srgbClr>
            </a:outerShdw>
          </a:effec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lgn="ctr">
              <a:spcBef>
                <a:spcPct val="0"/>
              </a:spcBef>
              <a:spcAft>
                <a:spcPts val="1000"/>
              </a:spcAft>
              <a:buClrTx/>
              <a:buSzTx/>
              <a:buFontTx/>
              <a:buNone/>
            </a:pPr>
            <a:r>
              <a:rPr lang="en-US" altLang="en-US" sz="1600" dirty="0">
                <a:solidFill>
                  <a:schemeClr val="bg1"/>
                </a:solidFill>
                <a:latin typeface="Cambria Math" panose="02040503050406030204" pitchFamily="18" charset="0"/>
                <a:ea typeface="Cambria Math" panose="02040503050406030204" pitchFamily="18" charset="0"/>
                <a:cs typeface="Cambria Math" panose="02040503050406030204" pitchFamily="18" charset="0"/>
              </a:rPr>
              <a:t>S.11 (2)</a:t>
            </a:r>
          </a:p>
        </p:txBody>
      </p:sp>
      <p:sp>
        <p:nvSpPr>
          <p:cNvPr id="37" name="Freeform 36"/>
          <p:cNvSpPr/>
          <p:nvPr/>
        </p:nvSpPr>
        <p:spPr>
          <a:xfrm>
            <a:off x="9283836" y="3796628"/>
            <a:ext cx="91440" cy="291052"/>
          </a:xfrm>
          <a:custGeom>
            <a:avLst/>
            <a:gdLst/>
            <a:ahLst/>
            <a:cxnLst/>
            <a:rect l="0" t="0" r="0" b="0"/>
            <a:pathLst>
              <a:path>
                <a:moveTo>
                  <a:pt x="45720" y="0"/>
                </a:moveTo>
                <a:lnTo>
                  <a:pt x="45720" y="291052"/>
                </a:lnTo>
              </a:path>
            </a:pathLst>
          </a:custGeom>
          <a:noFill/>
        </p:spPr>
        <p:style>
          <a:lnRef idx="2">
            <a:schemeClr val="dk2">
              <a:shade val="8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sp>
      <p:sp>
        <p:nvSpPr>
          <p:cNvPr id="50" name="Freeform 49"/>
          <p:cNvSpPr/>
          <p:nvPr/>
        </p:nvSpPr>
        <p:spPr>
          <a:xfrm>
            <a:off x="4550047" y="4772044"/>
            <a:ext cx="2111503" cy="786925"/>
          </a:xfrm>
          <a:custGeom>
            <a:avLst/>
            <a:gdLst>
              <a:gd name="connsiteX0" fmla="*/ 0 w 2930366"/>
              <a:gd name="connsiteY0" fmla="*/ 0 h 692980"/>
              <a:gd name="connsiteX1" fmla="*/ 2930366 w 2930366"/>
              <a:gd name="connsiteY1" fmla="*/ 0 h 692980"/>
              <a:gd name="connsiteX2" fmla="*/ 2930366 w 2930366"/>
              <a:gd name="connsiteY2" fmla="*/ 692980 h 692980"/>
              <a:gd name="connsiteX3" fmla="*/ 0 w 2930366"/>
              <a:gd name="connsiteY3" fmla="*/ 692980 h 692980"/>
              <a:gd name="connsiteX4" fmla="*/ 0 w 2930366"/>
              <a:gd name="connsiteY4" fmla="*/ 0 h 692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0366" h="692980">
                <a:moveTo>
                  <a:pt x="0" y="0"/>
                </a:moveTo>
                <a:lnTo>
                  <a:pt x="2930366" y="0"/>
                </a:lnTo>
                <a:lnTo>
                  <a:pt x="2930366" y="692980"/>
                </a:lnTo>
                <a:lnTo>
                  <a:pt x="0" y="692980"/>
                </a:lnTo>
                <a:lnTo>
                  <a:pt x="0" y="0"/>
                </a:lnTo>
                <a:close/>
              </a:path>
            </a:pathLst>
          </a:custGeom>
        </p:spPr>
        <p:style>
          <a:lnRef idx="3">
            <a:schemeClr val="dk2">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2">
              <a:hueOff val="0"/>
              <a:satOff val="0"/>
              <a:lumOff val="0"/>
              <a:alphaOff val="0"/>
            </a:schemeClr>
          </a:fontRef>
        </p:style>
        <p:txBody>
          <a:bodyPr spcFirstLastPara="0" vert="horz" wrap="square" lIns="10160" tIns="10160" rIns="10160" bIns="10160" numCol="1" spcCol="1270" anchor="ctr" anchorCtr="0">
            <a:noAutofit/>
          </a:bodyPr>
          <a:lstStyle/>
          <a:p>
            <a:pPr lvl="0" algn="ctr" defTabSz="800100">
              <a:lnSpc>
                <a:spcPct val="90000"/>
              </a:lnSpc>
              <a:spcAft>
                <a:spcPct val="35000"/>
              </a:spcAft>
            </a:pPr>
            <a:r>
              <a:rPr lang="en-US" sz="1600" dirty="0">
                <a:solidFill>
                  <a:schemeClr val="tx2"/>
                </a:solidFill>
                <a:ea typeface="Cambria Math" panose="02040503050406030204" pitchFamily="18" charset="0"/>
                <a:cs typeface="Arial" pitchFamily="34" charset="0"/>
              </a:rPr>
              <a:t>Under exceptional circumstances, explicitly specified in such Order</a:t>
            </a:r>
            <a:endParaRPr lang="en-IN" sz="1600" dirty="0">
              <a:solidFill>
                <a:schemeClr val="tx2"/>
              </a:solidFill>
            </a:endParaRPr>
          </a:p>
        </p:txBody>
      </p:sp>
      <p:sp>
        <p:nvSpPr>
          <p:cNvPr id="51" name="Freeform 50"/>
          <p:cNvSpPr/>
          <p:nvPr/>
        </p:nvSpPr>
        <p:spPr>
          <a:xfrm>
            <a:off x="4550047" y="5875135"/>
            <a:ext cx="2111503" cy="399928"/>
          </a:xfrm>
          <a:custGeom>
            <a:avLst/>
            <a:gdLst>
              <a:gd name="connsiteX0" fmla="*/ 0 w 2930366"/>
              <a:gd name="connsiteY0" fmla="*/ 0 h 692980"/>
              <a:gd name="connsiteX1" fmla="*/ 2930366 w 2930366"/>
              <a:gd name="connsiteY1" fmla="*/ 0 h 692980"/>
              <a:gd name="connsiteX2" fmla="*/ 2930366 w 2930366"/>
              <a:gd name="connsiteY2" fmla="*/ 692980 h 692980"/>
              <a:gd name="connsiteX3" fmla="*/ 0 w 2930366"/>
              <a:gd name="connsiteY3" fmla="*/ 692980 h 692980"/>
              <a:gd name="connsiteX4" fmla="*/ 0 w 2930366"/>
              <a:gd name="connsiteY4" fmla="*/ 0 h 692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0366" h="692980">
                <a:moveTo>
                  <a:pt x="0" y="0"/>
                </a:moveTo>
                <a:lnTo>
                  <a:pt x="2930366" y="0"/>
                </a:lnTo>
                <a:lnTo>
                  <a:pt x="2930366" y="692980"/>
                </a:lnTo>
                <a:lnTo>
                  <a:pt x="0" y="692980"/>
                </a:lnTo>
                <a:lnTo>
                  <a:pt x="0" y="0"/>
                </a:lnTo>
                <a:close/>
              </a:path>
            </a:pathLst>
          </a:custGeom>
        </p:spPr>
        <p:style>
          <a:lnRef idx="3">
            <a:schemeClr val="dk2">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2">
              <a:hueOff val="0"/>
              <a:satOff val="0"/>
              <a:lumOff val="0"/>
              <a:alphaOff val="0"/>
            </a:schemeClr>
          </a:fontRef>
        </p:style>
        <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IN" sz="1600" kern="1200" dirty="0">
                <a:latin typeface="+mn-lt"/>
              </a:rPr>
              <a:t>Whole Tax</a:t>
            </a:r>
          </a:p>
        </p:txBody>
      </p:sp>
      <p:sp>
        <p:nvSpPr>
          <p:cNvPr id="52" name="Freeform 51"/>
          <p:cNvSpPr/>
          <p:nvPr/>
        </p:nvSpPr>
        <p:spPr>
          <a:xfrm>
            <a:off x="738774" y="4757533"/>
            <a:ext cx="2323740" cy="654471"/>
          </a:xfrm>
          <a:custGeom>
            <a:avLst/>
            <a:gdLst>
              <a:gd name="connsiteX0" fmla="*/ 0 w 2536338"/>
              <a:gd name="connsiteY0" fmla="*/ 0 h 692980"/>
              <a:gd name="connsiteX1" fmla="*/ 2536338 w 2536338"/>
              <a:gd name="connsiteY1" fmla="*/ 0 h 692980"/>
              <a:gd name="connsiteX2" fmla="*/ 2536338 w 2536338"/>
              <a:gd name="connsiteY2" fmla="*/ 692980 h 692980"/>
              <a:gd name="connsiteX3" fmla="*/ 0 w 2536338"/>
              <a:gd name="connsiteY3" fmla="*/ 692980 h 692980"/>
              <a:gd name="connsiteX4" fmla="*/ 0 w 2536338"/>
              <a:gd name="connsiteY4" fmla="*/ 0 h 692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6338" h="692980">
                <a:moveTo>
                  <a:pt x="0" y="0"/>
                </a:moveTo>
                <a:lnTo>
                  <a:pt x="2536338" y="0"/>
                </a:lnTo>
                <a:lnTo>
                  <a:pt x="2536338" y="692980"/>
                </a:lnTo>
                <a:lnTo>
                  <a:pt x="0" y="692980"/>
                </a:lnTo>
                <a:lnTo>
                  <a:pt x="0" y="0"/>
                </a:lnTo>
                <a:close/>
              </a:path>
            </a:pathLst>
          </a:custGeom>
        </p:spPr>
        <p:style>
          <a:lnRef idx="3">
            <a:schemeClr val="dk2">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2">
              <a:hueOff val="0"/>
              <a:satOff val="0"/>
              <a:lumOff val="0"/>
              <a:alphaOff val="0"/>
            </a:schemeClr>
          </a:fontRef>
        </p:style>
        <p:txBody>
          <a:bodyPr spcFirstLastPara="0" vert="horz" wrap="square" lIns="10160" tIns="10160" rIns="10160" bIns="10160" numCol="1" spcCol="1270" anchor="ctr" anchorCtr="0">
            <a:noAutofit/>
          </a:bodyPr>
          <a:lstStyle/>
          <a:p>
            <a:pPr marL="285750" lvl="0" indent="-198438" defTabSz="711200">
              <a:lnSpc>
                <a:spcPct val="90000"/>
              </a:lnSpc>
              <a:spcAft>
                <a:spcPct val="35000"/>
              </a:spcAft>
              <a:buFont typeface="Arial" panose="020B0604020202020204" pitchFamily="34" charset="0"/>
              <a:buChar char="•"/>
            </a:pPr>
            <a:r>
              <a:rPr lang="en-IN" sz="1600" kern="1200" dirty="0">
                <a:latin typeface="+mn-lt"/>
              </a:rPr>
              <a:t>Absolutely </a:t>
            </a:r>
            <a:r>
              <a:rPr lang="en-IN" sz="1400" kern="1200" dirty="0">
                <a:latin typeface="+mn-lt"/>
              </a:rPr>
              <a:t>(not optional</a:t>
            </a:r>
            <a:r>
              <a:rPr lang="en-IN" sz="1400" dirty="0"/>
              <a:t>); or</a:t>
            </a:r>
            <a:endParaRPr lang="en-IN" sz="1400" kern="1200" dirty="0">
              <a:latin typeface="+mn-lt"/>
            </a:endParaRPr>
          </a:p>
          <a:p>
            <a:pPr marL="285750" lvl="0" indent="-198438" defTabSz="711200">
              <a:lnSpc>
                <a:spcPct val="90000"/>
              </a:lnSpc>
              <a:spcBef>
                <a:spcPct val="0"/>
              </a:spcBef>
              <a:spcAft>
                <a:spcPct val="35000"/>
              </a:spcAft>
              <a:buFont typeface="Arial" panose="020B0604020202020204" pitchFamily="34" charset="0"/>
              <a:buChar char="•"/>
            </a:pPr>
            <a:r>
              <a:rPr lang="en-IN" sz="1600" dirty="0"/>
              <a:t>Subject to conditions</a:t>
            </a:r>
            <a:endParaRPr lang="en-IN" sz="1600" kern="1200" dirty="0">
              <a:latin typeface="+mn-lt"/>
            </a:endParaRPr>
          </a:p>
        </p:txBody>
      </p:sp>
      <p:sp>
        <p:nvSpPr>
          <p:cNvPr id="53" name="Freeform 52"/>
          <p:cNvSpPr/>
          <p:nvPr/>
        </p:nvSpPr>
        <p:spPr>
          <a:xfrm>
            <a:off x="731520" y="5766277"/>
            <a:ext cx="2323740" cy="654471"/>
          </a:xfrm>
          <a:custGeom>
            <a:avLst/>
            <a:gdLst>
              <a:gd name="connsiteX0" fmla="*/ 0 w 2536338"/>
              <a:gd name="connsiteY0" fmla="*/ 0 h 692980"/>
              <a:gd name="connsiteX1" fmla="*/ 2536338 w 2536338"/>
              <a:gd name="connsiteY1" fmla="*/ 0 h 692980"/>
              <a:gd name="connsiteX2" fmla="*/ 2536338 w 2536338"/>
              <a:gd name="connsiteY2" fmla="*/ 692980 h 692980"/>
              <a:gd name="connsiteX3" fmla="*/ 0 w 2536338"/>
              <a:gd name="connsiteY3" fmla="*/ 692980 h 692980"/>
              <a:gd name="connsiteX4" fmla="*/ 0 w 2536338"/>
              <a:gd name="connsiteY4" fmla="*/ 0 h 692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6338" h="692980">
                <a:moveTo>
                  <a:pt x="0" y="0"/>
                </a:moveTo>
                <a:lnTo>
                  <a:pt x="2536338" y="0"/>
                </a:lnTo>
                <a:lnTo>
                  <a:pt x="2536338" y="692980"/>
                </a:lnTo>
                <a:lnTo>
                  <a:pt x="0" y="692980"/>
                </a:lnTo>
                <a:lnTo>
                  <a:pt x="0" y="0"/>
                </a:lnTo>
                <a:close/>
              </a:path>
            </a:pathLst>
          </a:custGeom>
        </p:spPr>
        <p:style>
          <a:lnRef idx="3">
            <a:schemeClr val="dk2">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2">
              <a:hueOff val="0"/>
              <a:satOff val="0"/>
              <a:lumOff val="0"/>
              <a:alphaOff val="0"/>
            </a:schemeClr>
          </a:fontRef>
        </p:style>
        <p:txBody>
          <a:bodyPr spcFirstLastPara="0" vert="horz" wrap="square" lIns="10160" tIns="10160" rIns="10160" bIns="10160" numCol="1" spcCol="1270" anchor="ctr" anchorCtr="0">
            <a:noAutofit/>
          </a:bodyPr>
          <a:lstStyle/>
          <a:p>
            <a:pPr marL="285750" lvl="0" indent="-198438" defTabSz="711200">
              <a:lnSpc>
                <a:spcPct val="90000"/>
              </a:lnSpc>
              <a:spcBef>
                <a:spcPct val="0"/>
              </a:spcBef>
              <a:spcAft>
                <a:spcPct val="35000"/>
              </a:spcAft>
              <a:buFont typeface="Arial" panose="020B0604020202020204" pitchFamily="34" charset="0"/>
              <a:buChar char="•"/>
            </a:pPr>
            <a:r>
              <a:rPr lang="en-IN" sz="1600" kern="1200" dirty="0">
                <a:latin typeface="+mn-lt"/>
              </a:rPr>
              <a:t>Whole Tax; or</a:t>
            </a:r>
          </a:p>
          <a:p>
            <a:pPr marL="285750" lvl="0" indent="-198438" defTabSz="711200">
              <a:lnSpc>
                <a:spcPct val="90000"/>
              </a:lnSpc>
              <a:spcBef>
                <a:spcPct val="0"/>
              </a:spcBef>
              <a:spcAft>
                <a:spcPct val="35000"/>
              </a:spcAft>
              <a:buFont typeface="Arial" panose="020B0604020202020204" pitchFamily="34" charset="0"/>
              <a:buChar char="•"/>
            </a:pPr>
            <a:r>
              <a:rPr lang="en-IN" sz="1600" dirty="0"/>
              <a:t>Part tax</a:t>
            </a:r>
            <a:endParaRPr lang="en-IN" sz="1600" kern="1200" dirty="0">
              <a:latin typeface="+mn-lt"/>
            </a:endParaRPr>
          </a:p>
        </p:txBody>
      </p:sp>
      <p:cxnSp>
        <p:nvCxnSpPr>
          <p:cNvPr id="57346" name="Straight Arrow Connector 57345"/>
          <p:cNvCxnSpPr/>
          <p:nvPr/>
        </p:nvCxnSpPr>
        <p:spPr>
          <a:xfrm>
            <a:off x="1893390" y="4439003"/>
            <a:ext cx="0" cy="31853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56" name="Straight Arrow Connector 55"/>
          <p:cNvCxnSpPr/>
          <p:nvPr/>
        </p:nvCxnSpPr>
        <p:spPr>
          <a:xfrm>
            <a:off x="1863637" y="5447747"/>
            <a:ext cx="0" cy="31853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57" name="Straight Arrow Connector 56"/>
          <p:cNvCxnSpPr/>
          <p:nvPr/>
        </p:nvCxnSpPr>
        <p:spPr>
          <a:xfrm>
            <a:off x="5601791" y="4460777"/>
            <a:ext cx="0" cy="31853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58" name="Straight Arrow Connector 57"/>
          <p:cNvCxnSpPr/>
          <p:nvPr/>
        </p:nvCxnSpPr>
        <p:spPr>
          <a:xfrm>
            <a:off x="5616109" y="5577984"/>
            <a:ext cx="0" cy="31853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b="1" dirty="0"/>
              <a:t>Power to grant exemptions: Sec. 11 Model GST Law</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5939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790DA9F0-5A1F-40BE-A17D-E60C2CE2B29F}" type="slidenum">
              <a:rPr lang="en-IN" altLang="en-US">
                <a:solidFill>
                  <a:schemeClr val="bg1"/>
                </a:solidFill>
              </a:rPr>
              <a:pPr>
                <a:spcBef>
                  <a:spcPct val="0"/>
                </a:spcBef>
                <a:buClrTx/>
                <a:buSzTx/>
                <a:buFontTx/>
                <a:buNone/>
              </a:pPr>
              <a:t>33</a:t>
            </a:fld>
            <a:endParaRPr lang="en-IN" altLang="en-US">
              <a:solidFill>
                <a:schemeClr val="bg1"/>
              </a:solidFill>
            </a:endParaRPr>
          </a:p>
        </p:txBody>
      </p:sp>
      <p:sp>
        <p:nvSpPr>
          <p:cNvPr id="16422" name="Footer Placeholder 16421"/>
          <p:cNvSpPr>
            <a:spLocks noGrp="1"/>
          </p:cNvSpPr>
          <p:nvPr>
            <p:ph type="ftr" sz="quarter" idx="11"/>
          </p:nvPr>
        </p:nvSpPr>
        <p:spPr>
          <a:xfrm>
            <a:off x="142875" y="6450013"/>
            <a:ext cx="3859213" cy="304800"/>
          </a:xfrm>
        </p:spPr>
        <p:txBody>
          <a:bodyPr/>
          <a:lstStyle/>
          <a:p>
            <a:pPr>
              <a:defRPr/>
            </a:pPr>
            <a:r>
              <a:rPr lang="en-IN"/>
              <a:t>© Indirect Taxes Committee, ICAI</a:t>
            </a:r>
          </a:p>
        </p:txBody>
      </p:sp>
      <p:graphicFrame>
        <p:nvGraphicFramePr>
          <p:cNvPr id="3" name="Content Placeholder 2"/>
          <p:cNvGraphicFramePr>
            <a:graphicFrameLocks noGrp="1"/>
          </p:cNvGraphicFramePr>
          <p:nvPr>
            <p:ph sz="half" idx="1"/>
            <p:extLst>
              <p:ext uri="{D42A27DB-BD31-4B8C-83A1-F6EECF244321}">
                <p14:modId xmlns:p14="http://schemas.microsoft.com/office/powerpoint/2010/main" val="3857001099"/>
              </p:ext>
            </p:extLst>
          </p:nvPr>
        </p:nvGraphicFramePr>
        <p:xfrm>
          <a:off x="2426677" y="2083655"/>
          <a:ext cx="6372100" cy="40040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2215661" y="1407746"/>
            <a:ext cx="7608277" cy="646113"/>
          </a:xfrm>
          <a:prstGeom prst="rect">
            <a:avLst/>
          </a:prstGeom>
          <a:noFill/>
        </p:spPr>
        <p:txBody>
          <a:bodyPr wrap="square">
            <a:spAutoFit/>
          </a:bodyPr>
          <a:lstStyle/>
          <a:p>
            <a:pPr>
              <a:defRPr/>
            </a:pPr>
            <a:r>
              <a:rPr lang="en-US" b="1" dirty="0">
                <a:latin typeface="+mn-lt"/>
                <a:ea typeface="Cambria Math" panose="02040503050406030204" pitchFamily="18" charset="0"/>
              </a:rPr>
              <a:t>Note: For the purpose Section 11, the effective date or date of issue of the Notification or Order, as the case may be, is determined as under: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b="1" dirty="0"/>
              <a:t>Sec. 11 – Illustration I</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1216025" y="1377950"/>
            <a:ext cx="9871075" cy="4757738"/>
          </a:xfrm>
        </p:spPr>
        <p:txBody>
          <a:bodyPr/>
          <a:lstStyle/>
          <a:p>
            <a:pPr marL="0" lvl="1" indent="0" algn="just" eaLnBrk="1" hangingPunct="1">
              <a:spcBef>
                <a:spcPts val="0"/>
              </a:spcBef>
              <a:buFont typeface="Arial" panose="020B0604020202020204" pitchFamily="34" charset="0"/>
              <a:buNone/>
              <a:defRPr/>
            </a:pPr>
            <a:r>
              <a:rPr lang="en-IN" altLang="en-US" sz="2000" dirty="0">
                <a:ea typeface="Cambria Math" panose="02040503050406030204" pitchFamily="18" charset="0"/>
                <a:cs typeface="Cambria Math" panose="02040503050406030204" pitchFamily="18" charset="0"/>
              </a:rPr>
              <a:t>Notification issued u/s 11(1): Conditional, partial exemption</a:t>
            </a: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The tax payable by a registered taxable person under Section 8, on the supply of aluminium ingots, sows, billets and wire rods made, in the course of intra-State trade or commerce, to a recipient, being a registered taxable person, shall be calculated @ 1% subject to the condition that the recipient uses such goods as inputs in the manufacture of other goods</a:t>
            </a: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0" lvl="1" indent="0" algn="just" eaLnBrk="1" hangingPunct="1">
              <a:spcBef>
                <a:spcPts val="0"/>
              </a:spcBef>
              <a:buFont typeface="Arial" panose="020B0604020202020204" pitchFamily="34" charset="0"/>
              <a:buNone/>
              <a:defRPr/>
            </a:pPr>
            <a:r>
              <a:rPr lang="en-IN" altLang="en-US" sz="2000" i="1" dirty="0">
                <a:ea typeface="Cambria Math" panose="02040503050406030204" pitchFamily="18" charset="0"/>
                <a:cs typeface="Cambria Math" panose="02040503050406030204" pitchFamily="18" charset="0"/>
              </a:rPr>
              <a:t>Notification dt. 01.05.2017</a:t>
            </a: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628650" lvl="1" indent="-342900" algn="just" eaLnBrk="1" hangingPunct="1">
              <a:spcBef>
                <a:spcPts val="0"/>
              </a:spcBef>
              <a:defRPr/>
            </a:pPr>
            <a:endParaRPr lang="en-IN" altLang="en-US" dirty="0">
              <a:ea typeface="Cambria Math" panose="02040503050406030204" pitchFamily="18" charset="0"/>
              <a:cs typeface="Cambria Math" panose="02040503050406030204" pitchFamily="18" charset="0"/>
            </a:endParaRPr>
          </a:p>
          <a:p>
            <a:pPr marL="628650" lvl="1" indent="-342900" algn="just" eaLnBrk="1" hangingPunct="1">
              <a:spcBef>
                <a:spcPts val="0"/>
              </a:spcBef>
              <a:defRPr/>
            </a:pPr>
            <a:endParaRPr lang="en-IN" altLang="en-US" dirty="0">
              <a:ea typeface="Cambria Math" panose="02040503050406030204" pitchFamily="18" charset="0"/>
              <a:cs typeface="Cambria Math" panose="02040503050406030204" pitchFamily="18" charset="0"/>
            </a:endParaRPr>
          </a:p>
          <a:p>
            <a:pPr marL="628650" lvl="1" indent="-342900" algn="just" eaLnBrk="1" hangingPunct="1">
              <a:spcBef>
                <a:spcPts val="0"/>
              </a:spcBef>
              <a:defRPr/>
            </a:pPr>
            <a:endParaRPr lang="en-IN" altLang="en-US" sz="2000"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6042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BDB4551F-49BC-42EB-AF21-E90D65611016}" type="slidenum">
              <a:rPr lang="en-IN" altLang="en-US">
                <a:solidFill>
                  <a:schemeClr val="bg1"/>
                </a:solidFill>
              </a:rPr>
              <a:pPr>
                <a:spcBef>
                  <a:spcPct val="0"/>
                </a:spcBef>
                <a:buClrTx/>
                <a:buSzTx/>
                <a:buFontTx/>
                <a:buNone/>
              </a:pPr>
              <a:t>34</a:t>
            </a:fld>
            <a:endParaRPr lang="en-IN" altLang="en-US">
              <a:solidFill>
                <a:schemeClr val="bg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b="1" dirty="0"/>
              <a:t>Sec. 11 – Illustration II</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1216025" y="1377950"/>
            <a:ext cx="9871075" cy="4757738"/>
          </a:xfrm>
        </p:spPr>
        <p:txBody>
          <a:bodyPr/>
          <a:lstStyle/>
          <a:p>
            <a:pPr marL="0" lvl="1" indent="0" algn="just" eaLnBrk="1" hangingPunct="1">
              <a:spcBef>
                <a:spcPts val="0"/>
              </a:spcBef>
              <a:buFont typeface="Arial" panose="020B0604020202020204" pitchFamily="34" charset="0"/>
              <a:buNone/>
              <a:defRPr/>
            </a:pPr>
            <a:r>
              <a:rPr lang="en-IN" altLang="en-US" sz="2000" dirty="0">
                <a:ea typeface="Cambria Math" panose="02040503050406030204" pitchFamily="18" charset="0"/>
                <a:cs typeface="Cambria Math" panose="02040503050406030204" pitchFamily="18" charset="0"/>
              </a:rPr>
              <a:t>Notification issued u/s 11(1): Absolute exemption</a:t>
            </a: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Exemption to following taxable services from tax leviable thereon:</a:t>
            </a:r>
          </a:p>
          <a:p>
            <a:pPr marL="342900" lvl="1" indent="-342900" algn="just" eaLnBrk="1" hangingPunct="1">
              <a:spcBef>
                <a:spcPts val="0"/>
              </a:spcBef>
              <a:buFont typeface="Wingdings" panose="05000000000000000000" pitchFamily="2" charset="2"/>
              <a:buChar char="§"/>
              <a:defRPr/>
            </a:pPr>
            <a:endParaRPr lang="en-IN" altLang="en-US" sz="900" dirty="0">
              <a:ea typeface="Cambria Math" panose="02040503050406030204" pitchFamily="18" charset="0"/>
              <a:cs typeface="Cambria Math" panose="02040503050406030204" pitchFamily="18" charset="0"/>
            </a:endParaRPr>
          </a:p>
          <a:p>
            <a:pPr marL="714375" lvl="1" indent="-342900" algn="just" eaLnBrk="1" hangingPunct="1">
              <a:spcBef>
                <a:spcPts val="0"/>
              </a:spcBef>
              <a:defRPr/>
            </a:pPr>
            <a:r>
              <a:rPr lang="en-IN" altLang="en-US" sz="2000" dirty="0">
                <a:ea typeface="Cambria Math" panose="02040503050406030204" pitchFamily="18" charset="0"/>
                <a:cs typeface="Cambria Math" panose="02040503050406030204" pitchFamily="18" charset="0"/>
              </a:rPr>
              <a:t>Services provided to the United Nations or a specified international organization</a:t>
            </a:r>
          </a:p>
          <a:p>
            <a:pPr marL="371475" lvl="1" indent="0" algn="just" eaLnBrk="1" hangingPunct="1">
              <a:spcBef>
                <a:spcPts val="0"/>
              </a:spcBef>
              <a:buFont typeface="Arial" panose="020B0604020202020204" pitchFamily="34" charset="0"/>
              <a:buNone/>
              <a:defRPr/>
            </a:pPr>
            <a:endParaRPr lang="en-IN" altLang="en-US" sz="1050" dirty="0">
              <a:ea typeface="Cambria Math" panose="02040503050406030204" pitchFamily="18" charset="0"/>
              <a:cs typeface="Cambria Math" panose="02040503050406030204" pitchFamily="18" charset="0"/>
            </a:endParaRPr>
          </a:p>
          <a:p>
            <a:pPr marL="714375" lvl="1" indent="-342900" algn="just" eaLnBrk="1" hangingPunct="1">
              <a:spcBef>
                <a:spcPts val="0"/>
              </a:spcBef>
              <a:defRPr/>
            </a:pPr>
            <a:r>
              <a:rPr lang="en-IN" altLang="en-US" sz="2000" dirty="0">
                <a:ea typeface="Cambria Math" panose="02040503050406030204" pitchFamily="18" charset="0"/>
                <a:cs typeface="Cambria Math" panose="02040503050406030204" pitchFamily="18" charset="0"/>
              </a:rPr>
              <a:t>Services by a veterinary clinic in relation to health care of animals or birds</a:t>
            </a:r>
          </a:p>
          <a:p>
            <a:pPr marL="628650" lvl="1" indent="-342900" algn="just" eaLnBrk="1" hangingPunct="1">
              <a:spcBef>
                <a:spcPts val="0"/>
              </a:spcBef>
              <a:defRPr/>
            </a:pPr>
            <a:endParaRPr lang="en-IN" altLang="en-US" sz="11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This notification shall come into force on the 1st day of June, 2018</a:t>
            </a:r>
          </a:p>
          <a:p>
            <a:pPr marL="342900" lvl="1" indent="-342900" algn="just" eaLnBrk="1" hangingPunct="1">
              <a:spcBef>
                <a:spcPts val="0"/>
              </a:spcBef>
              <a:buFont typeface="Wingdings" panose="05000000000000000000" pitchFamily="2" charset="2"/>
              <a:buChar char="§"/>
              <a:defRPr/>
            </a:pPr>
            <a:endParaRPr lang="en-IN" altLang="en-US" sz="800" dirty="0">
              <a:ea typeface="Cambria Math" panose="02040503050406030204" pitchFamily="18" charset="0"/>
              <a:cs typeface="Cambria Math" panose="02040503050406030204" pitchFamily="18" charset="0"/>
            </a:endParaRPr>
          </a:p>
          <a:p>
            <a:pPr marL="0" lvl="1" indent="0" algn="just" eaLnBrk="1" hangingPunct="1">
              <a:spcBef>
                <a:spcPts val="0"/>
              </a:spcBef>
              <a:buFont typeface="Arial" panose="020B0604020202020204" pitchFamily="34" charset="0"/>
              <a:buNone/>
              <a:defRPr/>
            </a:pPr>
            <a:endParaRPr lang="en-IN" altLang="en-US" sz="2000" dirty="0">
              <a:ea typeface="Cambria Math" panose="02040503050406030204" pitchFamily="18" charset="0"/>
              <a:cs typeface="Cambria Math" panose="02040503050406030204" pitchFamily="18" charset="0"/>
            </a:endParaRPr>
          </a:p>
          <a:p>
            <a:pPr marL="0" lvl="1" indent="0" algn="just" eaLnBrk="1" hangingPunct="1">
              <a:spcBef>
                <a:spcPts val="0"/>
              </a:spcBef>
              <a:buFont typeface="Arial" panose="020B0604020202020204" pitchFamily="34" charset="0"/>
              <a:buNone/>
              <a:defRPr/>
            </a:pPr>
            <a:r>
              <a:rPr lang="en-IN" altLang="en-US" sz="2000" i="1" dirty="0">
                <a:ea typeface="Cambria Math" panose="02040503050406030204" pitchFamily="18" charset="0"/>
                <a:cs typeface="Cambria Math" panose="02040503050406030204" pitchFamily="18" charset="0"/>
              </a:rPr>
              <a:t>Notification No. 25/2018 dt. 20.05.2018</a:t>
            </a:r>
            <a:endParaRPr lang="en-IN" altLang="en-US" sz="2000" dirty="0">
              <a:ea typeface="Cambria Math" panose="02040503050406030204" pitchFamily="18" charset="0"/>
              <a:cs typeface="Cambria Math" panose="02040503050406030204" pitchFamily="18" charset="0"/>
            </a:endParaRPr>
          </a:p>
          <a:p>
            <a:pPr marL="628650" lvl="1" indent="-342900" algn="just" eaLnBrk="1" hangingPunct="1">
              <a:spcBef>
                <a:spcPts val="0"/>
              </a:spcBef>
              <a:defRPr/>
            </a:pPr>
            <a:endParaRPr lang="en-IN" altLang="en-US" dirty="0">
              <a:ea typeface="Cambria Math" panose="02040503050406030204" pitchFamily="18" charset="0"/>
              <a:cs typeface="Cambria Math" panose="02040503050406030204" pitchFamily="18" charset="0"/>
            </a:endParaRPr>
          </a:p>
          <a:p>
            <a:pPr marL="628650" lvl="1" indent="-342900" algn="just" eaLnBrk="1" hangingPunct="1">
              <a:spcBef>
                <a:spcPts val="0"/>
              </a:spcBef>
              <a:defRPr/>
            </a:pPr>
            <a:endParaRPr lang="en-IN" altLang="en-US" dirty="0">
              <a:ea typeface="Cambria Math" panose="02040503050406030204" pitchFamily="18" charset="0"/>
              <a:cs typeface="Cambria Math" panose="02040503050406030204" pitchFamily="18" charset="0"/>
            </a:endParaRPr>
          </a:p>
          <a:p>
            <a:pPr marL="628650" lvl="1" indent="-342900" algn="just" eaLnBrk="1" hangingPunct="1">
              <a:spcBef>
                <a:spcPts val="0"/>
              </a:spcBef>
              <a:defRPr/>
            </a:pPr>
            <a:endParaRPr lang="en-IN" altLang="en-US" sz="2000"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6144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744CC84A-4315-486E-867E-1C87D76AF19C}" type="slidenum">
              <a:rPr lang="en-IN" altLang="en-US">
                <a:solidFill>
                  <a:schemeClr val="bg1"/>
                </a:solidFill>
              </a:rPr>
              <a:pPr>
                <a:spcBef>
                  <a:spcPct val="0"/>
                </a:spcBef>
                <a:buClrTx/>
                <a:buSzTx/>
                <a:buFontTx/>
                <a:buNone/>
              </a:pPr>
              <a:t>35</a:t>
            </a:fld>
            <a:endParaRPr lang="en-IN" altLang="en-US">
              <a:solidFill>
                <a:schemeClr val="bg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b="1" dirty="0"/>
              <a:t>Sec. 11 – Illustration III</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528638" y="1377950"/>
            <a:ext cx="11072812" cy="5013325"/>
          </a:xfrm>
        </p:spPr>
        <p:txBody>
          <a:bodyPr/>
          <a:lstStyle/>
          <a:p>
            <a:pPr marL="0" lvl="1" indent="0" algn="just" eaLnBrk="1" hangingPunct="1">
              <a:spcBef>
                <a:spcPts val="0"/>
              </a:spcBef>
              <a:buFont typeface="Arial" panose="020B0604020202020204" pitchFamily="34" charset="0"/>
              <a:buNone/>
              <a:defRPr/>
            </a:pPr>
            <a:r>
              <a:rPr lang="en-IN" altLang="en-US" sz="2000" dirty="0">
                <a:ea typeface="Cambria Math" panose="02040503050406030204" pitchFamily="18" charset="0"/>
                <a:cs typeface="Cambria Math" panose="02040503050406030204" pitchFamily="18" charset="0"/>
              </a:rPr>
              <a:t>Special Order issued u/s 11(2)</a:t>
            </a:r>
          </a:p>
          <a:p>
            <a:pPr marL="0" lvl="1" indent="0" algn="just" eaLnBrk="1" hangingPunct="1">
              <a:spcBef>
                <a:spcPts val="0"/>
              </a:spcBef>
              <a:buFont typeface="Arial" panose="020B0604020202020204" pitchFamily="34" charset="0"/>
              <a:buNone/>
              <a:defRPr/>
            </a:pPr>
            <a:endParaRPr lang="en-IN" altLang="en-US" sz="800" dirty="0">
              <a:ea typeface="Cambria Math" panose="02040503050406030204" pitchFamily="18" charset="0"/>
              <a:cs typeface="Cambria Math" panose="02040503050406030204" pitchFamily="18" charset="0"/>
            </a:endParaRPr>
          </a:p>
          <a:p>
            <a:pPr marL="0" lvl="1" indent="0" algn="just" eaLnBrk="1" hangingPunct="1">
              <a:spcBef>
                <a:spcPts val="0"/>
              </a:spcBef>
              <a:buFont typeface="Arial" panose="020B0604020202020204" pitchFamily="34" charset="0"/>
              <a:buNone/>
              <a:defRPr/>
            </a:pPr>
            <a:r>
              <a:rPr lang="en-IN" altLang="en-US" sz="2000" b="1" dirty="0">
                <a:ea typeface="Cambria Math" panose="02040503050406030204" pitchFamily="18" charset="0"/>
                <a:cs typeface="Cambria Math" panose="02040503050406030204" pitchFamily="18" charset="0"/>
              </a:rPr>
              <a:t>Order:</a:t>
            </a:r>
            <a:r>
              <a:rPr lang="en-IN" altLang="en-US" sz="2000" dirty="0">
                <a:ea typeface="Cambria Math" panose="02040503050406030204" pitchFamily="18" charset="0"/>
                <a:cs typeface="Cambria Math" panose="02040503050406030204" pitchFamily="18" charset="0"/>
              </a:rPr>
              <a:t> </a:t>
            </a:r>
            <a:r>
              <a:rPr lang="en-IN" altLang="en-US" dirty="0">
                <a:ea typeface="Cambria Math" panose="02040503050406030204" pitchFamily="18" charset="0"/>
                <a:cs typeface="Cambria Math" panose="02040503050406030204" pitchFamily="18" charset="0"/>
              </a:rPr>
              <a:t>Whereas the recent floods and landslides has caused extensive damage to public and private property in the State of Assam and has adversely affected the life of the common man in the State. There is a need to provide support to ensure sustenance for the local population by revival of the hospitality industry; And whereas taxable supply in the State of Assam is chargeable to GST; Now therefore, in exercise of the powers conferred by sub-Section (2) of Section 11 of the CGST Act, the Central Government being satisfied that it is necessary so to do, that the circumstances of exceptional nature as mentioned above, hereby exempts the following taxable services supplied to any person in the State of Assam, from the whole of GST leviable thereon under Section 8 of the said Act, namely:</a:t>
            </a:r>
            <a:r>
              <a:rPr lang="en-IN" altLang="en-US" sz="2000" dirty="0">
                <a:ea typeface="Cambria Math" panose="02040503050406030204" pitchFamily="18" charset="0"/>
                <a:cs typeface="Cambria Math" panose="02040503050406030204" pitchFamily="18" charset="0"/>
              </a:rPr>
              <a:t>-</a:t>
            </a:r>
          </a:p>
          <a:p>
            <a:pPr marL="0" lvl="1" indent="0" algn="just" eaLnBrk="1" hangingPunct="1">
              <a:spcBef>
                <a:spcPts val="0"/>
              </a:spcBef>
              <a:buFont typeface="Arial" panose="020B0604020202020204" pitchFamily="34" charset="0"/>
              <a:buNone/>
              <a:defRPr/>
            </a:pPr>
            <a:endParaRPr lang="en-IN" altLang="en-US" sz="300" dirty="0">
              <a:ea typeface="Cambria Math" panose="02040503050406030204" pitchFamily="18" charset="0"/>
              <a:cs typeface="Cambria Math" panose="02040503050406030204" pitchFamily="18" charset="0"/>
            </a:endParaRPr>
          </a:p>
          <a:p>
            <a:pPr marL="714375" lvl="1" indent="-342900" algn="just" eaLnBrk="1" hangingPunct="1">
              <a:spcBef>
                <a:spcPts val="0"/>
              </a:spcBef>
              <a:defRPr/>
            </a:pPr>
            <a:r>
              <a:rPr lang="en-IN" altLang="en-US" sz="2000" dirty="0">
                <a:ea typeface="Cambria Math" panose="02040503050406030204" pitchFamily="18" charset="0"/>
                <a:cs typeface="Cambria Math" panose="02040503050406030204" pitchFamily="18" charset="0"/>
              </a:rPr>
              <a:t>Services by way of renting of a room in a hotel, inn, guest house, club, campsite or other commercial place meant for residential or lodging purposes</a:t>
            </a:r>
          </a:p>
          <a:p>
            <a:pPr marL="371475" lvl="1" indent="0" algn="just" eaLnBrk="1" hangingPunct="1">
              <a:spcBef>
                <a:spcPts val="0"/>
              </a:spcBef>
              <a:buFont typeface="Arial" panose="020B0604020202020204" pitchFamily="34" charset="0"/>
              <a:buNone/>
              <a:defRPr/>
            </a:pPr>
            <a:endParaRPr lang="en-IN" altLang="en-US" sz="500" dirty="0">
              <a:ea typeface="Cambria Math" panose="02040503050406030204" pitchFamily="18" charset="0"/>
              <a:cs typeface="Cambria Math" panose="02040503050406030204" pitchFamily="18" charset="0"/>
            </a:endParaRPr>
          </a:p>
          <a:p>
            <a:pPr marL="714375" lvl="1" indent="-342900" algn="just" eaLnBrk="1" hangingPunct="1">
              <a:spcBef>
                <a:spcPts val="0"/>
              </a:spcBef>
              <a:defRPr/>
            </a:pPr>
            <a:r>
              <a:rPr lang="en-IN" altLang="en-US" sz="2000" dirty="0">
                <a:ea typeface="Cambria Math" panose="02040503050406030204" pitchFamily="18" charset="0"/>
                <a:cs typeface="Cambria Math" panose="02040503050406030204" pitchFamily="18" charset="0"/>
              </a:rPr>
              <a:t>Services provided in relation to serving of food or beverages by a restaurant</a:t>
            </a:r>
            <a:endParaRPr lang="en-IN" altLang="en-US" dirty="0">
              <a:ea typeface="Cambria Math" panose="02040503050406030204" pitchFamily="18" charset="0"/>
              <a:cs typeface="Cambria Math" panose="02040503050406030204" pitchFamily="18" charset="0"/>
            </a:endParaRPr>
          </a:p>
          <a:p>
            <a:pPr marL="0" lvl="1" indent="0" algn="just" eaLnBrk="1" hangingPunct="1">
              <a:spcBef>
                <a:spcPts val="0"/>
              </a:spcBef>
              <a:buFont typeface="Arial" panose="020B0604020202020204" pitchFamily="34" charset="0"/>
              <a:buNone/>
              <a:defRPr/>
            </a:pPr>
            <a:endParaRPr lang="en-IN" altLang="en-US" dirty="0">
              <a:ea typeface="Cambria Math" panose="02040503050406030204" pitchFamily="18" charset="0"/>
              <a:cs typeface="Cambria Math" panose="02040503050406030204" pitchFamily="18" charset="0"/>
            </a:endParaRPr>
          </a:p>
          <a:p>
            <a:pPr marL="0" lvl="1" indent="0" algn="just" eaLnBrk="1" hangingPunct="1">
              <a:spcBef>
                <a:spcPts val="0"/>
              </a:spcBef>
              <a:buFont typeface="Arial" panose="020B0604020202020204" pitchFamily="34" charset="0"/>
              <a:buNone/>
              <a:defRPr/>
            </a:pPr>
            <a:r>
              <a:rPr lang="en-IN" altLang="en-US" dirty="0">
                <a:ea typeface="Cambria Math" panose="02040503050406030204" pitchFamily="18" charset="0"/>
                <a:cs typeface="Cambria Math" panose="02040503050406030204" pitchFamily="18" charset="0"/>
              </a:rPr>
              <a:t>This exemption order is applicable for the above mentioned taxable services supplied during the period 1st July, 2017 to 31st July, 2017.</a:t>
            </a:r>
          </a:p>
          <a:p>
            <a:pPr marL="357188" lvl="1" indent="-357188" algn="just" eaLnBrk="1" hangingPunct="1">
              <a:spcBef>
                <a:spcPts val="0"/>
              </a:spcBef>
              <a:buFont typeface="Arial" panose="020B0604020202020204" pitchFamily="34" charset="0"/>
              <a:buNone/>
              <a:defRPr/>
            </a:pPr>
            <a:endParaRPr lang="en-IN" altLang="en-US" sz="600" dirty="0">
              <a:ea typeface="Cambria Math" panose="02040503050406030204" pitchFamily="18" charset="0"/>
              <a:cs typeface="Cambria Math" panose="02040503050406030204" pitchFamily="18" charset="0"/>
            </a:endParaRPr>
          </a:p>
          <a:p>
            <a:pPr marL="0" lvl="1" indent="0" algn="just" eaLnBrk="1" hangingPunct="1">
              <a:spcBef>
                <a:spcPts val="0"/>
              </a:spcBef>
              <a:buFont typeface="Arial" panose="020B0604020202020204" pitchFamily="34" charset="0"/>
              <a:buNone/>
              <a:defRPr/>
            </a:pPr>
            <a:endParaRPr lang="en-IN" altLang="en-US" sz="1000" i="1" dirty="0">
              <a:ea typeface="Cambria Math" panose="02040503050406030204" pitchFamily="18" charset="0"/>
              <a:cs typeface="Cambria Math" panose="02040503050406030204" pitchFamily="18" charset="0"/>
            </a:endParaRPr>
          </a:p>
          <a:p>
            <a:pPr marL="0" lvl="1" indent="0" algn="just" eaLnBrk="1" hangingPunct="1">
              <a:spcBef>
                <a:spcPts val="0"/>
              </a:spcBef>
              <a:buFont typeface="Arial" panose="020B0604020202020204" pitchFamily="34" charset="0"/>
              <a:buNone/>
              <a:defRPr/>
            </a:pPr>
            <a:r>
              <a:rPr lang="en-IN" altLang="en-US" i="1" dirty="0">
                <a:ea typeface="Cambria Math" panose="02040503050406030204" pitchFamily="18" charset="0"/>
                <a:cs typeface="Cambria Math" panose="02040503050406030204" pitchFamily="18" charset="0"/>
              </a:rPr>
              <a:t>Exemption Order dt.17.09.2017</a:t>
            </a:r>
            <a:endParaRPr lang="en-IN" altLang="en-US" dirty="0">
              <a:ea typeface="Cambria Math" panose="02040503050406030204" pitchFamily="18" charset="0"/>
              <a:cs typeface="Cambria Math" panose="02040503050406030204" pitchFamily="18" charset="0"/>
            </a:endParaRPr>
          </a:p>
          <a:p>
            <a:pPr marL="628650" lvl="1" indent="-342900" algn="just" eaLnBrk="1" hangingPunct="1">
              <a:spcBef>
                <a:spcPts val="0"/>
              </a:spcBef>
              <a:defRPr/>
            </a:pPr>
            <a:endParaRPr lang="en-IN" altLang="en-US" dirty="0">
              <a:ea typeface="Cambria Math" panose="02040503050406030204" pitchFamily="18" charset="0"/>
              <a:cs typeface="Cambria Math" panose="02040503050406030204" pitchFamily="18" charset="0"/>
            </a:endParaRPr>
          </a:p>
          <a:p>
            <a:pPr marL="628650" lvl="1" indent="-342900" algn="just" eaLnBrk="1" hangingPunct="1">
              <a:spcBef>
                <a:spcPts val="0"/>
              </a:spcBef>
              <a:defRPr/>
            </a:pPr>
            <a:endParaRPr lang="en-IN" altLang="en-US" sz="2000"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6246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5E617767-8A3F-42C1-92D1-A6A8F723242A}" type="slidenum">
              <a:rPr lang="en-IN" altLang="en-US">
                <a:solidFill>
                  <a:schemeClr val="bg1"/>
                </a:solidFill>
              </a:rPr>
              <a:pPr>
                <a:spcBef>
                  <a:spcPct val="0"/>
                </a:spcBef>
                <a:buClrTx/>
                <a:buSzTx/>
                <a:buFontTx/>
                <a:buNone/>
              </a:pPr>
              <a:t>36</a:t>
            </a:fld>
            <a:endParaRPr lang="en-IN" altLang="en-US">
              <a:solidFill>
                <a:schemeClr val="bg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IN"/>
              <a:t>© Indirect Taxes Committee, ICAI</a:t>
            </a:r>
          </a:p>
        </p:txBody>
      </p:sp>
      <p:sp>
        <p:nvSpPr>
          <p:cNvPr id="6451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9ED28DEE-32E6-4325-8DD8-0F6066562093}" type="slidenum">
              <a:rPr lang="en-IN" altLang="en-US">
                <a:solidFill>
                  <a:schemeClr val="bg1"/>
                </a:solidFill>
              </a:rPr>
              <a:pPr>
                <a:spcBef>
                  <a:spcPct val="0"/>
                </a:spcBef>
                <a:buClrTx/>
                <a:buSzTx/>
                <a:buFontTx/>
                <a:buNone/>
              </a:pPr>
              <a:t>37</a:t>
            </a:fld>
            <a:endParaRPr lang="en-IN" altLang="en-US">
              <a:solidFill>
                <a:schemeClr val="bg1"/>
              </a:solidFill>
            </a:endParaRPr>
          </a:p>
        </p:txBody>
      </p:sp>
      <p:sp>
        <p:nvSpPr>
          <p:cNvPr id="5" name="Rectangle 4"/>
          <p:cNvSpPr/>
          <p:nvPr/>
        </p:nvSpPr>
        <p:spPr>
          <a:xfrm>
            <a:off x="2828925" y="2828925"/>
            <a:ext cx="6615113" cy="1446550"/>
          </a:xfrm>
          <a:prstGeom prst="rect">
            <a:avLst/>
          </a:prstGeom>
        </p:spPr>
        <p:txBody>
          <a:bodyPr>
            <a:spAutoFit/>
          </a:bodyPr>
          <a:lstStyle/>
          <a:p>
            <a:pPr algn="ctr">
              <a:defRPr/>
            </a:pPr>
            <a: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t>Time of Supply</a:t>
            </a:r>
            <a:b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br>
            <a:endPar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Sec.12(2): Time of Supply of Goods</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63493" name="Slide Number Placeholder 3"/>
          <p:cNvSpPr>
            <a:spLocks noGrp="1"/>
          </p:cNvSpPr>
          <p:nvPr>
            <p:ph type="sldNum" sz="quarter" idx="12"/>
          </p:nvPr>
        </p:nvSpPr>
        <p:spPr bwMode="auto">
          <a:xfrm>
            <a:off x="10352088" y="150132"/>
            <a:ext cx="838200" cy="768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38</a:t>
            </a:fld>
            <a:endParaRPr lang="en-IN" altLang="en-US">
              <a:solidFill>
                <a:schemeClr val="bg1"/>
              </a:solidFill>
            </a:endParaRPr>
          </a:p>
        </p:txBody>
      </p:sp>
      <p:graphicFrame>
        <p:nvGraphicFramePr>
          <p:cNvPr id="6" name="Diagram 5"/>
          <p:cNvGraphicFramePr/>
          <p:nvPr>
            <p:extLst>
              <p:ext uri="{D42A27DB-BD31-4B8C-83A1-F6EECF244321}">
                <p14:modId xmlns:p14="http://schemas.microsoft.com/office/powerpoint/2010/main" val="2983547905"/>
              </p:ext>
            </p:extLst>
          </p:nvPr>
        </p:nvGraphicFramePr>
        <p:xfrm>
          <a:off x="629556" y="1232807"/>
          <a:ext cx="10457544" cy="48799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7"/>
          <p:cNvSpPr/>
          <p:nvPr/>
        </p:nvSpPr>
        <p:spPr>
          <a:xfrm>
            <a:off x="457199" y="6131971"/>
            <a:ext cx="11183258" cy="400110"/>
          </a:xfrm>
          <a:prstGeom prst="rect">
            <a:avLst/>
          </a:prstGeom>
        </p:spPr>
        <p:txBody>
          <a:bodyPr wrap="square">
            <a:spAutoFit/>
          </a:bodyPr>
          <a:lstStyle/>
          <a:p>
            <a:r>
              <a:rPr lang="en-US" sz="2000" i="1" dirty="0">
                <a:latin typeface="+mn-lt"/>
              </a:rPr>
              <a:t>*Where payment is received in advance, the Supplier shall issue a receipt voucher, and NOT a tax invoice</a:t>
            </a:r>
            <a:endParaRPr lang="en-IN" sz="2000" i="1" dirty="0">
              <a:latin typeface="+mn-lt"/>
            </a:endParaRPr>
          </a:p>
        </p:txBody>
      </p:sp>
    </p:spTree>
    <p:extLst>
      <p:ext uri="{BB962C8B-B14F-4D97-AF65-F5344CB8AC3E}">
        <p14:creationId xmlns:p14="http://schemas.microsoft.com/office/powerpoint/2010/main" val="22800433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Sec.13(2): Time of Supply of Services</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63493" name="Slide Number Placeholder 3"/>
          <p:cNvSpPr>
            <a:spLocks noGrp="1"/>
          </p:cNvSpPr>
          <p:nvPr>
            <p:ph type="sldNum" sz="quarter" idx="12"/>
          </p:nvPr>
        </p:nvSpPr>
        <p:spPr bwMode="auto">
          <a:xfrm>
            <a:off x="10352088" y="150132"/>
            <a:ext cx="838200" cy="768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39</a:t>
            </a:fld>
            <a:endParaRPr lang="en-IN" altLang="en-US">
              <a:solidFill>
                <a:schemeClr val="bg1"/>
              </a:solidFill>
            </a:endParaRPr>
          </a:p>
        </p:txBody>
      </p:sp>
      <p:graphicFrame>
        <p:nvGraphicFramePr>
          <p:cNvPr id="6" name="Diagram 5"/>
          <p:cNvGraphicFramePr/>
          <p:nvPr>
            <p:extLst>
              <p:ext uri="{D42A27DB-BD31-4B8C-83A1-F6EECF244321}">
                <p14:modId xmlns:p14="http://schemas.microsoft.com/office/powerpoint/2010/main" val="329193261"/>
              </p:ext>
            </p:extLst>
          </p:nvPr>
        </p:nvGraphicFramePr>
        <p:xfrm>
          <a:off x="629556" y="1232807"/>
          <a:ext cx="10457544" cy="48799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7"/>
          <p:cNvSpPr/>
          <p:nvPr/>
        </p:nvSpPr>
        <p:spPr>
          <a:xfrm>
            <a:off x="457199" y="6015859"/>
            <a:ext cx="11183258" cy="400110"/>
          </a:xfrm>
          <a:prstGeom prst="rect">
            <a:avLst/>
          </a:prstGeom>
        </p:spPr>
        <p:txBody>
          <a:bodyPr wrap="square">
            <a:spAutoFit/>
          </a:bodyPr>
          <a:lstStyle/>
          <a:p>
            <a:r>
              <a:rPr lang="en-US" sz="2000" i="1" dirty="0">
                <a:latin typeface="+mn-lt"/>
              </a:rPr>
              <a:t>*Where payment is received in advance, the Supplier shall issue a receipt voucher, and NOT a tax invoice</a:t>
            </a:r>
            <a:endParaRPr lang="en-IN" sz="2000" i="1" dirty="0">
              <a:latin typeface="+mn-lt"/>
            </a:endParaRPr>
          </a:p>
        </p:txBody>
      </p:sp>
    </p:spTree>
    <p:extLst>
      <p:ext uri="{BB962C8B-B14F-4D97-AF65-F5344CB8AC3E}">
        <p14:creationId xmlns:p14="http://schemas.microsoft.com/office/powerpoint/2010/main" val="21491794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75" y="550863"/>
            <a:ext cx="9637713" cy="827087"/>
          </a:xfrm>
        </p:spPr>
        <p:txBody>
          <a:bodyPr rtlCol="0">
            <a:noAutofit/>
          </a:bodyPr>
          <a:lstStyle/>
          <a:p>
            <a:pPr eaLnBrk="1" fontAlgn="auto" hangingPunct="1">
              <a:spcAft>
                <a:spcPts val="0"/>
              </a:spcAft>
              <a:defRPr/>
            </a:pPr>
            <a:r>
              <a:rPr lang="en-IN" sz="3200" dirty="0"/>
              <a:t>Sec.12: Time of Supply- Continuous Supply of Goods</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1216025" y="1633538"/>
            <a:ext cx="9871075" cy="4757737"/>
          </a:xfrm>
        </p:spPr>
        <p:txBody>
          <a:bodyPr/>
          <a:lstStyle/>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628650" lvl="1" indent="-342900" algn="just" eaLnBrk="1" hangingPunct="1">
              <a:spcBef>
                <a:spcPts val="0"/>
              </a:spcBef>
              <a:defRPr/>
            </a:pPr>
            <a:endParaRPr lang="en-IN" altLang="en-US" dirty="0">
              <a:ea typeface="Cambria Math" panose="02040503050406030204" pitchFamily="18" charset="0"/>
              <a:cs typeface="Cambria Math" panose="02040503050406030204" pitchFamily="18" charset="0"/>
            </a:endParaRPr>
          </a:p>
          <a:p>
            <a:pPr marL="628650" lvl="1" indent="-342900" algn="just" eaLnBrk="1" hangingPunct="1">
              <a:spcBef>
                <a:spcPts val="0"/>
              </a:spcBef>
              <a:defRPr/>
            </a:pPr>
            <a:endParaRPr lang="en-IN" altLang="en-US" dirty="0">
              <a:ea typeface="Cambria Math" panose="02040503050406030204" pitchFamily="18" charset="0"/>
              <a:cs typeface="Cambria Math" panose="02040503050406030204" pitchFamily="18" charset="0"/>
            </a:endParaRPr>
          </a:p>
          <a:p>
            <a:pPr marL="628650" lvl="1" indent="-342900" algn="just" eaLnBrk="1" hangingPunct="1">
              <a:spcBef>
                <a:spcPts val="0"/>
              </a:spcBef>
              <a:defRPr/>
            </a:pPr>
            <a:endParaRPr lang="en-IN" altLang="en-US" sz="2000"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40</a:t>
            </a:fld>
            <a:endParaRPr lang="en-IN" altLang="en-US">
              <a:solidFill>
                <a:schemeClr val="bg1"/>
              </a:solidFill>
            </a:endParaRPr>
          </a:p>
        </p:txBody>
      </p:sp>
      <p:sp>
        <p:nvSpPr>
          <p:cNvPr id="7" name="Content Placeholder 2"/>
          <p:cNvSpPr txBox="1">
            <a:spLocks/>
          </p:cNvSpPr>
          <p:nvPr/>
        </p:nvSpPr>
        <p:spPr bwMode="auto">
          <a:xfrm>
            <a:off x="519906" y="1200944"/>
            <a:ext cx="10670382" cy="536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
              <a:defRPr sz="2000" kern="1200">
                <a:solidFill>
                  <a:schemeClr val="tx1"/>
                </a:solidFill>
                <a:latin typeface="+mn-lt"/>
                <a:ea typeface="+mn-ea"/>
                <a:cs typeface="+mn-cs"/>
              </a:defRPr>
            </a:lvl1pPr>
            <a:lvl2pPr marL="742950" indent="-285750" algn="l" defTabSz="457200" rtl="0" eaLnBrk="0" fontAlgn="base" hangingPunct="0">
              <a:spcBef>
                <a:spcPts val="1000"/>
              </a:spcBef>
              <a:spcAft>
                <a:spcPct val="0"/>
              </a:spcAft>
              <a:buClr>
                <a:schemeClr val="tx2">
                  <a:lumMod val="75000"/>
                </a:schemeClr>
              </a:buClr>
              <a:buSzPct val="80000"/>
              <a:buFont typeface="Arial" panose="020B0604020202020204" pitchFamily="34" charset="0"/>
              <a:buChar char="•"/>
              <a:defRPr sz="1800" kern="1200">
                <a:solidFill>
                  <a:schemeClr val="tx1"/>
                </a:solidFill>
                <a:latin typeface="+mn-lt"/>
                <a:ea typeface="+mn-ea"/>
                <a:cs typeface="+mn-cs"/>
              </a:defRPr>
            </a:lvl2pPr>
            <a:lvl3pPr marL="1143000" indent="-228600" algn="l" defTabSz="457200" rtl="0" eaLnBrk="0" fontAlgn="base" hangingPunct="0">
              <a:spcBef>
                <a:spcPts val="1000"/>
              </a:spcBef>
              <a:spcAft>
                <a:spcPct val="0"/>
              </a:spcAft>
              <a:buClr>
                <a:schemeClr val="tx2">
                  <a:lumMod val="75000"/>
                </a:schemeClr>
              </a:buClr>
              <a:buSzPct val="80000"/>
              <a:buFont typeface="Courier New" panose="02070309020205020404" pitchFamily="49" charset="0"/>
              <a:buChar char="o"/>
              <a:defRPr sz="1600" kern="1200">
                <a:solidFill>
                  <a:schemeClr val="tx1"/>
                </a:solidFill>
                <a:latin typeface="+mn-lt"/>
                <a:ea typeface="+mn-ea"/>
                <a:cs typeface="+mn-cs"/>
              </a:defRPr>
            </a:lvl3pPr>
            <a:lvl4pPr marL="16002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Ø"/>
              <a:defRPr sz="1400" kern="1200">
                <a:solidFill>
                  <a:schemeClr val="tx1"/>
                </a:solidFill>
                <a:latin typeface="+mn-lt"/>
                <a:ea typeface="+mn-ea"/>
                <a:cs typeface="+mn-cs"/>
              </a:defRPr>
            </a:lvl4pPr>
            <a:lvl5pPr marL="20574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ü"/>
              <a:defRPr sz="1400" kern="1200">
                <a:solidFill>
                  <a:schemeClr val="tx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just">
              <a:buNone/>
            </a:pPr>
            <a:r>
              <a:rPr lang="en-IN" sz="2200" b="1" u="sng" dirty="0"/>
              <a:t>Section 28(4):</a:t>
            </a:r>
            <a:r>
              <a:rPr lang="en-IN" sz="2200" dirty="0"/>
              <a:t> Due date for issue of invoice in case of </a:t>
            </a:r>
            <a:r>
              <a:rPr lang="en-IN" sz="2200" b="1" dirty="0"/>
              <a:t>continuous supply of goods – involving successive statement of accounts (SOA) or successive payments:</a:t>
            </a:r>
          </a:p>
        </p:txBody>
      </p:sp>
      <p:graphicFrame>
        <p:nvGraphicFramePr>
          <p:cNvPr id="8" name="Diagram 7"/>
          <p:cNvGraphicFramePr/>
          <p:nvPr>
            <p:extLst>
              <p:ext uri="{D42A27DB-BD31-4B8C-83A1-F6EECF244321}">
                <p14:modId xmlns:p14="http://schemas.microsoft.com/office/powerpoint/2010/main" val="4243653230"/>
              </p:ext>
            </p:extLst>
          </p:nvPr>
        </p:nvGraphicFramePr>
        <p:xfrm>
          <a:off x="528638" y="1728218"/>
          <a:ext cx="10558462" cy="3381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p:cNvSpPr txBox="1"/>
          <p:nvPr/>
        </p:nvSpPr>
        <p:spPr>
          <a:xfrm>
            <a:off x="457200" y="3581399"/>
            <a:ext cx="11203663" cy="400110"/>
          </a:xfrm>
          <a:prstGeom prst="rect">
            <a:avLst/>
          </a:prstGeom>
          <a:noFill/>
        </p:spPr>
        <p:txBody>
          <a:bodyPr wrap="square" rtlCol="0">
            <a:spAutoFit/>
          </a:bodyPr>
          <a:lstStyle/>
          <a:p>
            <a:r>
              <a:rPr lang="en-IN" sz="2000" b="1" dirty="0">
                <a:latin typeface="+mn-lt"/>
              </a:rPr>
              <a:t>Examples for Continuous Supply of goods u/s 12(2) read with Section 28(4)</a:t>
            </a:r>
          </a:p>
        </p:txBody>
      </p:sp>
      <p:graphicFrame>
        <p:nvGraphicFramePr>
          <p:cNvPr id="10" name="Table 9"/>
          <p:cNvGraphicFramePr>
            <a:graphicFrameLocks noGrp="1"/>
          </p:cNvGraphicFramePr>
          <p:nvPr>
            <p:extLst>
              <p:ext uri="{D42A27DB-BD31-4B8C-83A1-F6EECF244321}">
                <p14:modId xmlns:p14="http://schemas.microsoft.com/office/powerpoint/2010/main" val="2364266234"/>
              </p:ext>
            </p:extLst>
          </p:nvPr>
        </p:nvGraphicFramePr>
        <p:xfrm>
          <a:off x="609600" y="3962399"/>
          <a:ext cx="10477501" cy="1476360"/>
        </p:xfrm>
        <a:graphic>
          <a:graphicData uri="http://schemas.openxmlformats.org/drawingml/2006/table">
            <a:tbl>
              <a:tblPr/>
              <a:tblGrid>
                <a:gridCol w="3105883">
                  <a:extLst>
                    <a:ext uri="{9D8B030D-6E8A-4147-A177-3AD203B41FA5}">
                      <a16:colId xmlns:a16="http://schemas.microsoft.com/office/drawing/2014/main" val="20001"/>
                    </a:ext>
                  </a:extLst>
                </a:gridCol>
                <a:gridCol w="3468996">
                  <a:extLst>
                    <a:ext uri="{9D8B030D-6E8A-4147-A177-3AD203B41FA5}">
                      <a16:colId xmlns:a16="http://schemas.microsoft.com/office/drawing/2014/main" val="20002"/>
                    </a:ext>
                  </a:extLst>
                </a:gridCol>
                <a:gridCol w="3902622">
                  <a:extLst>
                    <a:ext uri="{9D8B030D-6E8A-4147-A177-3AD203B41FA5}">
                      <a16:colId xmlns:a16="http://schemas.microsoft.com/office/drawing/2014/main" val="20003"/>
                    </a:ext>
                  </a:extLst>
                </a:gridCol>
              </a:tblGrid>
              <a:tr h="666720">
                <a:tc>
                  <a:txBody>
                    <a:bodyPr/>
                    <a:lstStyle/>
                    <a:p>
                      <a:pPr algn="ctr" rtl="0" fontAlgn="ctr"/>
                      <a:r>
                        <a:rPr lang="en-US" sz="2000" b="1" i="0" u="none" strike="noStrike" dirty="0">
                          <a:solidFill>
                            <a:schemeClr val="tx1"/>
                          </a:solidFill>
                          <a:latin typeface="+mn-lt"/>
                        </a:rPr>
                        <a:t>Successive </a:t>
                      </a:r>
                    </a:p>
                    <a:p>
                      <a:pPr algn="ctr" rtl="0" fontAlgn="ctr"/>
                      <a:r>
                        <a:rPr lang="en-US" sz="2000" b="1" i="0" u="none" strike="noStrike" dirty="0">
                          <a:solidFill>
                            <a:schemeClr val="tx1"/>
                          </a:solidFill>
                          <a:latin typeface="+mn-lt"/>
                        </a:rPr>
                        <a:t>issue of</a:t>
                      </a:r>
                      <a:r>
                        <a:rPr lang="en-US" sz="2000" b="1" i="0" u="none" strike="noStrike" baseline="0" dirty="0">
                          <a:solidFill>
                            <a:schemeClr val="tx1"/>
                          </a:solidFill>
                          <a:latin typeface="+mn-lt"/>
                        </a:rPr>
                        <a:t> </a:t>
                      </a:r>
                      <a:r>
                        <a:rPr lang="en-US" sz="2000" b="1" i="0" u="none" strike="noStrike" dirty="0">
                          <a:solidFill>
                            <a:schemeClr val="tx1"/>
                          </a:solidFill>
                          <a:latin typeface="+mn-lt"/>
                        </a:rPr>
                        <a:t>SOA</a:t>
                      </a:r>
                    </a:p>
                  </a:txBody>
                  <a:tcPr marL="6793" marR="6793" marT="6793" marB="0" anchor="ctr">
                    <a:lnL w="12700" cap="flat" cmpd="sng" algn="ctr">
                      <a:solidFill>
                        <a:srgbClr val="FF8837"/>
                      </a:solidFill>
                      <a:prstDash val="solid"/>
                      <a:round/>
                      <a:headEnd type="none" w="med" len="med"/>
                      <a:tailEnd type="none" w="med" len="med"/>
                    </a:lnL>
                    <a:lnR w="12700" cap="flat" cmpd="sng" algn="ctr">
                      <a:solidFill>
                        <a:srgbClr val="FF8837"/>
                      </a:solidFill>
                      <a:prstDash val="solid"/>
                      <a:round/>
                      <a:headEnd type="none" w="med" len="med"/>
                      <a:tailEnd type="none" w="med" len="med"/>
                    </a:lnR>
                    <a:lnT w="12700" cap="flat" cmpd="sng" algn="ctr">
                      <a:solidFill>
                        <a:srgbClr val="FF8837"/>
                      </a:solidFill>
                      <a:prstDash val="solid"/>
                      <a:round/>
                      <a:headEnd type="none" w="med" len="med"/>
                      <a:tailEnd type="none" w="med" len="med"/>
                    </a:lnT>
                    <a:lnB w="12700" cap="flat" cmpd="sng" algn="ctr">
                      <a:solidFill>
                        <a:srgbClr val="FF8837"/>
                      </a:solidFill>
                      <a:prstDash val="solid"/>
                      <a:round/>
                      <a:headEnd type="none" w="med" len="med"/>
                      <a:tailEnd type="none" w="med" len="med"/>
                    </a:lnB>
                    <a:solidFill>
                      <a:schemeClr val="accent1"/>
                    </a:solidFill>
                  </a:tcPr>
                </a:tc>
                <a:tc>
                  <a:txBody>
                    <a:bodyPr/>
                    <a:lstStyle/>
                    <a:p>
                      <a:pPr algn="ctr" rtl="0" fontAlgn="ctr"/>
                      <a:r>
                        <a:rPr lang="en-US" sz="2000" b="1" i="0" u="none" strike="noStrike" dirty="0">
                          <a:solidFill>
                            <a:schemeClr val="tx1"/>
                          </a:solidFill>
                          <a:latin typeface="+mn-lt"/>
                        </a:rPr>
                        <a:t>Successive </a:t>
                      </a:r>
                    </a:p>
                    <a:p>
                      <a:pPr algn="ctr" rtl="0" fontAlgn="ctr"/>
                      <a:r>
                        <a:rPr lang="en-US" sz="2000" b="1" i="0" u="none" strike="noStrike" dirty="0">
                          <a:solidFill>
                            <a:schemeClr val="tx1"/>
                          </a:solidFill>
                          <a:latin typeface="+mn-lt"/>
                        </a:rPr>
                        <a:t>receipt of payments</a:t>
                      </a:r>
                    </a:p>
                  </a:txBody>
                  <a:tcPr marL="6793" marR="6793" marT="6793" marB="0" anchor="ctr">
                    <a:lnL w="12700" cap="flat" cmpd="sng" algn="ctr">
                      <a:solidFill>
                        <a:srgbClr val="FF8837"/>
                      </a:solidFill>
                      <a:prstDash val="solid"/>
                      <a:round/>
                      <a:headEnd type="none" w="med" len="med"/>
                      <a:tailEnd type="none" w="med" len="med"/>
                    </a:lnL>
                    <a:lnR w="12700" cap="flat" cmpd="sng" algn="ctr">
                      <a:solidFill>
                        <a:srgbClr val="FF8837"/>
                      </a:solidFill>
                      <a:prstDash val="solid"/>
                      <a:round/>
                      <a:headEnd type="none" w="med" len="med"/>
                      <a:tailEnd type="none" w="med" len="med"/>
                    </a:lnR>
                    <a:lnT w="12700" cap="flat" cmpd="sng" algn="ctr">
                      <a:solidFill>
                        <a:srgbClr val="FF8837"/>
                      </a:solidFill>
                      <a:prstDash val="solid"/>
                      <a:round/>
                      <a:headEnd type="none" w="med" len="med"/>
                      <a:tailEnd type="none" w="med" len="med"/>
                    </a:lnT>
                    <a:lnB w="12700" cap="flat" cmpd="sng" algn="ctr">
                      <a:solidFill>
                        <a:srgbClr val="FF8837"/>
                      </a:solidFill>
                      <a:prstDash val="solid"/>
                      <a:round/>
                      <a:headEnd type="none" w="med" len="med"/>
                      <a:tailEnd type="none" w="med" len="med"/>
                    </a:lnB>
                    <a:solidFill>
                      <a:schemeClr val="accent1"/>
                    </a:solidFill>
                  </a:tcPr>
                </a:tc>
                <a:tc>
                  <a:txBody>
                    <a:bodyPr/>
                    <a:lstStyle/>
                    <a:p>
                      <a:pPr algn="ctr" rtl="0" fontAlgn="ctr"/>
                      <a:r>
                        <a:rPr lang="en-US" sz="2000" b="1" i="0" u="none" strike="noStrike" dirty="0">
                          <a:solidFill>
                            <a:schemeClr val="tx1"/>
                          </a:solidFill>
                          <a:latin typeface="+mn-lt"/>
                        </a:rPr>
                        <a:t>Due date for</a:t>
                      </a:r>
                    </a:p>
                    <a:p>
                      <a:pPr algn="ctr" rtl="0" fontAlgn="ctr"/>
                      <a:r>
                        <a:rPr lang="en-US" sz="2000" b="1" i="0" u="none" strike="noStrike" dirty="0">
                          <a:solidFill>
                            <a:schemeClr val="tx1"/>
                          </a:solidFill>
                          <a:latin typeface="+mn-lt"/>
                        </a:rPr>
                        <a:t> issue of invoice</a:t>
                      </a:r>
                    </a:p>
                  </a:txBody>
                  <a:tcPr marL="6793" marR="6793" marT="6793" marB="0" anchor="ctr">
                    <a:lnL w="12700" cap="flat" cmpd="sng" algn="ctr">
                      <a:solidFill>
                        <a:srgbClr val="FF8837"/>
                      </a:solidFill>
                      <a:prstDash val="solid"/>
                      <a:round/>
                      <a:headEnd type="none" w="med" len="med"/>
                      <a:tailEnd type="none" w="med" len="med"/>
                    </a:lnL>
                    <a:lnR w="12700" cap="flat" cmpd="sng" algn="ctr">
                      <a:solidFill>
                        <a:srgbClr val="FF8837"/>
                      </a:solidFill>
                      <a:prstDash val="solid"/>
                      <a:round/>
                      <a:headEnd type="none" w="med" len="med"/>
                      <a:tailEnd type="none" w="med" len="med"/>
                    </a:lnR>
                    <a:lnT w="12700" cap="flat" cmpd="sng" algn="ctr">
                      <a:solidFill>
                        <a:srgbClr val="FF8837"/>
                      </a:solidFill>
                      <a:prstDash val="solid"/>
                      <a:round/>
                      <a:headEnd type="none" w="med" len="med"/>
                      <a:tailEnd type="none" w="med" len="med"/>
                    </a:lnT>
                    <a:lnB w="12700" cap="flat" cmpd="sng" algn="ctr">
                      <a:solidFill>
                        <a:srgbClr val="FF8837"/>
                      </a:solidFill>
                      <a:prstDash val="solid"/>
                      <a:round/>
                      <a:headEnd type="none" w="med" len="med"/>
                      <a:tailEnd type="none" w="med" len="med"/>
                    </a:lnB>
                    <a:solidFill>
                      <a:schemeClr val="accent1"/>
                    </a:solidFill>
                  </a:tcPr>
                </a:tc>
                <a:extLst>
                  <a:ext uri="{0D108BD9-81ED-4DB2-BD59-A6C34878D82A}">
                    <a16:rowId xmlns:a16="http://schemas.microsoft.com/office/drawing/2014/main" val="10001"/>
                  </a:ext>
                </a:extLst>
              </a:tr>
              <a:tr h="404820">
                <a:tc>
                  <a:txBody>
                    <a:bodyPr/>
                    <a:lstStyle/>
                    <a:p>
                      <a:pPr algn="ctr" rtl="0" fontAlgn="b">
                        <a:spcBef>
                          <a:spcPts val="300"/>
                        </a:spcBef>
                        <a:spcAft>
                          <a:spcPts val="300"/>
                        </a:spcAft>
                      </a:pPr>
                      <a:r>
                        <a:rPr lang="en-US" sz="2000" b="0" i="0" u="none" strike="noStrike" dirty="0">
                          <a:solidFill>
                            <a:srgbClr val="000000"/>
                          </a:solidFill>
                          <a:latin typeface="+mn-lt"/>
                        </a:rPr>
                        <a:t>5-Jul-17</a:t>
                      </a:r>
                    </a:p>
                  </a:txBody>
                  <a:tcPr marL="6793" marR="6793" marT="6793" marB="0" anchor="ctr">
                    <a:lnL w="12700" cap="flat" cmpd="sng" algn="ctr">
                      <a:solidFill>
                        <a:srgbClr val="FF8837"/>
                      </a:solidFill>
                      <a:prstDash val="solid"/>
                      <a:round/>
                      <a:headEnd type="none" w="med" len="med"/>
                      <a:tailEnd type="none" w="med" len="med"/>
                    </a:lnL>
                    <a:lnR w="12700" cap="flat" cmpd="sng" algn="ctr">
                      <a:solidFill>
                        <a:srgbClr val="FF8837"/>
                      </a:solidFill>
                      <a:prstDash val="solid"/>
                      <a:round/>
                      <a:headEnd type="none" w="med" len="med"/>
                      <a:tailEnd type="none" w="med" len="med"/>
                    </a:lnR>
                    <a:lnT w="12700" cap="flat" cmpd="sng" algn="ctr">
                      <a:solidFill>
                        <a:srgbClr val="FF8837"/>
                      </a:solidFill>
                      <a:prstDash val="solid"/>
                      <a:round/>
                      <a:headEnd type="none" w="med" len="med"/>
                      <a:tailEnd type="none" w="med" len="med"/>
                    </a:lnT>
                    <a:lnB w="12700" cap="flat" cmpd="sng" algn="ctr">
                      <a:solidFill>
                        <a:srgbClr val="FF8837"/>
                      </a:solidFill>
                      <a:prstDash val="solid"/>
                      <a:round/>
                      <a:headEnd type="none" w="med" len="med"/>
                      <a:tailEnd type="none" w="med" len="med"/>
                    </a:lnB>
                    <a:solidFill>
                      <a:schemeClr val="accent1">
                        <a:lumMod val="20000"/>
                        <a:lumOff val="80000"/>
                      </a:schemeClr>
                    </a:solidFill>
                  </a:tcPr>
                </a:tc>
                <a:tc>
                  <a:txBody>
                    <a:bodyPr/>
                    <a:lstStyle/>
                    <a:p>
                      <a:pPr algn="ctr" rtl="0" fontAlgn="b">
                        <a:spcBef>
                          <a:spcPts val="300"/>
                        </a:spcBef>
                        <a:spcAft>
                          <a:spcPts val="300"/>
                        </a:spcAft>
                      </a:pPr>
                      <a:r>
                        <a:rPr lang="en-US" sz="2000" b="0" i="0" u="none" strike="noStrike" dirty="0">
                          <a:solidFill>
                            <a:srgbClr val="000000"/>
                          </a:solidFill>
                          <a:latin typeface="+mn-lt"/>
                        </a:rPr>
                        <a:t>-NA-</a:t>
                      </a:r>
                    </a:p>
                  </a:txBody>
                  <a:tcPr marL="6793" marR="6793" marT="6793" marB="0" anchor="ctr">
                    <a:lnL w="12700" cap="flat" cmpd="sng" algn="ctr">
                      <a:solidFill>
                        <a:srgbClr val="FF8837"/>
                      </a:solidFill>
                      <a:prstDash val="solid"/>
                      <a:round/>
                      <a:headEnd type="none" w="med" len="med"/>
                      <a:tailEnd type="none" w="med" len="med"/>
                    </a:lnL>
                    <a:lnR w="12700" cap="flat" cmpd="sng" algn="ctr">
                      <a:solidFill>
                        <a:srgbClr val="FF8837"/>
                      </a:solidFill>
                      <a:prstDash val="solid"/>
                      <a:round/>
                      <a:headEnd type="none" w="med" len="med"/>
                      <a:tailEnd type="none" w="med" len="med"/>
                    </a:lnR>
                    <a:lnT w="12700" cap="flat" cmpd="sng" algn="ctr">
                      <a:solidFill>
                        <a:srgbClr val="FF8837"/>
                      </a:solidFill>
                      <a:prstDash val="solid"/>
                      <a:round/>
                      <a:headEnd type="none" w="med" len="med"/>
                      <a:tailEnd type="none" w="med" len="med"/>
                    </a:lnT>
                    <a:lnB w="12700" cap="flat" cmpd="sng" algn="ctr">
                      <a:solidFill>
                        <a:srgbClr val="FF8837"/>
                      </a:solidFill>
                      <a:prstDash val="solid"/>
                      <a:round/>
                      <a:headEnd type="none" w="med" len="med"/>
                      <a:tailEnd type="none" w="med" len="med"/>
                    </a:lnB>
                    <a:solidFill>
                      <a:schemeClr val="accent1">
                        <a:lumMod val="20000"/>
                        <a:lumOff val="80000"/>
                      </a:schemeClr>
                    </a:solidFill>
                  </a:tcPr>
                </a:tc>
                <a:tc>
                  <a:txBody>
                    <a:bodyPr/>
                    <a:lstStyle/>
                    <a:p>
                      <a:pPr algn="ctr" rtl="0" fontAlgn="b">
                        <a:spcBef>
                          <a:spcPts val="300"/>
                        </a:spcBef>
                        <a:spcAft>
                          <a:spcPts val="300"/>
                        </a:spcAft>
                      </a:pPr>
                      <a:r>
                        <a:rPr lang="en-US" sz="2000" b="0" i="0" u="none" strike="noStrike" dirty="0">
                          <a:solidFill>
                            <a:srgbClr val="00B050"/>
                          </a:solidFill>
                          <a:latin typeface="+mn-lt"/>
                        </a:rPr>
                        <a:t>5-Jul-17</a:t>
                      </a:r>
                    </a:p>
                  </a:txBody>
                  <a:tcPr marL="6793" marR="6793" marT="6793" marB="0" anchor="ctr">
                    <a:lnL w="12700" cap="flat" cmpd="sng" algn="ctr">
                      <a:solidFill>
                        <a:srgbClr val="FF8837"/>
                      </a:solidFill>
                      <a:prstDash val="solid"/>
                      <a:round/>
                      <a:headEnd type="none" w="med" len="med"/>
                      <a:tailEnd type="none" w="med" len="med"/>
                    </a:lnL>
                    <a:lnR w="12700" cap="flat" cmpd="sng" algn="ctr">
                      <a:solidFill>
                        <a:srgbClr val="FF8837"/>
                      </a:solidFill>
                      <a:prstDash val="solid"/>
                      <a:round/>
                      <a:headEnd type="none" w="med" len="med"/>
                      <a:tailEnd type="none" w="med" len="med"/>
                    </a:lnR>
                    <a:lnT w="12700" cap="flat" cmpd="sng" algn="ctr">
                      <a:solidFill>
                        <a:srgbClr val="FF8837"/>
                      </a:solidFill>
                      <a:prstDash val="solid"/>
                      <a:round/>
                      <a:headEnd type="none" w="med" len="med"/>
                      <a:tailEnd type="none" w="med" len="med"/>
                    </a:lnT>
                    <a:lnB w="12700" cap="flat" cmpd="sng" algn="ctr">
                      <a:solidFill>
                        <a:srgbClr val="FF8837"/>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2"/>
                  </a:ext>
                </a:extLst>
              </a:tr>
              <a:tr h="404820">
                <a:tc>
                  <a:txBody>
                    <a:bodyPr/>
                    <a:lstStyle/>
                    <a:p>
                      <a:pPr algn="ctr" rtl="0" fontAlgn="b">
                        <a:spcBef>
                          <a:spcPts val="300"/>
                        </a:spcBef>
                        <a:spcAft>
                          <a:spcPts val="300"/>
                        </a:spcAft>
                      </a:pPr>
                      <a:r>
                        <a:rPr lang="en-US" sz="2000" b="0" i="0" u="none" strike="noStrike" dirty="0">
                          <a:solidFill>
                            <a:srgbClr val="000000"/>
                          </a:solidFill>
                          <a:latin typeface="+mn-lt"/>
                        </a:rPr>
                        <a:t>-NA-</a:t>
                      </a:r>
                    </a:p>
                  </a:txBody>
                  <a:tcPr marL="6793" marR="6793" marT="6793" marB="0" anchor="ctr">
                    <a:lnL w="12700" cap="flat" cmpd="sng" algn="ctr">
                      <a:solidFill>
                        <a:srgbClr val="FF8837"/>
                      </a:solidFill>
                      <a:prstDash val="solid"/>
                      <a:round/>
                      <a:headEnd type="none" w="med" len="med"/>
                      <a:tailEnd type="none" w="med" len="med"/>
                    </a:lnL>
                    <a:lnR w="12700" cap="flat" cmpd="sng" algn="ctr">
                      <a:solidFill>
                        <a:srgbClr val="FF8837"/>
                      </a:solidFill>
                      <a:prstDash val="solid"/>
                      <a:round/>
                      <a:headEnd type="none" w="med" len="med"/>
                      <a:tailEnd type="none" w="med" len="med"/>
                    </a:lnR>
                    <a:lnT w="12700" cap="flat" cmpd="sng" algn="ctr">
                      <a:solidFill>
                        <a:srgbClr val="FF8837"/>
                      </a:solidFill>
                      <a:prstDash val="solid"/>
                      <a:round/>
                      <a:headEnd type="none" w="med" len="med"/>
                      <a:tailEnd type="none" w="med" len="med"/>
                    </a:lnT>
                    <a:lnB w="12700" cap="flat" cmpd="sng" algn="ctr">
                      <a:solidFill>
                        <a:srgbClr val="FF8837"/>
                      </a:solidFill>
                      <a:prstDash val="solid"/>
                      <a:round/>
                      <a:headEnd type="none" w="med" len="med"/>
                      <a:tailEnd type="none" w="med" len="med"/>
                    </a:lnB>
                    <a:solidFill>
                      <a:schemeClr val="accent1">
                        <a:lumMod val="20000"/>
                        <a:lumOff val="80000"/>
                      </a:schemeClr>
                    </a:solidFill>
                  </a:tcPr>
                </a:tc>
                <a:tc>
                  <a:txBody>
                    <a:bodyPr/>
                    <a:lstStyle/>
                    <a:p>
                      <a:pPr algn="ctr" rtl="0" fontAlgn="b">
                        <a:spcBef>
                          <a:spcPts val="300"/>
                        </a:spcBef>
                        <a:spcAft>
                          <a:spcPts val="300"/>
                        </a:spcAft>
                      </a:pPr>
                      <a:r>
                        <a:rPr lang="en-US" sz="2000" b="0" i="0" u="none" strike="noStrike" dirty="0">
                          <a:solidFill>
                            <a:srgbClr val="000000"/>
                          </a:solidFill>
                          <a:latin typeface="+mn-lt"/>
                        </a:rPr>
                        <a:t>10-Jul-17</a:t>
                      </a:r>
                    </a:p>
                  </a:txBody>
                  <a:tcPr marL="6793" marR="6793" marT="6793" marB="0" anchor="ctr">
                    <a:lnL w="12700" cap="flat" cmpd="sng" algn="ctr">
                      <a:solidFill>
                        <a:srgbClr val="FF8837"/>
                      </a:solidFill>
                      <a:prstDash val="solid"/>
                      <a:round/>
                      <a:headEnd type="none" w="med" len="med"/>
                      <a:tailEnd type="none" w="med" len="med"/>
                    </a:lnL>
                    <a:lnR w="12700" cap="flat" cmpd="sng" algn="ctr">
                      <a:solidFill>
                        <a:srgbClr val="FF8837"/>
                      </a:solidFill>
                      <a:prstDash val="solid"/>
                      <a:round/>
                      <a:headEnd type="none" w="med" len="med"/>
                      <a:tailEnd type="none" w="med" len="med"/>
                    </a:lnR>
                    <a:lnT w="12700" cap="flat" cmpd="sng" algn="ctr">
                      <a:solidFill>
                        <a:srgbClr val="FF8837"/>
                      </a:solidFill>
                      <a:prstDash val="solid"/>
                      <a:round/>
                      <a:headEnd type="none" w="med" len="med"/>
                      <a:tailEnd type="none" w="med" len="med"/>
                    </a:lnT>
                    <a:lnB w="12700" cap="flat" cmpd="sng" algn="ctr">
                      <a:solidFill>
                        <a:srgbClr val="FF8837"/>
                      </a:solidFill>
                      <a:prstDash val="solid"/>
                      <a:round/>
                      <a:headEnd type="none" w="med" len="med"/>
                      <a:tailEnd type="none" w="med" len="med"/>
                    </a:lnB>
                    <a:solidFill>
                      <a:schemeClr val="accent1">
                        <a:lumMod val="20000"/>
                        <a:lumOff val="80000"/>
                      </a:schemeClr>
                    </a:solidFill>
                  </a:tcPr>
                </a:tc>
                <a:tc>
                  <a:txBody>
                    <a:bodyPr/>
                    <a:lstStyle/>
                    <a:p>
                      <a:pPr algn="ctr" rtl="0" fontAlgn="b">
                        <a:spcBef>
                          <a:spcPts val="300"/>
                        </a:spcBef>
                        <a:spcAft>
                          <a:spcPts val="300"/>
                        </a:spcAft>
                      </a:pPr>
                      <a:r>
                        <a:rPr lang="en-US" sz="2000" b="0" i="0" u="none" strike="noStrike" dirty="0">
                          <a:solidFill>
                            <a:srgbClr val="00B050"/>
                          </a:solidFill>
                          <a:latin typeface="+mn-lt"/>
                        </a:rPr>
                        <a:t>10-Jun-17</a:t>
                      </a:r>
                    </a:p>
                  </a:txBody>
                  <a:tcPr marL="6793" marR="6793" marT="6793" marB="0" anchor="ctr">
                    <a:lnL w="12700" cap="flat" cmpd="sng" algn="ctr">
                      <a:solidFill>
                        <a:srgbClr val="FF8837"/>
                      </a:solidFill>
                      <a:prstDash val="solid"/>
                      <a:round/>
                      <a:headEnd type="none" w="med" len="med"/>
                      <a:tailEnd type="none" w="med" len="med"/>
                    </a:lnL>
                    <a:lnR w="12700" cap="flat" cmpd="sng" algn="ctr">
                      <a:solidFill>
                        <a:srgbClr val="FF8837"/>
                      </a:solidFill>
                      <a:prstDash val="solid"/>
                      <a:round/>
                      <a:headEnd type="none" w="med" len="med"/>
                      <a:tailEnd type="none" w="med" len="med"/>
                    </a:lnR>
                    <a:lnT w="12700" cap="flat" cmpd="sng" algn="ctr">
                      <a:solidFill>
                        <a:srgbClr val="FF8837"/>
                      </a:solidFill>
                      <a:prstDash val="solid"/>
                      <a:round/>
                      <a:headEnd type="none" w="med" len="med"/>
                      <a:tailEnd type="none" w="med" len="med"/>
                    </a:lnT>
                    <a:lnB w="12700" cap="flat" cmpd="sng" algn="ctr">
                      <a:solidFill>
                        <a:srgbClr val="FF8837"/>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0429821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75" y="295275"/>
            <a:ext cx="9637713" cy="827087"/>
          </a:xfrm>
        </p:spPr>
        <p:txBody>
          <a:bodyPr rtlCol="0">
            <a:noAutofit/>
          </a:bodyPr>
          <a:lstStyle/>
          <a:p>
            <a:pPr eaLnBrk="1" fontAlgn="auto" hangingPunct="1">
              <a:spcAft>
                <a:spcPts val="0"/>
              </a:spcAft>
              <a:defRPr/>
            </a:pPr>
            <a:r>
              <a:rPr lang="en-IN" sz="3200" dirty="0"/>
              <a:t>Sec.13: Time of Supply – Continuous Supply of Services</a:t>
            </a:r>
            <a:endParaRPr lang="en-IN" dirty="0"/>
          </a:p>
        </p:txBody>
      </p:sp>
      <p:sp>
        <p:nvSpPr>
          <p:cNvPr id="3" name="Footer Placeholder 2"/>
          <p:cNvSpPr>
            <a:spLocks noGrp="1"/>
          </p:cNvSpPr>
          <p:nvPr>
            <p:ph type="ftr" sz="quarter" idx="11"/>
          </p:nvPr>
        </p:nvSpPr>
        <p:spPr>
          <a:xfrm>
            <a:off x="0" y="6543675"/>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41</a:t>
            </a:fld>
            <a:endParaRPr lang="en-IN" altLang="en-US">
              <a:solidFill>
                <a:schemeClr val="bg1"/>
              </a:solidFill>
            </a:endParaRPr>
          </a:p>
        </p:txBody>
      </p:sp>
      <p:sp>
        <p:nvSpPr>
          <p:cNvPr id="6" name="Content Placeholder 2"/>
          <p:cNvSpPr txBox="1">
            <a:spLocks/>
          </p:cNvSpPr>
          <p:nvPr/>
        </p:nvSpPr>
        <p:spPr bwMode="auto">
          <a:xfrm>
            <a:off x="528638" y="1188244"/>
            <a:ext cx="11263312" cy="1370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
              <a:defRPr sz="2000" kern="1200">
                <a:solidFill>
                  <a:schemeClr val="tx1"/>
                </a:solidFill>
                <a:latin typeface="+mn-lt"/>
                <a:ea typeface="+mn-ea"/>
                <a:cs typeface="+mn-cs"/>
              </a:defRPr>
            </a:lvl1pPr>
            <a:lvl2pPr marL="742950" indent="-285750" algn="l" defTabSz="457200" rtl="0" eaLnBrk="0" fontAlgn="base" hangingPunct="0">
              <a:spcBef>
                <a:spcPts val="1000"/>
              </a:spcBef>
              <a:spcAft>
                <a:spcPct val="0"/>
              </a:spcAft>
              <a:buClr>
                <a:schemeClr val="tx2">
                  <a:lumMod val="75000"/>
                </a:schemeClr>
              </a:buClr>
              <a:buSzPct val="80000"/>
              <a:buFont typeface="Arial" panose="020B0604020202020204" pitchFamily="34" charset="0"/>
              <a:buChar char="•"/>
              <a:defRPr sz="1800" kern="1200">
                <a:solidFill>
                  <a:schemeClr val="tx1"/>
                </a:solidFill>
                <a:latin typeface="+mn-lt"/>
                <a:ea typeface="+mn-ea"/>
                <a:cs typeface="+mn-cs"/>
              </a:defRPr>
            </a:lvl2pPr>
            <a:lvl3pPr marL="1143000" indent="-228600" algn="l" defTabSz="457200" rtl="0" eaLnBrk="0" fontAlgn="base" hangingPunct="0">
              <a:spcBef>
                <a:spcPts val="1000"/>
              </a:spcBef>
              <a:spcAft>
                <a:spcPct val="0"/>
              </a:spcAft>
              <a:buClr>
                <a:schemeClr val="tx2">
                  <a:lumMod val="75000"/>
                </a:schemeClr>
              </a:buClr>
              <a:buSzPct val="80000"/>
              <a:buFont typeface="Courier New" panose="02070309020205020404" pitchFamily="49" charset="0"/>
              <a:buChar char="o"/>
              <a:defRPr sz="1600" kern="1200">
                <a:solidFill>
                  <a:schemeClr val="tx1"/>
                </a:solidFill>
                <a:latin typeface="+mn-lt"/>
                <a:ea typeface="+mn-ea"/>
                <a:cs typeface="+mn-cs"/>
              </a:defRPr>
            </a:lvl3pPr>
            <a:lvl4pPr marL="16002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Ø"/>
              <a:defRPr sz="1400" kern="1200">
                <a:solidFill>
                  <a:schemeClr val="tx1"/>
                </a:solidFill>
                <a:latin typeface="+mn-lt"/>
                <a:ea typeface="+mn-ea"/>
                <a:cs typeface="+mn-cs"/>
              </a:defRPr>
            </a:lvl4pPr>
            <a:lvl5pPr marL="20574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ü"/>
              <a:defRPr sz="1400" kern="1200">
                <a:solidFill>
                  <a:schemeClr val="tx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lvl="1" indent="0" algn="just" eaLnBrk="1" hangingPunct="1">
              <a:spcBef>
                <a:spcPts val="0"/>
              </a:spcBef>
              <a:buNone/>
              <a:defRPr/>
            </a:pPr>
            <a:r>
              <a:rPr lang="en-IN" altLang="en-US" dirty="0">
                <a:ea typeface="Cambria Math" panose="02040503050406030204" pitchFamily="18" charset="0"/>
                <a:cs typeface="Cambria Math" panose="02040503050406030204" pitchFamily="18" charset="0"/>
              </a:rPr>
              <a:t>Section 2(31) “continuous supply of services” means a supply of services which is:</a:t>
            </a:r>
          </a:p>
          <a:p>
            <a:pPr marL="342900" lvl="1" indent="-342900" algn="just" eaLnBrk="1" hangingPunct="1">
              <a:spcBef>
                <a:spcPts val="0"/>
              </a:spcBef>
              <a:buFont typeface="Wingdings" panose="05000000000000000000" pitchFamily="2" charset="2"/>
              <a:buChar char="§"/>
              <a:defRPr/>
            </a:pPr>
            <a:r>
              <a:rPr lang="en-IN" altLang="en-US" dirty="0">
                <a:ea typeface="Cambria Math" panose="02040503050406030204" pitchFamily="18" charset="0"/>
                <a:cs typeface="Cambria Math" panose="02040503050406030204" pitchFamily="18" charset="0"/>
              </a:rPr>
              <a:t>provided, or agreed to be provided, continuously or on recurrent basis, </a:t>
            </a:r>
          </a:p>
          <a:p>
            <a:pPr marL="342900" lvl="1" indent="-342900" algn="just" eaLnBrk="1" hangingPunct="1">
              <a:spcBef>
                <a:spcPts val="0"/>
              </a:spcBef>
              <a:buFont typeface="Wingdings" panose="05000000000000000000" pitchFamily="2" charset="2"/>
              <a:buChar char="§"/>
              <a:defRPr/>
            </a:pPr>
            <a:r>
              <a:rPr lang="en-IN" altLang="en-US" dirty="0">
                <a:ea typeface="Cambria Math" panose="02040503050406030204" pitchFamily="18" charset="0"/>
                <a:cs typeface="Cambria Math" panose="02040503050406030204" pitchFamily="18" charset="0"/>
              </a:rPr>
              <a:t>under a contract, for a period exceeding three months with periodic payment obligations</a:t>
            </a:r>
          </a:p>
          <a:p>
            <a:pPr marL="342900" lvl="1" indent="-342900" algn="just" eaLnBrk="1" hangingPunct="1">
              <a:spcBef>
                <a:spcPts val="0"/>
              </a:spcBef>
              <a:buFont typeface="Wingdings" panose="05000000000000000000" pitchFamily="2" charset="2"/>
              <a:buChar char="§"/>
              <a:defRPr/>
            </a:pPr>
            <a:r>
              <a:rPr lang="en-IN" altLang="en-US" dirty="0">
                <a:ea typeface="Cambria Math" panose="02040503050406030204" pitchFamily="18" charset="0"/>
                <a:cs typeface="Cambria Math" panose="02040503050406030204" pitchFamily="18" charset="0"/>
              </a:rPr>
              <a:t>and includes supply of such service as the Central or a State Government may, whether or not subject to any condition, by notification, specify;</a:t>
            </a:r>
            <a:endParaRPr lang="en-IN" altLang="en-US" sz="2000" dirty="0">
              <a:ea typeface="Cambria Math" panose="02040503050406030204" pitchFamily="18" charset="0"/>
              <a:cs typeface="Cambria Math" panose="02040503050406030204" pitchFamily="18" charset="0"/>
            </a:endParaRPr>
          </a:p>
        </p:txBody>
      </p:sp>
      <p:graphicFrame>
        <p:nvGraphicFramePr>
          <p:cNvPr id="7" name="Diagram 6"/>
          <p:cNvGraphicFramePr/>
          <p:nvPr>
            <p:extLst>
              <p:ext uri="{D42A27DB-BD31-4B8C-83A1-F6EECF244321}">
                <p14:modId xmlns:p14="http://schemas.microsoft.com/office/powerpoint/2010/main" val="2009109585"/>
              </p:ext>
            </p:extLst>
          </p:nvPr>
        </p:nvGraphicFramePr>
        <p:xfrm>
          <a:off x="528638" y="3066371"/>
          <a:ext cx="10517982" cy="27683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457200" y="2637970"/>
            <a:ext cx="11203663" cy="400110"/>
          </a:xfrm>
          <a:prstGeom prst="rect">
            <a:avLst/>
          </a:prstGeom>
          <a:noFill/>
        </p:spPr>
        <p:txBody>
          <a:bodyPr wrap="square" rtlCol="0">
            <a:spAutoFit/>
          </a:bodyPr>
          <a:lstStyle/>
          <a:p>
            <a:r>
              <a:rPr lang="en-IN" sz="2000" b="1" dirty="0">
                <a:latin typeface="+mn-lt"/>
              </a:rPr>
              <a:t>Section 28(5) prescribes due date for issue of invoice in case of continuous supply of services:</a:t>
            </a:r>
          </a:p>
        </p:txBody>
      </p:sp>
      <p:sp>
        <p:nvSpPr>
          <p:cNvPr id="9" name="Rectangle 8"/>
          <p:cNvSpPr/>
          <p:nvPr/>
        </p:nvSpPr>
        <p:spPr>
          <a:xfrm>
            <a:off x="609600" y="5979884"/>
            <a:ext cx="11292114" cy="400110"/>
          </a:xfrm>
          <a:prstGeom prst="rect">
            <a:avLst/>
          </a:prstGeom>
        </p:spPr>
        <p:txBody>
          <a:bodyPr wrap="square">
            <a:spAutoFit/>
          </a:bodyPr>
          <a:lstStyle/>
          <a:p>
            <a:r>
              <a:rPr lang="en-US" sz="2000" i="1" dirty="0">
                <a:latin typeface="+mn-lt"/>
              </a:rPr>
              <a:t>Note: Government may notify supplies that shall be treated as continuous supply of goods (or services).</a:t>
            </a:r>
            <a:endParaRPr lang="en-IN" sz="2000" dirty="0">
              <a:latin typeface="+mn-lt"/>
            </a:endParaRPr>
          </a:p>
        </p:txBody>
      </p:sp>
    </p:spTree>
    <p:extLst>
      <p:ext uri="{BB962C8B-B14F-4D97-AF65-F5344CB8AC3E}">
        <p14:creationId xmlns:p14="http://schemas.microsoft.com/office/powerpoint/2010/main" val="14228956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75" y="295275"/>
            <a:ext cx="9637713" cy="827087"/>
          </a:xfrm>
        </p:spPr>
        <p:txBody>
          <a:bodyPr rtlCol="0">
            <a:noAutofit/>
          </a:bodyPr>
          <a:lstStyle/>
          <a:p>
            <a:pPr eaLnBrk="1" fontAlgn="auto" hangingPunct="1">
              <a:spcAft>
                <a:spcPts val="0"/>
              </a:spcAft>
              <a:defRPr/>
            </a:pPr>
            <a:r>
              <a:rPr lang="en-IN" sz="3200" dirty="0"/>
              <a:t>    Sec.13: Time of Supply – </a:t>
            </a:r>
            <a:r>
              <a:rPr lang="en-US" sz="3200" dirty="0"/>
              <a:t>Supply of Services Ceases Before Its Completion</a:t>
            </a:r>
            <a:endParaRPr lang="en-IN" dirty="0"/>
          </a:p>
        </p:txBody>
      </p:sp>
      <p:sp>
        <p:nvSpPr>
          <p:cNvPr id="3" name="Footer Placeholder 2"/>
          <p:cNvSpPr>
            <a:spLocks noGrp="1"/>
          </p:cNvSpPr>
          <p:nvPr>
            <p:ph type="ftr" sz="quarter" idx="11"/>
          </p:nvPr>
        </p:nvSpPr>
        <p:spPr>
          <a:xfrm>
            <a:off x="0" y="6543675"/>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42</a:t>
            </a:fld>
            <a:endParaRPr lang="en-IN" altLang="en-US">
              <a:solidFill>
                <a:schemeClr val="bg1"/>
              </a:solidFill>
            </a:endParaRPr>
          </a:p>
        </p:txBody>
      </p:sp>
      <p:graphicFrame>
        <p:nvGraphicFramePr>
          <p:cNvPr id="8" name="Diagram 7"/>
          <p:cNvGraphicFramePr/>
          <p:nvPr>
            <p:extLst>
              <p:ext uri="{D42A27DB-BD31-4B8C-83A1-F6EECF244321}">
                <p14:modId xmlns:p14="http://schemas.microsoft.com/office/powerpoint/2010/main" val="3653789458"/>
              </p:ext>
            </p:extLst>
          </p:nvPr>
        </p:nvGraphicFramePr>
        <p:xfrm>
          <a:off x="3581400" y="1508201"/>
          <a:ext cx="5029200" cy="48434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43243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75" y="295275"/>
            <a:ext cx="9637713" cy="827087"/>
          </a:xfrm>
        </p:spPr>
        <p:txBody>
          <a:bodyPr rtlCol="0">
            <a:noAutofit/>
          </a:bodyPr>
          <a:lstStyle/>
          <a:p>
            <a:pPr eaLnBrk="1" fontAlgn="auto" hangingPunct="1">
              <a:spcAft>
                <a:spcPts val="0"/>
              </a:spcAft>
              <a:defRPr/>
            </a:pPr>
            <a:r>
              <a:rPr lang="en-IN" sz="3200" dirty="0"/>
              <a:t>    Time of Supply of Goods / Services- Reverse Charge –S-12(3)/S- 13(3)</a:t>
            </a:r>
            <a:endParaRPr lang="en-IN" dirty="0"/>
          </a:p>
        </p:txBody>
      </p:sp>
      <p:sp>
        <p:nvSpPr>
          <p:cNvPr id="3" name="Footer Placeholder 2"/>
          <p:cNvSpPr>
            <a:spLocks noGrp="1"/>
          </p:cNvSpPr>
          <p:nvPr>
            <p:ph type="ftr" sz="quarter" idx="11"/>
          </p:nvPr>
        </p:nvSpPr>
        <p:spPr>
          <a:xfrm>
            <a:off x="0" y="6543675"/>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43</a:t>
            </a:fld>
            <a:endParaRPr lang="en-IN" altLang="en-US">
              <a:solidFill>
                <a:schemeClr val="bg1"/>
              </a:solidFill>
            </a:endParaRPr>
          </a:p>
        </p:txBody>
      </p:sp>
      <p:graphicFrame>
        <p:nvGraphicFramePr>
          <p:cNvPr id="6" name="Diagram 5"/>
          <p:cNvGraphicFramePr/>
          <p:nvPr>
            <p:extLst>
              <p:ext uri="{D42A27DB-BD31-4B8C-83A1-F6EECF244321}">
                <p14:modId xmlns:p14="http://schemas.microsoft.com/office/powerpoint/2010/main" val="1442175714"/>
              </p:ext>
            </p:extLst>
          </p:nvPr>
        </p:nvGraphicFramePr>
        <p:xfrm>
          <a:off x="1256393" y="1309914"/>
          <a:ext cx="9774463" cy="45118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p:cNvSpPr/>
          <p:nvPr/>
        </p:nvSpPr>
        <p:spPr>
          <a:xfrm>
            <a:off x="174170" y="5821754"/>
            <a:ext cx="11335659" cy="707886"/>
          </a:xfrm>
          <a:prstGeom prst="rect">
            <a:avLst/>
          </a:prstGeom>
        </p:spPr>
        <p:txBody>
          <a:bodyPr wrap="square">
            <a:spAutoFit/>
          </a:bodyPr>
          <a:lstStyle/>
          <a:p>
            <a:pPr marL="327025" lvl="1" indent="0" algn="just">
              <a:spcBef>
                <a:spcPts val="1200"/>
              </a:spcBef>
              <a:spcAft>
                <a:spcPts val="600"/>
              </a:spcAft>
              <a:buNone/>
            </a:pPr>
            <a:r>
              <a:rPr lang="en-US" sz="2000" b="1" i="1" kern="0" dirty="0">
                <a:latin typeface="+mn-lt"/>
              </a:rPr>
              <a:t>Note: </a:t>
            </a:r>
            <a:r>
              <a:rPr lang="en-US" sz="2000" i="1" kern="0" dirty="0">
                <a:latin typeface="+mn-lt"/>
              </a:rPr>
              <a:t>On the date of receipt of goods (or services) from a supplier being an unregistered person, the </a:t>
            </a:r>
            <a:r>
              <a:rPr lang="en-US" sz="2000" b="1" i="1" u="sng" kern="0" dirty="0">
                <a:latin typeface="+mn-lt"/>
              </a:rPr>
              <a:t>recipient shall issue an invoice</a:t>
            </a:r>
            <a:r>
              <a:rPr lang="en-US" sz="2000" i="1" kern="0" dirty="0">
                <a:latin typeface="+mn-lt"/>
              </a:rPr>
              <a:t> [Section 28]</a:t>
            </a:r>
          </a:p>
        </p:txBody>
      </p:sp>
    </p:spTree>
    <p:extLst>
      <p:ext uri="{BB962C8B-B14F-4D97-AF65-F5344CB8AC3E}">
        <p14:creationId xmlns:p14="http://schemas.microsoft.com/office/powerpoint/2010/main" val="13179232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75" y="295275"/>
            <a:ext cx="9637713" cy="827087"/>
          </a:xfrm>
        </p:spPr>
        <p:txBody>
          <a:bodyPr rtlCol="0">
            <a:noAutofit/>
          </a:bodyPr>
          <a:lstStyle/>
          <a:p>
            <a:pPr eaLnBrk="1" fontAlgn="auto" hangingPunct="1">
              <a:spcAft>
                <a:spcPts val="0"/>
              </a:spcAft>
              <a:defRPr/>
            </a:pPr>
            <a:r>
              <a:rPr lang="en-IN" sz="3200" dirty="0"/>
              <a:t>    Residual Provision- Sec 12(4)/S- 13(4)</a:t>
            </a:r>
            <a:endParaRPr lang="en-IN" dirty="0"/>
          </a:p>
        </p:txBody>
      </p:sp>
      <p:sp>
        <p:nvSpPr>
          <p:cNvPr id="3" name="Footer Placeholder 2"/>
          <p:cNvSpPr>
            <a:spLocks noGrp="1"/>
          </p:cNvSpPr>
          <p:nvPr>
            <p:ph type="ftr" sz="quarter" idx="11"/>
          </p:nvPr>
        </p:nvSpPr>
        <p:spPr>
          <a:xfrm>
            <a:off x="0" y="6543675"/>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44</a:t>
            </a:fld>
            <a:endParaRPr lang="en-IN" altLang="en-US">
              <a:solidFill>
                <a:schemeClr val="bg1"/>
              </a:solidFill>
            </a:endParaRPr>
          </a:p>
        </p:txBody>
      </p:sp>
      <p:graphicFrame>
        <p:nvGraphicFramePr>
          <p:cNvPr id="7" name="Diagram 6"/>
          <p:cNvGraphicFramePr/>
          <p:nvPr>
            <p:extLst>
              <p:ext uri="{D42A27DB-BD31-4B8C-83A1-F6EECF244321}">
                <p14:modId xmlns:p14="http://schemas.microsoft.com/office/powerpoint/2010/main" val="3825391254"/>
              </p:ext>
            </p:extLst>
          </p:nvPr>
        </p:nvGraphicFramePr>
        <p:xfrm>
          <a:off x="1493949" y="1471613"/>
          <a:ext cx="9502664" cy="3976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7"/>
          <p:cNvSpPr/>
          <p:nvPr/>
        </p:nvSpPr>
        <p:spPr>
          <a:xfrm>
            <a:off x="187049" y="5501808"/>
            <a:ext cx="11335659" cy="938719"/>
          </a:xfrm>
          <a:prstGeom prst="rect">
            <a:avLst/>
          </a:prstGeom>
        </p:spPr>
        <p:txBody>
          <a:bodyPr wrap="square">
            <a:spAutoFit/>
          </a:bodyPr>
          <a:lstStyle/>
          <a:p>
            <a:pPr marL="327025" lvl="1" indent="0" algn="just">
              <a:spcBef>
                <a:spcPts val="1200"/>
              </a:spcBef>
              <a:spcAft>
                <a:spcPts val="600"/>
              </a:spcAft>
              <a:buNone/>
            </a:pPr>
            <a:r>
              <a:rPr lang="en-US" sz="2000" b="1" i="1" kern="0" dirty="0">
                <a:latin typeface="+mn-lt"/>
              </a:rPr>
              <a:t>Note: </a:t>
            </a:r>
            <a:r>
              <a:rPr lang="en-US" sz="2000" i="1" kern="0" dirty="0">
                <a:latin typeface="+mn-lt"/>
              </a:rPr>
              <a:t>Voucher - not to be separately taxable</a:t>
            </a:r>
          </a:p>
          <a:p>
            <a:pPr marL="327025" lvl="1" indent="0" algn="just">
              <a:spcBef>
                <a:spcPts val="1200"/>
              </a:spcBef>
              <a:spcAft>
                <a:spcPts val="600"/>
              </a:spcAft>
              <a:buNone/>
            </a:pPr>
            <a:r>
              <a:rPr lang="en-US" sz="2000" i="1" kern="0" dirty="0">
                <a:latin typeface="+mn-lt"/>
              </a:rPr>
              <a:t>	Voucher – can be for goods or services</a:t>
            </a:r>
          </a:p>
        </p:txBody>
      </p:sp>
    </p:spTree>
    <p:extLst>
      <p:ext uri="{BB962C8B-B14F-4D97-AF65-F5344CB8AC3E}">
        <p14:creationId xmlns:p14="http://schemas.microsoft.com/office/powerpoint/2010/main" val="28328379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75" y="295275"/>
            <a:ext cx="9637713" cy="827087"/>
          </a:xfrm>
        </p:spPr>
        <p:txBody>
          <a:bodyPr rtlCol="0">
            <a:noAutofit/>
          </a:bodyPr>
          <a:lstStyle/>
          <a:p>
            <a:pPr eaLnBrk="1" fontAlgn="auto" hangingPunct="1">
              <a:spcAft>
                <a:spcPts val="0"/>
              </a:spcAft>
              <a:defRPr/>
            </a:pPr>
            <a:r>
              <a:rPr lang="en-IN" sz="3200" dirty="0"/>
              <a:t>    Residual Provision- Sec 12(5)/S- 13(5)</a:t>
            </a:r>
            <a:endParaRPr lang="en-IN" dirty="0"/>
          </a:p>
        </p:txBody>
      </p:sp>
      <p:sp>
        <p:nvSpPr>
          <p:cNvPr id="3" name="Footer Placeholder 2"/>
          <p:cNvSpPr>
            <a:spLocks noGrp="1"/>
          </p:cNvSpPr>
          <p:nvPr>
            <p:ph type="ftr" sz="quarter" idx="11"/>
          </p:nvPr>
        </p:nvSpPr>
        <p:spPr>
          <a:xfrm>
            <a:off x="0" y="6543675"/>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45</a:t>
            </a:fld>
            <a:endParaRPr lang="en-IN" altLang="en-US">
              <a:solidFill>
                <a:schemeClr val="bg1"/>
              </a:solidFill>
            </a:endParaRPr>
          </a:p>
        </p:txBody>
      </p:sp>
      <p:graphicFrame>
        <p:nvGraphicFramePr>
          <p:cNvPr id="7" name="Diagram 6"/>
          <p:cNvGraphicFramePr/>
          <p:nvPr>
            <p:extLst>
              <p:ext uri="{D42A27DB-BD31-4B8C-83A1-F6EECF244321}">
                <p14:modId xmlns:p14="http://schemas.microsoft.com/office/powerpoint/2010/main" val="2831035858"/>
              </p:ext>
            </p:extLst>
          </p:nvPr>
        </p:nvGraphicFramePr>
        <p:xfrm>
          <a:off x="1195388" y="1471613"/>
          <a:ext cx="9801225" cy="50720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916104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75" y="295275"/>
            <a:ext cx="9637713" cy="827087"/>
          </a:xfrm>
        </p:spPr>
        <p:txBody>
          <a:bodyPr rtlCol="0">
            <a:noAutofit/>
          </a:bodyPr>
          <a:lstStyle/>
          <a:p>
            <a:pPr eaLnBrk="1" fontAlgn="auto" hangingPunct="1">
              <a:spcAft>
                <a:spcPts val="0"/>
              </a:spcAft>
              <a:defRPr/>
            </a:pPr>
            <a:r>
              <a:rPr lang="en-IN" sz="3200" dirty="0"/>
              <a:t>    Section 14: Change in rate of tax in respect of supply of goods or services</a:t>
            </a:r>
            <a:endParaRPr lang="en-IN" dirty="0"/>
          </a:p>
        </p:txBody>
      </p:sp>
      <p:sp>
        <p:nvSpPr>
          <p:cNvPr id="3" name="Footer Placeholder 2"/>
          <p:cNvSpPr>
            <a:spLocks noGrp="1"/>
          </p:cNvSpPr>
          <p:nvPr>
            <p:ph type="ftr" sz="quarter" idx="11"/>
          </p:nvPr>
        </p:nvSpPr>
        <p:spPr>
          <a:xfrm>
            <a:off x="0" y="6543675"/>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46</a:t>
            </a:fld>
            <a:endParaRPr lang="en-IN" altLang="en-US">
              <a:solidFill>
                <a:schemeClr val="bg1"/>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176065987"/>
              </p:ext>
            </p:extLst>
          </p:nvPr>
        </p:nvGraphicFramePr>
        <p:xfrm>
          <a:off x="1012176" y="1685562"/>
          <a:ext cx="9713655" cy="3584989"/>
        </p:xfrm>
        <a:graphic>
          <a:graphicData uri="http://schemas.openxmlformats.org/drawingml/2006/table">
            <a:tbl>
              <a:tblPr>
                <a:tableStyleId>{35758FB7-9AC5-4552-8A53-C91805E547FA}</a:tableStyleId>
              </a:tblPr>
              <a:tblGrid>
                <a:gridCol w="2253539">
                  <a:extLst>
                    <a:ext uri="{9D8B030D-6E8A-4147-A177-3AD203B41FA5}">
                      <a16:colId xmlns:a16="http://schemas.microsoft.com/office/drawing/2014/main" val="2444502897"/>
                    </a:ext>
                  </a:extLst>
                </a:gridCol>
                <a:gridCol w="1277258">
                  <a:extLst>
                    <a:ext uri="{9D8B030D-6E8A-4147-A177-3AD203B41FA5}">
                      <a16:colId xmlns:a16="http://schemas.microsoft.com/office/drawing/2014/main" val="3074295982"/>
                    </a:ext>
                  </a:extLst>
                </a:gridCol>
                <a:gridCol w="1857828">
                  <a:extLst>
                    <a:ext uri="{9D8B030D-6E8A-4147-A177-3AD203B41FA5}">
                      <a16:colId xmlns:a16="http://schemas.microsoft.com/office/drawing/2014/main" val="2076299195"/>
                    </a:ext>
                  </a:extLst>
                </a:gridCol>
                <a:gridCol w="2382299">
                  <a:extLst>
                    <a:ext uri="{9D8B030D-6E8A-4147-A177-3AD203B41FA5}">
                      <a16:colId xmlns:a16="http://schemas.microsoft.com/office/drawing/2014/main" val="20003"/>
                    </a:ext>
                  </a:extLst>
                </a:gridCol>
                <a:gridCol w="1942731">
                  <a:extLst>
                    <a:ext uri="{9D8B030D-6E8A-4147-A177-3AD203B41FA5}">
                      <a16:colId xmlns:a16="http://schemas.microsoft.com/office/drawing/2014/main" val="3748796201"/>
                    </a:ext>
                  </a:extLst>
                </a:gridCol>
              </a:tblGrid>
              <a:tr h="810895">
                <a:tc>
                  <a:txBody>
                    <a:bodyPr/>
                    <a:lstStyle/>
                    <a:p>
                      <a:pPr algn="ctr" rtl="0" fontAlgn="t">
                        <a:spcBef>
                          <a:spcPts val="0"/>
                        </a:spcBef>
                        <a:spcAft>
                          <a:spcPts val="0"/>
                        </a:spcAft>
                      </a:pPr>
                      <a:r>
                        <a:rPr lang="en-IN" sz="2000" b="1" u="none" strike="noStrike" dirty="0">
                          <a:solidFill>
                            <a:schemeClr val="bg1"/>
                          </a:solidFill>
                          <a:effectLst/>
                        </a:rPr>
                        <a:t>Date of supply of goods or services</a:t>
                      </a:r>
                      <a:endParaRPr lang="en-IN" sz="2000" b="1" dirty="0">
                        <a:solidFill>
                          <a:schemeClr val="bg1"/>
                        </a:solidFill>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rtl="0" fontAlgn="t">
                        <a:spcBef>
                          <a:spcPts val="0"/>
                        </a:spcBef>
                        <a:spcAft>
                          <a:spcPts val="0"/>
                        </a:spcAft>
                      </a:pPr>
                      <a:r>
                        <a:rPr lang="en-IN" sz="2000" b="1" u="none" strike="noStrike" dirty="0">
                          <a:solidFill>
                            <a:schemeClr val="bg1"/>
                          </a:solidFill>
                          <a:effectLst/>
                        </a:rPr>
                        <a:t>Date of invoice</a:t>
                      </a:r>
                      <a:endParaRPr lang="en-IN" sz="2000" b="1" dirty="0">
                        <a:solidFill>
                          <a:schemeClr val="bg1"/>
                        </a:solidFill>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rtl="0" fontAlgn="t">
                        <a:spcBef>
                          <a:spcPts val="0"/>
                        </a:spcBef>
                        <a:spcAft>
                          <a:spcPts val="0"/>
                        </a:spcAft>
                      </a:pPr>
                      <a:r>
                        <a:rPr lang="en-IN" sz="2000" b="1" u="none" strike="noStrike" dirty="0">
                          <a:solidFill>
                            <a:schemeClr val="bg1"/>
                          </a:solidFill>
                          <a:effectLst/>
                        </a:rPr>
                        <a:t>Date of receipt of payment</a:t>
                      </a:r>
                      <a:endParaRPr lang="en-IN" sz="2000" b="1" dirty="0">
                        <a:solidFill>
                          <a:schemeClr val="bg1"/>
                        </a:solidFill>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rtl="0" fontAlgn="t">
                        <a:spcBef>
                          <a:spcPts val="0"/>
                        </a:spcBef>
                        <a:spcAft>
                          <a:spcPts val="0"/>
                        </a:spcAft>
                      </a:pPr>
                      <a:r>
                        <a:rPr lang="en-IN" sz="2000" b="1" u="none" strike="noStrike" dirty="0">
                          <a:solidFill>
                            <a:schemeClr val="bg1"/>
                          </a:solidFill>
                          <a:effectLst/>
                        </a:rPr>
                        <a:t>Time of supply</a:t>
                      </a:r>
                      <a:endParaRPr lang="en-IN" sz="2000" b="1" dirty="0">
                        <a:solidFill>
                          <a:schemeClr val="bg1"/>
                        </a:solidFill>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rtl="0" fontAlgn="t">
                        <a:spcBef>
                          <a:spcPts val="0"/>
                        </a:spcBef>
                        <a:spcAft>
                          <a:spcPts val="0"/>
                        </a:spcAft>
                      </a:pPr>
                      <a:r>
                        <a:rPr lang="en-IN" sz="2000" b="1" u="none" strike="noStrike" dirty="0">
                          <a:solidFill>
                            <a:schemeClr val="bg1"/>
                          </a:solidFill>
                          <a:effectLst/>
                        </a:rPr>
                        <a:t>Rate of tax</a:t>
                      </a:r>
                      <a:endParaRPr lang="en-IN" sz="2000" b="1" dirty="0">
                        <a:solidFill>
                          <a:schemeClr val="bg1"/>
                        </a:solidFill>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3778268830"/>
                  </a:ext>
                </a:extLst>
              </a:tr>
              <a:tr h="393751">
                <a:tc>
                  <a:txBody>
                    <a:bodyPr/>
                    <a:lstStyle/>
                    <a:p>
                      <a:pPr algn="ctr" rtl="0" fontAlgn="t">
                        <a:spcBef>
                          <a:spcPts val="0"/>
                        </a:spcBef>
                        <a:spcAft>
                          <a:spcPts val="0"/>
                        </a:spcAft>
                      </a:pPr>
                      <a:r>
                        <a:rPr lang="en-IN" sz="2000" u="none" strike="noStrike" dirty="0">
                          <a:effectLst/>
                        </a:rPr>
                        <a:t>(1)</a:t>
                      </a:r>
                      <a:endParaRPr lang="en-IN" sz="2000" dirty="0">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spcBef>
                          <a:spcPts val="0"/>
                        </a:spcBef>
                        <a:spcAft>
                          <a:spcPts val="0"/>
                        </a:spcAft>
                      </a:pPr>
                      <a:r>
                        <a:rPr lang="en-IN" sz="2000" u="none" strike="noStrike">
                          <a:effectLst/>
                        </a:rPr>
                        <a:t>(2)</a:t>
                      </a:r>
                      <a:endParaRPr lang="en-IN" sz="2000">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spcBef>
                          <a:spcPts val="0"/>
                        </a:spcBef>
                        <a:spcAft>
                          <a:spcPts val="0"/>
                        </a:spcAft>
                      </a:pPr>
                      <a:r>
                        <a:rPr lang="en-IN" sz="2000" u="none" strike="noStrike">
                          <a:effectLst/>
                        </a:rPr>
                        <a:t>(3)</a:t>
                      </a:r>
                      <a:endParaRPr lang="en-IN" sz="2000">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spcBef>
                          <a:spcPts val="0"/>
                        </a:spcBef>
                        <a:spcAft>
                          <a:spcPts val="0"/>
                        </a:spcAft>
                      </a:pPr>
                      <a:r>
                        <a:rPr lang="en-IN" sz="2000" u="none" strike="noStrike" dirty="0">
                          <a:effectLst/>
                        </a:rPr>
                        <a:t>(5)</a:t>
                      </a:r>
                      <a:endParaRPr lang="en-IN" sz="2000" dirty="0">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spcBef>
                          <a:spcPts val="0"/>
                        </a:spcBef>
                        <a:spcAft>
                          <a:spcPts val="0"/>
                        </a:spcAft>
                      </a:pPr>
                      <a:r>
                        <a:rPr lang="en-IN" sz="2000" u="none" strike="noStrike" dirty="0">
                          <a:solidFill>
                            <a:srgbClr val="FF0000"/>
                          </a:solidFill>
                          <a:effectLst/>
                        </a:rPr>
                        <a:t>(4)</a:t>
                      </a:r>
                      <a:endParaRPr lang="en-IN" sz="2000" dirty="0">
                        <a:solidFill>
                          <a:srgbClr val="FF0000"/>
                        </a:solidFill>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38874939"/>
                  </a:ext>
                </a:extLst>
              </a:tr>
              <a:tr h="404535">
                <a:tc>
                  <a:txBody>
                    <a:bodyPr/>
                    <a:lstStyle/>
                    <a:p>
                      <a:pPr algn="ctr" rtl="0" fontAlgn="t">
                        <a:spcBef>
                          <a:spcPts val="0"/>
                        </a:spcBef>
                        <a:spcAft>
                          <a:spcPts val="0"/>
                        </a:spcAft>
                      </a:pPr>
                      <a:r>
                        <a:rPr lang="en-IN" sz="2000" b="1" u="none" strike="noStrike" dirty="0">
                          <a:effectLst/>
                        </a:rPr>
                        <a:t>Before</a:t>
                      </a:r>
                      <a:endParaRPr lang="en-IN" sz="2000" b="1" dirty="0">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spcBef>
                          <a:spcPts val="0"/>
                        </a:spcBef>
                        <a:spcAft>
                          <a:spcPts val="0"/>
                        </a:spcAft>
                      </a:pPr>
                      <a:r>
                        <a:rPr lang="en-IN" sz="2000" u="none" strike="noStrike" dirty="0">
                          <a:effectLst/>
                        </a:rPr>
                        <a:t>After</a:t>
                      </a:r>
                      <a:endParaRPr lang="en-IN" sz="2000" dirty="0">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spcBef>
                          <a:spcPts val="0"/>
                        </a:spcBef>
                        <a:spcAft>
                          <a:spcPts val="0"/>
                        </a:spcAft>
                      </a:pPr>
                      <a:r>
                        <a:rPr lang="en-IN" sz="2000" u="none" strike="noStrike" dirty="0">
                          <a:effectLst/>
                        </a:rPr>
                        <a:t>After</a:t>
                      </a:r>
                      <a:endParaRPr lang="en-IN" sz="2000" dirty="0">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spcBef>
                          <a:spcPts val="0"/>
                        </a:spcBef>
                        <a:spcAft>
                          <a:spcPts val="0"/>
                        </a:spcAft>
                      </a:pPr>
                      <a:r>
                        <a:rPr lang="en-IN" sz="2000" u="none" strike="noStrike" dirty="0">
                          <a:effectLst/>
                        </a:rPr>
                        <a:t>Earlier of (2) and (3)</a:t>
                      </a:r>
                      <a:endParaRPr lang="en-IN" sz="2000" dirty="0">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spcBef>
                          <a:spcPts val="0"/>
                        </a:spcBef>
                        <a:spcAft>
                          <a:spcPts val="0"/>
                        </a:spcAft>
                      </a:pPr>
                      <a:r>
                        <a:rPr lang="en-IN" sz="2000" u="none" strike="noStrike" dirty="0">
                          <a:solidFill>
                            <a:srgbClr val="FF0000"/>
                          </a:solidFill>
                          <a:effectLst/>
                        </a:rPr>
                        <a:t>New</a:t>
                      </a:r>
                      <a:endParaRPr lang="en-IN" sz="2000" dirty="0">
                        <a:solidFill>
                          <a:srgbClr val="FF0000"/>
                        </a:solidFill>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23963606"/>
                  </a:ext>
                </a:extLst>
              </a:tr>
              <a:tr h="393751">
                <a:tc>
                  <a:txBody>
                    <a:bodyPr/>
                    <a:lstStyle/>
                    <a:p>
                      <a:pPr algn="ctr" rtl="0" fontAlgn="t">
                        <a:spcBef>
                          <a:spcPts val="0"/>
                        </a:spcBef>
                        <a:spcAft>
                          <a:spcPts val="0"/>
                        </a:spcAft>
                      </a:pPr>
                      <a:r>
                        <a:rPr lang="en-IN" sz="2000" b="1" u="none" strike="noStrike" dirty="0">
                          <a:effectLst/>
                        </a:rPr>
                        <a:t>Before</a:t>
                      </a:r>
                      <a:endParaRPr lang="en-IN" sz="2000" b="1" dirty="0">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spcBef>
                          <a:spcPts val="0"/>
                        </a:spcBef>
                        <a:spcAft>
                          <a:spcPts val="0"/>
                        </a:spcAft>
                      </a:pPr>
                      <a:r>
                        <a:rPr lang="en-IN" sz="2000" u="none" strike="noStrike" dirty="0">
                          <a:effectLst/>
                        </a:rPr>
                        <a:t>Before</a:t>
                      </a:r>
                      <a:endParaRPr lang="en-IN" sz="2000" dirty="0">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spcBef>
                          <a:spcPts val="0"/>
                        </a:spcBef>
                        <a:spcAft>
                          <a:spcPts val="0"/>
                        </a:spcAft>
                      </a:pPr>
                      <a:r>
                        <a:rPr lang="en-IN" sz="2000" u="none" strike="noStrike">
                          <a:effectLst/>
                        </a:rPr>
                        <a:t>After</a:t>
                      </a:r>
                      <a:endParaRPr lang="en-IN" sz="2000">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spcBef>
                          <a:spcPts val="0"/>
                        </a:spcBef>
                        <a:spcAft>
                          <a:spcPts val="0"/>
                        </a:spcAft>
                      </a:pPr>
                      <a:r>
                        <a:rPr lang="en-IN" sz="2000" u="none" strike="noStrike" dirty="0">
                          <a:effectLst/>
                        </a:rPr>
                        <a:t>(2)</a:t>
                      </a:r>
                      <a:endParaRPr lang="en-IN" sz="2000" dirty="0">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spcBef>
                          <a:spcPts val="0"/>
                        </a:spcBef>
                        <a:spcAft>
                          <a:spcPts val="0"/>
                        </a:spcAft>
                      </a:pPr>
                      <a:r>
                        <a:rPr lang="en-IN" sz="2000" u="none" strike="noStrike" dirty="0">
                          <a:solidFill>
                            <a:srgbClr val="FF0000"/>
                          </a:solidFill>
                          <a:effectLst/>
                        </a:rPr>
                        <a:t>Old</a:t>
                      </a:r>
                      <a:endParaRPr lang="en-IN" sz="2000" dirty="0">
                        <a:solidFill>
                          <a:srgbClr val="FF0000"/>
                        </a:solidFill>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2661977"/>
                  </a:ext>
                </a:extLst>
              </a:tr>
              <a:tr h="393751">
                <a:tc>
                  <a:txBody>
                    <a:bodyPr/>
                    <a:lstStyle/>
                    <a:p>
                      <a:pPr algn="ctr" rtl="0" fontAlgn="t">
                        <a:spcBef>
                          <a:spcPts val="0"/>
                        </a:spcBef>
                        <a:spcAft>
                          <a:spcPts val="0"/>
                        </a:spcAft>
                      </a:pPr>
                      <a:r>
                        <a:rPr lang="en-IN" sz="2000" b="1" u="none" strike="noStrike" dirty="0">
                          <a:effectLst/>
                        </a:rPr>
                        <a:t>Before</a:t>
                      </a:r>
                      <a:endParaRPr lang="en-IN" sz="2000" b="1" dirty="0">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spcBef>
                          <a:spcPts val="0"/>
                        </a:spcBef>
                        <a:spcAft>
                          <a:spcPts val="0"/>
                        </a:spcAft>
                      </a:pPr>
                      <a:r>
                        <a:rPr lang="en-IN" sz="2000" u="none" strike="noStrike" dirty="0">
                          <a:effectLst/>
                        </a:rPr>
                        <a:t>After</a:t>
                      </a:r>
                      <a:endParaRPr lang="en-IN" sz="2000" dirty="0">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spcBef>
                          <a:spcPts val="0"/>
                        </a:spcBef>
                        <a:spcAft>
                          <a:spcPts val="0"/>
                        </a:spcAft>
                      </a:pPr>
                      <a:r>
                        <a:rPr lang="en-IN" sz="2000" u="none" strike="noStrike">
                          <a:effectLst/>
                        </a:rPr>
                        <a:t>Before</a:t>
                      </a:r>
                      <a:endParaRPr lang="en-IN" sz="2000">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spcBef>
                          <a:spcPts val="0"/>
                        </a:spcBef>
                        <a:spcAft>
                          <a:spcPts val="0"/>
                        </a:spcAft>
                      </a:pPr>
                      <a:r>
                        <a:rPr lang="en-IN" sz="2000" u="none" strike="noStrike" dirty="0">
                          <a:effectLst/>
                        </a:rPr>
                        <a:t>(3)</a:t>
                      </a:r>
                      <a:endParaRPr lang="en-IN" sz="2000" dirty="0">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spcBef>
                          <a:spcPts val="0"/>
                        </a:spcBef>
                        <a:spcAft>
                          <a:spcPts val="0"/>
                        </a:spcAft>
                      </a:pPr>
                      <a:r>
                        <a:rPr lang="en-IN" sz="2000" u="none" strike="noStrike" dirty="0">
                          <a:solidFill>
                            <a:srgbClr val="FF0000"/>
                          </a:solidFill>
                          <a:effectLst/>
                        </a:rPr>
                        <a:t>Old</a:t>
                      </a:r>
                      <a:endParaRPr lang="en-IN" sz="2000" dirty="0">
                        <a:solidFill>
                          <a:srgbClr val="FF0000"/>
                        </a:solidFill>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3572558"/>
                  </a:ext>
                </a:extLst>
              </a:tr>
              <a:tr h="393751">
                <a:tc>
                  <a:txBody>
                    <a:bodyPr/>
                    <a:lstStyle/>
                    <a:p>
                      <a:pPr algn="ctr" rtl="0" fontAlgn="t">
                        <a:spcBef>
                          <a:spcPts val="0"/>
                        </a:spcBef>
                        <a:spcAft>
                          <a:spcPts val="0"/>
                        </a:spcAft>
                      </a:pPr>
                      <a:r>
                        <a:rPr lang="en-IN" sz="2000" b="1" u="none" strike="noStrike" dirty="0">
                          <a:effectLst/>
                        </a:rPr>
                        <a:t>After</a:t>
                      </a:r>
                      <a:endParaRPr lang="en-IN" sz="2000" b="1" dirty="0">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spcBef>
                          <a:spcPts val="0"/>
                        </a:spcBef>
                        <a:spcAft>
                          <a:spcPts val="0"/>
                        </a:spcAft>
                      </a:pPr>
                      <a:r>
                        <a:rPr lang="en-IN" sz="2000" u="none" strike="noStrike">
                          <a:effectLst/>
                        </a:rPr>
                        <a:t>Before</a:t>
                      </a:r>
                      <a:endParaRPr lang="en-IN" sz="2000">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spcBef>
                          <a:spcPts val="0"/>
                        </a:spcBef>
                        <a:spcAft>
                          <a:spcPts val="0"/>
                        </a:spcAft>
                      </a:pPr>
                      <a:r>
                        <a:rPr lang="en-IN" sz="2000" u="none" strike="noStrike" dirty="0">
                          <a:effectLst/>
                        </a:rPr>
                        <a:t>After</a:t>
                      </a:r>
                      <a:endParaRPr lang="en-IN" sz="2000" dirty="0">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spcBef>
                          <a:spcPts val="0"/>
                        </a:spcBef>
                        <a:spcAft>
                          <a:spcPts val="0"/>
                        </a:spcAft>
                      </a:pPr>
                      <a:r>
                        <a:rPr lang="en-IN" sz="2000" u="none" strike="noStrike" dirty="0">
                          <a:effectLst/>
                        </a:rPr>
                        <a:t>(3)</a:t>
                      </a:r>
                      <a:endParaRPr lang="en-IN" sz="2000" dirty="0">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spcBef>
                          <a:spcPts val="0"/>
                        </a:spcBef>
                        <a:spcAft>
                          <a:spcPts val="0"/>
                        </a:spcAft>
                      </a:pPr>
                      <a:r>
                        <a:rPr lang="en-IN" sz="2000" u="none" strike="noStrike" dirty="0">
                          <a:solidFill>
                            <a:srgbClr val="FF0000"/>
                          </a:solidFill>
                          <a:effectLst/>
                        </a:rPr>
                        <a:t>New</a:t>
                      </a:r>
                      <a:endParaRPr lang="en-IN" sz="2000" dirty="0">
                        <a:solidFill>
                          <a:srgbClr val="FF0000"/>
                        </a:solidFill>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21019516"/>
                  </a:ext>
                </a:extLst>
              </a:tr>
              <a:tr h="400804">
                <a:tc>
                  <a:txBody>
                    <a:bodyPr/>
                    <a:lstStyle/>
                    <a:p>
                      <a:pPr algn="ctr" rtl="0" fontAlgn="t">
                        <a:spcBef>
                          <a:spcPts val="0"/>
                        </a:spcBef>
                        <a:spcAft>
                          <a:spcPts val="0"/>
                        </a:spcAft>
                      </a:pPr>
                      <a:r>
                        <a:rPr lang="en-IN" sz="2000" b="1" u="none" strike="noStrike" dirty="0">
                          <a:effectLst/>
                        </a:rPr>
                        <a:t>After</a:t>
                      </a:r>
                      <a:endParaRPr lang="en-IN" sz="2000" b="1" dirty="0">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spcBef>
                          <a:spcPts val="0"/>
                        </a:spcBef>
                        <a:spcAft>
                          <a:spcPts val="0"/>
                        </a:spcAft>
                      </a:pPr>
                      <a:r>
                        <a:rPr lang="en-IN" sz="2000" u="none" strike="noStrike">
                          <a:effectLst/>
                        </a:rPr>
                        <a:t>Before</a:t>
                      </a:r>
                      <a:endParaRPr lang="en-IN" sz="2000">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spcBef>
                          <a:spcPts val="0"/>
                        </a:spcBef>
                        <a:spcAft>
                          <a:spcPts val="0"/>
                        </a:spcAft>
                      </a:pPr>
                      <a:r>
                        <a:rPr lang="en-IN" sz="2000" u="none" strike="noStrike" dirty="0">
                          <a:effectLst/>
                        </a:rPr>
                        <a:t>Before</a:t>
                      </a:r>
                      <a:endParaRPr lang="en-IN" sz="2000" dirty="0">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spcBef>
                          <a:spcPts val="0"/>
                        </a:spcBef>
                        <a:spcAft>
                          <a:spcPts val="0"/>
                        </a:spcAft>
                      </a:pPr>
                      <a:r>
                        <a:rPr lang="en-IN" sz="2000" u="none" strike="noStrike" dirty="0">
                          <a:effectLst/>
                        </a:rPr>
                        <a:t>Earlier of (2) and (3)</a:t>
                      </a:r>
                      <a:endParaRPr lang="en-IN" sz="2000" dirty="0">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spcBef>
                          <a:spcPts val="0"/>
                        </a:spcBef>
                        <a:spcAft>
                          <a:spcPts val="0"/>
                        </a:spcAft>
                      </a:pPr>
                      <a:r>
                        <a:rPr lang="en-IN" sz="2000" u="none" strike="noStrike" dirty="0">
                          <a:solidFill>
                            <a:srgbClr val="FF0000"/>
                          </a:solidFill>
                          <a:effectLst/>
                        </a:rPr>
                        <a:t>Old</a:t>
                      </a:r>
                      <a:endParaRPr lang="en-IN" sz="2000" dirty="0">
                        <a:solidFill>
                          <a:srgbClr val="FF0000"/>
                        </a:solidFill>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59588925"/>
                  </a:ext>
                </a:extLst>
              </a:tr>
              <a:tr h="393751">
                <a:tc>
                  <a:txBody>
                    <a:bodyPr/>
                    <a:lstStyle/>
                    <a:p>
                      <a:pPr algn="ctr" rtl="0" fontAlgn="t">
                        <a:spcBef>
                          <a:spcPts val="0"/>
                        </a:spcBef>
                        <a:spcAft>
                          <a:spcPts val="0"/>
                        </a:spcAft>
                      </a:pPr>
                      <a:r>
                        <a:rPr lang="en-IN" sz="2000" b="1" u="none" strike="noStrike" dirty="0">
                          <a:effectLst/>
                        </a:rPr>
                        <a:t>After</a:t>
                      </a:r>
                      <a:endParaRPr lang="en-IN" sz="2000" b="1" dirty="0">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spcBef>
                          <a:spcPts val="0"/>
                        </a:spcBef>
                        <a:spcAft>
                          <a:spcPts val="0"/>
                        </a:spcAft>
                      </a:pPr>
                      <a:r>
                        <a:rPr lang="en-IN" sz="2000" u="none" strike="noStrike">
                          <a:effectLst/>
                        </a:rPr>
                        <a:t>After</a:t>
                      </a:r>
                      <a:endParaRPr lang="en-IN" sz="2000">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spcBef>
                          <a:spcPts val="0"/>
                        </a:spcBef>
                        <a:spcAft>
                          <a:spcPts val="0"/>
                        </a:spcAft>
                      </a:pPr>
                      <a:r>
                        <a:rPr lang="en-IN" sz="2000" u="none" strike="noStrike">
                          <a:effectLst/>
                        </a:rPr>
                        <a:t>Before</a:t>
                      </a:r>
                      <a:endParaRPr lang="en-IN" sz="2000">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spcBef>
                          <a:spcPts val="0"/>
                        </a:spcBef>
                        <a:spcAft>
                          <a:spcPts val="0"/>
                        </a:spcAft>
                      </a:pPr>
                      <a:r>
                        <a:rPr lang="en-IN" sz="2000" u="none" strike="noStrike" dirty="0">
                          <a:effectLst/>
                        </a:rPr>
                        <a:t>(2)</a:t>
                      </a:r>
                      <a:endParaRPr lang="en-IN" sz="2000" dirty="0">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spcBef>
                          <a:spcPts val="0"/>
                        </a:spcBef>
                        <a:spcAft>
                          <a:spcPts val="0"/>
                        </a:spcAft>
                      </a:pPr>
                      <a:r>
                        <a:rPr lang="en-IN" sz="2000" u="none" strike="noStrike" dirty="0">
                          <a:solidFill>
                            <a:srgbClr val="FF0000"/>
                          </a:solidFill>
                          <a:effectLst/>
                        </a:rPr>
                        <a:t>New</a:t>
                      </a:r>
                      <a:endParaRPr lang="en-IN" sz="2000" dirty="0">
                        <a:solidFill>
                          <a:srgbClr val="FF0000"/>
                        </a:solidFill>
                        <a:effectLst/>
                      </a:endParaRPr>
                    </a:p>
                  </a:txBody>
                  <a:tcPr marL="56216" marR="56216" marT="38548" marB="385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5780276"/>
                  </a:ext>
                </a:extLst>
              </a:tr>
            </a:tbl>
          </a:graphicData>
        </a:graphic>
      </p:graphicFrame>
      <p:cxnSp>
        <p:nvCxnSpPr>
          <p:cNvPr id="7" name="Straight Connector 6"/>
          <p:cNvCxnSpPr/>
          <p:nvPr/>
        </p:nvCxnSpPr>
        <p:spPr>
          <a:xfrm>
            <a:off x="986972" y="4089402"/>
            <a:ext cx="9756000" cy="2382"/>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1440092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IN"/>
              <a:t>© Indirect Taxes Committee, ICAI</a:t>
            </a:r>
          </a:p>
        </p:txBody>
      </p:sp>
      <p:sp>
        <p:nvSpPr>
          <p:cNvPr id="6451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9ED28DEE-32E6-4325-8DD8-0F6066562093}" type="slidenum">
              <a:rPr lang="en-IN" altLang="en-US">
                <a:solidFill>
                  <a:schemeClr val="bg1"/>
                </a:solidFill>
              </a:rPr>
              <a:pPr>
                <a:spcBef>
                  <a:spcPct val="0"/>
                </a:spcBef>
                <a:buClrTx/>
                <a:buSzTx/>
                <a:buFontTx/>
                <a:buNone/>
              </a:pPr>
              <a:t>47</a:t>
            </a:fld>
            <a:endParaRPr lang="en-IN" altLang="en-US">
              <a:solidFill>
                <a:schemeClr val="bg1"/>
              </a:solidFill>
            </a:endParaRPr>
          </a:p>
        </p:txBody>
      </p:sp>
      <p:sp>
        <p:nvSpPr>
          <p:cNvPr id="5" name="Rectangle 4"/>
          <p:cNvSpPr/>
          <p:nvPr/>
        </p:nvSpPr>
        <p:spPr>
          <a:xfrm>
            <a:off x="2828925" y="2828925"/>
            <a:ext cx="6615113" cy="1446550"/>
          </a:xfrm>
          <a:prstGeom prst="rect">
            <a:avLst/>
          </a:prstGeom>
        </p:spPr>
        <p:txBody>
          <a:bodyPr>
            <a:spAutoFit/>
          </a:bodyPr>
          <a:lstStyle/>
          <a:p>
            <a:pPr algn="ctr">
              <a:defRPr/>
            </a:pPr>
            <a: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t>Value of Supply</a:t>
            </a:r>
            <a:b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br>
            <a:endPar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endParaRPr>
          </a:p>
        </p:txBody>
      </p:sp>
    </p:spTree>
    <p:extLst>
      <p:ext uri="{BB962C8B-B14F-4D97-AF65-F5344CB8AC3E}">
        <p14:creationId xmlns:p14="http://schemas.microsoft.com/office/powerpoint/2010/main" val="4554517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75" y="295275"/>
            <a:ext cx="9637713" cy="827087"/>
          </a:xfrm>
        </p:spPr>
        <p:txBody>
          <a:bodyPr rtlCol="0">
            <a:noAutofit/>
          </a:bodyPr>
          <a:lstStyle/>
          <a:p>
            <a:pPr eaLnBrk="1" fontAlgn="auto" hangingPunct="1">
              <a:spcAft>
                <a:spcPts val="0"/>
              </a:spcAft>
              <a:defRPr/>
            </a:pPr>
            <a:r>
              <a:rPr lang="en-IN" sz="3200" dirty="0"/>
              <a:t>    Value of Taxable Supply: Sec 15</a:t>
            </a:r>
          </a:p>
        </p:txBody>
      </p:sp>
      <p:sp>
        <p:nvSpPr>
          <p:cNvPr id="3" name="Footer Placeholder 2"/>
          <p:cNvSpPr>
            <a:spLocks noGrp="1"/>
          </p:cNvSpPr>
          <p:nvPr>
            <p:ph type="ftr" sz="quarter" idx="11"/>
          </p:nvPr>
        </p:nvSpPr>
        <p:spPr>
          <a:xfrm>
            <a:off x="0" y="6543675"/>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48</a:t>
            </a:fld>
            <a:endParaRPr lang="en-IN" altLang="en-US">
              <a:solidFill>
                <a:schemeClr val="bg1"/>
              </a:solidFill>
            </a:endParaRPr>
          </a:p>
        </p:txBody>
      </p:sp>
      <p:graphicFrame>
        <p:nvGraphicFramePr>
          <p:cNvPr id="6" name="Diagram 5"/>
          <p:cNvGraphicFramePr/>
          <p:nvPr>
            <p:extLst>
              <p:ext uri="{D42A27DB-BD31-4B8C-83A1-F6EECF244321}">
                <p14:modId xmlns:p14="http://schemas.microsoft.com/office/powerpoint/2010/main" val="2817142594"/>
              </p:ext>
            </p:extLst>
          </p:nvPr>
        </p:nvGraphicFramePr>
        <p:xfrm>
          <a:off x="392565" y="1387475"/>
          <a:ext cx="11030178" cy="21145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7"/>
          <p:cNvSpPr/>
          <p:nvPr/>
        </p:nvSpPr>
        <p:spPr>
          <a:xfrm>
            <a:off x="997528" y="3345950"/>
            <a:ext cx="10192760" cy="3170099"/>
          </a:xfrm>
          <a:prstGeom prst="rect">
            <a:avLst/>
          </a:prstGeom>
        </p:spPr>
        <p:txBody>
          <a:bodyPr wrap="square">
            <a:spAutoFit/>
          </a:bodyPr>
          <a:lstStyle/>
          <a:p>
            <a:pPr>
              <a:spcBef>
                <a:spcPts val="0"/>
              </a:spcBef>
              <a:spcAft>
                <a:spcPts val="0"/>
              </a:spcAft>
            </a:pPr>
            <a:r>
              <a:rPr lang="en-IN" sz="2000" b="1" dirty="0">
                <a:latin typeface="+mn-lt"/>
              </a:rPr>
              <a:t>Section 2(84) of the CGST Act deems the persons below to be “related persons”:</a:t>
            </a:r>
          </a:p>
          <a:p>
            <a:pPr marL="457200" indent="-457200">
              <a:spcBef>
                <a:spcPts val="0"/>
              </a:spcBef>
              <a:spcAft>
                <a:spcPts val="0"/>
              </a:spcAft>
              <a:buFont typeface="Arial" panose="020B0604020202020204" pitchFamily="34" charset="0"/>
              <a:buChar char="•"/>
            </a:pPr>
            <a:r>
              <a:rPr lang="en-IN" sz="2000" dirty="0">
                <a:latin typeface="+mn-lt"/>
              </a:rPr>
              <a:t>Officers / Directors of one another’s business</a:t>
            </a:r>
          </a:p>
          <a:p>
            <a:pPr marL="457200" indent="-457200">
              <a:spcBef>
                <a:spcPts val="0"/>
              </a:spcBef>
              <a:spcAft>
                <a:spcPts val="0"/>
              </a:spcAft>
              <a:buFont typeface="Arial" panose="020B0604020202020204" pitchFamily="34" charset="0"/>
              <a:buChar char="•"/>
            </a:pPr>
            <a:r>
              <a:rPr lang="en-IN" sz="2000" dirty="0">
                <a:latin typeface="+mn-lt"/>
              </a:rPr>
              <a:t>Partners in business</a:t>
            </a:r>
          </a:p>
          <a:p>
            <a:pPr marL="457200" indent="-457200">
              <a:spcBef>
                <a:spcPts val="0"/>
              </a:spcBef>
              <a:spcAft>
                <a:spcPts val="0"/>
              </a:spcAft>
              <a:buFont typeface="Arial" panose="020B0604020202020204" pitchFamily="34" charset="0"/>
              <a:buChar char="•"/>
            </a:pPr>
            <a:r>
              <a:rPr lang="en-IN" sz="2000" dirty="0">
                <a:latin typeface="+mn-lt"/>
              </a:rPr>
              <a:t>Employer – employee</a:t>
            </a:r>
          </a:p>
          <a:p>
            <a:pPr marL="457200" indent="-457200">
              <a:spcBef>
                <a:spcPts val="0"/>
              </a:spcBef>
              <a:spcAft>
                <a:spcPts val="0"/>
              </a:spcAft>
              <a:buFont typeface="Arial" panose="020B0604020202020204" pitchFamily="34" charset="0"/>
              <a:buChar char="•"/>
            </a:pPr>
            <a:r>
              <a:rPr lang="en-IN" sz="2000" dirty="0">
                <a:latin typeface="+mn-lt"/>
              </a:rPr>
              <a:t>A person directly/ indirectly owns/ controls/ holds 25 of shares of both the persons</a:t>
            </a:r>
          </a:p>
          <a:p>
            <a:pPr marL="457200" indent="-457200">
              <a:spcBef>
                <a:spcPts val="0"/>
              </a:spcBef>
              <a:spcAft>
                <a:spcPts val="0"/>
              </a:spcAft>
              <a:buFont typeface="Arial" panose="020B0604020202020204" pitchFamily="34" charset="0"/>
              <a:buChar char="•"/>
            </a:pPr>
            <a:r>
              <a:rPr lang="en-IN" sz="2000" dirty="0">
                <a:latin typeface="+mn-lt"/>
              </a:rPr>
              <a:t>One directly/ indirectly controls the other</a:t>
            </a:r>
          </a:p>
          <a:p>
            <a:pPr marL="457200" indent="-457200">
              <a:spcBef>
                <a:spcPts val="0"/>
              </a:spcBef>
              <a:spcAft>
                <a:spcPts val="0"/>
              </a:spcAft>
              <a:buFont typeface="Arial" panose="020B0604020202020204" pitchFamily="34" charset="0"/>
              <a:buChar char="•"/>
            </a:pPr>
            <a:r>
              <a:rPr lang="en-IN" sz="2000" dirty="0">
                <a:latin typeface="+mn-lt"/>
              </a:rPr>
              <a:t>Both are </a:t>
            </a:r>
            <a:r>
              <a:rPr lang="en-IN" sz="2000" dirty="0">
                <a:solidFill>
                  <a:prstClr val="black"/>
                </a:solidFill>
                <a:latin typeface="Times New Roman"/>
              </a:rPr>
              <a:t>directly/ indirectly controlled by a third person</a:t>
            </a:r>
            <a:endParaRPr lang="en-IN" sz="2000" dirty="0">
              <a:latin typeface="+mn-lt"/>
            </a:endParaRPr>
          </a:p>
          <a:p>
            <a:pPr marL="457200" indent="-457200">
              <a:spcBef>
                <a:spcPts val="0"/>
              </a:spcBef>
              <a:spcAft>
                <a:spcPts val="0"/>
              </a:spcAft>
              <a:buFont typeface="Arial" panose="020B0604020202020204" pitchFamily="34" charset="0"/>
              <a:buChar char="•"/>
            </a:pPr>
            <a:r>
              <a:rPr lang="en-IN" sz="2000" dirty="0">
                <a:latin typeface="+mn-lt"/>
              </a:rPr>
              <a:t>Together, they directly/ indirectly control a third person</a:t>
            </a:r>
          </a:p>
          <a:p>
            <a:pPr marL="457200" indent="-457200">
              <a:spcBef>
                <a:spcPts val="0"/>
              </a:spcBef>
              <a:spcAft>
                <a:spcPts val="0"/>
              </a:spcAft>
              <a:buFont typeface="Arial" panose="020B0604020202020204" pitchFamily="34" charset="0"/>
              <a:buChar char="•"/>
            </a:pPr>
            <a:r>
              <a:rPr lang="en-IN" sz="2000" dirty="0">
                <a:latin typeface="+mn-lt"/>
              </a:rPr>
              <a:t>Members of the same family</a:t>
            </a:r>
          </a:p>
          <a:p>
            <a:pPr marL="457200" indent="-457200">
              <a:spcBef>
                <a:spcPts val="0"/>
              </a:spcBef>
              <a:spcAft>
                <a:spcPts val="0"/>
              </a:spcAft>
              <a:buFont typeface="Arial" panose="020B0604020202020204" pitchFamily="34" charset="0"/>
              <a:buChar char="•"/>
            </a:pPr>
            <a:r>
              <a:rPr lang="en-IN" sz="2000" dirty="0">
                <a:latin typeface="+mn-lt"/>
              </a:rPr>
              <a:t>Sole agent / distributor of the other</a:t>
            </a:r>
          </a:p>
        </p:txBody>
      </p:sp>
    </p:spTree>
    <p:extLst>
      <p:ext uri="{BB962C8B-B14F-4D97-AF65-F5344CB8AC3E}">
        <p14:creationId xmlns:p14="http://schemas.microsoft.com/office/powerpoint/2010/main" val="37341985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75" y="295275"/>
            <a:ext cx="9637713" cy="827087"/>
          </a:xfrm>
        </p:spPr>
        <p:txBody>
          <a:bodyPr rtlCol="0">
            <a:noAutofit/>
          </a:bodyPr>
          <a:lstStyle/>
          <a:p>
            <a:pPr eaLnBrk="1" fontAlgn="auto" hangingPunct="1">
              <a:spcAft>
                <a:spcPts val="0"/>
              </a:spcAft>
              <a:defRPr/>
            </a:pPr>
            <a:r>
              <a:rPr lang="en-IN" sz="3200" dirty="0"/>
              <a:t>Transaction value: Inclusions &amp; exclusions</a:t>
            </a:r>
            <a:endParaRPr lang="en-IN" dirty="0"/>
          </a:p>
        </p:txBody>
      </p:sp>
      <p:sp>
        <p:nvSpPr>
          <p:cNvPr id="3" name="Footer Placeholder 2"/>
          <p:cNvSpPr>
            <a:spLocks noGrp="1"/>
          </p:cNvSpPr>
          <p:nvPr>
            <p:ph type="ftr" sz="quarter" idx="11"/>
          </p:nvPr>
        </p:nvSpPr>
        <p:spPr>
          <a:xfrm>
            <a:off x="0" y="6543675"/>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49</a:t>
            </a:fld>
            <a:endParaRPr lang="en-IN" altLang="en-US">
              <a:solidFill>
                <a:schemeClr val="bg1"/>
              </a:solidFill>
            </a:endParaRPr>
          </a:p>
        </p:txBody>
      </p:sp>
      <p:sp>
        <p:nvSpPr>
          <p:cNvPr id="6" name="TextBox 5"/>
          <p:cNvSpPr txBox="1"/>
          <p:nvPr/>
        </p:nvSpPr>
        <p:spPr>
          <a:xfrm>
            <a:off x="493486" y="1469344"/>
            <a:ext cx="6966857" cy="4785926"/>
          </a:xfrm>
          <a:prstGeom prst="rect">
            <a:avLst/>
          </a:prstGeom>
          <a:ln w="57150"/>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IN" sz="2000" b="1" u="sng" dirty="0"/>
              <a:t>Transaction Value INCLUDES:</a:t>
            </a:r>
          </a:p>
          <a:p>
            <a:pPr marL="285750" indent="-285750" algn="just">
              <a:buClr>
                <a:schemeClr val="tx2"/>
              </a:buClr>
              <a:buFont typeface="Wingdings" panose="05000000000000000000" pitchFamily="2" charset="2"/>
              <a:buChar char="§"/>
            </a:pPr>
            <a:r>
              <a:rPr lang="en-IN" sz="1900" dirty="0"/>
              <a:t>Amounts charged by supplier to recipient in respect of any </a:t>
            </a:r>
            <a:r>
              <a:rPr lang="en-IN" sz="1900" b="1" dirty="0"/>
              <a:t>taxes, duties, cesses, fees and charges levied </a:t>
            </a:r>
            <a:r>
              <a:rPr lang="en-IN" sz="1900" dirty="0"/>
              <a:t>under any statute, other than taxes paid under GST regime;</a:t>
            </a:r>
          </a:p>
          <a:p>
            <a:pPr marL="285750" indent="-285750" algn="just">
              <a:buClr>
                <a:schemeClr val="tx2"/>
              </a:buClr>
              <a:buFont typeface="Wingdings" panose="05000000000000000000" pitchFamily="2" charset="2"/>
              <a:buChar char="§"/>
            </a:pPr>
            <a:r>
              <a:rPr lang="en-IN" sz="1900" b="1" dirty="0"/>
              <a:t>Amount incurred by Recipient </a:t>
            </a:r>
            <a:r>
              <a:rPr lang="en-IN" sz="1900" dirty="0"/>
              <a:t>which is liable to be paid by the Supplier; </a:t>
            </a:r>
          </a:p>
          <a:p>
            <a:pPr marL="285750" indent="-285750" algn="just">
              <a:buClr>
                <a:schemeClr val="tx2"/>
              </a:buClr>
              <a:buFont typeface="Wingdings" panose="05000000000000000000" pitchFamily="2" charset="2"/>
              <a:buChar char="§"/>
            </a:pPr>
            <a:r>
              <a:rPr lang="en-IN" sz="1900" u="sng" dirty="0"/>
              <a:t>Charges by Supplier to Recipient being:</a:t>
            </a:r>
          </a:p>
          <a:p>
            <a:pPr marL="800100" lvl="1" indent="-342900" algn="just">
              <a:buClr>
                <a:schemeClr val="tx2"/>
              </a:buClr>
              <a:buFont typeface="Courier New" panose="02070309020205020404" pitchFamily="49" charset="0"/>
              <a:buChar char="o"/>
            </a:pPr>
            <a:r>
              <a:rPr lang="en-IN" sz="1900" b="1" dirty="0"/>
              <a:t>Incidental expenses </a:t>
            </a:r>
            <a:r>
              <a:rPr lang="en-IN" sz="1900" dirty="0"/>
              <a:t>(e.g.: packing, commission)</a:t>
            </a:r>
          </a:p>
          <a:p>
            <a:pPr marL="800100" lvl="1" indent="-342900" algn="just">
              <a:buClr>
                <a:schemeClr val="tx2"/>
              </a:buClr>
              <a:buFont typeface="Courier New" panose="02070309020205020404" pitchFamily="49" charset="0"/>
              <a:buChar char="o"/>
            </a:pPr>
            <a:r>
              <a:rPr lang="en-IN" sz="1900" b="1" dirty="0"/>
              <a:t>Charges for anything done by the Supplier </a:t>
            </a:r>
            <a:r>
              <a:rPr lang="en-IN" sz="1900" dirty="0"/>
              <a:t>at the time or before the supply, in respect thereof</a:t>
            </a:r>
          </a:p>
          <a:p>
            <a:pPr marL="800100" lvl="1" indent="-342900" algn="just">
              <a:buClr>
                <a:schemeClr val="tx2"/>
              </a:buClr>
              <a:buFont typeface="Courier New" panose="02070309020205020404" pitchFamily="49" charset="0"/>
              <a:buChar char="o"/>
            </a:pPr>
            <a:r>
              <a:rPr lang="en-IN" sz="1900" b="1" dirty="0"/>
              <a:t>Interest/ late fee/ </a:t>
            </a:r>
            <a:r>
              <a:rPr lang="en-IN" sz="1900" dirty="0"/>
              <a:t>penalty for delayed payment of consideration</a:t>
            </a:r>
          </a:p>
          <a:p>
            <a:pPr marL="800100" lvl="1" indent="-342900" algn="just">
              <a:buClr>
                <a:schemeClr val="tx2"/>
              </a:buClr>
              <a:buFont typeface="Courier New" panose="02070309020205020404" pitchFamily="49" charset="0"/>
              <a:buChar char="o"/>
            </a:pPr>
            <a:r>
              <a:rPr lang="en-IN" sz="1900" b="1" dirty="0"/>
              <a:t>Subsidies directly linked to price </a:t>
            </a:r>
            <a:r>
              <a:rPr lang="en-IN" sz="1900" dirty="0"/>
              <a:t>– for supplier receiving the subsidy (excluding Central and State </a:t>
            </a:r>
            <a:r>
              <a:rPr lang="en-IN" sz="1900" dirty="0" err="1"/>
              <a:t>Govt</a:t>
            </a:r>
            <a:r>
              <a:rPr lang="en-IN" sz="1900" dirty="0"/>
              <a:t> subsidies; i.e., Government subsidies will not be included in transaction value) </a:t>
            </a:r>
          </a:p>
        </p:txBody>
      </p:sp>
      <p:sp>
        <p:nvSpPr>
          <p:cNvPr id="7" name="TextBox 6"/>
          <p:cNvSpPr txBox="1"/>
          <p:nvPr/>
        </p:nvSpPr>
        <p:spPr>
          <a:xfrm>
            <a:off x="7460344" y="1465324"/>
            <a:ext cx="4194628" cy="4793620"/>
          </a:xfrm>
          <a:prstGeom prst="rect">
            <a:avLst/>
          </a:prstGeom>
          <a:ln w="57150"/>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IN" sz="2000" b="1" u="sng" dirty="0">
                <a:latin typeface="+mn-lt"/>
              </a:rPr>
              <a:t>Transaction Value EXCLUDES discount:</a:t>
            </a:r>
          </a:p>
          <a:p>
            <a:pPr marL="342900" indent="-342900" algn="just">
              <a:spcBef>
                <a:spcPts val="1800"/>
              </a:spcBef>
              <a:buClr>
                <a:schemeClr val="tx2"/>
              </a:buClr>
              <a:buFont typeface="Wingdings" panose="05000000000000000000" pitchFamily="2" charset="2"/>
              <a:buChar char="§"/>
            </a:pPr>
            <a:r>
              <a:rPr lang="en-IN" sz="1900" b="1" dirty="0">
                <a:latin typeface="+mn-lt"/>
              </a:rPr>
              <a:t>Before/ at the time of supply </a:t>
            </a:r>
          </a:p>
          <a:p>
            <a:pPr marL="800100" lvl="1" indent="-342900">
              <a:buClr>
                <a:schemeClr val="tx2"/>
              </a:buClr>
              <a:buFont typeface="Courier New" panose="02070309020205020404" pitchFamily="49" charset="0"/>
              <a:buChar char="o"/>
            </a:pPr>
            <a:r>
              <a:rPr lang="en-IN" sz="1900" b="1" dirty="0">
                <a:latin typeface="+mn-lt"/>
              </a:rPr>
              <a:t>Single condition: </a:t>
            </a:r>
            <a:r>
              <a:rPr lang="en-IN" sz="1900" dirty="0">
                <a:latin typeface="+mn-lt"/>
              </a:rPr>
              <a:t>Such discount is duly recorded in the invoice</a:t>
            </a:r>
          </a:p>
          <a:p>
            <a:pPr marL="342900" indent="-342900" algn="just">
              <a:spcBef>
                <a:spcPts val="1800"/>
              </a:spcBef>
              <a:buClr>
                <a:schemeClr val="tx2"/>
              </a:buClr>
              <a:buFont typeface="Wingdings" panose="05000000000000000000" pitchFamily="2" charset="2"/>
              <a:buChar char="§"/>
            </a:pPr>
            <a:r>
              <a:rPr lang="en-IN" sz="1900" b="1" dirty="0">
                <a:latin typeface="+mn-lt"/>
              </a:rPr>
              <a:t>After the supply: Cumulative conditions:</a:t>
            </a:r>
          </a:p>
          <a:p>
            <a:pPr marL="800100" lvl="1" indent="-342900" algn="just">
              <a:spcBef>
                <a:spcPts val="300"/>
              </a:spcBef>
              <a:buClr>
                <a:schemeClr val="tx2"/>
              </a:buClr>
              <a:buFont typeface="Courier New" panose="02070309020205020404" pitchFamily="49" charset="0"/>
              <a:buChar char="o"/>
            </a:pPr>
            <a:r>
              <a:rPr lang="en-IN" sz="1900" dirty="0">
                <a:latin typeface="+mn-lt"/>
              </a:rPr>
              <a:t>Agreement establishing discount entered into before/ at the time of supply</a:t>
            </a:r>
          </a:p>
          <a:p>
            <a:pPr marL="800100" lvl="1" indent="-342900" algn="just">
              <a:spcBef>
                <a:spcPts val="300"/>
              </a:spcBef>
              <a:buClr>
                <a:schemeClr val="tx2"/>
              </a:buClr>
              <a:buFont typeface="Courier New" panose="02070309020205020404" pitchFamily="49" charset="0"/>
              <a:buChar char="o"/>
            </a:pPr>
            <a:r>
              <a:rPr lang="en-IN" sz="1900" dirty="0">
                <a:latin typeface="+mn-lt"/>
              </a:rPr>
              <a:t>Discount specifically linked to relevant invoices</a:t>
            </a:r>
          </a:p>
          <a:p>
            <a:pPr marL="800100" lvl="1" indent="-342900" algn="just">
              <a:spcBef>
                <a:spcPts val="300"/>
              </a:spcBef>
              <a:buClr>
                <a:schemeClr val="tx2"/>
              </a:buClr>
              <a:buFont typeface="Courier New" panose="02070309020205020404" pitchFamily="49" charset="0"/>
              <a:buChar char="o"/>
            </a:pPr>
            <a:r>
              <a:rPr lang="en-IN" sz="1900" dirty="0">
                <a:latin typeface="+mn-lt"/>
              </a:rPr>
              <a:t>ITC reversed by the recipient to the extent of discount</a:t>
            </a:r>
          </a:p>
        </p:txBody>
      </p:sp>
    </p:spTree>
    <p:extLst>
      <p:ext uri="{BB962C8B-B14F-4D97-AF65-F5344CB8AC3E}">
        <p14:creationId xmlns:p14="http://schemas.microsoft.com/office/powerpoint/2010/main" val="26109901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75" y="295275"/>
            <a:ext cx="9637713" cy="827087"/>
          </a:xfrm>
        </p:spPr>
        <p:txBody>
          <a:bodyPr rtlCol="0">
            <a:noAutofit/>
          </a:bodyPr>
          <a:lstStyle/>
          <a:p>
            <a:pPr eaLnBrk="1" fontAlgn="auto" hangingPunct="1">
              <a:spcAft>
                <a:spcPts val="0"/>
              </a:spcAft>
              <a:defRPr/>
            </a:pPr>
            <a:r>
              <a:rPr lang="en-IN" sz="3200" dirty="0"/>
              <a:t>Transaction value: Recourse to Rules</a:t>
            </a:r>
            <a:endParaRPr lang="en-IN" dirty="0"/>
          </a:p>
        </p:txBody>
      </p:sp>
      <p:sp>
        <p:nvSpPr>
          <p:cNvPr id="3" name="Footer Placeholder 2"/>
          <p:cNvSpPr>
            <a:spLocks noGrp="1"/>
          </p:cNvSpPr>
          <p:nvPr>
            <p:ph type="ftr" sz="quarter" idx="11"/>
          </p:nvPr>
        </p:nvSpPr>
        <p:spPr>
          <a:xfrm>
            <a:off x="0" y="6543675"/>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50</a:t>
            </a:fld>
            <a:endParaRPr lang="en-IN" altLang="en-US">
              <a:solidFill>
                <a:schemeClr val="bg1"/>
              </a:solidFill>
            </a:endParaRPr>
          </a:p>
        </p:txBody>
      </p:sp>
      <p:sp>
        <p:nvSpPr>
          <p:cNvPr id="9" name="Content Placeholder 6"/>
          <p:cNvSpPr txBox="1">
            <a:spLocks noGrp="1"/>
          </p:cNvSpPr>
          <p:nvPr>
            <p:ph idx="1"/>
          </p:nvPr>
        </p:nvSpPr>
        <p:spPr>
          <a:xfrm>
            <a:off x="747486" y="1499959"/>
            <a:ext cx="10428288" cy="4530725"/>
          </a:xfrm>
          <a:prstGeom prst="rect">
            <a:avLst/>
          </a:prstGeom>
          <a:ln/>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marL="457200" indent="-457200" algn="just">
              <a:buSzPct val="100000"/>
              <a:buFont typeface="+mj-lt"/>
              <a:buAutoNum type="alphaUcPeriod"/>
              <a:defRPr/>
            </a:pPr>
            <a:r>
              <a:rPr lang="en-IN" sz="2400" dirty="0"/>
              <a:t>Where </a:t>
            </a:r>
            <a:r>
              <a:rPr lang="en-IN" sz="2400" b="1" u="sng" dirty="0"/>
              <a:t>value cannot be determined u/s 15(1)</a:t>
            </a:r>
            <a:r>
              <a:rPr lang="en-IN" sz="2400" dirty="0"/>
              <a:t>, i.e., when:</a:t>
            </a:r>
            <a:endParaRPr kumimoji="0" lang="en-IN" sz="2400" b="0" i="0" u="none" strike="noStrike" kern="0" cap="none" spc="0" normalizeH="0" baseline="0" noProof="0" dirty="0">
              <a:ln>
                <a:noFill/>
              </a:ln>
              <a:effectLst/>
              <a:uLnTx/>
              <a:uFillTx/>
            </a:endParaRPr>
          </a:p>
          <a:p>
            <a:pPr marL="784225" lvl="1" indent="-457200" algn="just">
              <a:buSzPct val="100000"/>
              <a:buFont typeface="+mj-lt"/>
              <a:buAutoNum type="arabicPeriod"/>
              <a:defRPr/>
            </a:pPr>
            <a:r>
              <a:rPr kumimoji="0" lang="en-IN" sz="2200" b="0" i="0" u="none" strike="noStrike" kern="0" cap="none" spc="0" normalizeH="0" baseline="0" noProof="0" dirty="0">
                <a:ln>
                  <a:noFill/>
                </a:ln>
                <a:effectLst/>
                <a:uLnTx/>
                <a:uFillTx/>
              </a:rPr>
              <a:t>Price is not the sole consideration</a:t>
            </a:r>
          </a:p>
          <a:p>
            <a:pPr marL="784225" lvl="1" indent="-457200" algn="just">
              <a:buSzPct val="100000"/>
              <a:buFont typeface="+mj-lt"/>
              <a:buAutoNum type="arabicPeriod"/>
              <a:defRPr/>
            </a:pPr>
            <a:r>
              <a:rPr kumimoji="0" lang="en-IN" sz="2200" b="0" i="0" u="none" strike="noStrike" kern="0" cap="none" spc="0" normalizeH="0" baseline="0" noProof="0" dirty="0">
                <a:ln>
                  <a:noFill/>
                </a:ln>
                <a:effectLst/>
                <a:uLnTx/>
                <a:uFillTx/>
              </a:rPr>
              <a:t>S</a:t>
            </a:r>
            <a:r>
              <a:rPr kumimoji="0" lang="en-IN" sz="2200" b="0" i="0" u="none" strike="noStrike" kern="0" cap="none" spc="0" normalizeH="0" noProof="0" dirty="0">
                <a:ln>
                  <a:noFill/>
                </a:ln>
                <a:effectLst/>
                <a:uLnTx/>
                <a:uFillTx/>
              </a:rPr>
              <a:t>upplier-recipient are related persons: </a:t>
            </a:r>
            <a:r>
              <a:rPr kumimoji="0" lang="en-IN" sz="2200" b="0" i="0" u="none" strike="noStrike" kern="0" cap="none" spc="0" normalizeH="0" baseline="0" noProof="0" dirty="0">
                <a:ln>
                  <a:noFill/>
                </a:ln>
                <a:effectLst/>
                <a:uLnTx/>
                <a:uFillTx/>
              </a:rPr>
              <a:t>Recourse to Rules even if the Supplier-Recipient relationship:</a:t>
            </a:r>
          </a:p>
          <a:p>
            <a:pPr marL="901700" algn="just">
              <a:defRPr/>
            </a:pPr>
            <a:r>
              <a:rPr kumimoji="0" lang="en-IN" sz="2000" b="0" i="0" u="none" strike="noStrike" kern="0" cap="none" spc="0" normalizeH="0" baseline="0" noProof="0" dirty="0">
                <a:ln>
                  <a:noFill/>
                </a:ln>
                <a:effectLst/>
                <a:uLnTx/>
                <a:uFillTx/>
              </a:rPr>
              <a:t>Did not influence the price;</a:t>
            </a:r>
          </a:p>
          <a:p>
            <a:pPr marL="901700" algn="just">
              <a:defRPr/>
            </a:pPr>
            <a:r>
              <a:rPr kumimoji="0" lang="en-IN" sz="2000" b="0" i="0" u="none" strike="noStrike" kern="0" cap="none" spc="0" normalizeH="0" baseline="0" noProof="0" dirty="0">
                <a:ln>
                  <a:noFill/>
                </a:ln>
                <a:effectLst/>
                <a:uLnTx/>
                <a:uFillTx/>
              </a:rPr>
              <a:t>Precedes agreement to the supply;</a:t>
            </a:r>
          </a:p>
          <a:p>
            <a:pPr marL="901700" algn="just">
              <a:defRPr/>
            </a:pPr>
            <a:r>
              <a:rPr kumimoji="0" lang="en-IN" sz="2000" b="0" i="0" u="none" strike="noStrike" kern="0" cap="none" spc="0" normalizeH="0" baseline="0" noProof="0" dirty="0">
                <a:ln>
                  <a:noFill/>
                </a:ln>
                <a:effectLst/>
                <a:uLnTx/>
                <a:uFillTx/>
              </a:rPr>
              <a:t>Has no bearing on pricing;</a:t>
            </a:r>
          </a:p>
          <a:p>
            <a:pPr marL="901700" algn="just">
              <a:defRPr/>
            </a:pPr>
            <a:r>
              <a:rPr kumimoji="0" lang="en-IN" sz="2000" b="0" i="0" u="none" strike="noStrike" kern="0" cap="none" spc="0" normalizeH="0" baseline="0" noProof="0" dirty="0">
                <a:ln>
                  <a:noFill/>
                </a:ln>
                <a:effectLst/>
                <a:uLnTx/>
                <a:uFillTx/>
              </a:rPr>
              <a:t>Has no bearing on Agreement to the Supply;</a:t>
            </a:r>
          </a:p>
          <a:p>
            <a:pPr marL="901700" algn="just">
              <a:defRPr/>
            </a:pPr>
            <a:r>
              <a:rPr kumimoji="0" lang="en-IN" sz="2000" b="0" i="0" u="none" strike="noStrike" kern="0" cap="none" spc="0" normalizeH="0" baseline="0" noProof="0" dirty="0">
                <a:ln>
                  <a:noFill/>
                </a:ln>
                <a:effectLst/>
                <a:uLnTx/>
                <a:uFillTx/>
              </a:rPr>
              <a:t>Has no relevance to the Supply;</a:t>
            </a:r>
          </a:p>
          <a:p>
            <a:pPr marL="901700" algn="just">
              <a:defRPr/>
            </a:pPr>
            <a:r>
              <a:rPr kumimoji="0" lang="en-IN" sz="2000" b="0" i="0" u="none" strike="noStrike" kern="0" cap="none" spc="0" normalizeH="0" baseline="0" noProof="0" dirty="0">
                <a:ln>
                  <a:noFill/>
                </a:ln>
                <a:effectLst/>
                <a:uLnTx/>
                <a:uFillTx/>
              </a:rPr>
              <a:t>Was to meet with different criteria or purpose;</a:t>
            </a:r>
          </a:p>
          <a:p>
            <a:pPr marL="444500" marR="0" lvl="0" indent="0" algn="just" defTabSz="914400" rtl="0" eaLnBrk="0" fontAlgn="base" latinLnBrk="0" hangingPunct="0">
              <a:lnSpc>
                <a:spcPct val="100000"/>
              </a:lnSpc>
              <a:spcBef>
                <a:spcPct val="20000"/>
              </a:spcBef>
              <a:spcAft>
                <a:spcPct val="0"/>
              </a:spcAft>
              <a:buClr>
                <a:srgbClr val="333333"/>
              </a:buClr>
              <a:buSzPct val="65000"/>
              <a:buFont typeface="Wingdings" panose="05000000000000000000" pitchFamily="2" charset="2"/>
              <a:buNone/>
              <a:tabLst/>
              <a:defRPr/>
            </a:pPr>
            <a:r>
              <a:rPr kumimoji="0" lang="en-IN" sz="2000" b="1" i="0" u="none" strike="noStrike" kern="0" cap="none" spc="0" normalizeH="0" baseline="0" noProof="0" dirty="0">
                <a:ln>
                  <a:noFill/>
                </a:ln>
                <a:effectLst/>
                <a:uLnTx/>
                <a:uFillTx/>
              </a:rPr>
              <a:t>(Rules will apply both ways – supplier to recipient and recipient to supplier)</a:t>
            </a:r>
          </a:p>
          <a:p>
            <a:pPr marL="457200" indent="-457200" algn="just">
              <a:buSzPct val="100000"/>
              <a:buFont typeface="+mj-lt"/>
              <a:buAutoNum type="alphaUcPeriod" startAt="2"/>
              <a:defRPr/>
            </a:pPr>
            <a:r>
              <a:rPr lang="en-IN" sz="2400" b="1" u="sng" dirty="0"/>
              <a:t>In case of notified supplies</a:t>
            </a:r>
          </a:p>
        </p:txBody>
      </p:sp>
    </p:spTree>
    <p:extLst>
      <p:ext uri="{BB962C8B-B14F-4D97-AF65-F5344CB8AC3E}">
        <p14:creationId xmlns:p14="http://schemas.microsoft.com/office/powerpoint/2010/main" val="39112351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IN"/>
              <a:t>© Indirect Taxes Committee, ICAI</a:t>
            </a:r>
          </a:p>
        </p:txBody>
      </p:sp>
      <p:sp>
        <p:nvSpPr>
          <p:cNvPr id="6451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9ED28DEE-32E6-4325-8DD8-0F6066562093}" type="slidenum">
              <a:rPr lang="en-IN" altLang="en-US">
                <a:solidFill>
                  <a:schemeClr val="bg1"/>
                </a:solidFill>
              </a:rPr>
              <a:pPr>
                <a:spcBef>
                  <a:spcPct val="0"/>
                </a:spcBef>
                <a:buClrTx/>
                <a:buSzTx/>
                <a:buFontTx/>
                <a:buNone/>
              </a:pPr>
              <a:t>51</a:t>
            </a:fld>
            <a:endParaRPr lang="en-IN" altLang="en-US">
              <a:solidFill>
                <a:schemeClr val="bg1"/>
              </a:solidFill>
            </a:endParaRPr>
          </a:p>
        </p:txBody>
      </p:sp>
      <p:sp>
        <p:nvSpPr>
          <p:cNvPr id="5" name="Rectangle 4"/>
          <p:cNvSpPr/>
          <p:nvPr/>
        </p:nvSpPr>
        <p:spPr>
          <a:xfrm>
            <a:off x="2828925" y="2828925"/>
            <a:ext cx="6615113" cy="2123658"/>
          </a:xfrm>
          <a:prstGeom prst="rect">
            <a:avLst/>
          </a:prstGeom>
        </p:spPr>
        <p:txBody>
          <a:bodyPr>
            <a:spAutoFit/>
          </a:bodyPr>
          <a:lstStyle/>
          <a:p>
            <a:pPr algn="ctr">
              <a:defRPr/>
            </a:pPr>
            <a: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t>Place of Supply of Goods/ Services</a:t>
            </a:r>
            <a:b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br>
            <a:endPar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endParaRPr>
          </a:p>
        </p:txBody>
      </p:sp>
    </p:spTree>
    <p:extLst>
      <p:ext uri="{BB962C8B-B14F-4D97-AF65-F5344CB8AC3E}">
        <p14:creationId xmlns:p14="http://schemas.microsoft.com/office/powerpoint/2010/main" val="18456259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75" y="237219"/>
            <a:ext cx="9637713" cy="827087"/>
          </a:xfrm>
        </p:spPr>
        <p:txBody>
          <a:bodyPr rtlCol="0">
            <a:noAutofit/>
          </a:bodyPr>
          <a:lstStyle/>
          <a:p>
            <a:pPr eaLnBrk="1" fontAlgn="auto" hangingPunct="1">
              <a:spcAft>
                <a:spcPts val="0"/>
              </a:spcAft>
              <a:defRPr/>
            </a:pPr>
            <a:r>
              <a:rPr lang="en-IN" sz="3200" dirty="0"/>
              <a:t>    Place of Supply of Goods – Sec 7 IGST</a:t>
            </a:r>
            <a:r>
              <a:rPr lang="en-IN" dirty="0">
                <a:solidFill>
                  <a:schemeClr val="tx1"/>
                </a:solidFill>
              </a:rPr>
              <a:t> </a:t>
            </a:r>
            <a:br>
              <a:rPr lang="en-IN" dirty="0">
                <a:solidFill>
                  <a:schemeClr val="tx1"/>
                </a:solidFill>
              </a:rPr>
            </a:br>
            <a:r>
              <a:rPr lang="en-IN" sz="2800" dirty="0">
                <a:solidFill>
                  <a:schemeClr val="bg1"/>
                </a:solidFill>
              </a:rPr>
              <a:t>(other than goods imported/ exported)</a:t>
            </a:r>
          </a:p>
        </p:txBody>
      </p:sp>
      <p:sp>
        <p:nvSpPr>
          <p:cNvPr id="3" name="Footer Placeholder 2"/>
          <p:cNvSpPr>
            <a:spLocks noGrp="1"/>
          </p:cNvSpPr>
          <p:nvPr>
            <p:ph type="ftr" sz="quarter" idx="11"/>
          </p:nvPr>
        </p:nvSpPr>
        <p:spPr>
          <a:xfrm>
            <a:off x="0" y="6543675"/>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52</a:t>
            </a:fld>
            <a:endParaRPr lang="en-IN" altLang="en-US">
              <a:solidFill>
                <a:schemeClr val="bg1"/>
              </a:solidFill>
            </a:endParaRPr>
          </a:p>
        </p:txBody>
      </p:sp>
      <p:graphicFrame>
        <p:nvGraphicFramePr>
          <p:cNvPr id="4" name="Diagram 3"/>
          <p:cNvGraphicFramePr/>
          <p:nvPr>
            <p:extLst>
              <p:ext uri="{D42A27DB-BD31-4B8C-83A1-F6EECF244321}">
                <p14:modId xmlns:p14="http://schemas.microsoft.com/office/powerpoint/2010/main" val="4154266137"/>
              </p:ext>
            </p:extLst>
          </p:nvPr>
        </p:nvGraphicFramePr>
        <p:xfrm>
          <a:off x="417512" y="1351849"/>
          <a:ext cx="11298237" cy="47863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420916" y="6144088"/>
            <a:ext cx="11120663" cy="369332"/>
          </a:xfrm>
          <a:prstGeom prst="rect">
            <a:avLst/>
          </a:prstGeom>
          <a:noFill/>
        </p:spPr>
        <p:txBody>
          <a:bodyPr wrap="square" rtlCol="0">
            <a:spAutoFit/>
          </a:bodyPr>
          <a:lstStyle/>
          <a:p>
            <a:r>
              <a:rPr lang="en-IN" b="1" i="1" dirty="0">
                <a:latin typeface="+mn-lt"/>
              </a:rPr>
              <a:t>Where none of the above rules apply, place of supply would be determined in the manner to be prescribed</a:t>
            </a:r>
            <a:endParaRPr lang="en-IN" i="1" dirty="0">
              <a:latin typeface="+mn-lt"/>
            </a:endParaRPr>
          </a:p>
        </p:txBody>
      </p:sp>
    </p:spTree>
    <p:extLst>
      <p:ext uri="{BB962C8B-B14F-4D97-AF65-F5344CB8AC3E}">
        <p14:creationId xmlns:p14="http://schemas.microsoft.com/office/powerpoint/2010/main" val="25371118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75" y="208191"/>
            <a:ext cx="9637713" cy="827087"/>
          </a:xfrm>
        </p:spPr>
        <p:txBody>
          <a:bodyPr rtlCol="0">
            <a:noAutofit/>
          </a:bodyPr>
          <a:lstStyle/>
          <a:p>
            <a:pPr eaLnBrk="1" fontAlgn="auto" hangingPunct="1">
              <a:spcAft>
                <a:spcPts val="0"/>
              </a:spcAft>
              <a:defRPr/>
            </a:pPr>
            <a:r>
              <a:rPr lang="en-IN" sz="3200" dirty="0"/>
              <a:t>Place of Supply of Goods – Sec 8 IGST</a:t>
            </a:r>
            <a:r>
              <a:rPr lang="en-IN" dirty="0">
                <a:solidFill>
                  <a:schemeClr val="tx1"/>
                </a:solidFill>
              </a:rPr>
              <a:t> </a:t>
            </a:r>
            <a:br>
              <a:rPr lang="en-IN" dirty="0">
                <a:solidFill>
                  <a:schemeClr val="tx1"/>
                </a:solidFill>
              </a:rPr>
            </a:br>
            <a:r>
              <a:rPr lang="en-IN" sz="2800" dirty="0">
                <a:solidFill>
                  <a:schemeClr val="bg1"/>
                </a:solidFill>
              </a:rPr>
              <a:t>(goods imported into/ exported from India)</a:t>
            </a:r>
          </a:p>
        </p:txBody>
      </p:sp>
      <p:sp>
        <p:nvSpPr>
          <p:cNvPr id="3" name="Footer Placeholder 2"/>
          <p:cNvSpPr>
            <a:spLocks noGrp="1"/>
          </p:cNvSpPr>
          <p:nvPr>
            <p:ph type="ftr" sz="quarter" idx="11"/>
          </p:nvPr>
        </p:nvSpPr>
        <p:spPr>
          <a:xfrm>
            <a:off x="0" y="6543675"/>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53</a:t>
            </a:fld>
            <a:endParaRPr lang="en-IN" altLang="en-US">
              <a:solidFill>
                <a:schemeClr val="bg1"/>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4043549617"/>
              </p:ext>
            </p:extLst>
          </p:nvPr>
        </p:nvGraphicFramePr>
        <p:xfrm>
          <a:off x="628649" y="2703286"/>
          <a:ext cx="10561639" cy="1371600"/>
        </p:xfrm>
        <a:graphic>
          <a:graphicData uri="http://schemas.openxmlformats.org/drawingml/2006/table">
            <a:tbl>
              <a:tblPr firstRow="1" bandRow="1">
                <a:tableStyleId>{5C22544A-7EE6-4342-B048-85BDC9FD1C3A}</a:tableStyleId>
              </a:tblPr>
              <a:tblGrid>
                <a:gridCol w="1520655">
                  <a:extLst>
                    <a:ext uri="{9D8B030D-6E8A-4147-A177-3AD203B41FA5}">
                      <a16:colId xmlns:a16="http://schemas.microsoft.com/office/drawing/2014/main" val="20000"/>
                    </a:ext>
                  </a:extLst>
                </a:gridCol>
                <a:gridCol w="4755502">
                  <a:extLst>
                    <a:ext uri="{9D8B030D-6E8A-4147-A177-3AD203B41FA5}">
                      <a16:colId xmlns:a16="http://schemas.microsoft.com/office/drawing/2014/main" val="20001"/>
                    </a:ext>
                  </a:extLst>
                </a:gridCol>
                <a:gridCol w="4285482">
                  <a:extLst>
                    <a:ext uri="{9D8B030D-6E8A-4147-A177-3AD203B41FA5}">
                      <a16:colId xmlns:a16="http://schemas.microsoft.com/office/drawing/2014/main" val="20002"/>
                    </a:ext>
                  </a:extLst>
                </a:gridCol>
              </a:tblGrid>
              <a:tr h="457200">
                <a:tc>
                  <a:txBody>
                    <a:bodyPr/>
                    <a:lstStyle/>
                    <a:p>
                      <a:r>
                        <a:rPr lang="en-IN" sz="2400" dirty="0">
                          <a:solidFill>
                            <a:schemeClr val="tx1"/>
                          </a:solidFill>
                          <a:latin typeface="+mn-lt"/>
                        </a:rPr>
                        <a:t>Section</a:t>
                      </a:r>
                    </a:p>
                  </a:txBody>
                  <a:tcPr/>
                </a:tc>
                <a:tc>
                  <a:txBody>
                    <a:bodyPr/>
                    <a:lstStyle/>
                    <a:p>
                      <a:r>
                        <a:rPr lang="en-IN" sz="2400" dirty="0">
                          <a:solidFill>
                            <a:schemeClr val="tx1"/>
                          </a:solidFill>
                          <a:latin typeface="+mn-lt"/>
                        </a:rPr>
                        <a:t>Situation</a:t>
                      </a:r>
                    </a:p>
                  </a:txBody>
                  <a:tcPr/>
                </a:tc>
                <a:tc>
                  <a:txBody>
                    <a:bodyPr/>
                    <a:lstStyle/>
                    <a:p>
                      <a:r>
                        <a:rPr lang="en-IN" sz="2400" dirty="0">
                          <a:solidFill>
                            <a:schemeClr val="tx1"/>
                          </a:solidFill>
                          <a:latin typeface="+mn-lt"/>
                        </a:rPr>
                        <a:t>Place of supply </a:t>
                      </a:r>
                    </a:p>
                  </a:txBody>
                  <a:tcPr/>
                </a:tc>
                <a:extLst>
                  <a:ext uri="{0D108BD9-81ED-4DB2-BD59-A6C34878D82A}">
                    <a16:rowId xmlns:a16="http://schemas.microsoft.com/office/drawing/2014/main" val="10000"/>
                  </a:ext>
                </a:extLst>
              </a:tr>
              <a:tr h="457200">
                <a:tc>
                  <a:txBody>
                    <a:bodyPr/>
                    <a:lstStyle/>
                    <a:p>
                      <a:pPr algn="ctr"/>
                      <a:r>
                        <a:rPr lang="en-IN" sz="2400" b="1" dirty="0">
                          <a:latin typeface="+mn-lt"/>
                        </a:rPr>
                        <a:t>8(1)</a:t>
                      </a:r>
                    </a:p>
                  </a:txBody>
                  <a:tcPr/>
                </a:tc>
                <a:tc>
                  <a:txBody>
                    <a:bodyPr/>
                    <a:lstStyle/>
                    <a:p>
                      <a:r>
                        <a:rPr lang="en-IN" sz="2400" dirty="0">
                          <a:latin typeface="+mn-lt"/>
                        </a:rPr>
                        <a:t>Goods imported into India</a:t>
                      </a:r>
                    </a:p>
                  </a:txBody>
                  <a:tcPr/>
                </a:tc>
                <a:tc>
                  <a:txBody>
                    <a:bodyPr/>
                    <a:lstStyle/>
                    <a:p>
                      <a:r>
                        <a:rPr lang="en-IN" sz="2400" dirty="0">
                          <a:latin typeface="+mn-lt"/>
                        </a:rPr>
                        <a:t>Location of importer</a:t>
                      </a:r>
                    </a:p>
                  </a:txBody>
                  <a:tcPr/>
                </a:tc>
                <a:extLst>
                  <a:ext uri="{0D108BD9-81ED-4DB2-BD59-A6C34878D82A}">
                    <a16:rowId xmlns:a16="http://schemas.microsoft.com/office/drawing/2014/main" val="10001"/>
                  </a:ext>
                </a:extLst>
              </a:tr>
              <a:tr h="457200">
                <a:tc>
                  <a:txBody>
                    <a:bodyPr/>
                    <a:lstStyle/>
                    <a:p>
                      <a:pPr algn="ctr"/>
                      <a:r>
                        <a:rPr lang="en-IN" sz="2400" b="1" dirty="0">
                          <a:latin typeface="+mn-lt"/>
                        </a:rPr>
                        <a:t>8(2)</a:t>
                      </a:r>
                    </a:p>
                  </a:txBody>
                  <a:tcPr/>
                </a:tc>
                <a:tc>
                  <a:txBody>
                    <a:bodyPr/>
                    <a:lstStyle/>
                    <a:p>
                      <a:r>
                        <a:rPr lang="en-IN" sz="2400" dirty="0">
                          <a:latin typeface="+mn-lt"/>
                        </a:rPr>
                        <a:t>Goods exported from India</a:t>
                      </a:r>
                    </a:p>
                  </a:txBody>
                  <a:tcPr/>
                </a:tc>
                <a:tc>
                  <a:txBody>
                    <a:bodyPr/>
                    <a:lstStyle/>
                    <a:p>
                      <a:r>
                        <a:rPr lang="en-IN" sz="2400" dirty="0">
                          <a:latin typeface="+mn-lt"/>
                        </a:rPr>
                        <a:t>Location outside India</a:t>
                      </a:r>
                    </a:p>
                  </a:txBody>
                  <a:tcPr/>
                </a:tc>
                <a:extLst>
                  <a:ext uri="{0D108BD9-81ED-4DB2-BD59-A6C34878D82A}">
                    <a16:rowId xmlns:a16="http://schemas.microsoft.com/office/drawing/2014/main" val="10002"/>
                  </a:ext>
                </a:extLst>
              </a:tr>
            </a:tbl>
          </a:graphicData>
        </a:graphic>
      </p:graphicFrame>
      <p:sp>
        <p:nvSpPr>
          <p:cNvPr id="8" name="Rectangle 7"/>
          <p:cNvSpPr/>
          <p:nvPr/>
        </p:nvSpPr>
        <p:spPr>
          <a:xfrm>
            <a:off x="637292" y="4444998"/>
            <a:ext cx="10164392" cy="1569660"/>
          </a:xfrm>
          <a:prstGeom prst="rect">
            <a:avLst/>
          </a:prstGeom>
        </p:spPr>
        <p:txBody>
          <a:bodyPr wrap="square">
            <a:spAutoFit/>
          </a:bodyPr>
          <a:lstStyle/>
          <a:p>
            <a:r>
              <a:rPr lang="en-GB" sz="2400" b="1" i="1" dirty="0">
                <a:latin typeface="+mn-lt"/>
              </a:rPr>
              <a:t>Note: </a:t>
            </a:r>
            <a:r>
              <a:rPr lang="en-GB" sz="2400" i="1" dirty="0">
                <a:latin typeface="+mn-lt"/>
              </a:rPr>
              <a:t>Section 5 provides that </a:t>
            </a:r>
            <a:r>
              <a:rPr lang="en-GB" sz="2400" b="1" i="1" dirty="0">
                <a:latin typeface="+mn-lt"/>
              </a:rPr>
              <a:t>IGST shall be levied </a:t>
            </a:r>
            <a:r>
              <a:rPr lang="en-GB" sz="2400" i="1" dirty="0">
                <a:latin typeface="+mn-lt"/>
              </a:rPr>
              <a:t>on goods imported into India as per Section 3 of Customs Tariff Act </a:t>
            </a:r>
          </a:p>
          <a:p>
            <a:pPr marL="800100" lvl="1" indent="-342900">
              <a:buFont typeface="Wingdings" panose="05000000000000000000" pitchFamily="2" charset="2"/>
              <a:buChar char="§"/>
            </a:pPr>
            <a:r>
              <a:rPr lang="en-GB" sz="2400" i="1" dirty="0">
                <a:latin typeface="+mn-lt"/>
              </a:rPr>
              <a:t>Point of taxation - When duties of customs are levied on the said goods </a:t>
            </a:r>
          </a:p>
          <a:p>
            <a:pPr marL="800100" lvl="1" indent="-342900">
              <a:buFont typeface="Wingdings" panose="05000000000000000000" pitchFamily="2" charset="2"/>
              <a:buChar char="§"/>
            </a:pPr>
            <a:r>
              <a:rPr lang="en-GB" sz="2400" i="1" dirty="0">
                <a:latin typeface="+mn-lt"/>
              </a:rPr>
              <a:t>Value - As determined </a:t>
            </a:r>
            <a:r>
              <a:rPr lang="en-IN" sz="2400" i="1" dirty="0">
                <a:latin typeface="+mn-lt"/>
              </a:rPr>
              <a:t>as per Customs Act</a:t>
            </a:r>
            <a:endParaRPr lang="en-IN" sz="2400" b="1" i="1" u="sng" dirty="0">
              <a:latin typeface="+mn-lt"/>
            </a:endParaRPr>
          </a:p>
        </p:txBody>
      </p:sp>
      <p:sp>
        <p:nvSpPr>
          <p:cNvPr id="10" name="Content Placeholder 2"/>
          <p:cNvSpPr>
            <a:spLocks noGrp="1"/>
          </p:cNvSpPr>
          <p:nvPr>
            <p:ph idx="1"/>
          </p:nvPr>
        </p:nvSpPr>
        <p:spPr>
          <a:xfrm>
            <a:off x="609600" y="1455057"/>
            <a:ext cx="10580688" cy="1070429"/>
          </a:xfrm>
        </p:spPr>
        <p:txBody>
          <a:bodyPr/>
          <a:lstStyle/>
          <a:p>
            <a:r>
              <a:rPr lang="en-IN" sz="2200" b="1" dirty="0"/>
              <a:t>Export of goods:</a:t>
            </a:r>
            <a:r>
              <a:rPr lang="en-IN" sz="2200" dirty="0"/>
              <a:t> Means taking goods out of India to a place outside India;</a:t>
            </a:r>
          </a:p>
          <a:p>
            <a:r>
              <a:rPr lang="en-IN" sz="2200" b="1" dirty="0"/>
              <a:t>Import of goods:</a:t>
            </a:r>
            <a:r>
              <a:rPr lang="en-IN" sz="2200" dirty="0"/>
              <a:t> Means bringing goods into India from a place outside India;</a:t>
            </a:r>
          </a:p>
        </p:txBody>
      </p:sp>
    </p:spTree>
    <p:extLst>
      <p:ext uri="{BB962C8B-B14F-4D97-AF65-F5344CB8AC3E}">
        <p14:creationId xmlns:p14="http://schemas.microsoft.com/office/powerpoint/2010/main" val="9312205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75" y="266247"/>
            <a:ext cx="9637713" cy="827087"/>
          </a:xfrm>
        </p:spPr>
        <p:txBody>
          <a:bodyPr rtlCol="0">
            <a:noAutofit/>
          </a:bodyPr>
          <a:lstStyle/>
          <a:p>
            <a:pPr eaLnBrk="1" fontAlgn="auto" hangingPunct="1">
              <a:spcAft>
                <a:spcPts val="0"/>
              </a:spcAft>
              <a:defRPr/>
            </a:pPr>
            <a:r>
              <a:rPr lang="en-IN" sz="3200" dirty="0"/>
              <a:t>Place of Supply of Services – Sec 9 IGST</a:t>
            </a:r>
            <a:br>
              <a:rPr lang="en-IN" sz="3200" dirty="0">
                <a:solidFill>
                  <a:schemeClr val="bg1"/>
                </a:solidFill>
              </a:rPr>
            </a:br>
            <a:r>
              <a:rPr lang="en-IN" sz="3200" dirty="0">
                <a:solidFill>
                  <a:schemeClr val="bg1"/>
                </a:solidFill>
              </a:rPr>
              <a:t>(where supplier &amp; recipient are in India)</a:t>
            </a:r>
          </a:p>
        </p:txBody>
      </p:sp>
      <p:sp>
        <p:nvSpPr>
          <p:cNvPr id="3" name="Footer Placeholder 2"/>
          <p:cNvSpPr>
            <a:spLocks noGrp="1"/>
          </p:cNvSpPr>
          <p:nvPr>
            <p:ph type="ftr" sz="quarter" idx="11"/>
          </p:nvPr>
        </p:nvSpPr>
        <p:spPr>
          <a:xfrm>
            <a:off x="0" y="6543675"/>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54</a:t>
            </a:fld>
            <a:endParaRPr lang="en-IN" altLang="en-US">
              <a:solidFill>
                <a:schemeClr val="bg1"/>
              </a:solidFill>
            </a:endParaRPr>
          </a:p>
        </p:txBody>
      </p:sp>
      <p:sp>
        <p:nvSpPr>
          <p:cNvPr id="7" name="Content Placeholder 2"/>
          <p:cNvSpPr>
            <a:spLocks noGrp="1"/>
          </p:cNvSpPr>
          <p:nvPr>
            <p:ph idx="1"/>
          </p:nvPr>
        </p:nvSpPr>
        <p:spPr>
          <a:xfrm>
            <a:off x="481013" y="1454150"/>
            <a:ext cx="11234737" cy="4757737"/>
          </a:xfrm>
        </p:spPr>
        <p:txBody>
          <a:bodyPr/>
          <a:lstStyle/>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0" lvl="1" indent="0" algn="just" eaLnBrk="1" hangingPunct="1">
              <a:spcBef>
                <a:spcPts val="0"/>
              </a:spcBef>
              <a:buNone/>
              <a:defRPr/>
            </a:pPr>
            <a:endParaRPr lang="en-IN" altLang="en-US" sz="2000" dirty="0">
              <a:ea typeface="Cambria Math" panose="02040503050406030204" pitchFamily="18" charset="0"/>
              <a:cs typeface="Cambria Math" panose="02040503050406030204" pitchFamily="18" charset="0"/>
            </a:endParaRPr>
          </a:p>
        </p:txBody>
      </p:sp>
      <p:graphicFrame>
        <p:nvGraphicFramePr>
          <p:cNvPr id="6" name="Diagram 5"/>
          <p:cNvGraphicFramePr/>
          <p:nvPr>
            <p:extLst>
              <p:ext uri="{D42A27DB-BD31-4B8C-83A1-F6EECF244321}">
                <p14:modId xmlns:p14="http://schemas.microsoft.com/office/powerpoint/2010/main" val="3093103951"/>
              </p:ext>
            </p:extLst>
          </p:nvPr>
        </p:nvGraphicFramePr>
        <p:xfrm>
          <a:off x="595313" y="1277408"/>
          <a:ext cx="11001375"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163331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0" y="6543675"/>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55</a:t>
            </a:fld>
            <a:endParaRPr lang="en-IN" altLang="en-US">
              <a:solidFill>
                <a:schemeClr val="bg1"/>
              </a:solidFill>
            </a:endParaRPr>
          </a:p>
        </p:txBody>
      </p:sp>
      <p:sp>
        <p:nvSpPr>
          <p:cNvPr id="7" name="Content Placeholder 2"/>
          <p:cNvSpPr>
            <a:spLocks noGrp="1"/>
          </p:cNvSpPr>
          <p:nvPr>
            <p:ph idx="1"/>
          </p:nvPr>
        </p:nvSpPr>
        <p:spPr>
          <a:xfrm>
            <a:off x="714375" y="1336676"/>
            <a:ext cx="11234737" cy="4757737"/>
          </a:xfrm>
        </p:spPr>
        <p:txBody>
          <a:bodyPr/>
          <a:lstStyle/>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0" lvl="1" indent="0" algn="just" eaLnBrk="1" hangingPunct="1">
              <a:spcBef>
                <a:spcPts val="0"/>
              </a:spcBef>
              <a:buNone/>
              <a:defRPr/>
            </a:pPr>
            <a:endParaRPr lang="en-IN" altLang="en-US" sz="2000" dirty="0">
              <a:ea typeface="Cambria Math" panose="02040503050406030204" pitchFamily="18" charset="0"/>
              <a:cs typeface="Cambria Math" panose="02040503050406030204" pitchFamily="18" charset="0"/>
            </a:endParaRPr>
          </a:p>
        </p:txBody>
      </p:sp>
      <p:graphicFrame>
        <p:nvGraphicFramePr>
          <p:cNvPr id="4" name="Diagram 3"/>
          <p:cNvGraphicFramePr/>
          <p:nvPr>
            <p:extLst>
              <p:ext uri="{D42A27DB-BD31-4B8C-83A1-F6EECF244321}">
                <p14:modId xmlns:p14="http://schemas.microsoft.com/office/powerpoint/2010/main" val="108906296"/>
              </p:ext>
            </p:extLst>
          </p:nvPr>
        </p:nvGraphicFramePr>
        <p:xfrm>
          <a:off x="700088" y="1336677"/>
          <a:ext cx="10791825" cy="50307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1"/>
          <p:cNvSpPr>
            <a:spLocks noGrp="1"/>
          </p:cNvSpPr>
          <p:nvPr>
            <p:ph type="title"/>
          </p:nvPr>
        </p:nvSpPr>
        <p:spPr>
          <a:xfrm>
            <a:off x="714375" y="266247"/>
            <a:ext cx="9637713" cy="827087"/>
          </a:xfrm>
        </p:spPr>
        <p:txBody>
          <a:bodyPr rtlCol="0">
            <a:noAutofit/>
          </a:bodyPr>
          <a:lstStyle/>
          <a:p>
            <a:pPr eaLnBrk="1" fontAlgn="auto" hangingPunct="1">
              <a:spcAft>
                <a:spcPts val="0"/>
              </a:spcAft>
              <a:defRPr/>
            </a:pPr>
            <a:r>
              <a:rPr lang="en-IN" sz="3200" dirty="0"/>
              <a:t>Place of Supply of Services – Sec 9 IGST</a:t>
            </a:r>
            <a:br>
              <a:rPr lang="en-IN" sz="3200" dirty="0">
                <a:solidFill>
                  <a:schemeClr val="bg1"/>
                </a:solidFill>
              </a:rPr>
            </a:br>
            <a:r>
              <a:rPr lang="en-IN" sz="3200" dirty="0">
                <a:solidFill>
                  <a:schemeClr val="bg1"/>
                </a:solidFill>
              </a:rPr>
              <a:t>(where supplier &amp; recipient are in India)</a:t>
            </a:r>
          </a:p>
        </p:txBody>
      </p:sp>
    </p:spTree>
    <p:extLst>
      <p:ext uri="{BB962C8B-B14F-4D97-AF65-F5344CB8AC3E}">
        <p14:creationId xmlns:p14="http://schemas.microsoft.com/office/powerpoint/2010/main" val="36080375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0" y="6543675"/>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56</a:t>
            </a:fld>
            <a:endParaRPr lang="en-IN" altLang="en-US">
              <a:solidFill>
                <a:schemeClr val="bg1"/>
              </a:solidFill>
            </a:endParaRPr>
          </a:p>
        </p:txBody>
      </p:sp>
      <p:sp>
        <p:nvSpPr>
          <p:cNvPr id="7" name="Content Placeholder 2"/>
          <p:cNvSpPr>
            <a:spLocks noGrp="1"/>
          </p:cNvSpPr>
          <p:nvPr>
            <p:ph idx="1"/>
          </p:nvPr>
        </p:nvSpPr>
        <p:spPr>
          <a:xfrm>
            <a:off x="481013" y="1454150"/>
            <a:ext cx="11234737" cy="4757737"/>
          </a:xfrm>
        </p:spPr>
        <p:txBody>
          <a:bodyPr/>
          <a:lstStyle/>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0" lvl="1" indent="0" algn="just" eaLnBrk="1" hangingPunct="1">
              <a:spcBef>
                <a:spcPts val="0"/>
              </a:spcBef>
              <a:buNone/>
              <a:defRPr/>
            </a:pPr>
            <a:endParaRPr lang="en-IN" altLang="en-US" sz="2000" dirty="0">
              <a:ea typeface="Cambria Math" panose="02040503050406030204" pitchFamily="18" charset="0"/>
              <a:cs typeface="Cambria Math" panose="02040503050406030204" pitchFamily="18" charset="0"/>
            </a:endParaRPr>
          </a:p>
        </p:txBody>
      </p:sp>
      <p:graphicFrame>
        <p:nvGraphicFramePr>
          <p:cNvPr id="6" name="Diagram 5"/>
          <p:cNvGraphicFramePr/>
          <p:nvPr>
            <p:extLst>
              <p:ext uri="{D42A27DB-BD31-4B8C-83A1-F6EECF244321}">
                <p14:modId xmlns:p14="http://schemas.microsoft.com/office/powerpoint/2010/main" val="3191667731"/>
              </p:ext>
            </p:extLst>
          </p:nvPr>
        </p:nvGraphicFramePr>
        <p:xfrm>
          <a:off x="597693" y="1063625"/>
          <a:ext cx="11001375" cy="58949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1"/>
          <p:cNvSpPr>
            <a:spLocks noGrp="1"/>
          </p:cNvSpPr>
          <p:nvPr>
            <p:ph type="title"/>
          </p:nvPr>
        </p:nvSpPr>
        <p:spPr>
          <a:xfrm>
            <a:off x="714375" y="266247"/>
            <a:ext cx="9637713" cy="827087"/>
          </a:xfrm>
        </p:spPr>
        <p:txBody>
          <a:bodyPr rtlCol="0">
            <a:noAutofit/>
          </a:bodyPr>
          <a:lstStyle/>
          <a:p>
            <a:pPr eaLnBrk="1" fontAlgn="auto" hangingPunct="1">
              <a:spcAft>
                <a:spcPts val="0"/>
              </a:spcAft>
              <a:defRPr/>
            </a:pPr>
            <a:r>
              <a:rPr lang="en-IN" sz="3200" dirty="0"/>
              <a:t>Place of Supply of Services – Sec 9 IGST</a:t>
            </a:r>
            <a:br>
              <a:rPr lang="en-IN" sz="3200" dirty="0">
                <a:solidFill>
                  <a:schemeClr val="bg1"/>
                </a:solidFill>
              </a:rPr>
            </a:br>
            <a:r>
              <a:rPr lang="en-IN" sz="3200" dirty="0">
                <a:solidFill>
                  <a:schemeClr val="bg1"/>
                </a:solidFill>
              </a:rPr>
              <a:t>(where supplier &amp; recipient are in India)</a:t>
            </a:r>
          </a:p>
        </p:txBody>
      </p:sp>
    </p:spTree>
    <p:extLst>
      <p:ext uri="{BB962C8B-B14F-4D97-AF65-F5344CB8AC3E}">
        <p14:creationId xmlns:p14="http://schemas.microsoft.com/office/powerpoint/2010/main" val="30566992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0" y="6543675"/>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57</a:t>
            </a:fld>
            <a:endParaRPr lang="en-IN" altLang="en-US">
              <a:solidFill>
                <a:schemeClr val="bg1"/>
              </a:solidFill>
            </a:endParaRPr>
          </a:p>
        </p:txBody>
      </p:sp>
      <p:sp>
        <p:nvSpPr>
          <p:cNvPr id="7" name="Content Placeholder 2"/>
          <p:cNvSpPr>
            <a:spLocks noGrp="1"/>
          </p:cNvSpPr>
          <p:nvPr>
            <p:ph idx="1"/>
          </p:nvPr>
        </p:nvSpPr>
        <p:spPr>
          <a:xfrm>
            <a:off x="481013" y="1454150"/>
            <a:ext cx="11234737" cy="4757737"/>
          </a:xfrm>
        </p:spPr>
        <p:txBody>
          <a:bodyPr/>
          <a:lstStyle/>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0" lvl="1" indent="0" algn="just" eaLnBrk="1" hangingPunct="1">
              <a:spcBef>
                <a:spcPts val="0"/>
              </a:spcBef>
              <a:buNone/>
              <a:defRPr/>
            </a:pPr>
            <a:endParaRPr lang="en-IN" altLang="en-US" sz="2000" dirty="0">
              <a:ea typeface="Cambria Math" panose="02040503050406030204" pitchFamily="18" charset="0"/>
              <a:cs typeface="Cambria Math" panose="02040503050406030204" pitchFamily="18" charset="0"/>
            </a:endParaRPr>
          </a:p>
        </p:txBody>
      </p:sp>
      <p:graphicFrame>
        <p:nvGraphicFramePr>
          <p:cNvPr id="6" name="Diagram 5"/>
          <p:cNvGraphicFramePr/>
          <p:nvPr>
            <p:extLst>
              <p:ext uri="{D42A27DB-BD31-4B8C-83A1-F6EECF244321}">
                <p14:modId xmlns:p14="http://schemas.microsoft.com/office/powerpoint/2010/main" val="1934100984"/>
              </p:ext>
            </p:extLst>
          </p:nvPr>
        </p:nvGraphicFramePr>
        <p:xfrm>
          <a:off x="825787" y="718926"/>
          <a:ext cx="11001375" cy="56796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1"/>
          <p:cNvSpPr>
            <a:spLocks noGrp="1"/>
          </p:cNvSpPr>
          <p:nvPr>
            <p:ph type="title"/>
          </p:nvPr>
        </p:nvSpPr>
        <p:spPr>
          <a:xfrm>
            <a:off x="714375" y="266247"/>
            <a:ext cx="9637713" cy="827087"/>
          </a:xfrm>
        </p:spPr>
        <p:txBody>
          <a:bodyPr rtlCol="0">
            <a:noAutofit/>
          </a:bodyPr>
          <a:lstStyle/>
          <a:p>
            <a:pPr eaLnBrk="1" fontAlgn="auto" hangingPunct="1">
              <a:spcAft>
                <a:spcPts val="0"/>
              </a:spcAft>
              <a:defRPr/>
            </a:pPr>
            <a:r>
              <a:rPr lang="en-IN" sz="3200" dirty="0"/>
              <a:t>Place of Supply of Services – Sec 9(12) IGST</a:t>
            </a:r>
            <a:br>
              <a:rPr lang="en-IN" sz="3200" dirty="0">
                <a:solidFill>
                  <a:schemeClr val="bg1"/>
                </a:solidFill>
              </a:rPr>
            </a:br>
            <a:r>
              <a:rPr lang="en-IN" sz="3200" dirty="0">
                <a:solidFill>
                  <a:schemeClr val="bg1"/>
                </a:solidFill>
              </a:rPr>
              <a:t>(where supplier &amp; recipient are in India)</a:t>
            </a:r>
          </a:p>
        </p:txBody>
      </p:sp>
      <p:sp>
        <p:nvSpPr>
          <p:cNvPr id="5" name="Rectangle 4"/>
          <p:cNvSpPr/>
          <p:nvPr/>
        </p:nvSpPr>
        <p:spPr>
          <a:xfrm>
            <a:off x="481013" y="5853563"/>
            <a:ext cx="11346149" cy="707886"/>
          </a:xfrm>
          <a:prstGeom prst="rect">
            <a:avLst/>
          </a:prstGeom>
        </p:spPr>
        <p:txBody>
          <a:bodyPr wrap="square">
            <a:spAutoFit/>
          </a:bodyPr>
          <a:lstStyle/>
          <a:p>
            <a:pPr marL="342900" indent="-342900">
              <a:spcBef>
                <a:spcPts val="0"/>
              </a:spcBef>
              <a:buFont typeface="Arial" panose="020B0604020202020204" pitchFamily="34" charset="0"/>
              <a:buChar char="•"/>
            </a:pPr>
            <a:r>
              <a:rPr lang="en-IN" sz="2000" dirty="0">
                <a:latin typeface="+mn-lt"/>
              </a:rPr>
              <a:t>In cases not covered in (b) and (c), </a:t>
            </a:r>
            <a:r>
              <a:rPr lang="en-IN" sz="2000" u="sng" dirty="0">
                <a:latin typeface="+mn-lt"/>
              </a:rPr>
              <a:t>address of recipient on records</a:t>
            </a:r>
            <a:r>
              <a:rPr lang="en-IN" sz="2000" dirty="0">
                <a:latin typeface="+mn-lt"/>
              </a:rPr>
              <a:t> shall be the place of supply; </a:t>
            </a:r>
          </a:p>
          <a:p>
            <a:pPr marL="342900" indent="-342900">
              <a:spcBef>
                <a:spcPts val="0"/>
              </a:spcBef>
              <a:buFont typeface="Arial" panose="020B0604020202020204" pitchFamily="34" charset="0"/>
              <a:buChar char="•"/>
            </a:pPr>
            <a:r>
              <a:rPr lang="en-IN" sz="2000" dirty="0">
                <a:latin typeface="+mn-lt"/>
              </a:rPr>
              <a:t>Where no </a:t>
            </a:r>
            <a:r>
              <a:rPr lang="en-GB" sz="2000" dirty="0">
                <a:latin typeface="+mn-lt"/>
              </a:rPr>
              <a:t>address of the recipient available in records, </a:t>
            </a:r>
            <a:r>
              <a:rPr lang="en-GB" sz="2000" u="sng" dirty="0">
                <a:latin typeface="+mn-lt"/>
              </a:rPr>
              <a:t>location of the supplier</a:t>
            </a:r>
            <a:r>
              <a:rPr lang="en-GB" sz="2000" dirty="0">
                <a:latin typeface="+mn-lt"/>
              </a:rPr>
              <a:t> shall be the place of supply</a:t>
            </a:r>
          </a:p>
        </p:txBody>
      </p:sp>
    </p:spTree>
    <p:extLst>
      <p:ext uri="{BB962C8B-B14F-4D97-AF65-F5344CB8AC3E}">
        <p14:creationId xmlns:p14="http://schemas.microsoft.com/office/powerpoint/2010/main" val="18808616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0" y="6543675"/>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58</a:t>
            </a:fld>
            <a:endParaRPr lang="en-IN" altLang="en-US">
              <a:solidFill>
                <a:schemeClr val="bg1"/>
              </a:solidFill>
            </a:endParaRPr>
          </a:p>
        </p:txBody>
      </p:sp>
      <p:sp>
        <p:nvSpPr>
          <p:cNvPr id="7" name="Content Placeholder 2"/>
          <p:cNvSpPr>
            <a:spLocks noGrp="1"/>
          </p:cNvSpPr>
          <p:nvPr>
            <p:ph idx="1"/>
          </p:nvPr>
        </p:nvSpPr>
        <p:spPr>
          <a:xfrm>
            <a:off x="481013" y="1454150"/>
            <a:ext cx="11234737" cy="4757737"/>
          </a:xfrm>
        </p:spPr>
        <p:txBody>
          <a:bodyPr/>
          <a:lstStyle/>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0" lvl="1" indent="0" algn="just" eaLnBrk="1" hangingPunct="1">
              <a:spcBef>
                <a:spcPts val="0"/>
              </a:spcBef>
              <a:buNone/>
              <a:defRPr/>
            </a:pPr>
            <a:endParaRPr lang="en-IN" altLang="en-US" sz="2000" dirty="0">
              <a:ea typeface="Cambria Math" panose="02040503050406030204" pitchFamily="18" charset="0"/>
              <a:cs typeface="Cambria Math" panose="02040503050406030204" pitchFamily="18" charset="0"/>
            </a:endParaRPr>
          </a:p>
        </p:txBody>
      </p:sp>
      <p:graphicFrame>
        <p:nvGraphicFramePr>
          <p:cNvPr id="4" name="Diagram 3"/>
          <p:cNvGraphicFramePr/>
          <p:nvPr>
            <p:extLst>
              <p:ext uri="{D42A27DB-BD31-4B8C-83A1-F6EECF244321}">
                <p14:modId xmlns:p14="http://schemas.microsoft.com/office/powerpoint/2010/main" val="2145086047"/>
              </p:ext>
            </p:extLst>
          </p:nvPr>
        </p:nvGraphicFramePr>
        <p:xfrm>
          <a:off x="714375" y="1277408"/>
          <a:ext cx="10475913"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1"/>
          <p:cNvSpPr>
            <a:spLocks noGrp="1"/>
          </p:cNvSpPr>
          <p:nvPr>
            <p:ph type="title"/>
          </p:nvPr>
        </p:nvSpPr>
        <p:spPr>
          <a:xfrm>
            <a:off x="714375" y="266247"/>
            <a:ext cx="9637713" cy="827087"/>
          </a:xfrm>
        </p:spPr>
        <p:txBody>
          <a:bodyPr rtlCol="0">
            <a:noAutofit/>
          </a:bodyPr>
          <a:lstStyle/>
          <a:p>
            <a:pPr eaLnBrk="1" fontAlgn="auto" hangingPunct="1">
              <a:spcAft>
                <a:spcPts val="0"/>
              </a:spcAft>
              <a:defRPr/>
            </a:pPr>
            <a:r>
              <a:rPr lang="en-IN" sz="3200" dirty="0"/>
              <a:t>Place of Supply of Services – Sec 9 IGST</a:t>
            </a:r>
            <a:br>
              <a:rPr lang="en-IN" sz="3200" dirty="0">
                <a:solidFill>
                  <a:schemeClr val="bg1"/>
                </a:solidFill>
              </a:rPr>
            </a:br>
            <a:r>
              <a:rPr lang="en-IN" sz="3200" dirty="0">
                <a:solidFill>
                  <a:schemeClr val="bg1"/>
                </a:solidFill>
              </a:rPr>
              <a:t>(where supplier &amp; recipient are in India)</a:t>
            </a:r>
          </a:p>
        </p:txBody>
      </p:sp>
    </p:spTree>
    <p:extLst>
      <p:ext uri="{BB962C8B-B14F-4D97-AF65-F5344CB8AC3E}">
        <p14:creationId xmlns:p14="http://schemas.microsoft.com/office/powerpoint/2010/main" val="115846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0" y="6543675"/>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59</a:t>
            </a:fld>
            <a:endParaRPr lang="en-IN" altLang="en-US">
              <a:solidFill>
                <a:schemeClr val="bg1"/>
              </a:solidFill>
            </a:endParaRPr>
          </a:p>
        </p:txBody>
      </p:sp>
      <p:sp>
        <p:nvSpPr>
          <p:cNvPr id="7" name="Content Placeholder 2"/>
          <p:cNvSpPr>
            <a:spLocks noGrp="1"/>
          </p:cNvSpPr>
          <p:nvPr>
            <p:ph idx="1"/>
          </p:nvPr>
        </p:nvSpPr>
        <p:spPr>
          <a:xfrm>
            <a:off x="481013" y="1454150"/>
            <a:ext cx="11234737" cy="4757737"/>
          </a:xfrm>
        </p:spPr>
        <p:txBody>
          <a:bodyPr/>
          <a:lstStyle/>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0" lvl="1" indent="0" algn="just" eaLnBrk="1" hangingPunct="1">
              <a:spcBef>
                <a:spcPts val="0"/>
              </a:spcBef>
              <a:buNone/>
              <a:defRPr/>
            </a:pPr>
            <a:endParaRPr lang="en-IN" altLang="en-US" sz="2000" dirty="0">
              <a:ea typeface="Cambria Math" panose="02040503050406030204" pitchFamily="18" charset="0"/>
              <a:cs typeface="Cambria Math" panose="02040503050406030204" pitchFamily="18" charset="0"/>
            </a:endParaRPr>
          </a:p>
        </p:txBody>
      </p:sp>
      <p:graphicFrame>
        <p:nvGraphicFramePr>
          <p:cNvPr id="4" name="Diagram 3"/>
          <p:cNvGraphicFramePr/>
          <p:nvPr>
            <p:extLst>
              <p:ext uri="{D42A27DB-BD31-4B8C-83A1-F6EECF244321}">
                <p14:modId xmlns:p14="http://schemas.microsoft.com/office/powerpoint/2010/main" val="776303566"/>
              </p:ext>
            </p:extLst>
          </p:nvPr>
        </p:nvGraphicFramePr>
        <p:xfrm>
          <a:off x="860424" y="1442867"/>
          <a:ext cx="10475913" cy="49572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1"/>
          <p:cNvSpPr>
            <a:spLocks noGrp="1"/>
          </p:cNvSpPr>
          <p:nvPr>
            <p:ph type="title"/>
          </p:nvPr>
        </p:nvSpPr>
        <p:spPr>
          <a:xfrm>
            <a:off x="714375" y="266247"/>
            <a:ext cx="9637713" cy="827087"/>
          </a:xfrm>
        </p:spPr>
        <p:txBody>
          <a:bodyPr rtlCol="0">
            <a:noAutofit/>
          </a:bodyPr>
          <a:lstStyle/>
          <a:p>
            <a:pPr eaLnBrk="1" fontAlgn="auto" hangingPunct="1">
              <a:spcAft>
                <a:spcPts val="0"/>
              </a:spcAft>
              <a:defRPr/>
            </a:pPr>
            <a:r>
              <a:rPr lang="en-IN" sz="3200" dirty="0"/>
              <a:t>Place of Supply of Services – Sec 9 IGST</a:t>
            </a:r>
            <a:br>
              <a:rPr lang="en-IN" sz="3200" dirty="0">
                <a:solidFill>
                  <a:schemeClr val="bg1"/>
                </a:solidFill>
              </a:rPr>
            </a:br>
            <a:r>
              <a:rPr lang="en-IN" sz="3200" dirty="0">
                <a:solidFill>
                  <a:schemeClr val="bg1"/>
                </a:solidFill>
              </a:rPr>
              <a:t>(where supplier &amp; recipient are in India)</a:t>
            </a:r>
          </a:p>
        </p:txBody>
      </p:sp>
    </p:spTree>
    <p:extLst>
      <p:ext uri="{BB962C8B-B14F-4D97-AF65-F5344CB8AC3E}">
        <p14:creationId xmlns:p14="http://schemas.microsoft.com/office/powerpoint/2010/main" val="9377602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75" y="237219"/>
            <a:ext cx="9637713" cy="827087"/>
          </a:xfrm>
        </p:spPr>
        <p:txBody>
          <a:bodyPr rtlCol="0">
            <a:noAutofit/>
          </a:bodyPr>
          <a:lstStyle/>
          <a:p>
            <a:pPr eaLnBrk="1" fontAlgn="auto" hangingPunct="1">
              <a:spcAft>
                <a:spcPts val="0"/>
              </a:spcAft>
              <a:defRPr/>
            </a:pPr>
            <a:r>
              <a:rPr lang="en-IN" sz="3200" dirty="0"/>
              <a:t>Place of Supply of Services – Sec 10 IGST</a:t>
            </a:r>
            <a:br>
              <a:rPr lang="en-IN" sz="3200" dirty="0">
                <a:solidFill>
                  <a:schemeClr val="bg1"/>
                </a:solidFill>
              </a:rPr>
            </a:br>
            <a:r>
              <a:rPr lang="en-IN" sz="3200" dirty="0">
                <a:solidFill>
                  <a:schemeClr val="bg1"/>
                </a:solidFill>
              </a:rPr>
              <a:t>(where supplier or recipient is outside India)</a:t>
            </a:r>
            <a:endParaRPr lang="en-IN" sz="2800" dirty="0">
              <a:solidFill>
                <a:schemeClr val="bg1"/>
              </a:solidFill>
            </a:endParaRPr>
          </a:p>
        </p:txBody>
      </p:sp>
      <p:sp>
        <p:nvSpPr>
          <p:cNvPr id="3" name="Footer Placeholder 2"/>
          <p:cNvSpPr>
            <a:spLocks noGrp="1"/>
          </p:cNvSpPr>
          <p:nvPr>
            <p:ph type="ftr" sz="quarter" idx="11"/>
          </p:nvPr>
        </p:nvSpPr>
        <p:spPr>
          <a:xfrm>
            <a:off x="0" y="6543675"/>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60</a:t>
            </a:fld>
            <a:endParaRPr lang="en-IN" altLang="en-US">
              <a:solidFill>
                <a:schemeClr val="bg1"/>
              </a:solidFill>
            </a:endParaRPr>
          </a:p>
        </p:txBody>
      </p:sp>
      <p:graphicFrame>
        <p:nvGraphicFramePr>
          <p:cNvPr id="4" name="Diagram 3"/>
          <p:cNvGraphicFramePr/>
          <p:nvPr>
            <p:extLst>
              <p:ext uri="{D42A27DB-BD31-4B8C-83A1-F6EECF244321}">
                <p14:modId xmlns:p14="http://schemas.microsoft.com/office/powerpoint/2010/main" val="1598828662"/>
              </p:ext>
            </p:extLst>
          </p:nvPr>
        </p:nvGraphicFramePr>
        <p:xfrm>
          <a:off x="417512" y="1300162"/>
          <a:ext cx="11298237" cy="47863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420916" y="6144088"/>
            <a:ext cx="11120663" cy="400110"/>
          </a:xfrm>
          <a:prstGeom prst="rect">
            <a:avLst/>
          </a:prstGeom>
          <a:noFill/>
        </p:spPr>
        <p:txBody>
          <a:bodyPr wrap="square" rtlCol="0">
            <a:spAutoFit/>
          </a:bodyPr>
          <a:lstStyle/>
          <a:p>
            <a:r>
              <a:rPr lang="en-IN" sz="2000" b="1" i="1" dirty="0">
                <a:latin typeface="+mn-lt"/>
              </a:rPr>
              <a:t>Where none of the above rules apply, place of supply would be determined in the manner prescribed</a:t>
            </a:r>
            <a:endParaRPr lang="en-IN" sz="2000" i="1" dirty="0">
              <a:latin typeface="+mn-lt"/>
            </a:endParaRPr>
          </a:p>
        </p:txBody>
      </p:sp>
    </p:spTree>
    <p:extLst>
      <p:ext uri="{BB962C8B-B14F-4D97-AF65-F5344CB8AC3E}">
        <p14:creationId xmlns:p14="http://schemas.microsoft.com/office/powerpoint/2010/main" val="35552425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75" y="237219"/>
            <a:ext cx="9637713" cy="827087"/>
          </a:xfrm>
        </p:spPr>
        <p:txBody>
          <a:bodyPr rtlCol="0">
            <a:noAutofit/>
          </a:bodyPr>
          <a:lstStyle/>
          <a:p>
            <a:pPr eaLnBrk="1" fontAlgn="auto" hangingPunct="1">
              <a:spcAft>
                <a:spcPts val="0"/>
              </a:spcAft>
              <a:defRPr/>
            </a:pPr>
            <a:r>
              <a:rPr lang="en-IN" sz="3200" dirty="0"/>
              <a:t>Place of Supply of Services – Sec 10 IGST</a:t>
            </a:r>
            <a:br>
              <a:rPr lang="en-IN" sz="3200" dirty="0">
                <a:solidFill>
                  <a:schemeClr val="bg1"/>
                </a:solidFill>
              </a:rPr>
            </a:br>
            <a:r>
              <a:rPr lang="en-IN" sz="3200" dirty="0">
                <a:solidFill>
                  <a:schemeClr val="bg1"/>
                </a:solidFill>
              </a:rPr>
              <a:t>(where supplier or recipient is outside India)</a:t>
            </a:r>
            <a:endParaRPr lang="en-IN" sz="2800" dirty="0">
              <a:solidFill>
                <a:schemeClr val="bg1"/>
              </a:solidFill>
            </a:endParaRPr>
          </a:p>
        </p:txBody>
      </p:sp>
      <p:sp>
        <p:nvSpPr>
          <p:cNvPr id="3" name="Footer Placeholder 2"/>
          <p:cNvSpPr>
            <a:spLocks noGrp="1"/>
          </p:cNvSpPr>
          <p:nvPr>
            <p:ph type="ftr" sz="quarter" idx="11"/>
          </p:nvPr>
        </p:nvSpPr>
        <p:spPr>
          <a:xfrm>
            <a:off x="0" y="6543675"/>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61</a:t>
            </a:fld>
            <a:endParaRPr lang="en-IN" altLang="en-US">
              <a:solidFill>
                <a:schemeClr val="bg1"/>
              </a:solidFill>
            </a:endParaRPr>
          </a:p>
        </p:txBody>
      </p:sp>
      <p:graphicFrame>
        <p:nvGraphicFramePr>
          <p:cNvPr id="4" name="Diagram 3"/>
          <p:cNvGraphicFramePr/>
          <p:nvPr>
            <p:extLst>
              <p:ext uri="{D42A27DB-BD31-4B8C-83A1-F6EECF244321}">
                <p14:modId xmlns:p14="http://schemas.microsoft.com/office/powerpoint/2010/main" val="510862413"/>
              </p:ext>
            </p:extLst>
          </p:nvPr>
        </p:nvGraphicFramePr>
        <p:xfrm>
          <a:off x="417512" y="1300162"/>
          <a:ext cx="11298237" cy="47863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688725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IN"/>
              <a:t>© Indirect Taxes Committee, ICAI</a:t>
            </a:r>
          </a:p>
        </p:txBody>
      </p:sp>
      <p:sp>
        <p:nvSpPr>
          <p:cNvPr id="6451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9ED28DEE-32E6-4325-8DD8-0F6066562093}" type="slidenum">
              <a:rPr lang="en-IN" altLang="en-US">
                <a:solidFill>
                  <a:schemeClr val="bg1"/>
                </a:solidFill>
              </a:rPr>
              <a:pPr>
                <a:spcBef>
                  <a:spcPct val="0"/>
                </a:spcBef>
                <a:buClrTx/>
                <a:buSzTx/>
                <a:buFontTx/>
                <a:buNone/>
              </a:pPr>
              <a:t>62</a:t>
            </a:fld>
            <a:endParaRPr lang="en-IN" altLang="en-US">
              <a:solidFill>
                <a:schemeClr val="bg1"/>
              </a:solidFill>
            </a:endParaRPr>
          </a:p>
        </p:txBody>
      </p:sp>
      <p:sp>
        <p:nvSpPr>
          <p:cNvPr id="5" name="Rectangle 4"/>
          <p:cNvSpPr/>
          <p:nvPr/>
        </p:nvSpPr>
        <p:spPr>
          <a:xfrm>
            <a:off x="2828925" y="2828925"/>
            <a:ext cx="6615113" cy="2123658"/>
          </a:xfrm>
          <a:prstGeom prst="rect">
            <a:avLst/>
          </a:prstGeom>
        </p:spPr>
        <p:txBody>
          <a:bodyPr>
            <a:spAutoFit/>
          </a:bodyPr>
          <a:lstStyle/>
          <a:p>
            <a:pPr algn="ctr">
              <a:defRPr/>
            </a:pPr>
            <a: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t>Concept of Input Tax Credit</a:t>
            </a:r>
            <a:b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br>
            <a:endPar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endParaRPr>
          </a:p>
        </p:txBody>
      </p:sp>
    </p:spTree>
    <p:extLst>
      <p:ext uri="{BB962C8B-B14F-4D97-AF65-F5344CB8AC3E}">
        <p14:creationId xmlns:p14="http://schemas.microsoft.com/office/powerpoint/2010/main" val="20302134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Concept of ITC</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1160270" y="1611236"/>
            <a:ext cx="9871075" cy="4757737"/>
          </a:xfrm>
        </p:spPr>
        <p:txBody>
          <a:bodyPr/>
          <a:lstStyle/>
          <a:p>
            <a:pPr marL="342900" lvl="1" indent="-342900" algn="just" eaLnBrk="1" hangingPunct="1">
              <a:lnSpc>
                <a:spcPct val="150000"/>
              </a:lnSpc>
              <a:spcBef>
                <a:spcPts val="0"/>
              </a:spcBef>
              <a:buFont typeface="Wingdings" panose="05000000000000000000" pitchFamily="2" charset="2"/>
              <a:buChar char="§"/>
              <a:defRPr/>
            </a:pPr>
            <a:r>
              <a:rPr lang="en-IN" altLang="en-US" sz="2400" dirty="0">
                <a:ea typeface="Cambria Math" panose="02040503050406030204" pitchFamily="18" charset="0"/>
                <a:cs typeface="Cambria Math" panose="02040503050406030204" pitchFamily="18" charset="0"/>
              </a:rPr>
              <a:t>“Input tax" means IGST (including that on import of goods), CGST and SGST;</a:t>
            </a:r>
          </a:p>
          <a:p>
            <a:pPr marL="0" lvl="1" indent="0" algn="just" eaLnBrk="1" hangingPunct="1">
              <a:lnSpc>
                <a:spcPct val="150000"/>
              </a:lnSpc>
              <a:spcBef>
                <a:spcPts val="0"/>
              </a:spcBef>
              <a:buNone/>
              <a:defRPr/>
            </a:pPr>
            <a:r>
              <a:rPr lang="en-IN" altLang="en-US" sz="2400" dirty="0">
                <a:ea typeface="Cambria Math" panose="02040503050406030204" pitchFamily="18" charset="0"/>
                <a:cs typeface="Cambria Math" panose="02040503050406030204" pitchFamily="18" charset="0"/>
              </a:rPr>
              <a:t> </a:t>
            </a:r>
          </a:p>
          <a:p>
            <a:pPr marL="342900" lvl="1" indent="-342900" algn="just" eaLnBrk="1" hangingPunct="1">
              <a:lnSpc>
                <a:spcPct val="150000"/>
              </a:lnSpc>
              <a:spcBef>
                <a:spcPts val="0"/>
              </a:spcBef>
              <a:buFont typeface="Wingdings" panose="05000000000000000000" pitchFamily="2" charset="2"/>
              <a:buChar char="§"/>
              <a:defRPr/>
            </a:pPr>
            <a:r>
              <a:rPr lang="en-IN" altLang="en-US" sz="2400" dirty="0">
                <a:ea typeface="Cambria Math" panose="02040503050406030204" pitchFamily="18" charset="0"/>
                <a:cs typeface="Cambria Math" panose="02040503050406030204" pitchFamily="18" charset="0"/>
              </a:rPr>
              <a:t>Charged on any supply of goods or services to him and; </a:t>
            </a:r>
          </a:p>
          <a:p>
            <a:pPr marL="342900" lvl="1" indent="-342900" algn="just" eaLnBrk="1" hangingPunct="1">
              <a:lnSpc>
                <a:spcPct val="150000"/>
              </a:lnSpc>
              <a:spcBef>
                <a:spcPts val="0"/>
              </a:spcBef>
              <a:buFont typeface="Wingdings" panose="05000000000000000000" pitchFamily="2" charset="2"/>
              <a:buChar char="§"/>
              <a:defRPr/>
            </a:pPr>
            <a:endParaRPr lang="en-IN" altLang="en-US" sz="2400" dirty="0">
              <a:ea typeface="Cambria Math" panose="02040503050406030204" pitchFamily="18" charset="0"/>
              <a:cs typeface="Cambria Math" panose="02040503050406030204" pitchFamily="18" charset="0"/>
            </a:endParaRPr>
          </a:p>
          <a:p>
            <a:pPr marL="342900" lvl="1" indent="-342900" algn="just" eaLnBrk="1" hangingPunct="1">
              <a:lnSpc>
                <a:spcPct val="150000"/>
              </a:lnSpc>
              <a:spcBef>
                <a:spcPts val="0"/>
              </a:spcBef>
              <a:buFont typeface="Wingdings" panose="05000000000000000000" pitchFamily="2" charset="2"/>
              <a:buChar char="§"/>
              <a:defRPr/>
            </a:pPr>
            <a:r>
              <a:rPr lang="en-IN" altLang="en-US" sz="2400" dirty="0">
                <a:ea typeface="Cambria Math" panose="02040503050406030204" pitchFamily="18" charset="0"/>
                <a:cs typeface="Cambria Math" panose="02040503050406030204" pitchFamily="18" charset="0"/>
              </a:rPr>
              <a:t>Includes the tax payable under sub-section (3) of section 8,</a:t>
            </a:r>
          </a:p>
          <a:p>
            <a:pPr marL="342900" lvl="1" indent="-342900" algn="just" eaLnBrk="1" hangingPunct="1">
              <a:lnSpc>
                <a:spcPct val="150000"/>
              </a:lnSpc>
              <a:spcBef>
                <a:spcPts val="0"/>
              </a:spcBef>
              <a:buFont typeface="Wingdings" panose="05000000000000000000" pitchFamily="2" charset="2"/>
              <a:buChar char="§"/>
              <a:defRPr/>
            </a:pPr>
            <a:endParaRPr lang="en-IN" altLang="en-US" sz="2400" dirty="0">
              <a:ea typeface="Cambria Math" panose="02040503050406030204" pitchFamily="18" charset="0"/>
              <a:cs typeface="Cambria Math" panose="02040503050406030204" pitchFamily="18" charset="0"/>
            </a:endParaRPr>
          </a:p>
          <a:p>
            <a:pPr marL="342900" lvl="1" indent="-342900" algn="just" eaLnBrk="1" hangingPunct="1">
              <a:lnSpc>
                <a:spcPct val="150000"/>
              </a:lnSpc>
              <a:spcBef>
                <a:spcPts val="0"/>
              </a:spcBef>
              <a:buFont typeface="Wingdings" panose="05000000000000000000" pitchFamily="2" charset="2"/>
              <a:buChar char="§"/>
              <a:defRPr/>
            </a:pPr>
            <a:r>
              <a:rPr lang="en-IN" altLang="en-US" sz="2400" dirty="0">
                <a:ea typeface="Cambria Math" panose="02040503050406030204" pitchFamily="18" charset="0"/>
                <a:cs typeface="Cambria Math" panose="02040503050406030204" pitchFamily="18" charset="0"/>
              </a:rPr>
              <a:t>Excludes the tax paid under section 9 (reverse charge basis)</a:t>
            </a: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63</a:t>
            </a:fld>
            <a:endParaRPr lang="en-IN" altLang="en-US">
              <a:solidFill>
                <a:schemeClr val="bg1"/>
              </a:solidFill>
            </a:endParaRPr>
          </a:p>
        </p:txBody>
      </p:sp>
    </p:spTree>
    <p:extLst>
      <p:ext uri="{BB962C8B-B14F-4D97-AF65-F5344CB8AC3E}">
        <p14:creationId xmlns:p14="http://schemas.microsoft.com/office/powerpoint/2010/main" val="4049652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1216025" y="365125"/>
            <a:ext cx="8761413" cy="827088"/>
          </a:xfrm>
        </p:spPr>
        <p:txBody>
          <a:bodyPr/>
          <a:lstStyle/>
          <a:p>
            <a:pPr eaLnBrk="1" hangingPunct="1"/>
            <a:r>
              <a:rPr lang="en-IN" altLang="en-US" sz="3200"/>
              <a:t>Principles on Input Tax Credit</a:t>
            </a:r>
            <a:endParaRPr lang="en-IN" altLang="en-US"/>
          </a:p>
        </p:txBody>
      </p:sp>
      <p:sp>
        <p:nvSpPr>
          <p:cNvPr id="16387" name="Content Placeholder 2"/>
          <p:cNvSpPr>
            <a:spLocks noGrp="1"/>
          </p:cNvSpPr>
          <p:nvPr>
            <p:ph idx="1"/>
          </p:nvPr>
        </p:nvSpPr>
        <p:spPr>
          <a:xfrm>
            <a:off x="1085850" y="1467303"/>
            <a:ext cx="9958388" cy="4800600"/>
          </a:xfrm>
        </p:spPr>
        <p:txBody>
          <a:bodyPr/>
          <a:lstStyle/>
          <a:p>
            <a:pPr marL="342900" lvl="1" indent="-342900" algn="just" eaLnBrk="1" hangingPunct="1">
              <a:spcBef>
                <a:spcPts val="120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System for a seamless flow of credit </a:t>
            </a:r>
          </a:p>
          <a:p>
            <a:pPr marL="342900" lvl="1" indent="-342900" algn="just" eaLnBrk="1" hangingPunct="1">
              <a:spcBef>
                <a:spcPts val="120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Extends to inter-State supplies</a:t>
            </a:r>
          </a:p>
          <a:p>
            <a:pPr marL="342900" lvl="1" indent="-342900" algn="just" eaLnBrk="1" hangingPunct="1">
              <a:spcBef>
                <a:spcPts val="1200"/>
              </a:spcBef>
              <a:buFont typeface="Wingdings" panose="05000000000000000000" pitchFamily="2" charset="2"/>
              <a:buChar char="§"/>
              <a:defRPr/>
            </a:pPr>
            <a:r>
              <a:rPr lang="en-IN" altLang="en-US" sz="2200" dirty="0"/>
              <a:t>Credit utilization would be as follows:</a:t>
            </a:r>
          </a:p>
          <a:p>
            <a:pPr marL="342900" lvl="1" indent="-342900" algn="just" eaLnBrk="1" hangingPunct="1">
              <a:spcBef>
                <a:spcPts val="1200"/>
              </a:spcBef>
              <a:buFont typeface="Wingdings" panose="05000000000000000000" pitchFamily="2" charset="2"/>
              <a:buChar char="§"/>
              <a:defRPr/>
            </a:pPr>
            <a:endParaRPr lang="en-IN" altLang="en-US" sz="2400" dirty="0"/>
          </a:p>
          <a:p>
            <a:pPr marL="342900" lvl="1" indent="-342900" algn="just" eaLnBrk="1" hangingPunct="1">
              <a:spcBef>
                <a:spcPts val="1200"/>
              </a:spcBef>
              <a:buFont typeface="Wingdings" panose="05000000000000000000" pitchFamily="2" charset="2"/>
              <a:buChar char="§"/>
              <a:defRPr/>
            </a:pPr>
            <a:endParaRPr lang="en-IN" altLang="en-US" sz="2400" dirty="0"/>
          </a:p>
          <a:p>
            <a:pPr marL="342900" lvl="1" indent="-342900" algn="just" eaLnBrk="1" hangingPunct="1">
              <a:spcBef>
                <a:spcPts val="1200"/>
              </a:spcBef>
              <a:buFont typeface="Wingdings" panose="05000000000000000000" pitchFamily="2" charset="2"/>
              <a:buChar char="§"/>
              <a:defRPr/>
            </a:pPr>
            <a:endParaRPr lang="en-IN" altLang="en-US" sz="2400" dirty="0"/>
          </a:p>
          <a:p>
            <a:pPr marL="342900" lvl="1" indent="-342900" algn="just" eaLnBrk="1" hangingPunct="1">
              <a:spcBef>
                <a:spcPts val="1200"/>
              </a:spcBef>
              <a:buFont typeface="Wingdings" panose="05000000000000000000" pitchFamily="2" charset="2"/>
              <a:buChar char="§"/>
              <a:defRPr/>
            </a:pPr>
            <a:endParaRPr lang="en-IN" altLang="en-US" sz="2400" dirty="0"/>
          </a:p>
          <a:p>
            <a:pPr marL="0" lvl="1" indent="0" algn="just" eaLnBrk="1" hangingPunct="1">
              <a:spcBef>
                <a:spcPts val="1200"/>
              </a:spcBef>
              <a:buFont typeface="Wingdings 3" panose="05040102010807070707" pitchFamily="18" charset="2"/>
              <a:buNone/>
              <a:defRPr/>
            </a:pPr>
            <a:r>
              <a:rPr lang="en-IN" altLang="en-US" i="1" dirty="0"/>
              <a:t>	</a:t>
            </a:r>
            <a:r>
              <a:rPr lang="en-IN" altLang="en-US" sz="2000" i="1" dirty="0"/>
              <a:t>*</a:t>
            </a:r>
            <a:r>
              <a:rPr lang="en-IN" sz="2000" i="1" dirty="0"/>
              <a:t>The numbers represent the order of utilization of credit</a:t>
            </a:r>
            <a:endParaRPr lang="en-IN" altLang="en-US" sz="2000" i="1" dirty="0"/>
          </a:p>
          <a:p>
            <a:pPr marL="342900" lvl="1" indent="-342900" algn="just" eaLnBrk="1" hangingPunct="1">
              <a:spcBef>
                <a:spcPts val="1200"/>
              </a:spcBef>
              <a:buFont typeface="Wingdings" panose="05000000000000000000" pitchFamily="2" charset="2"/>
              <a:buChar char="§"/>
              <a:defRPr/>
            </a:pPr>
            <a:r>
              <a:rPr lang="en-IN" altLang="en-US" sz="2200" dirty="0"/>
              <a:t>Expectation: Accumulation of unutilized GST credits would be avoided except in cases of exports</a:t>
            </a:r>
          </a:p>
          <a:p>
            <a:pPr marL="342900" lvl="1" indent="-342900" algn="just" eaLnBrk="1" hangingPunct="1">
              <a:spcBef>
                <a:spcPts val="1200"/>
              </a:spcBef>
              <a:buFont typeface="Wingdings" panose="05000000000000000000" pitchFamily="2" charset="2"/>
              <a:buChar char="§"/>
              <a:defRPr/>
            </a:pPr>
            <a:endParaRPr lang="en-IN" altLang="en-US" sz="2400" dirty="0"/>
          </a:p>
          <a:p>
            <a:pPr marL="342900" lvl="1" indent="-342900" algn="just" eaLnBrk="1" hangingPunct="1">
              <a:spcBef>
                <a:spcPts val="1200"/>
              </a:spcBef>
              <a:buFont typeface="Wingdings" panose="05000000000000000000" pitchFamily="2" charset="2"/>
              <a:buChar char="§"/>
              <a:defRPr/>
            </a:pPr>
            <a:endParaRPr lang="en-IN" altLang="en-US"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2458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FDAD6716-2241-4981-AEC5-72355693C01A}" type="slidenum">
              <a:rPr lang="en-IN" altLang="en-US">
                <a:solidFill>
                  <a:schemeClr val="bg1"/>
                </a:solidFill>
              </a:rPr>
              <a:pPr>
                <a:spcBef>
                  <a:spcPct val="0"/>
                </a:spcBef>
                <a:buClrTx/>
                <a:buSzTx/>
                <a:buFontTx/>
                <a:buNone/>
              </a:pPr>
              <a:t>64</a:t>
            </a:fld>
            <a:endParaRPr lang="en-IN" altLang="en-US">
              <a:solidFill>
                <a:schemeClr val="bg1"/>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2546482257"/>
              </p:ext>
            </p:extLst>
          </p:nvPr>
        </p:nvGraphicFramePr>
        <p:xfrm>
          <a:off x="1674813" y="3054803"/>
          <a:ext cx="8128000" cy="1879600"/>
        </p:xfrm>
        <a:graphic>
          <a:graphicData uri="http://schemas.openxmlformats.org/drawingml/2006/table">
            <a:tbl>
              <a:tblPr firstRow="1" bandRow="1">
                <a:tableStyleId>{616DA210-FB5B-4158-B5E0-FEB733F419BA}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gridCol w="2032000">
                  <a:extLst>
                    <a:ext uri="{9D8B030D-6E8A-4147-A177-3AD203B41FA5}">
                      <a16:colId xmlns:a16="http://schemas.microsoft.com/office/drawing/2014/main" val="20003"/>
                    </a:ext>
                  </a:extLst>
                </a:gridCol>
              </a:tblGrid>
              <a:tr h="396240">
                <a:tc rowSpan="2">
                  <a:txBody>
                    <a:bodyPr/>
                    <a:lstStyle/>
                    <a:p>
                      <a:pPr algn="ctr"/>
                      <a:r>
                        <a:rPr lang="en-IN" sz="2000" kern="1200" dirty="0">
                          <a:effectLst/>
                        </a:rPr>
                        <a:t>Credit of:</a:t>
                      </a:r>
                      <a:endParaRPr lang="en-IN" sz="2000" dirty="0"/>
                    </a:p>
                  </a:txBody>
                  <a:tcPr anchor="ctr"/>
                </a:tc>
                <a:tc gridSpan="3">
                  <a:txBody>
                    <a:bodyPr/>
                    <a:lstStyle/>
                    <a:p>
                      <a:pPr algn="ctr"/>
                      <a:r>
                        <a:rPr lang="en-IN" sz="2000" kern="1200" dirty="0">
                          <a:effectLst/>
                        </a:rPr>
                        <a:t>Allowed for Payment of</a:t>
                      </a:r>
                      <a:endParaRPr lang="en-IN" sz="2000" dirty="0"/>
                    </a:p>
                  </a:txBody>
                  <a:tcPr/>
                </a:tc>
                <a:tc hMerge="1">
                  <a:txBody>
                    <a:bodyPr/>
                    <a:lstStyle/>
                    <a:p>
                      <a:endParaRPr lang="en-IN" dirty="0"/>
                    </a:p>
                  </a:txBody>
                  <a:tcPr/>
                </a:tc>
                <a:tc hMerge="1">
                  <a:txBody>
                    <a:bodyPr/>
                    <a:lstStyle/>
                    <a:p>
                      <a:endParaRPr lang="en-IN" dirty="0"/>
                    </a:p>
                  </a:txBody>
                  <a:tcPr/>
                </a:tc>
                <a:extLst>
                  <a:ext uri="{0D108BD9-81ED-4DB2-BD59-A6C34878D82A}">
                    <a16:rowId xmlns:a16="http://schemas.microsoft.com/office/drawing/2014/main" val="10000"/>
                  </a:ext>
                </a:extLst>
              </a:tr>
              <a:tr h="370840">
                <a:tc vMerge="1">
                  <a:txBody>
                    <a:bodyPr/>
                    <a:lstStyle/>
                    <a:p>
                      <a:endParaRPr lang="en-IN" dirty="0"/>
                    </a:p>
                  </a:txBody>
                  <a:tcPr/>
                </a:tc>
                <a:tc>
                  <a:txBody>
                    <a:bodyPr/>
                    <a:lstStyle/>
                    <a:p>
                      <a:pPr marL="0" lvl="0" indent="0" algn="ctr" defTabSz="457200" rtl="0" eaLnBrk="1" latinLnBrk="0" hangingPunct="1">
                        <a:spcAft>
                          <a:spcPts val="0"/>
                        </a:spcAft>
                        <a:buFont typeface="Wingdings" panose="05000000000000000000" pitchFamily="2" charset="2"/>
                        <a:buNone/>
                      </a:pPr>
                      <a:r>
                        <a:rPr lang="en-IN" sz="2000" kern="1200" dirty="0">
                          <a:effectLst/>
                        </a:rPr>
                        <a:t>IGST </a:t>
                      </a:r>
                      <a:endParaRPr lang="en-IN" sz="2000" b="1" kern="1200" dirty="0">
                        <a:solidFill>
                          <a:schemeClr val="lt1"/>
                        </a:solidFill>
                        <a:effectLst/>
                        <a:latin typeface="+mn-lt"/>
                        <a:ea typeface="+mn-ea"/>
                        <a:cs typeface="+mn-cs"/>
                      </a:endParaRPr>
                    </a:p>
                  </a:txBody>
                  <a:tcPr marL="68580" marR="68580" marT="0" marB="0" anchor="ctr"/>
                </a:tc>
                <a:tc>
                  <a:txBody>
                    <a:bodyPr/>
                    <a:lstStyle/>
                    <a:p>
                      <a:pPr marL="0" lvl="0" indent="0" algn="ctr" defTabSz="457200" rtl="0" eaLnBrk="1" latinLnBrk="0" hangingPunct="1">
                        <a:spcAft>
                          <a:spcPts val="0"/>
                        </a:spcAft>
                        <a:buFont typeface="Wingdings" panose="05000000000000000000" pitchFamily="2" charset="2"/>
                        <a:buNone/>
                      </a:pPr>
                      <a:r>
                        <a:rPr lang="en-IN" sz="2000" kern="1200" dirty="0">
                          <a:effectLst/>
                        </a:rPr>
                        <a:t>CGST</a:t>
                      </a:r>
                      <a:endParaRPr lang="en-IN" sz="2000" b="1" kern="1200" dirty="0">
                        <a:solidFill>
                          <a:schemeClr val="lt1"/>
                        </a:solidFill>
                        <a:effectLst/>
                        <a:latin typeface="+mn-lt"/>
                        <a:ea typeface="+mn-ea"/>
                        <a:cs typeface="+mn-cs"/>
                      </a:endParaRPr>
                    </a:p>
                  </a:txBody>
                  <a:tcPr marL="68580" marR="68580" marT="0" marB="0" anchor="ctr"/>
                </a:tc>
                <a:tc>
                  <a:txBody>
                    <a:bodyPr/>
                    <a:lstStyle/>
                    <a:p>
                      <a:pPr marL="0" lvl="0" indent="0" algn="ctr" defTabSz="457200" rtl="0" eaLnBrk="1" latinLnBrk="0" hangingPunct="1">
                        <a:spcAft>
                          <a:spcPts val="0"/>
                        </a:spcAft>
                        <a:buFont typeface="Wingdings" panose="05000000000000000000" pitchFamily="2" charset="2"/>
                        <a:buNone/>
                      </a:pPr>
                      <a:r>
                        <a:rPr lang="en-IN" sz="2000" kern="1200" dirty="0">
                          <a:effectLst/>
                        </a:rPr>
                        <a:t>SGST</a:t>
                      </a:r>
                      <a:endParaRPr lang="en-IN" sz="2000" b="1" kern="1200" dirty="0">
                        <a:solidFill>
                          <a:schemeClr val="lt1"/>
                        </a:solidFill>
                        <a:effectLst/>
                        <a:latin typeface="+mn-lt"/>
                        <a:ea typeface="+mn-ea"/>
                        <a:cs typeface="+mn-cs"/>
                      </a:endParaRPr>
                    </a:p>
                  </a:txBody>
                  <a:tcPr marL="68580" marR="68580" marT="0" marB="0" anchor="ctr"/>
                </a:tc>
                <a:extLst>
                  <a:ext uri="{0D108BD9-81ED-4DB2-BD59-A6C34878D82A}">
                    <a16:rowId xmlns:a16="http://schemas.microsoft.com/office/drawing/2014/main" val="10001"/>
                  </a:ext>
                </a:extLst>
              </a:tr>
              <a:tr h="370840">
                <a:tc>
                  <a:txBody>
                    <a:bodyPr/>
                    <a:lstStyle/>
                    <a:p>
                      <a:pPr marL="0" algn="ctr" defTabSz="457200" rtl="0" eaLnBrk="1" latinLnBrk="0" hangingPunct="1">
                        <a:spcAft>
                          <a:spcPts val="0"/>
                        </a:spcAft>
                      </a:pPr>
                      <a:r>
                        <a:rPr lang="en-IN" sz="2000" kern="1200" dirty="0">
                          <a:effectLst/>
                        </a:rPr>
                        <a:t>IGST</a:t>
                      </a:r>
                      <a:endParaRPr lang="en-IN" sz="2000" b="1" kern="1200" dirty="0">
                        <a:solidFill>
                          <a:schemeClr val="lt1"/>
                        </a:solidFill>
                        <a:effectLst/>
                        <a:latin typeface="+mn-lt"/>
                        <a:ea typeface="+mn-ea"/>
                        <a:cs typeface="+mn-cs"/>
                      </a:endParaRPr>
                    </a:p>
                  </a:txBody>
                  <a:tcPr marL="68580" marR="68580" marT="0" marB="0"/>
                </a:tc>
                <a:tc>
                  <a:txBody>
                    <a:bodyPr/>
                    <a:lstStyle/>
                    <a:p>
                      <a:pPr marL="0" lvl="0" indent="-342900" algn="ctr" defTabSz="457200" rtl="0" eaLnBrk="1" latinLnBrk="0" hangingPunct="1">
                        <a:spcAft>
                          <a:spcPts val="0"/>
                        </a:spcAft>
                        <a:buFont typeface="Wingdings" panose="05000000000000000000" pitchFamily="2" charset="2"/>
                        <a:buChar char=""/>
                      </a:pPr>
                      <a:r>
                        <a:rPr lang="en-IN" sz="1800" b="1" kern="1200" dirty="0">
                          <a:effectLst/>
                        </a:rPr>
                        <a:t>(1)</a:t>
                      </a:r>
                      <a:endParaRPr lang="en-IN" sz="1800" b="1" kern="1200" dirty="0">
                        <a:solidFill>
                          <a:schemeClr val="lt1"/>
                        </a:solidFill>
                        <a:effectLst/>
                        <a:latin typeface="+mn-lt"/>
                        <a:ea typeface="+mn-ea"/>
                        <a:cs typeface="+mn-cs"/>
                      </a:endParaRPr>
                    </a:p>
                  </a:txBody>
                  <a:tcPr marL="68580" marR="68580" marT="0" marB="0" anchor="ctr"/>
                </a:tc>
                <a:tc>
                  <a:txBody>
                    <a:bodyPr/>
                    <a:lstStyle/>
                    <a:p>
                      <a:pPr marL="0" lvl="0" indent="-342900" algn="ctr" defTabSz="457200" rtl="0" eaLnBrk="1" latinLnBrk="0" hangingPunct="1">
                        <a:spcAft>
                          <a:spcPts val="0"/>
                        </a:spcAft>
                        <a:buFont typeface="Wingdings" panose="05000000000000000000" pitchFamily="2" charset="2"/>
                        <a:buChar char=""/>
                      </a:pPr>
                      <a:r>
                        <a:rPr lang="en-IN" sz="1800" kern="1200" dirty="0">
                          <a:effectLst/>
                        </a:rPr>
                        <a:t>(2)</a:t>
                      </a:r>
                      <a:endParaRPr lang="en-IN" sz="1800" b="1" kern="1200" dirty="0">
                        <a:solidFill>
                          <a:schemeClr val="lt1"/>
                        </a:solidFill>
                        <a:effectLst/>
                        <a:latin typeface="+mn-lt"/>
                        <a:ea typeface="+mn-ea"/>
                        <a:cs typeface="+mn-cs"/>
                      </a:endParaRPr>
                    </a:p>
                  </a:txBody>
                  <a:tcPr marL="68580" marR="68580" marT="0" marB="0" anchor="ctr"/>
                </a:tc>
                <a:tc>
                  <a:txBody>
                    <a:bodyPr/>
                    <a:lstStyle/>
                    <a:p>
                      <a:pPr marL="0" lvl="0" indent="-342900" algn="ctr" defTabSz="457200" rtl="0" eaLnBrk="1" latinLnBrk="0" hangingPunct="1">
                        <a:spcAft>
                          <a:spcPts val="0"/>
                        </a:spcAft>
                        <a:buFont typeface="Wingdings" panose="05000000000000000000" pitchFamily="2" charset="2"/>
                        <a:buChar char=""/>
                      </a:pPr>
                      <a:r>
                        <a:rPr lang="en-IN" sz="1800" kern="1200" dirty="0">
                          <a:effectLst/>
                        </a:rPr>
                        <a:t>(3)</a:t>
                      </a:r>
                      <a:endParaRPr lang="en-IN" sz="1800" b="1" kern="1200" dirty="0">
                        <a:solidFill>
                          <a:schemeClr val="lt1"/>
                        </a:solidFill>
                        <a:effectLst/>
                        <a:latin typeface="+mn-lt"/>
                        <a:ea typeface="+mn-ea"/>
                        <a:cs typeface="+mn-cs"/>
                      </a:endParaRPr>
                    </a:p>
                  </a:txBody>
                  <a:tcPr marL="68580" marR="68580" marT="0" marB="0" anchor="ctr"/>
                </a:tc>
                <a:extLst>
                  <a:ext uri="{0D108BD9-81ED-4DB2-BD59-A6C34878D82A}">
                    <a16:rowId xmlns:a16="http://schemas.microsoft.com/office/drawing/2014/main" val="10002"/>
                  </a:ext>
                </a:extLst>
              </a:tr>
              <a:tr h="370840">
                <a:tc>
                  <a:txBody>
                    <a:bodyPr/>
                    <a:lstStyle/>
                    <a:p>
                      <a:pPr marL="0" algn="ctr" defTabSz="457200" rtl="0" eaLnBrk="1" latinLnBrk="0" hangingPunct="1">
                        <a:spcAft>
                          <a:spcPts val="0"/>
                        </a:spcAft>
                      </a:pPr>
                      <a:r>
                        <a:rPr lang="en-IN" sz="2000" kern="1200" dirty="0">
                          <a:effectLst/>
                        </a:rPr>
                        <a:t>CGST</a:t>
                      </a:r>
                      <a:endParaRPr lang="en-IN" sz="2000" b="1" kern="1200" dirty="0">
                        <a:solidFill>
                          <a:schemeClr val="lt1"/>
                        </a:solidFill>
                        <a:effectLst/>
                        <a:latin typeface="+mn-lt"/>
                        <a:ea typeface="+mn-ea"/>
                        <a:cs typeface="+mn-cs"/>
                      </a:endParaRPr>
                    </a:p>
                  </a:txBody>
                  <a:tcPr marL="68580" marR="68580" marT="0" marB="0"/>
                </a:tc>
                <a:tc>
                  <a:txBody>
                    <a:bodyPr/>
                    <a:lstStyle/>
                    <a:p>
                      <a:pPr marL="0" lvl="0" indent="-342900" algn="ctr" defTabSz="457200" rtl="0" eaLnBrk="1" latinLnBrk="0" hangingPunct="1">
                        <a:spcAft>
                          <a:spcPts val="0"/>
                        </a:spcAft>
                        <a:buFont typeface="Wingdings" panose="05000000000000000000" pitchFamily="2" charset="2"/>
                        <a:buChar char=""/>
                      </a:pPr>
                      <a:r>
                        <a:rPr lang="en-IN" sz="1800" kern="1200" dirty="0">
                          <a:effectLst/>
                        </a:rPr>
                        <a:t>(2)</a:t>
                      </a:r>
                      <a:endParaRPr lang="en-IN" sz="1800" b="1" kern="1200" dirty="0">
                        <a:solidFill>
                          <a:schemeClr val="lt1"/>
                        </a:solidFill>
                        <a:effectLst/>
                        <a:latin typeface="+mn-lt"/>
                        <a:ea typeface="+mn-ea"/>
                        <a:cs typeface="+mn-cs"/>
                      </a:endParaRPr>
                    </a:p>
                  </a:txBody>
                  <a:tcPr marL="68580" marR="68580" marT="0" marB="0" anchor="ctr"/>
                </a:tc>
                <a:tc>
                  <a:txBody>
                    <a:bodyPr/>
                    <a:lstStyle/>
                    <a:p>
                      <a:pPr marL="0" lvl="0" indent="-342900" algn="ctr" defTabSz="457200" rtl="0" eaLnBrk="1" latinLnBrk="0" hangingPunct="1">
                        <a:spcAft>
                          <a:spcPts val="0"/>
                        </a:spcAft>
                        <a:buFont typeface="Wingdings" panose="05000000000000000000" pitchFamily="2" charset="2"/>
                        <a:buChar char=""/>
                      </a:pPr>
                      <a:r>
                        <a:rPr lang="en-IN" sz="1800" b="1" kern="1200" dirty="0">
                          <a:effectLst/>
                        </a:rPr>
                        <a:t>(1)</a:t>
                      </a:r>
                      <a:endParaRPr lang="en-IN" sz="1800" b="1" kern="1200" dirty="0">
                        <a:solidFill>
                          <a:schemeClr val="lt1"/>
                        </a:solidFill>
                        <a:effectLst/>
                        <a:latin typeface="+mn-lt"/>
                        <a:ea typeface="+mn-ea"/>
                        <a:cs typeface="+mn-cs"/>
                      </a:endParaRPr>
                    </a:p>
                  </a:txBody>
                  <a:tcPr marL="68580" marR="68580" marT="0" marB="0" anchor="ctr"/>
                </a:tc>
                <a:tc>
                  <a:txBody>
                    <a:bodyPr/>
                    <a:lstStyle/>
                    <a:p>
                      <a:pPr marL="0" algn="ctr" defTabSz="457200" rtl="0" eaLnBrk="1" latinLnBrk="0" hangingPunct="1">
                        <a:spcAft>
                          <a:spcPts val="0"/>
                        </a:spcAft>
                      </a:pPr>
                      <a:r>
                        <a:rPr lang="en-IN" sz="1800" kern="1200">
                          <a:effectLst/>
                        </a:rPr>
                        <a:t> </a:t>
                      </a:r>
                      <a:endParaRPr lang="en-IN" sz="1800" b="1" kern="1200">
                        <a:solidFill>
                          <a:schemeClr val="lt1"/>
                        </a:solidFill>
                        <a:effectLst/>
                        <a:latin typeface="+mn-lt"/>
                        <a:ea typeface="+mn-ea"/>
                        <a:cs typeface="+mn-cs"/>
                      </a:endParaRPr>
                    </a:p>
                  </a:txBody>
                  <a:tcPr marL="68580" marR="68580" marT="0" marB="0" anchor="ctr"/>
                </a:tc>
                <a:extLst>
                  <a:ext uri="{0D108BD9-81ED-4DB2-BD59-A6C34878D82A}">
                    <a16:rowId xmlns:a16="http://schemas.microsoft.com/office/drawing/2014/main" val="10003"/>
                  </a:ext>
                </a:extLst>
              </a:tr>
              <a:tr h="370840">
                <a:tc>
                  <a:txBody>
                    <a:bodyPr/>
                    <a:lstStyle/>
                    <a:p>
                      <a:pPr marL="0" algn="ctr" defTabSz="457200" rtl="0" eaLnBrk="1" latinLnBrk="0" hangingPunct="1">
                        <a:spcAft>
                          <a:spcPts val="0"/>
                        </a:spcAft>
                      </a:pPr>
                      <a:r>
                        <a:rPr lang="en-IN" sz="2000" kern="1200" dirty="0">
                          <a:effectLst/>
                        </a:rPr>
                        <a:t>SGST</a:t>
                      </a:r>
                      <a:endParaRPr lang="en-IN" sz="2000" b="1" kern="1200" dirty="0">
                        <a:solidFill>
                          <a:schemeClr val="lt1"/>
                        </a:solidFill>
                        <a:effectLst/>
                        <a:latin typeface="+mn-lt"/>
                        <a:ea typeface="+mn-ea"/>
                        <a:cs typeface="+mn-cs"/>
                      </a:endParaRPr>
                    </a:p>
                  </a:txBody>
                  <a:tcPr marL="68580" marR="68580" marT="0" marB="0"/>
                </a:tc>
                <a:tc>
                  <a:txBody>
                    <a:bodyPr/>
                    <a:lstStyle/>
                    <a:p>
                      <a:pPr marL="0" lvl="0" indent="-342900" algn="ctr" defTabSz="457200" rtl="0" eaLnBrk="1" latinLnBrk="0" hangingPunct="1">
                        <a:spcAft>
                          <a:spcPts val="0"/>
                        </a:spcAft>
                        <a:buFont typeface="Wingdings" panose="05000000000000000000" pitchFamily="2" charset="2"/>
                        <a:buChar char=""/>
                      </a:pPr>
                      <a:r>
                        <a:rPr lang="en-IN" sz="1800" kern="1200" dirty="0">
                          <a:effectLst/>
                        </a:rPr>
                        <a:t>(2)</a:t>
                      </a:r>
                      <a:endParaRPr lang="en-IN" sz="1800" b="1" kern="1200" dirty="0">
                        <a:solidFill>
                          <a:schemeClr val="lt1"/>
                        </a:solidFill>
                        <a:effectLst/>
                        <a:latin typeface="+mn-lt"/>
                        <a:ea typeface="+mn-ea"/>
                        <a:cs typeface="+mn-cs"/>
                      </a:endParaRPr>
                    </a:p>
                  </a:txBody>
                  <a:tcPr marL="68580" marR="68580" marT="0" marB="0" anchor="ctr"/>
                </a:tc>
                <a:tc>
                  <a:txBody>
                    <a:bodyPr/>
                    <a:lstStyle/>
                    <a:p>
                      <a:pPr marL="0" algn="ctr" defTabSz="457200" rtl="0" eaLnBrk="1" latinLnBrk="0" hangingPunct="1">
                        <a:spcAft>
                          <a:spcPts val="0"/>
                        </a:spcAft>
                      </a:pPr>
                      <a:r>
                        <a:rPr lang="en-IN" sz="1800" kern="1200" dirty="0">
                          <a:effectLst/>
                        </a:rPr>
                        <a:t> </a:t>
                      </a:r>
                      <a:endParaRPr lang="en-IN" sz="1800" b="1" kern="1200" dirty="0">
                        <a:solidFill>
                          <a:schemeClr val="lt1"/>
                        </a:solidFill>
                        <a:effectLst/>
                        <a:latin typeface="+mn-lt"/>
                        <a:ea typeface="+mn-ea"/>
                        <a:cs typeface="+mn-cs"/>
                      </a:endParaRPr>
                    </a:p>
                  </a:txBody>
                  <a:tcPr marL="68580" marR="68580" marT="0" marB="0" anchor="ctr"/>
                </a:tc>
                <a:tc>
                  <a:txBody>
                    <a:bodyPr/>
                    <a:lstStyle/>
                    <a:p>
                      <a:pPr marL="0" lvl="0" indent="-342900" algn="ctr" defTabSz="457200" rtl="0" eaLnBrk="1" latinLnBrk="0" hangingPunct="1">
                        <a:spcAft>
                          <a:spcPts val="0"/>
                        </a:spcAft>
                        <a:buFont typeface="Wingdings" panose="05000000000000000000" pitchFamily="2" charset="2"/>
                        <a:buChar char=""/>
                      </a:pPr>
                      <a:r>
                        <a:rPr lang="en-IN" sz="1800" b="1" kern="1200" dirty="0">
                          <a:effectLst/>
                        </a:rPr>
                        <a:t>(1)</a:t>
                      </a:r>
                      <a:endParaRPr lang="en-IN" sz="1800" b="1" kern="1200" dirty="0">
                        <a:solidFill>
                          <a:schemeClr val="lt1"/>
                        </a:solidFill>
                        <a:effectLst/>
                        <a:latin typeface="+mn-lt"/>
                        <a:ea typeface="+mn-ea"/>
                        <a:cs typeface="+mn-cs"/>
                      </a:endParaRPr>
                    </a:p>
                  </a:txBody>
                  <a:tcPr marL="68580" marR="68580" marT="0" marB="0" anchor="ctr"/>
                </a:tc>
                <a:extLst>
                  <a:ext uri="{0D108BD9-81ED-4DB2-BD59-A6C34878D82A}">
                    <a16:rowId xmlns:a16="http://schemas.microsoft.com/office/drawing/2014/main" val="10004"/>
                  </a:ext>
                </a:extLst>
              </a:tr>
            </a:tbl>
          </a:graphicData>
        </a:graphic>
      </p:graphicFrame>
      <p:sp>
        <p:nvSpPr>
          <p:cNvPr id="9" name="Down Arrow 8"/>
          <p:cNvSpPr/>
          <p:nvPr/>
        </p:nvSpPr>
        <p:spPr>
          <a:xfrm>
            <a:off x="3287713" y="3586163"/>
            <a:ext cx="155575" cy="671512"/>
          </a:xfrm>
          <a:prstGeom prst="down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defRPr/>
            </a:pPr>
            <a:endParaRPr lang="en-IN"/>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210151"/>
            <a:ext cx="8761413" cy="827087"/>
          </a:xfrm>
        </p:spPr>
        <p:txBody>
          <a:bodyPr rtlCol="0">
            <a:noAutofit/>
          </a:bodyPr>
          <a:lstStyle/>
          <a:p>
            <a:pPr eaLnBrk="1" fontAlgn="auto" hangingPunct="1">
              <a:spcAft>
                <a:spcPts val="0"/>
              </a:spcAft>
              <a:defRPr/>
            </a:pPr>
            <a:r>
              <a:rPr lang="en-IN" sz="3200" dirty="0"/>
              <a:t>Eligibility</a:t>
            </a:r>
            <a:r>
              <a:rPr lang="en-IN" sz="3200" dirty="0">
                <a:solidFill>
                  <a:schemeClr val="tx2"/>
                </a:solidFill>
                <a:effectLst>
                  <a:outerShdw blurRad="63500" dist="38100" dir="5400000" algn="t" rotWithShape="0">
                    <a:prstClr val="black">
                      <a:alpha val="25000"/>
                    </a:prstClr>
                  </a:outerShdw>
                </a:effectLst>
              </a:rPr>
              <a:t> </a:t>
            </a:r>
            <a:r>
              <a:rPr lang="en-IN" sz="3200" dirty="0"/>
              <a:t>&amp; Time Limit for Availing ITC</a:t>
            </a:r>
          </a:p>
        </p:txBody>
      </p:sp>
      <p:sp>
        <p:nvSpPr>
          <p:cNvPr id="3" name="Footer Placeholder 2"/>
          <p:cNvSpPr>
            <a:spLocks noGrp="1"/>
          </p:cNvSpPr>
          <p:nvPr>
            <p:ph type="ftr" sz="quarter" idx="11"/>
          </p:nvPr>
        </p:nvSpPr>
        <p:spPr>
          <a:xfrm>
            <a:off x="0" y="6554826"/>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xfrm>
            <a:off x="10352088" y="239520"/>
            <a:ext cx="838200" cy="768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65</a:t>
            </a:fld>
            <a:endParaRPr lang="en-IN" altLang="en-US">
              <a:solidFill>
                <a:schemeClr val="bg1"/>
              </a:solidFill>
            </a:endParaRPr>
          </a:p>
        </p:txBody>
      </p:sp>
      <p:graphicFrame>
        <p:nvGraphicFramePr>
          <p:cNvPr id="4" name="Diagram 3"/>
          <p:cNvGraphicFramePr/>
          <p:nvPr>
            <p:extLst>
              <p:ext uri="{D42A27DB-BD31-4B8C-83A1-F6EECF244321}">
                <p14:modId xmlns:p14="http://schemas.microsoft.com/office/powerpoint/2010/main" val="4073660231"/>
              </p:ext>
            </p:extLst>
          </p:nvPr>
        </p:nvGraphicFramePr>
        <p:xfrm>
          <a:off x="132952" y="1321286"/>
          <a:ext cx="10219135" cy="5240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3" name="TextBox 42"/>
          <p:cNvSpPr txBox="1"/>
          <p:nvPr/>
        </p:nvSpPr>
        <p:spPr>
          <a:xfrm>
            <a:off x="9812942" y="1294382"/>
            <a:ext cx="2165237" cy="1569660"/>
          </a:xfrm>
          <a:prstGeom prst="rect">
            <a:avLst/>
          </a:prstGeom>
          <a:noFill/>
        </p:spPr>
        <p:txBody>
          <a:bodyPr wrap="square" rtlCol="0">
            <a:spAutoFit/>
          </a:bodyPr>
          <a:lstStyle/>
          <a:p>
            <a:pPr algn="just"/>
            <a:r>
              <a:rPr lang="en-US" sz="1600" b="1" dirty="0">
                <a:latin typeface="Times New Roman" panose="02020603050405020304" pitchFamily="18" charset="0"/>
                <a:ea typeface="Cambria Math" panose="02040503050406030204" pitchFamily="18" charset="0"/>
                <a:cs typeface="Times New Roman" panose="02020603050405020304" pitchFamily="18" charset="0"/>
              </a:rPr>
              <a:t>Earlier of :</a:t>
            </a:r>
          </a:p>
          <a:p>
            <a:pPr marL="342900" indent="-342900" algn="just">
              <a:buFont typeface="+mj-lt"/>
              <a:buAutoNum type="arabicPeriod"/>
            </a:pPr>
            <a:r>
              <a:rPr lang="en-US" sz="1600" b="1" dirty="0">
                <a:latin typeface="Times New Roman" panose="02020603050405020304" pitchFamily="18" charset="0"/>
                <a:ea typeface="Cambria Math" panose="02040503050406030204" pitchFamily="18" charset="0"/>
                <a:cs typeface="Times New Roman" panose="02020603050405020304" pitchFamily="18" charset="0"/>
              </a:rPr>
              <a:t>Annual Return filing Date</a:t>
            </a:r>
          </a:p>
          <a:p>
            <a:pPr marL="342900" indent="-342900" algn="just">
              <a:buFont typeface="+mj-lt"/>
              <a:buAutoNum type="arabicPeriod"/>
            </a:pPr>
            <a:r>
              <a:rPr lang="en-US" sz="1600" b="1" dirty="0">
                <a:latin typeface="Times New Roman" panose="02020603050405020304" pitchFamily="18" charset="0"/>
                <a:ea typeface="Cambria Math" panose="02040503050406030204" pitchFamily="18" charset="0"/>
                <a:cs typeface="Times New Roman" panose="02020603050405020304" pitchFamily="18" charset="0"/>
              </a:rPr>
              <a:t>Return filing date for September of the following F.Y. </a:t>
            </a:r>
            <a:endParaRPr lang="en-IN" dirty="0"/>
          </a:p>
        </p:txBody>
      </p:sp>
      <p:sp>
        <p:nvSpPr>
          <p:cNvPr id="44" name="Right Brace 43"/>
          <p:cNvSpPr/>
          <p:nvPr/>
        </p:nvSpPr>
        <p:spPr>
          <a:xfrm>
            <a:off x="9788333" y="2800350"/>
            <a:ext cx="313532" cy="3443288"/>
          </a:xfrm>
          <a:prstGeom prst="rightBrace">
            <a:avLst/>
          </a:prstGeom>
          <a:ln>
            <a:solidFill>
              <a:schemeClr val="tx2"/>
            </a:solidFill>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IN"/>
          </a:p>
        </p:txBody>
      </p:sp>
      <p:sp>
        <p:nvSpPr>
          <p:cNvPr id="46" name="TextBox 45"/>
          <p:cNvSpPr txBox="1"/>
          <p:nvPr/>
        </p:nvSpPr>
        <p:spPr>
          <a:xfrm>
            <a:off x="10043023" y="4140938"/>
            <a:ext cx="1922945" cy="830997"/>
          </a:xfrm>
          <a:prstGeom prst="rect">
            <a:avLst/>
          </a:prstGeom>
          <a:noFill/>
        </p:spPr>
        <p:txBody>
          <a:bodyPr wrap="square" rtlCol="0">
            <a:spAutoFit/>
          </a:bodyPr>
          <a:lstStyle/>
          <a:p>
            <a:pPr algn="ctr"/>
            <a:r>
              <a:rPr lang="en-US" sz="1600" b="1" dirty="0">
                <a:latin typeface="Times New Roman" panose="02020603050405020304" pitchFamily="18" charset="0"/>
                <a:cs typeface="Times New Roman" panose="02020603050405020304" pitchFamily="18" charset="0"/>
              </a:rPr>
              <a:t>One Year from the date of issue of tax invoice 18(5)</a:t>
            </a:r>
            <a:endParaRPr lang="en-IN"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709114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Conditions for Availment of ITC by a Registered Taxable Person</a:t>
            </a:r>
            <a:br>
              <a:rPr lang="en-IN" sz="3200" dirty="0">
                <a:solidFill>
                  <a:schemeClr val="tx2"/>
                </a:solidFill>
                <a:effectLst>
                  <a:outerShdw blurRad="63500" dist="38100" dir="5400000" algn="t" rotWithShape="0">
                    <a:prstClr val="black">
                      <a:alpha val="25000"/>
                    </a:prstClr>
                  </a:outerShdw>
                </a:effectLst>
              </a:rPr>
            </a:b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06135601"/>
              </p:ext>
            </p:extLst>
          </p:nvPr>
        </p:nvGraphicFramePr>
        <p:xfrm>
          <a:off x="1016000" y="1377950"/>
          <a:ext cx="10595429" cy="32738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p:cNvSpPr>
            <a:spLocks noGrp="1"/>
          </p:cNvSpPr>
          <p:nvPr>
            <p:ph type="ftr" sz="quarter" idx="11"/>
          </p:nvPr>
        </p:nvSpPr>
        <p:spPr/>
        <p:txBody>
          <a:bodyPr/>
          <a:lstStyle/>
          <a:p>
            <a:pPr>
              <a:defRPr/>
            </a:pPr>
            <a:r>
              <a:rPr lang="en-IN"/>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66</a:t>
            </a:fld>
            <a:endParaRPr lang="en-IN" altLang="en-US">
              <a:solidFill>
                <a:schemeClr val="bg1"/>
              </a:solidFill>
            </a:endParaRPr>
          </a:p>
        </p:txBody>
      </p:sp>
      <p:sp>
        <p:nvSpPr>
          <p:cNvPr id="7" name="TextBox 6"/>
          <p:cNvSpPr txBox="1"/>
          <p:nvPr/>
        </p:nvSpPr>
        <p:spPr>
          <a:xfrm>
            <a:off x="914400" y="5034846"/>
            <a:ext cx="10697029" cy="1477328"/>
          </a:xfrm>
          <a:prstGeom prst="rect">
            <a:avLst/>
          </a:prstGeom>
          <a:noFill/>
        </p:spPr>
        <p:txBody>
          <a:bodyPr wrap="square" rtlCol="0">
            <a:spAutoFit/>
          </a:bodyPr>
          <a:lstStyle/>
          <a:p>
            <a:r>
              <a:rPr lang="en-IN" dirty="0">
                <a:solidFill>
                  <a:srgbClr val="C00000"/>
                </a:solidFill>
                <a:latin typeface="+mn-lt"/>
              </a:rPr>
              <a:t>*Note:</a:t>
            </a:r>
          </a:p>
          <a:p>
            <a:pPr marL="285750" indent="-285750">
              <a:buFont typeface="Arial" panose="020B0604020202020204" pitchFamily="34" charset="0"/>
              <a:buChar char="•"/>
            </a:pPr>
            <a:r>
              <a:rPr lang="en-IN" dirty="0">
                <a:solidFill>
                  <a:srgbClr val="C00000"/>
                </a:solidFill>
                <a:latin typeface="+mn-lt"/>
              </a:rPr>
              <a:t>Credit only upon receipt of the last lot/ instalment in case of goods received in lots/ instalments.</a:t>
            </a:r>
          </a:p>
          <a:p>
            <a:pPr marL="285750" indent="-285750">
              <a:buFont typeface="Arial" panose="020B0604020202020204" pitchFamily="34" charset="0"/>
              <a:buChar char="•"/>
            </a:pPr>
            <a:r>
              <a:rPr lang="en-IN" dirty="0">
                <a:solidFill>
                  <a:srgbClr val="C00000"/>
                </a:solidFill>
                <a:latin typeface="Times New Roman"/>
              </a:rPr>
              <a:t>Goods deemed to be received by a taxable person when the supplier delivers the goods to the recipient/ any other person, on the direction provided by the taxable person to the supplier.</a:t>
            </a:r>
          </a:p>
          <a:p>
            <a:pPr marL="285750" lvl="0" indent="-285750">
              <a:buFont typeface="Arial" panose="020B0604020202020204" pitchFamily="34" charset="0"/>
              <a:buChar char="•"/>
            </a:pPr>
            <a:r>
              <a:rPr lang="en-IN" dirty="0">
                <a:solidFill>
                  <a:srgbClr val="C00000"/>
                </a:solidFill>
                <a:latin typeface="Times New Roman"/>
              </a:rPr>
              <a:t> </a:t>
            </a:r>
          </a:p>
        </p:txBody>
      </p:sp>
    </p:spTree>
    <p:extLst>
      <p:ext uri="{BB962C8B-B14F-4D97-AF65-F5344CB8AC3E}">
        <p14:creationId xmlns:p14="http://schemas.microsoft.com/office/powerpoint/2010/main" val="346505750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265906"/>
            <a:ext cx="8761413" cy="827087"/>
          </a:xfrm>
        </p:spPr>
        <p:txBody>
          <a:bodyPr rtlCol="0">
            <a:noAutofit/>
          </a:bodyPr>
          <a:lstStyle/>
          <a:p>
            <a:pPr eaLnBrk="1" fontAlgn="auto" hangingPunct="1">
              <a:spcAft>
                <a:spcPts val="0"/>
              </a:spcAft>
              <a:defRPr/>
            </a:pPr>
            <a:r>
              <a:rPr lang="en-IN" sz="3200" dirty="0"/>
              <a:t>ITC on the Basis of use of Inputs</a:t>
            </a:r>
          </a:p>
        </p:txBody>
      </p:sp>
      <p:sp>
        <p:nvSpPr>
          <p:cNvPr id="3" name="Footer Placeholder 2"/>
          <p:cNvSpPr>
            <a:spLocks noGrp="1"/>
          </p:cNvSpPr>
          <p:nvPr>
            <p:ph type="ftr" sz="quarter" idx="11"/>
          </p:nvPr>
        </p:nvSpPr>
        <p:spPr>
          <a:xfrm>
            <a:off x="0" y="6543675"/>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67</a:t>
            </a:fld>
            <a:endParaRPr lang="en-IN" altLang="en-US">
              <a:solidFill>
                <a:schemeClr val="bg1"/>
              </a:solidFill>
            </a:endParaRPr>
          </a:p>
        </p:txBody>
      </p:sp>
      <p:graphicFrame>
        <p:nvGraphicFramePr>
          <p:cNvPr id="5" name="Diagram 4"/>
          <p:cNvGraphicFramePr/>
          <p:nvPr>
            <p:extLst>
              <p:ext uri="{D42A27DB-BD31-4B8C-83A1-F6EECF244321}">
                <p14:modId xmlns:p14="http://schemas.microsoft.com/office/powerpoint/2010/main" val="1672644079"/>
              </p:ext>
            </p:extLst>
          </p:nvPr>
        </p:nvGraphicFramePr>
        <p:xfrm>
          <a:off x="974688" y="1043682"/>
          <a:ext cx="8404903" cy="57876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Rectangle 15"/>
          <p:cNvSpPr/>
          <p:nvPr/>
        </p:nvSpPr>
        <p:spPr>
          <a:xfrm>
            <a:off x="9401893" y="3386865"/>
            <a:ext cx="2269729" cy="2878895"/>
          </a:xfrm>
          <a:prstGeom prst="rect">
            <a:avLst/>
          </a:prstGeom>
        </p:spPr>
        <p:txBody>
          <a:bodyPr wrap="square">
            <a:spAutoFit/>
          </a:bodyPr>
          <a:lstStyle/>
          <a:p>
            <a:pPr algn="ctr"/>
            <a:r>
              <a:rPr lang="en-US" i="1" dirty="0">
                <a:solidFill>
                  <a:srgbClr val="FF0000"/>
                </a:solidFill>
                <a:latin typeface="+mn-lt"/>
                <a:ea typeface="Cambria Math" panose="02040503050406030204" pitchFamily="18" charset="0"/>
              </a:rPr>
              <a:t>* Attribution of ITC to be made as per the manner prescribed in the notification to be issued by the Govt.</a:t>
            </a:r>
            <a:endParaRPr lang="en-IN" i="1" dirty="0">
              <a:solidFill>
                <a:srgbClr val="FF0000"/>
              </a:solidFill>
              <a:latin typeface="+mn-lt"/>
              <a:ea typeface="Cambria Math" panose="02040503050406030204" pitchFamily="18" charset="0"/>
            </a:endParaRPr>
          </a:p>
        </p:txBody>
      </p:sp>
    </p:spTree>
    <p:extLst>
      <p:ext uri="{BB962C8B-B14F-4D97-AF65-F5344CB8AC3E}">
        <p14:creationId xmlns:p14="http://schemas.microsoft.com/office/powerpoint/2010/main" val="226789217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265906"/>
            <a:ext cx="8761413" cy="827087"/>
          </a:xfrm>
        </p:spPr>
        <p:txBody>
          <a:bodyPr rtlCol="0">
            <a:noAutofit/>
          </a:bodyPr>
          <a:lstStyle/>
          <a:p>
            <a:pPr eaLnBrk="1" fontAlgn="auto" hangingPunct="1">
              <a:spcAft>
                <a:spcPts val="0"/>
              </a:spcAft>
              <a:defRPr/>
            </a:pPr>
            <a:r>
              <a:rPr lang="en-IN" sz="3200" dirty="0"/>
              <a:t>ITC on the Basis of use of Inputs</a:t>
            </a:r>
          </a:p>
        </p:txBody>
      </p:sp>
      <p:sp>
        <p:nvSpPr>
          <p:cNvPr id="3" name="Footer Placeholder 2"/>
          <p:cNvSpPr>
            <a:spLocks noGrp="1"/>
          </p:cNvSpPr>
          <p:nvPr>
            <p:ph type="ftr" sz="quarter" idx="11"/>
          </p:nvPr>
        </p:nvSpPr>
        <p:spPr>
          <a:xfrm>
            <a:off x="0" y="6543675"/>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68</a:t>
            </a:fld>
            <a:endParaRPr lang="en-IN" altLang="en-US">
              <a:solidFill>
                <a:schemeClr val="bg1"/>
              </a:solidFill>
            </a:endParaRPr>
          </a:p>
        </p:txBody>
      </p:sp>
      <p:graphicFrame>
        <p:nvGraphicFramePr>
          <p:cNvPr id="5" name="Diagram 4"/>
          <p:cNvGraphicFramePr/>
          <p:nvPr>
            <p:extLst>
              <p:ext uri="{D42A27DB-BD31-4B8C-83A1-F6EECF244321}">
                <p14:modId xmlns:p14="http://schemas.microsoft.com/office/powerpoint/2010/main" val="3358561569"/>
              </p:ext>
            </p:extLst>
          </p:nvPr>
        </p:nvGraphicFramePr>
        <p:xfrm>
          <a:off x="985839" y="1079500"/>
          <a:ext cx="8883875" cy="40730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Rectangle 12"/>
          <p:cNvSpPr/>
          <p:nvPr/>
        </p:nvSpPr>
        <p:spPr>
          <a:xfrm>
            <a:off x="9550398" y="2155910"/>
            <a:ext cx="2147889" cy="1938992"/>
          </a:xfrm>
          <a:prstGeom prst="rect">
            <a:avLst/>
          </a:prstGeom>
        </p:spPr>
        <p:txBody>
          <a:bodyPr wrap="square">
            <a:spAutoFit/>
          </a:bodyPr>
          <a:lstStyle/>
          <a:p>
            <a:pPr algn="ctr"/>
            <a:r>
              <a:rPr lang="en-US" sz="2000" b="1" i="1" u="sng" dirty="0">
                <a:solidFill>
                  <a:srgbClr val="FF0000"/>
                </a:solidFill>
                <a:latin typeface="+mn-lt"/>
                <a:ea typeface="Cambria Math" panose="02040503050406030204" pitchFamily="18" charset="0"/>
              </a:rPr>
              <a:t>Note:</a:t>
            </a:r>
            <a:r>
              <a:rPr lang="en-US" sz="2000" i="1" dirty="0">
                <a:solidFill>
                  <a:srgbClr val="FF0000"/>
                </a:solidFill>
                <a:latin typeface="+mn-lt"/>
                <a:ea typeface="Cambria Math" panose="02040503050406030204" pitchFamily="18" charset="0"/>
              </a:rPr>
              <a:t> Attribution of ITC to be made as per the manner prescribed in the notification to be issued by the Govt.</a:t>
            </a:r>
            <a:endParaRPr lang="en-IN" sz="2000" i="1" dirty="0">
              <a:solidFill>
                <a:srgbClr val="FF0000"/>
              </a:solidFill>
              <a:latin typeface="+mn-lt"/>
              <a:ea typeface="Cambria Math" panose="02040503050406030204" pitchFamily="18" charset="0"/>
            </a:endParaRPr>
          </a:p>
        </p:txBody>
      </p:sp>
      <p:sp>
        <p:nvSpPr>
          <p:cNvPr id="14" name="TextBox 13"/>
          <p:cNvSpPr txBox="1"/>
          <p:nvPr/>
        </p:nvSpPr>
        <p:spPr>
          <a:xfrm>
            <a:off x="598975" y="4979651"/>
            <a:ext cx="11055770" cy="1323439"/>
          </a:xfrm>
          <a:prstGeom prst="rect">
            <a:avLst/>
          </a:prstGeom>
          <a:noFill/>
        </p:spPr>
        <p:txBody>
          <a:bodyPr wrap="square" rtlCol="0">
            <a:spAutoFit/>
          </a:bodyPr>
          <a:lstStyle/>
          <a:p>
            <a:r>
              <a:rPr lang="en-IN" sz="2000" dirty="0">
                <a:latin typeface="+mn-lt"/>
              </a:rPr>
              <a:t>Alternative to apportionment between taxable &amp; exempt supplies in case of </a:t>
            </a:r>
            <a:r>
              <a:rPr lang="en-IN" sz="2000" b="1" u="sng" dirty="0">
                <a:latin typeface="+mn-lt"/>
              </a:rPr>
              <a:t>banking companies &amp; financial institutions</a:t>
            </a:r>
            <a:r>
              <a:rPr lang="en-IN" sz="2000" dirty="0">
                <a:latin typeface="+mn-lt"/>
              </a:rPr>
              <a:t>: </a:t>
            </a:r>
          </a:p>
          <a:p>
            <a:pPr marL="342900" indent="-342900">
              <a:buFont typeface="Arial" panose="020B0604020202020204" pitchFamily="34" charset="0"/>
              <a:buChar char="•"/>
            </a:pPr>
            <a:r>
              <a:rPr lang="en-IN" sz="2000" b="1" u="sng" dirty="0">
                <a:latin typeface="+mn-lt"/>
              </a:rPr>
              <a:t>Yearly option</a:t>
            </a:r>
            <a:r>
              <a:rPr lang="en-IN" sz="2000" dirty="0">
                <a:latin typeface="+mn-lt"/>
              </a:rPr>
              <a:t> to avail a standard rate of 50% of eligible ITC on inputs, capital goods and input services on a </a:t>
            </a:r>
            <a:r>
              <a:rPr lang="en-IN" sz="2000" b="1" dirty="0">
                <a:latin typeface="+mn-lt"/>
              </a:rPr>
              <a:t>monthly basis</a:t>
            </a:r>
          </a:p>
        </p:txBody>
      </p:sp>
    </p:spTree>
    <p:extLst>
      <p:ext uri="{BB962C8B-B14F-4D97-AF65-F5344CB8AC3E}">
        <p14:creationId xmlns:p14="http://schemas.microsoft.com/office/powerpoint/2010/main" val="28573273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265906"/>
            <a:ext cx="8761413" cy="827087"/>
          </a:xfrm>
        </p:spPr>
        <p:txBody>
          <a:bodyPr rtlCol="0">
            <a:noAutofit/>
          </a:bodyPr>
          <a:lstStyle/>
          <a:p>
            <a:pPr eaLnBrk="1" fontAlgn="auto" hangingPunct="1">
              <a:spcAft>
                <a:spcPts val="0"/>
              </a:spcAft>
              <a:defRPr/>
            </a:pPr>
            <a:r>
              <a:rPr lang="en-IN" sz="3200" dirty="0"/>
              <a:t>ITC in case of Capital Goods</a:t>
            </a:r>
          </a:p>
        </p:txBody>
      </p:sp>
      <p:sp>
        <p:nvSpPr>
          <p:cNvPr id="3" name="Footer Placeholder 2"/>
          <p:cNvSpPr>
            <a:spLocks noGrp="1"/>
          </p:cNvSpPr>
          <p:nvPr>
            <p:ph type="ftr" sz="quarter" idx="11"/>
          </p:nvPr>
        </p:nvSpPr>
        <p:spPr>
          <a:xfrm>
            <a:off x="0" y="6543675"/>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69</a:t>
            </a:fld>
            <a:endParaRPr lang="en-IN" altLang="en-US">
              <a:solidFill>
                <a:schemeClr val="bg1"/>
              </a:solidFill>
            </a:endParaRPr>
          </a:p>
        </p:txBody>
      </p:sp>
      <p:sp>
        <p:nvSpPr>
          <p:cNvPr id="7" name="Rounded Rectangle 6"/>
          <p:cNvSpPr/>
          <p:nvPr/>
        </p:nvSpPr>
        <p:spPr>
          <a:xfrm>
            <a:off x="811212" y="1862138"/>
            <a:ext cx="6096000" cy="83820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b="1" dirty="0">
                <a:solidFill>
                  <a:schemeClr val="tx1"/>
                </a:solidFill>
                <a:ea typeface="+mj-ea"/>
                <a:cs typeface="Times New Roman" panose="02020603050405020304" pitchFamily="18" charset="0"/>
              </a:rPr>
              <a:t>Depreciation claimed on Tax component of the cost of capital goods under IT Act</a:t>
            </a:r>
            <a:endParaRPr lang="en-IN" b="1" dirty="0">
              <a:solidFill>
                <a:schemeClr val="tx1"/>
              </a:solidFill>
              <a:ea typeface="+mj-ea"/>
              <a:cs typeface="Times New Roman" panose="02020603050405020304" pitchFamily="18" charset="0"/>
            </a:endParaRPr>
          </a:p>
        </p:txBody>
      </p:sp>
      <p:sp>
        <p:nvSpPr>
          <p:cNvPr id="8" name="Snip Diagonal Corner Rectangle 7"/>
          <p:cNvSpPr/>
          <p:nvPr/>
        </p:nvSpPr>
        <p:spPr>
          <a:xfrm>
            <a:off x="3960812" y="2852738"/>
            <a:ext cx="3962400" cy="1066800"/>
          </a:xfrm>
          <a:prstGeom prst="snip2Diag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sz="1400" b="1" dirty="0">
              <a:solidFill>
                <a:schemeClr val="tx1"/>
              </a:solidFill>
              <a:ea typeface="+mj-ea"/>
              <a:cs typeface="Times New Roman" panose="02020603050405020304" pitchFamily="18" charset="0"/>
            </a:endParaRPr>
          </a:p>
          <a:p>
            <a:pPr algn="ctr"/>
            <a:r>
              <a:rPr lang="en-US" sz="1400" b="1" dirty="0">
                <a:solidFill>
                  <a:schemeClr val="tx1"/>
                </a:solidFill>
                <a:ea typeface="+mj-ea"/>
                <a:cs typeface="Times New Roman" panose="02020603050405020304" pitchFamily="18" charset="0"/>
              </a:rPr>
              <a:t>E</a:t>
            </a:r>
            <a:r>
              <a:rPr lang="en-US" sz="1600" b="1" dirty="0">
                <a:solidFill>
                  <a:schemeClr val="tx1"/>
                </a:solidFill>
                <a:ea typeface="+mj-ea"/>
                <a:cs typeface="Times New Roman" panose="02020603050405020304" pitchFamily="18" charset="0"/>
              </a:rPr>
              <a:t>xample:</a:t>
            </a:r>
          </a:p>
          <a:p>
            <a:r>
              <a:rPr lang="en-US" sz="1600" b="1" dirty="0">
                <a:solidFill>
                  <a:schemeClr val="tx1"/>
                </a:solidFill>
                <a:ea typeface="+mj-ea"/>
                <a:cs typeface="Times New Roman" panose="02020603050405020304" pitchFamily="18" charset="0"/>
              </a:rPr>
              <a:t>Cost of asset                 = Rs. 100</a:t>
            </a:r>
          </a:p>
          <a:p>
            <a:r>
              <a:rPr lang="en-US" sz="1600" b="1" dirty="0">
                <a:solidFill>
                  <a:schemeClr val="tx1"/>
                </a:solidFill>
                <a:ea typeface="+mj-ea"/>
                <a:cs typeface="Times New Roman" panose="02020603050405020304" pitchFamily="18" charset="0"/>
              </a:rPr>
              <a:t>Tax-10%(say)              =  </a:t>
            </a:r>
            <a:r>
              <a:rPr lang="en-US" sz="1600" b="1" u="sng" dirty="0">
                <a:solidFill>
                  <a:schemeClr val="tx1"/>
                </a:solidFill>
                <a:ea typeface="+mj-ea"/>
                <a:cs typeface="Times New Roman" panose="02020603050405020304" pitchFamily="18" charset="0"/>
              </a:rPr>
              <a:t>Rs. 10</a:t>
            </a:r>
          </a:p>
          <a:p>
            <a:r>
              <a:rPr lang="en-US" sz="1600" b="1" dirty="0">
                <a:solidFill>
                  <a:schemeClr val="tx1"/>
                </a:solidFill>
                <a:ea typeface="+mj-ea"/>
                <a:cs typeface="Times New Roman" panose="02020603050405020304" pitchFamily="18" charset="0"/>
              </a:rPr>
              <a:t>Total Cost                        </a:t>
            </a:r>
            <a:r>
              <a:rPr lang="en-US" sz="1600" b="1" u="sng" dirty="0">
                <a:solidFill>
                  <a:schemeClr val="tx1"/>
                </a:solidFill>
                <a:ea typeface="+mj-ea"/>
                <a:cs typeface="Times New Roman" panose="02020603050405020304" pitchFamily="18" charset="0"/>
              </a:rPr>
              <a:t> Rs. 110</a:t>
            </a:r>
            <a:endParaRPr lang="en-IN" sz="1600" b="1" u="sng" dirty="0">
              <a:solidFill>
                <a:schemeClr val="tx1"/>
              </a:solidFill>
              <a:ea typeface="+mj-ea"/>
              <a:cs typeface="Times New Roman" panose="02020603050405020304" pitchFamily="18" charset="0"/>
            </a:endParaRPr>
          </a:p>
          <a:p>
            <a:pPr algn="ctr"/>
            <a:endParaRPr lang="en-US" sz="1600" b="1" dirty="0">
              <a:solidFill>
                <a:schemeClr val="tx1"/>
              </a:solidFill>
            </a:endParaRPr>
          </a:p>
        </p:txBody>
      </p:sp>
      <p:sp>
        <p:nvSpPr>
          <p:cNvPr id="9" name="Rounded Rectangle 8"/>
          <p:cNvSpPr/>
          <p:nvPr/>
        </p:nvSpPr>
        <p:spPr>
          <a:xfrm>
            <a:off x="8634412" y="1862138"/>
            <a:ext cx="2743200" cy="83820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b="1" dirty="0">
                <a:solidFill>
                  <a:schemeClr val="tx1"/>
                </a:solidFill>
                <a:ea typeface="+mj-ea"/>
                <a:cs typeface="Times New Roman" panose="02020603050405020304" pitchFamily="18" charset="0"/>
              </a:rPr>
              <a:t>ITC not Available</a:t>
            </a:r>
            <a:endParaRPr lang="en-IN" b="1" dirty="0">
              <a:solidFill>
                <a:schemeClr val="tx1"/>
              </a:solidFill>
              <a:ea typeface="+mj-ea"/>
              <a:cs typeface="Times New Roman" panose="02020603050405020304" pitchFamily="18" charset="0"/>
            </a:endParaRPr>
          </a:p>
          <a:p>
            <a:pPr algn="ctr"/>
            <a:endParaRPr lang="en-US" sz="2000" b="1" dirty="0">
              <a:solidFill>
                <a:schemeClr val="tx1"/>
              </a:solidFill>
            </a:endParaRPr>
          </a:p>
        </p:txBody>
      </p:sp>
      <p:cxnSp>
        <p:nvCxnSpPr>
          <p:cNvPr id="10" name="Straight Arrow Connector 9"/>
          <p:cNvCxnSpPr>
            <a:stCxn id="7" idx="3"/>
            <a:endCxn id="9" idx="1"/>
          </p:cNvCxnSpPr>
          <p:nvPr/>
        </p:nvCxnSpPr>
        <p:spPr>
          <a:xfrm>
            <a:off x="6907212" y="2281238"/>
            <a:ext cx="1727200" cy="0"/>
          </a:xfrm>
          <a:prstGeom prst="straightConnector1">
            <a:avLst/>
          </a:prstGeom>
          <a:ln>
            <a:solidFill>
              <a:schemeClr val="tx2"/>
            </a:solidFill>
            <a:tailEnd type="arrow"/>
          </a:ln>
        </p:spPr>
        <p:style>
          <a:lnRef idx="2">
            <a:schemeClr val="accent4"/>
          </a:lnRef>
          <a:fillRef idx="1">
            <a:schemeClr val="lt1"/>
          </a:fillRef>
          <a:effectRef idx="0">
            <a:schemeClr val="accent4"/>
          </a:effectRef>
          <a:fontRef idx="minor">
            <a:schemeClr val="dk1"/>
          </a:fontRef>
        </p:style>
      </p:cxnSp>
      <p:cxnSp>
        <p:nvCxnSpPr>
          <p:cNvPr id="11" name="Straight Arrow Connector 10"/>
          <p:cNvCxnSpPr>
            <a:stCxn id="8" idx="1"/>
          </p:cNvCxnSpPr>
          <p:nvPr/>
        </p:nvCxnSpPr>
        <p:spPr>
          <a:xfrm>
            <a:off x="5942012" y="3919538"/>
            <a:ext cx="0" cy="304800"/>
          </a:xfrm>
          <a:prstGeom prst="straightConnector1">
            <a:avLst/>
          </a:prstGeom>
          <a:ln>
            <a:solidFill>
              <a:schemeClr val="tx2"/>
            </a:solidFill>
            <a:tailEnd type="arrow"/>
          </a:ln>
        </p:spPr>
        <p:style>
          <a:lnRef idx="2">
            <a:schemeClr val="accent4"/>
          </a:lnRef>
          <a:fillRef idx="1">
            <a:schemeClr val="lt1"/>
          </a:fillRef>
          <a:effectRef idx="0">
            <a:schemeClr val="accent4"/>
          </a:effectRef>
          <a:fontRef idx="minor">
            <a:schemeClr val="dk1"/>
          </a:fontRef>
        </p:style>
      </p:cxnSp>
      <p:cxnSp>
        <p:nvCxnSpPr>
          <p:cNvPr id="12" name="Straight Connector 11"/>
          <p:cNvCxnSpPr/>
          <p:nvPr/>
        </p:nvCxnSpPr>
        <p:spPr>
          <a:xfrm>
            <a:off x="1878012" y="4224338"/>
            <a:ext cx="8128000" cy="0"/>
          </a:xfrm>
          <a:prstGeom prst="line">
            <a:avLst/>
          </a:prstGeom>
          <a:ln>
            <a:solidFill>
              <a:schemeClr val="tx2"/>
            </a:solidFill>
          </a:ln>
        </p:spPr>
        <p:style>
          <a:lnRef idx="2">
            <a:schemeClr val="accent4"/>
          </a:lnRef>
          <a:fillRef idx="1">
            <a:schemeClr val="lt1"/>
          </a:fillRef>
          <a:effectRef idx="0">
            <a:schemeClr val="accent4"/>
          </a:effectRef>
          <a:fontRef idx="minor">
            <a:schemeClr val="dk1"/>
          </a:fontRef>
        </p:style>
      </p:cxnSp>
      <p:cxnSp>
        <p:nvCxnSpPr>
          <p:cNvPr id="13" name="Straight Arrow Connector 12"/>
          <p:cNvCxnSpPr/>
          <p:nvPr/>
        </p:nvCxnSpPr>
        <p:spPr>
          <a:xfrm>
            <a:off x="1878012" y="4224338"/>
            <a:ext cx="0" cy="381000"/>
          </a:xfrm>
          <a:prstGeom prst="straightConnector1">
            <a:avLst/>
          </a:prstGeom>
          <a:ln>
            <a:solidFill>
              <a:schemeClr val="tx2"/>
            </a:solidFill>
            <a:tailEnd type="arrow"/>
          </a:ln>
        </p:spPr>
        <p:style>
          <a:lnRef idx="2">
            <a:schemeClr val="accent4"/>
          </a:lnRef>
          <a:fillRef idx="1">
            <a:schemeClr val="lt1"/>
          </a:fillRef>
          <a:effectRef idx="0">
            <a:schemeClr val="accent4"/>
          </a:effectRef>
          <a:fontRef idx="minor">
            <a:schemeClr val="dk1"/>
          </a:fontRef>
        </p:style>
      </p:cxnSp>
      <p:cxnSp>
        <p:nvCxnSpPr>
          <p:cNvPr id="14" name="Straight Arrow Connector 13"/>
          <p:cNvCxnSpPr/>
          <p:nvPr/>
        </p:nvCxnSpPr>
        <p:spPr>
          <a:xfrm>
            <a:off x="10006012" y="4224338"/>
            <a:ext cx="0" cy="381000"/>
          </a:xfrm>
          <a:prstGeom prst="straightConnector1">
            <a:avLst/>
          </a:prstGeom>
          <a:ln>
            <a:solidFill>
              <a:schemeClr val="tx2"/>
            </a:solidFill>
            <a:tailEnd type="arrow"/>
          </a:ln>
        </p:spPr>
        <p:style>
          <a:lnRef idx="2">
            <a:schemeClr val="accent4"/>
          </a:lnRef>
          <a:fillRef idx="1">
            <a:schemeClr val="lt1"/>
          </a:fillRef>
          <a:effectRef idx="0">
            <a:schemeClr val="accent4"/>
          </a:effectRef>
          <a:fontRef idx="minor">
            <a:schemeClr val="dk1"/>
          </a:fontRef>
        </p:style>
      </p:cxnSp>
      <p:sp>
        <p:nvSpPr>
          <p:cNvPr id="15" name="Oval 14"/>
          <p:cNvSpPr/>
          <p:nvPr/>
        </p:nvSpPr>
        <p:spPr>
          <a:xfrm>
            <a:off x="404812" y="4681538"/>
            <a:ext cx="4267200" cy="1066800"/>
          </a:xfrm>
          <a:prstGeom prst="ellipse">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b="1" dirty="0">
                <a:solidFill>
                  <a:schemeClr val="tx1"/>
                </a:solidFill>
                <a:ea typeface="+mj-ea"/>
                <a:cs typeface="Times New Roman" panose="02020603050405020304" pitchFamily="18" charset="0"/>
              </a:rPr>
              <a:t>If Depreciation charged on Rs.100</a:t>
            </a:r>
            <a:endParaRPr lang="en-IN" b="1" dirty="0">
              <a:solidFill>
                <a:schemeClr val="tx1"/>
              </a:solidFill>
              <a:ea typeface="+mj-ea"/>
              <a:cs typeface="Times New Roman" panose="02020603050405020304" pitchFamily="18" charset="0"/>
            </a:endParaRPr>
          </a:p>
          <a:p>
            <a:pPr algn="ctr"/>
            <a:r>
              <a:rPr lang="en-US" sz="2000" b="1" dirty="0">
                <a:solidFill>
                  <a:srgbClr val="C00000"/>
                </a:solidFill>
                <a:ea typeface="Cambria Math" panose="02040503050406030204" pitchFamily="18" charset="0"/>
              </a:rPr>
              <a:t>ITC Available</a:t>
            </a:r>
            <a:endParaRPr lang="en-IN" sz="2000" b="1" dirty="0">
              <a:solidFill>
                <a:srgbClr val="C00000"/>
              </a:solidFill>
              <a:ea typeface="Cambria Math" panose="02040503050406030204" pitchFamily="18" charset="0"/>
            </a:endParaRPr>
          </a:p>
        </p:txBody>
      </p:sp>
      <p:sp>
        <p:nvSpPr>
          <p:cNvPr id="16" name="Oval 15"/>
          <p:cNvSpPr/>
          <p:nvPr/>
        </p:nvSpPr>
        <p:spPr>
          <a:xfrm>
            <a:off x="7313612" y="4681538"/>
            <a:ext cx="4470400" cy="1066800"/>
          </a:xfrm>
          <a:prstGeom prst="ellipse">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b="1" dirty="0">
                <a:solidFill>
                  <a:schemeClr val="tx1"/>
                </a:solidFill>
                <a:ea typeface="+mj-ea"/>
                <a:cs typeface="Times New Roman" panose="02020603050405020304" pitchFamily="18" charset="0"/>
              </a:rPr>
              <a:t>If Depreciation charged on Rs.110</a:t>
            </a:r>
            <a:endParaRPr lang="en-IN" b="1" dirty="0">
              <a:solidFill>
                <a:schemeClr val="tx1"/>
              </a:solidFill>
              <a:ea typeface="+mj-ea"/>
              <a:cs typeface="Times New Roman" panose="02020603050405020304" pitchFamily="18" charset="0"/>
            </a:endParaRPr>
          </a:p>
          <a:p>
            <a:pPr algn="ctr"/>
            <a:r>
              <a:rPr lang="en-US" sz="2000" b="1" dirty="0">
                <a:solidFill>
                  <a:srgbClr val="C00000"/>
                </a:solidFill>
                <a:ea typeface="Cambria Math" panose="02040503050406030204" pitchFamily="18" charset="0"/>
              </a:rPr>
              <a:t>ITC not Available</a:t>
            </a:r>
            <a:endParaRPr lang="en-IN" sz="2000" b="1" dirty="0">
              <a:solidFill>
                <a:srgbClr val="C00000"/>
              </a:solidFill>
              <a:ea typeface="Cambria Math" panose="02040503050406030204" pitchFamily="18" charset="0"/>
            </a:endParaRPr>
          </a:p>
        </p:txBody>
      </p:sp>
    </p:spTree>
    <p:extLst>
      <p:ext uri="{BB962C8B-B14F-4D97-AF65-F5344CB8AC3E}">
        <p14:creationId xmlns:p14="http://schemas.microsoft.com/office/powerpoint/2010/main" val="8601778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265906"/>
            <a:ext cx="8761413" cy="827087"/>
          </a:xfrm>
        </p:spPr>
        <p:txBody>
          <a:bodyPr rtlCol="0">
            <a:noAutofit/>
          </a:bodyPr>
          <a:lstStyle/>
          <a:p>
            <a:pPr eaLnBrk="1" fontAlgn="auto" hangingPunct="1">
              <a:spcAft>
                <a:spcPts val="0"/>
              </a:spcAft>
              <a:defRPr/>
            </a:pPr>
            <a:r>
              <a:rPr lang="en-IN" sz="3200" dirty="0"/>
              <a:t>Restrictions on ITC : Sec 17(4) </a:t>
            </a:r>
            <a:br>
              <a:rPr lang="en-IN" sz="2400" dirty="0"/>
            </a:br>
            <a:r>
              <a:rPr lang="en-IN" sz="2400" dirty="0"/>
              <a:t>Blocked credits</a:t>
            </a:r>
            <a:endParaRPr lang="en-IN" sz="3200" dirty="0"/>
          </a:p>
        </p:txBody>
      </p:sp>
      <p:sp>
        <p:nvSpPr>
          <p:cNvPr id="3" name="Footer Placeholder 2"/>
          <p:cNvSpPr>
            <a:spLocks noGrp="1"/>
          </p:cNvSpPr>
          <p:nvPr>
            <p:ph type="ftr" sz="quarter" idx="11"/>
          </p:nvPr>
        </p:nvSpPr>
        <p:spPr>
          <a:xfrm>
            <a:off x="0" y="6543675"/>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70</a:t>
            </a:fld>
            <a:endParaRPr lang="en-IN" altLang="en-US">
              <a:solidFill>
                <a:schemeClr val="bg1"/>
              </a:solidFill>
            </a:endParaRPr>
          </a:p>
        </p:txBody>
      </p:sp>
      <p:sp>
        <p:nvSpPr>
          <p:cNvPr id="4" name="TextBox 3"/>
          <p:cNvSpPr txBox="1"/>
          <p:nvPr/>
        </p:nvSpPr>
        <p:spPr>
          <a:xfrm>
            <a:off x="542925" y="1285875"/>
            <a:ext cx="11129963" cy="3416320"/>
          </a:xfrm>
          <a:prstGeom prst="rect">
            <a:avLst/>
          </a:prstGeom>
          <a:noFill/>
        </p:spPr>
        <p:txBody>
          <a:bodyPr wrap="square" rtlCol="0">
            <a:spAutoFit/>
          </a:bodyPr>
          <a:lstStyle/>
          <a:p>
            <a:pPr algn="just"/>
            <a:endParaRPr lang="en-IN" sz="2000" u="sng" dirty="0">
              <a:latin typeface="+mn-lt"/>
            </a:endParaRPr>
          </a:p>
          <a:p>
            <a:pPr algn="just"/>
            <a:r>
              <a:rPr lang="en-IN" sz="2800" dirty="0">
                <a:latin typeface="+mn-lt"/>
              </a:rPr>
              <a:t>a) Motor Vehicles</a:t>
            </a:r>
          </a:p>
          <a:p>
            <a:pPr algn="just"/>
            <a:endParaRPr lang="en-IN" sz="2800" u="sng" dirty="0">
              <a:latin typeface="+mn-lt"/>
            </a:endParaRPr>
          </a:p>
          <a:p>
            <a:pPr algn="just"/>
            <a:endParaRPr lang="en-IN" sz="2800" u="sng" dirty="0">
              <a:latin typeface="+mn-lt"/>
            </a:endParaRPr>
          </a:p>
          <a:p>
            <a:pPr algn="just"/>
            <a:endParaRPr lang="en-IN" sz="2800" u="sng" dirty="0">
              <a:latin typeface="+mn-lt"/>
            </a:endParaRPr>
          </a:p>
          <a:p>
            <a:pPr algn="just"/>
            <a:endParaRPr lang="en-IN" sz="2800" u="sng" dirty="0">
              <a:latin typeface="+mn-lt"/>
            </a:endParaRPr>
          </a:p>
          <a:p>
            <a:pPr algn="just"/>
            <a:endParaRPr lang="en-IN" sz="2800" u="sng" dirty="0">
              <a:latin typeface="+mn-lt"/>
            </a:endParaRPr>
          </a:p>
          <a:p>
            <a:pPr algn="just"/>
            <a:endParaRPr lang="en-US" sz="2800" dirty="0">
              <a:latin typeface="Cambria Math" panose="02040503050406030204" pitchFamily="18" charset="0"/>
              <a:ea typeface="Cambria Math" panose="02040503050406030204" pitchFamily="18" charset="0"/>
            </a:endParaRPr>
          </a:p>
        </p:txBody>
      </p:sp>
      <p:sp>
        <p:nvSpPr>
          <p:cNvPr id="11" name="Rectangle: Rounded Corners 5"/>
          <p:cNvSpPr/>
          <p:nvPr/>
        </p:nvSpPr>
        <p:spPr>
          <a:xfrm>
            <a:off x="542925" y="2462232"/>
            <a:ext cx="2345418" cy="1807535"/>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ea typeface="Cambria Math" panose="02040503050406030204" pitchFamily="18" charset="0"/>
              </a:rPr>
              <a:t>ITC for Motor Vehicles will </a:t>
            </a:r>
            <a:r>
              <a:rPr lang="en-US" sz="2400" b="1" dirty="0">
                <a:solidFill>
                  <a:schemeClr val="tx1"/>
                </a:solidFill>
                <a:ea typeface="Cambria Math" panose="02040503050406030204" pitchFamily="18" charset="0"/>
              </a:rPr>
              <a:t>NOT</a:t>
            </a:r>
            <a:r>
              <a:rPr lang="en-US" sz="2400" dirty="0">
                <a:solidFill>
                  <a:schemeClr val="tx1"/>
                </a:solidFill>
                <a:ea typeface="Cambria Math" panose="02040503050406030204" pitchFamily="18" charset="0"/>
              </a:rPr>
              <a:t> be available</a:t>
            </a:r>
          </a:p>
        </p:txBody>
      </p:sp>
      <p:sp>
        <p:nvSpPr>
          <p:cNvPr id="12" name="Oval 11"/>
          <p:cNvSpPr/>
          <p:nvPr/>
        </p:nvSpPr>
        <p:spPr>
          <a:xfrm>
            <a:off x="3352801" y="2462232"/>
            <a:ext cx="1992154" cy="1807535"/>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schemeClr val="tx1"/>
                </a:solidFill>
                <a:ea typeface="Cambria Math" panose="02040503050406030204" pitchFamily="18" charset="0"/>
              </a:rPr>
              <a:t>Except </a:t>
            </a:r>
            <a:r>
              <a:rPr lang="en-US" sz="2400" dirty="0">
                <a:solidFill>
                  <a:schemeClr val="tx1"/>
                </a:solidFill>
                <a:ea typeface="Cambria Math" panose="02040503050406030204" pitchFamily="18" charset="0"/>
              </a:rPr>
              <a:t>when they are used for:</a:t>
            </a:r>
            <a:endParaRPr lang="en-IN" sz="2400" dirty="0">
              <a:solidFill>
                <a:schemeClr val="tx1"/>
              </a:solidFill>
              <a:ea typeface="Cambria Math" panose="02040503050406030204" pitchFamily="18" charset="0"/>
            </a:endParaRPr>
          </a:p>
        </p:txBody>
      </p:sp>
      <p:sp>
        <p:nvSpPr>
          <p:cNvPr id="13" name="Rectangle: Rounded Corners 7"/>
          <p:cNvSpPr/>
          <p:nvPr/>
        </p:nvSpPr>
        <p:spPr>
          <a:xfrm>
            <a:off x="6245630" y="1956016"/>
            <a:ext cx="5075514" cy="2948893"/>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Ø"/>
            </a:pPr>
            <a:r>
              <a:rPr lang="en-US" sz="2000" dirty="0">
                <a:solidFill>
                  <a:schemeClr val="tx1"/>
                </a:solidFill>
                <a:ea typeface="Cambria Math" panose="02040503050406030204" pitchFamily="18" charset="0"/>
              </a:rPr>
              <a:t>Transportation of goods, or</a:t>
            </a:r>
          </a:p>
          <a:p>
            <a:pPr marL="342900" indent="-342900">
              <a:buFont typeface="Wingdings" panose="05000000000000000000" pitchFamily="2" charset="2"/>
              <a:buChar char="Ø"/>
            </a:pPr>
            <a:r>
              <a:rPr lang="en-US" sz="2000" dirty="0">
                <a:solidFill>
                  <a:schemeClr val="tx1"/>
                </a:solidFill>
                <a:ea typeface="Cambria Math" panose="02040503050406030204" pitchFamily="18" charset="0"/>
              </a:rPr>
              <a:t>Making the following taxable services:</a:t>
            </a:r>
          </a:p>
          <a:p>
            <a:pPr marL="623888" lvl="1" indent="-400050">
              <a:buFont typeface="+mj-lt"/>
              <a:buAutoNum type="romanLcPeriod"/>
            </a:pPr>
            <a:r>
              <a:rPr lang="en-IN" sz="2000" dirty="0">
                <a:solidFill>
                  <a:schemeClr val="tx1"/>
                </a:solidFill>
                <a:ea typeface="Cambria Math" panose="02040503050406030204" pitchFamily="18" charset="0"/>
              </a:rPr>
              <a:t>Further supply of such vehicles/ conveyances</a:t>
            </a:r>
            <a:r>
              <a:rPr lang="en-US" sz="2000" dirty="0">
                <a:solidFill>
                  <a:schemeClr val="tx1"/>
                </a:solidFill>
                <a:ea typeface="Cambria Math" panose="02040503050406030204" pitchFamily="18" charset="0"/>
              </a:rPr>
              <a:t>, or</a:t>
            </a:r>
          </a:p>
          <a:p>
            <a:pPr marL="623888" lvl="1" indent="-400050">
              <a:buFont typeface="+mj-lt"/>
              <a:buAutoNum type="romanLcPeriod"/>
            </a:pPr>
            <a:r>
              <a:rPr lang="en-US" sz="2000" dirty="0">
                <a:solidFill>
                  <a:schemeClr val="tx1"/>
                </a:solidFill>
                <a:ea typeface="Cambria Math" panose="02040503050406030204" pitchFamily="18" charset="0"/>
              </a:rPr>
              <a:t>Transportation of passengers, or</a:t>
            </a:r>
          </a:p>
          <a:p>
            <a:pPr marL="623888" lvl="1" indent="-400050">
              <a:buFont typeface="+mj-lt"/>
              <a:buAutoNum type="romanLcPeriod"/>
            </a:pPr>
            <a:r>
              <a:rPr lang="en-IN" sz="2000" dirty="0">
                <a:solidFill>
                  <a:schemeClr val="tx1"/>
                </a:solidFill>
                <a:ea typeface="Cambria Math" panose="02040503050406030204" pitchFamily="18" charset="0"/>
              </a:rPr>
              <a:t>Training for driving/ flying/ navigating such vehicles/ conveyances</a:t>
            </a:r>
          </a:p>
        </p:txBody>
      </p:sp>
      <p:cxnSp>
        <p:nvCxnSpPr>
          <p:cNvPr id="14" name="Straight Arrow Connector 13"/>
          <p:cNvCxnSpPr>
            <a:stCxn id="11" idx="3"/>
            <a:endCxn id="12" idx="2"/>
          </p:cNvCxnSpPr>
          <p:nvPr/>
        </p:nvCxnSpPr>
        <p:spPr>
          <a:xfrm>
            <a:off x="2888343" y="3366000"/>
            <a:ext cx="464458"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12" idx="6"/>
          </p:cNvCxnSpPr>
          <p:nvPr/>
        </p:nvCxnSpPr>
        <p:spPr>
          <a:xfrm>
            <a:off x="5344955" y="3366000"/>
            <a:ext cx="900674" cy="1804"/>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542925" y="5555386"/>
            <a:ext cx="10400846" cy="707886"/>
          </a:xfrm>
          <a:prstGeom prst="rect">
            <a:avLst/>
          </a:prstGeom>
        </p:spPr>
        <p:txBody>
          <a:bodyPr wrap="square">
            <a:spAutoFit/>
          </a:bodyPr>
          <a:lstStyle/>
          <a:p>
            <a:pPr algn="just"/>
            <a:r>
              <a:rPr lang="en-US" sz="2000" dirty="0">
                <a:latin typeface="Cambria Math" panose="02040503050406030204" pitchFamily="18" charset="0"/>
                <a:ea typeface="Cambria Math" panose="02040503050406030204" pitchFamily="18" charset="0"/>
              </a:rPr>
              <a:t>Note: Where any amount has been paid on goods and/or services, in lieu of tax, under composition scheme, no credit on such amount would be allowed.</a:t>
            </a:r>
          </a:p>
        </p:txBody>
      </p:sp>
    </p:spTree>
    <p:extLst>
      <p:ext uri="{BB962C8B-B14F-4D97-AF65-F5344CB8AC3E}">
        <p14:creationId xmlns:p14="http://schemas.microsoft.com/office/powerpoint/2010/main" val="61539910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265906"/>
            <a:ext cx="8761413" cy="827087"/>
          </a:xfrm>
        </p:spPr>
        <p:txBody>
          <a:bodyPr rtlCol="0">
            <a:noAutofit/>
          </a:bodyPr>
          <a:lstStyle/>
          <a:p>
            <a:pPr eaLnBrk="1" fontAlgn="auto" hangingPunct="1">
              <a:spcAft>
                <a:spcPts val="0"/>
              </a:spcAft>
              <a:defRPr/>
            </a:pPr>
            <a:r>
              <a:rPr lang="en-IN" sz="3200" dirty="0"/>
              <a:t>Restrictions on ITC : Sec 17(4) </a:t>
            </a:r>
            <a:br>
              <a:rPr lang="en-IN" sz="2400" dirty="0"/>
            </a:br>
            <a:r>
              <a:rPr lang="en-IN" sz="2400" dirty="0"/>
              <a:t>Blocked credits</a:t>
            </a:r>
            <a:endParaRPr lang="en-IN" sz="3200" dirty="0"/>
          </a:p>
        </p:txBody>
      </p:sp>
      <p:sp>
        <p:nvSpPr>
          <p:cNvPr id="3" name="Footer Placeholder 2"/>
          <p:cNvSpPr>
            <a:spLocks noGrp="1"/>
          </p:cNvSpPr>
          <p:nvPr>
            <p:ph type="ftr" sz="quarter" idx="11"/>
          </p:nvPr>
        </p:nvSpPr>
        <p:spPr>
          <a:xfrm>
            <a:off x="0" y="6543675"/>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71</a:t>
            </a:fld>
            <a:endParaRPr lang="en-IN" altLang="en-US">
              <a:solidFill>
                <a:schemeClr val="bg1"/>
              </a:solidFill>
            </a:endParaRPr>
          </a:p>
        </p:txBody>
      </p:sp>
      <p:sp>
        <p:nvSpPr>
          <p:cNvPr id="4" name="TextBox 3"/>
          <p:cNvSpPr txBox="1"/>
          <p:nvPr/>
        </p:nvSpPr>
        <p:spPr>
          <a:xfrm>
            <a:off x="542925" y="1285875"/>
            <a:ext cx="11129963" cy="584775"/>
          </a:xfrm>
          <a:prstGeom prst="rect">
            <a:avLst/>
          </a:prstGeom>
          <a:noFill/>
        </p:spPr>
        <p:txBody>
          <a:bodyPr wrap="square" rtlCol="0">
            <a:spAutoFit/>
          </a:bodyPr>
          <a:lstStyle/>
          <a:p>
            <a:r>
              <a:rPr lang="en-IN" sz="3200" dirty="0">
                <a:latin typeface="+mn-lt"/>
              </a:rPr>
              <a:t>b) </a:t>
            </a:r>
            <a:r>
              <a:rPr lang="en-IN" sz="3200" u="sng" dirty="0">
                <a:latin typeface="+mn-lt"/>
              </a:rPr>
              <a:t>Supply of goods and services being:</a:t>
            </a:r>
          </a:p>
        </p:txBody>
      </p:sp>
      <p:sp>
        <p:nvSpPr>
          <p:cNvPr id="16" name="Rectangle 15"/>
          <p:cNvSpPr/>
          <p:nvPr/>
        </p:nvSpPr>
        <p:spPr>
          <a:xfrm>
            <a:off x="828213" y="2208676"/>
            <a:ext cx="1310419" cy="117642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ea typeface="Cambria Math" panose="02040503050406030204" pitchFamily="18" charset="0"/>
              </a:rPr>
              <a:t>Food and Beverages</a:t>
            </a:r>
          </a:p>
        </p:txBody>
      </p:sp>
      <p:sp>
        <p:nvSpPr>
          <p:cNvPr id="17" name="Rectangle 16"/>
          <p:cNvSpPr/>
          <p:nvPr/>
        </p:nvSpPr>
        <p:spPr>
          <a:xfrm>
            <a:off x="2252981" y="2208676"/>
            <a:ext cx="1310419" cy="117642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ea typeface="Cambria Math" panose="02040503050406030204" pitchFamily="18" charset="0"/>
              </a:rPr>
              <a:t>Outdoor Catering</a:t>
            </a:r>
          </a:p>
        </p:txBody>
      </p:sp>
      <p:sp>
        <p:nvSpPr>
          <p:cNvPr id="18" name="Rectangle 17"/>
          <p:cNvSpPr/>
          <p:nvPr/>
        </p:nvSpPr>
        <p:spPr>
          <a:xfrm>
            <a:off x="3706779" y="2208676"/>
            <a:ext cx="1310419" cy="117642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ea typeface="Cambria Math" panose="02040503050406030204" pitchFamily="18" charset="0"/>
              </a:rPr>
              <a:t>Beauty Treatment</a:t>
            </a:r>
          </a:p>
        </p:txBody>
      </p:sp>
      <p:sp>
        <p:nvSpPr>
          <p:cNvPr id="19" name="Rectangle 18"/>
          <p:cNvSpPr/>
          <p:nvPr/>
        </p:nvSpPr>
        <p:spPr>
          <a:xfrm>
            <a:off x="5146062" y="2208672"/>
            <a:ext cx="1310419" cy="117642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ea typeface="Cambria Math" panose="02040503050406030204" pitchFamily="18" charset="0"/>
              </a:rPr>
              <a:t>Health Services</a:t>
            </a:r>
          </a:p>
        </p:txBody>
      </p:sp>
      <p:sp>
        <p:nvSpPr>
          <p:cNvPr id="20" name="Rectangle 19"/>
          <p:cNvSpPr/>
          <p:nvPr/>
        </p:nvSpPr>
        <p:spPr>
          <a:xfrm>
            <a:off x="6599860" y="2208672"/>
            <a:ext cx="1310419" cy="117642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ea typeface="Cambria Math" panose="02040503050406030204" pitchFamily="18" charset="0"/>
              </a:rPr>
              <a:t>Cosmetic and Plastic Surgery</a:t>
            </a:r>
          </a:p>
        </p:txBody>
      </p:sp>
      <p:sp>
        <p:nvSpPr>
          <p:cNvPr id="21" name="Rectangle 20"/>
          <p:cNvSpPr/>
          <p:nvPr/>
        </p:nvSpPr>
        <p:spPr>
          <a:xfrm>
            <a:off x="6080803" y="4681213"/>
            <a:ext cx="1600199" cy="1222891"/>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ea typeface="Cambria Math" panose="02040503050406030204" pitchFamily="18" charset="0"/>
              </a:rPr>
              <a:t>Membership of club</a:t>
            </a:r>
          </a:p>
        </p:txBody>
      </p:sp>
      <p:sp>
        <p:nvSpPr>
          <p:cNvPr id="22" name="Rectangle 21"/>
          <p:cNvSpPr/>
          <p:nvPr/>
        </p:nvSpPr>
        <p:spPr>
          <a:xfrm>
            <a:off x="7808193" y="4694251"/>
            <a:ext cx="1600199" cy="1222891"/>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ea typeface="Cambria Math" panose="02040503050406030204" pitchFamily="18" charset="0"/>
              </a:rPr>
              <a:t>Health and Fitness Centre</a:t>
            </a:r>
          </a:p>
        </p:txBody>
      </p:sp>
      <p:sp>
        <p:nvSpPr>
          <p:cNvPr id="23" name="Rectangle 22"/>
          <p:cNvSpPr/>
          <p:nvPr/>
        </p:nvSpPr>
        <p:spPr>
          <a:xfrm>
            <a:off x="9521073" y="4695727"/>
            <a:ext cx="1410029" cy="1222891"/>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ea typeface="Cambria Math" panose="02040503050406030204" pitchFamily="18" charset="0"/>
              </a:rPr>
              <a:t>Travel Benefits to employees</a:t>
            </a:r>
          </a:p>
        </p:txBody>
      </p:sp>
      <p:sp>
        <p:nvSpPr>
          <p:cNvPr id="24" name="Rectangle 23"/>
          <p:cNvSpPr/>
          <p:nvPr/>
        </p:nvSpPr>
        <p:spPr>
          <a:xfrm>
            <a:off x="1975956" y="3603528"/>
            <a:ext cx="1397510" cy="1222891"/>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ea typeface="Cambria Math" panose="02040503050406030204" pitchFamily="18" charset="0"/>
              </a:rPr>
              <a:t>Life/ health Insurance</a:t>
            </a:r>
          </a:p>
        </p:txBody>
      </p:sp>
      <p:sp>
        <p:nvSpPr>
          <p:cNvPr id="25" name="Rectangle 24"/>
          <p:cNvSpPr/>
          <p:nvPr/>
        </p:nvSpPr>
        <p:spPr>
          <a:xfrm>
            <a:off x="3500657" y="3616566"/>
            <a:ext cx="1397510" cy="1222891"/>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ea typeface="Cambria Math" panose="02040503050406030204" pitchFamily="18" charset="0"/>
              </a:rPr>
              <a:t>Rent-a-cab</a:t>
            </a:r>
          </a:p>
        </p:txBody>
      </p:sp>
      <p:sp>
        <p:nvSpPr>
          <p:cNvPr id="6" name="Right Brace 5"/>
          <p:cNvSpPr/>
          <p:nvPr/>
        </p:nvSpPr>
        <p:spPr>
          <a:xfrm>
            <a:off x="7993236" y="2034504"/>
            <a:ext cx="337775" cy="1419900"/>
          </a:xfrm>
          <a:prstGeom prst="righ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IN"/>
          </a:p>
        </p:txBody>
      </p:sp>
      <p:sp>
        <p:nvSpPr>
          <p:cNvPr id="7" name="TextBox 6"/>
          <p:cNvSpPr txBox="1"/>
          <p:nvPr/>
        </p:nvSpPr>
        <p:spPr>
          <a:xfrm>
            <a:off x="8413969" y="1975611"/>
            <a:ext cx="3258920" cy="1477328"/>
          </a:xfrm>
          <a:prstGeom prst="rect">
            <a:avLst/>
          </a:prstGeom>
          <a:noFill/>
        </p:spPr>
        <p:txBody>
          <a:bodyPr wrap="square" rtlCol="0">
            <a:spAutoFit/>
          </a:bodyPr>
          <a:lstStyle/>
          <a:p>
            <a:r>
              <a:rPr lang="en-IN" b="1" dirty="0">
                <a:latin typeface="Cambria Math" panose="02040503050406030204" pitchFamily="18" charset="0"/>
                <a:ea typeface="Cambria Math" panose="02040503050406030204" pitchFamily="18" charset="0"/>
              </a:rPr>
              <a:t>Allowed ONLY if goods/ services of a particular category are used towards making taxable outward supplies of the same category</a:t>
            </a:r>
          </a:p>
        </p:txBody>
      </p:sp>
      <p:sp>
        <p:nvSpPr>
          <p:cNvPr id="27" name="Right Brace 26"/>
          <p:cNvSpPr/>
          <p:nvPr/>
        </p:nvSpPr>
        <p:spPr>
          <a:xfrm rot="5400000">
            <a:off x="3377850" y="3419707"/>
            <a:ext cx="256275" cy="3305867"/>
          </a:xfrm>
          <a:prstGeom prst="righ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IN"/>
          </a:p>
        </p:txBody>
      </p:sp>
      <p:sp>
        <p:nvSpPr>
          <p:cNvPr id="28" name="TextBox 27"/>
          <p:cNvSpPr txBox="1"/>
          <p:nvPr/>
        </p:nvSpPr>
        <p:spPr>
          <a:xfrm>
            <a:off x="1518547" y="5266994"/>
            <a:ext cx="3897095" cy="923330"/>
          </a:xfrm>
          <a:prstGeom prst="rect">
            <a:avLst/>
          </a:prstGeom>
          <a:noFill/>
        </p:spPr>
        <p:txBody>
          <a:bodyPr wrap="square" rtlCol="0">
            <a:spAutoFit/>
          </a:bodyPr>
          <a:lstStyle/>
          <a:p>
            <a:r>
              <a:rPr lang="en-IN" b="1" dirty="0">
                <a:latin typeface="Cambria Math" panose="02040503050406030204" pitchFamily="18" charset="0"/>
                <a:ea typeface="Cambria Math" panose="02040503050406030204" pitchFamily="18" charset="0"/>
              </a:rPr>
              <a:t>Allowed ONLY if where the services are notified as obligatory for an employer to provide an employee</a:t>
            </a:r>
          </a:p>
        </p:txBody>
      </p:sp>
      <p:sp>
        <p:nvSpPr>
          <p:cNvPr id="29" name="Right Brace 28"/>
          <p:cNvSpPr/>
          <p:nvPr/>
        </p:nvSpPr>
        <p:spPr>
          <a:xfrm rot="5400000">
            <a:off x="8453870" y="3626889"/>
            <a:ext cx="250630" cy="5048484"/>
          </a:xfrm>
          <a:prstGeom prst="righ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IN"/>
          </a:p>
        </p:txBody>
      </p:sp>
      <p:sp>
        <p:nvSpPr>
          <p:cNvPr id="30" name="TextBox 29"/>
          <p:cNvSpPr txBox="1"/>
          <p:nvPr/>
        </p:nvSpPr>
        <p:spPr>
          <a:xfrm>
            <a:off x="5749465" y="6232192"/>
            <a:ext cx="5353962" cy="369332"/>
          </a:xfrm>
          <a:prstGeom prst="rect">
            <a:avLst/>
          </a:prstGeom>
          <a:noFill/>
        </p:spPr>
        <p:txBody>
          <a:bodyPr wrap="square" rtlCol="0">
            <a:spAutoFit/>
          </a:bodyPr>
          <a:lstStyle/>
          <a:p>
            <a:pPr algn="ctr"/>
            <a:r>
              <a:rPr lang="en-IN" b="1" dirty="0">
                <a:latin typeface="Cambria Math" panose="02040503050406030204" pitchFamily="18" charset="0"/>
                <a:ea typeface="Cambria Math" panose="02040503050406030204" pitchFamily="18" charset="0"/>
              </a:rPr>
              <a:t>NEVER allowed</a:t>
            </a:r>
          </a:p>
        </p:txBody>
      </p:sp>
    </p:spTree>
    <p:extLst>
      <p:ext uri="{BB962C8B-B14F-4D97-AF65-F5344CB8AC3E}">
        <p14:creationId xmlns:p14="http://schemas.microsoft.com/office/powerpoint/2010/main" val="215003563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265906"/>
            <a:ext cx="8761413" cy="827087"/>
          </a:xfrm>
        </p:spPr>
        <p:txBody>
          <a:bodyPr rtlCol="0">
            <a:noAutofit/>
          </a:bodyPr>
          <a:lstStyle/>
          <a:p>
            <a:pPr eaLnBrk="1" fontAlgn="auto" hangingPunct="1">
              <a:spcAft>
                <a:spcPts val="0"/>
              </a:spcAft>
              <a:defRPr/>
            </a:pPr>
            <a:r>
              <a:rPr lang="en-IN" sz="3200" dirty="0"/>
              <a:t>Restrictions on ITC : Sec 17(4) </a:t>
            </a:r>
            <a:br>
              <a:rPr lang="en-IN" sz="2400" dirty="0"/>
            </a:br>
            <a:r>
              <a:rPr lang="en-IN" sz="2400" dirty="0"/>
              <a:t>Blocked credits</a:t>
            </a:r>
            <a:endParaRPr lang="en-IN" sz="3200" dirty="0"/>
          </a:p>
        </p:txBody>
      </p:sp>
      <p:sp>
        <p:nvSpPr>
          <p:cNvPr id="3" name="Footer Placeholder 2"/>
          <p:cNvSpPr>
            <a:spLocks noGrp="1"/>
          </p:cNvSpPr>
          <p:nvPr>
            <p:ph type="ftr" sz="quarter" idx="11"/>
          </p:nvPr>
        </p:nvSpPr>
        <p:spPr>
          <a:xfrm>
            <a:off x="0" y="6543675"/>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72</a:t>
            </a:fld>
            <a:endParaRPr lang="en-IN" altLang="en-US">
              <a:solidFill>
                <a:schemeClr val="bg1"/>
              </a:solidFill>
            </a:endParaRPr>
          </a:p>
        </p:txBody>
      </p:sp>
      <p:sp>
        <p:nvSpPr>
          <p:cNvPr id="4" name="TextBox 3"/>
          <p:cNvSpPr txBox="1"/>
          <p:nvPr/>
        </p:nvSpPr>
        <p:spPr>
          <a:xfrm>
            <a:off x="542925" y="1411986"/>
            <a:ext cx="11129963" cy="1077218"/>
          </a:xfrm>
          <a:prstGeom prst="rect">
            <a:avLst/>
          </a:prstGeom>
          <a:noFill/>
        </p:spPr>
        <p:txBody>
          <a:bodyPr wrap="square" rtlCol="0">
            <a:spAutoFit/>
          </a:bodyPr>
          <a:lstStyle/>
          <a:p>
            <a:pPr algn="ctr"/>
            <a:r>
              <a:rPr lang="en-IN" sz="3200" dirty="0">
                <a:latin typeface="+mn-lt"/>
              </a:rPr>
              <a:t>c) </a:t>
            </a:r>
            <a:r>
              <a:rPr lang="en-IN" sz="3200" u="sng" dirty="0">
                <a:latin typeface="+mn-lt"/>
              </a:rPr>
              <a:t>Construction of Immovable Property </a:t>
            </a:r>
          </a:p>
          <a:p>
            <a:pPr algn="ctr"/>
            <a:r>
              <a:rPr lang="en-IN" sz="3200" u="sng" dirty="0">
                <a:latin typeface="+mn-lt"/>
              </a:rPr>
              <a:t>(other than plant &amp; machinery)</a:t>
            </a:r>
          </a:p>
        </p:txBody>
      </p:sp>
      <p:sp>
        <p:nvSpPr>
          <p:cNvPr id="16" name="Rectangle: Rounded Corners 3"/>
          <p:cNvSpPr/>
          <p:nvPr/>
        </p:nvSpPr>
        <p:spPr>
          <a:xfrm>
            <a:off x="1091704" y="2548321"/>
            <a:ext cx="4412511" cy="2062907"/>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IN" sz="2000" dirty="0">
                <a:solidFill>
                  <a:schemeClr val="tx1"/>
                </a:solidFill>
                <a:ea typeface="Cambria Math" panose="02040503050406030204" pitchFamily="18" charset="0"/>
              </a:rPr>
              <a:t>Works contract services, except where it is an input service for further supply of works contract service</a:t>
            </a:r>
          </a:p>
        </p:txBody>
      </p:sp>
      <p:sp>
        <p:nvSpPr>
          <p:cNvPr id="17" name="Rectangle: Rounded Corners 4"/>
          <p:cNvSpPr/>
          <p:nvPr/>
        </p:nvSpPr>
        <p:spPr>
          <a:xfrm>
            <a:off x="7022878" y="2548321"/>
            <a:ext cx="4412511" cy="2062907"/>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IN" sz="2000" dirty="0">
                <a:solidFill>
                  <a:schemeClr val="tx1"/>
                </a:solidFill>
                <a:ea typeface="Cambria Math" panose="02040503050406030204" pitchFamily="18" charset="0"/>
              </a:rPr>
              <a:t>Goods or services received by a taxable person for construction of an</a:t>
            </a:r>
          </a:p>
          <a:p>
            <a:pPr lvl="0" algn="ctr"/>
            <a:r>
              <a:rPr lang="en-IN" sz="2000" dirty="0">
                <a:solidFill>
                  <a:schemeClr val="tx1"/>
                </a:solidFill>
                <a:ea typeface="Cambria Math" panose="02040503050406030204" pitchFamily="18" charset="0"/>
              </a:rPr>
              <a:t>immovable property on his own account </a:t>
            </a:r>
            <a:r>
              <a:rPr lang="en-IN" sz="2000" i="1" u="sng" dirty="0">
                <a:solidFill>
                  <a:schemeClr val="tx1"/>
                </a:solidFill>
                <a:ea typeface="Cambria Math" panose="02040503050406030204" pitchFamily="18" charset="0"/>
              </a:rPr>
              <a:t>even when used in course or furtherance of business;</a:t>
            </a:r>
            <a:endParaRPr lang="en-US" sz="2000" i="1" u="sng" dirty="0">
              <a:solidFill>
                <a:schemeClr val="tx1"/>
              </a:solidFill>
              <a:ea typeface="Cambria Math" panose="02040503050406030204" pitchFamily="18" charset="0"/>
            </a:endParaRPr>
          </a:p>
        </p:txBody>
      </p:sp>
      <p:sp>
        <p:nvSpPr>
          <p:cNvPr id="23" name="Rectangle 22"/>
          <p:cNvSpPr/>
          <p:nvPr/>
        </p:nvSpPr>
        <p:spPr>
          <a:xfrm>
            <a:off x="4078514" y="5743357"/>
            <a:ext cx="4368800" cy="483781"/>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ea typeface="Cambria Math" panose="02040503050406030204" pitchFamily="18" charset="0"/>
              </a:rPr>
              <a:t>ITC not Available</a:t>
            </a:r>
            <a:endParaRPr lang="en-IN" sz="2000" b="1" dirty="0">
              <a:solidFill>
                <a:schemeClr val="tx1"/>
              </a:solidFill>
              <a:ea typeface="Cambria Math" panose="02040503050406030204" pitchFamily="18" charset="0"/>
            </a:endParaRPr>
          </a:p>
        </p:txBody>
      </p:sp>
      <p:cxnSp>
        <p:nvCxnSpPr>
          <p:cNvPr id="9" name="Elbow Connector 8"/>
          <p:cNvCxnSpPr>
            <a:stCxn id="16" idx="2"/>
            <a:endCxn id="23" idx="0"/>
          </p:cNvCxnSpPr>
          <p:nvPr/>
        </p:nvCxnSpPr>
        <p:spPr>
          <a:xfrm rot="16200000" flipH="1">
            <a:off x="4214373" y="3694815"/>
            <a:ext cx="1132129" cy="2964954"/>
          </a:xfrm>
          <a:prstGeom prst="bentConnector3">
            <a:avLst/>
          </a:prstGeom>
          <a:ln>
            <a:tailEnd type="triangle"/>
          </a:ln>
        </p:spPr>
        <p:style>
          <a:lnRef idx="1">
            <a:schemeClr val="dk1"/>
          </a:lnRef>
          <a:fillRef idx="0">
            <a:schemeClr val="dk1"/>
          </a:fillRef>
          <a:effectRef idx="0">
            <a:schemeClr val="dk1"/>
          </a:effectRef>
          <a:fontRef idx="minor">
            <a:schemeClr val="tx1"/>
          </a:fontRef>
        </p:style>
      </p:cxnSp>
      <p:cxnSp>
        <p:nvCxnSpPr>
          <p:cNvPr id="25" name="Elbow Connector 24"/>
          <p:cNvCxnSpPr>
            <a:stCxn id="17" idx="2"/>
            <a:endCxn id="23" idx="0"/>
          </p:cNvCxnSpPr>
          <p:nvPr/>
        </p:nvCxnSpPr>
        <p:spPr>
          <a:xfrm rot="5400000">
            <a:off x="7179960" y="3694182"/>
            <a:ext cx="1132129" cy="2966220"/>
          </a:xfrm>
          <a:prstGeom prst="bent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880919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265906"/>
            <a:ext cx="8761413" cy="827087"/>
          </a:xfrm>
        </p:spPr>
        <p:txBody>
          <a:bodyPr rtlCol="0">
            <a:noAutofit/>
          </a:bodyPr>
          <a:lstStyle/>
          <a:p>
            <a:pPr eaLnBrk="1" fontAlgn="auto" hangingPunct="1">
              <a:spcAft>
                <a:spcPts val="0"/>
              </a:spcAft>
              <a:defRPr/>
            </a:pPr>
            <a:r>
              <a:rPr lang="en-IN" sz="3200" dirty="0"/>
              <a:t>ITC: Change in Constitution of Taxable Person</a:t>
            </a:r>
          </a:p>
        </p:txBody>
      </p:sp>
      <p:sp>
        <p:nvSpPr>
          <p:cNvPr id="3" name="Footer Placeholder 2"/>
          <p:cNvSpPr>
            <a:spLocks noGrp="1"/>
          </p:cNvSpPr>
          <p:nvPr>
            <p:ph type="ftr" sz="quarter" idx="11"/>
          </p:nvPr>
        </p:nvSpPr>
        <p:spPr>
          <a:xfrm>
            <a:off x="0" y="6543675"/>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73</a:t>
            </a:fld>
            <a:endParaRPr lang="en-IN" altLang="en-US">
              <a:solidFill>
                <a:schemeClr val="bg1"/>
              </a:solidFill>
            </a:endParaRPr>
          </a:p>
        </p:txBody>
      </p:sp>
      <p:sp>
        <p:nvSpPr>
          <p:cNvPr id="17" name="Rectangle: Rounded Corners 2"/>
          <p:cNvSpPr/>
          <p:nvPr/>
        </p:nvSpPr>
        <p:spPr>
          <a:xfrm>
            <a:off x="867707" y="2260467"/>
            <a:ext cx="2946398" cy="3115733"/>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lvl="0" algn="ctr"/>
            <a:r>
              <a:rPr lang="en-US" sz="2000" dirty="0">
                <a:solidFill>
                  <a:schemeClr val="tx1"/>
                </a:solidFill>
                <a:ea typeface="Cambria Math" panose="02040503050406030204" pitchFamily="18" charset="0"/>
              </a:rPr>
              <a:t>Change in Constitution of Registered Taxable Person</a:t>
            </a:r>
          </a:p>
        </p:txBody>
      </p:sp>
      <p:sp>
        <p:nvSpPr>
          <p:cNvPr id="18" name="Rectangle 17"/>
          <p:cNvSpPr/>
          <p:nvPr/>
        </p:nvSpPr>
        <p:spPr>
          <a:xfrm>
            <a:off x="4652709" y="2260467"/>
            <a:ext cx="2946399" cy="3115734"/>
          </a:xfrm>
          <a:prstGeom prst="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r>
              <a:rPr lang="en-US" sz="2000" dirty="0">
                <a:solidFill>
                  <a:schemeClr val="tx1"/>
                </a:solidFill>
                <a:ea typeface="Cambria Math" panose="02040503050406030204" pitchFamily="18" charset="0"/>
              </a:rPr>
              <a:t>On account of:</a:t>
            </a:r>
          </a:p>
          <a:p>
            <a:pPr marL="285750" indent="-285750">
              <a:buFont typeface="Wingdings" panose="05000000000000000000" pitchFamily="2" charset="2"/>
              <a:buChar char="Ø"/>
            </a:pPr>
            <a:r>
              <a:rPr lang="en-US" sz="2000" dirty="0">
                <a:solidFill>
                  <a:schemeClr val="tx1"/>
                </a:solidFill>
                <a:ea typeface="Cambria Math" panose="02040503050406030204" pitchFamily="18" charset="0"/>
              </a:rPr>
              <a:t>Sale,</a:t>
            </a:r>
          </a:p>
          <a:p>
            <a:pPr marL="285750" indent="-285750">
              <a:buFont typeface="Wingdings" panose="05000000000000000000" pitchFamily="2" charset="2"/>
              <a:buChar char="Ø"/>
            </a:pPr>
            <a:r>
              <a:rPr lang="en-US" sz="2000" dirty="0">
                <a:solidFill>
                  <a:schemeClr val="tx1"/>
                </a:solidFill>
                <a:ea typeface="Cambria Math" panose="02040503050406030204" pitchFamily="18" charset="0"/>
              </a:rPr>
              <a:t>Merger,</a:t>
            </a:r>
          </a:p>
          <a:p>
            <a:pPr marL="285750" indent="-285750">
              <a:buFont typeface="Wingdings" panose="05000000000000000000" pitchFamily="2" charset="2"/>
              <a:buChar char="Ø"/>
            </a:pPr>
            <a:r>
              <a:rPr lang="en-US" sz="2000" dirty="0">
                <a:solidFill>
                  <a:schemeClr val="tx1"/>
                </a:solidFill>
                <a:ea typeface="Cambria Math" panose="02040503050406030204" pitchFamily="18" charset="0"/>
              </a:rPr>
              <a:t>Demerger,</a:t>
            </a:r>
          </a:p>
          <a:p>
            <a:pPr marL="285750" indent="-285750">
              <a:buFont typeface="Wingdings" panose="05000000000000000000" pitchFamily="2" charset="2"/>
              <a:buChar char="Ø"/>
            </a:pPr>
            <a:r>
              <a:rPr lang="en-US" sz="2000" dirty="0">
                <a:solidFill>
                  <a:schemeClr val="tx1"/>
                </a:solidFill>
                <a:ea typeface="Cambria Math" panose="02040503050406030204" pitchFamily="18" charset="0"/>
              </a:rPr>
              <a:t>Amalgamation,</a:t>
            </a:r>
          </a:p>
          <a:p>
            <a:pPr marL="285750" indent="-285750">
              <a:buFont typeface="Wingdings" panose="05000000000000000000" pitchFamily="2" charset="2"/>
              <a:buChar char="Ø"/>
            </a:pPr>
            <a:r>
              <a:rPr lang="en-US" sz="2000" dirty="0">
                <a:solidFill>
                  <a:schemeClr val="tx1"/>
                </a:solidFill>
                <a:ea typeface="Cambria Math" panose="02040503050406030204" pitchFamily="18" charset="0"/>
              </a:rPr>
              <a:t>Lease, or</a:t>
            </a:r>
          </a:p>
          <a:p>
            <a:pPr marL="285750" indent="-285750">
              <a:buFont typeface="Wingdings" panose="05000000000000000000" pitchFamily="2" charset="2"/>
              <a:buChar char="Ø"/>
            </a:pPr>
            <a:r>
              <a:rPr lang="en-US" sz="2000" dirty="0">
                <a:solidFill>
                  <a:schemeClr val="tx1"/>
                </a:solidFill>
                <a:ea typeface="Cambria Math" panose="02040503050406030204" pitchFamily="18" charset="0"/>
              </a:rPr>
              <a:t>Transfer of business</a:t>
            </a:r>
            <a:endParaRPr lang="en-IN" sz="2000" dirty="0">
              <a:solidFill>
                <a:schemeClr val="tx1"/>
              </a:solidFill>
              <a:ea typeface="Cambria Math" panose="02040503050406030204" pitchFamily="18" charset="0"/>
            </a:endParaRPr>
          </a:p>
        </p:txBody>
      </p:sp>
      <p:sp>
        <p:nvSpPr>
          <p:cNvPr id="19" name="Rectangle 18"/>
          <p:cNvSpPr/>
          <p:nvPr/>
        </p:nvSpPr>
        <p:spPr>
          <a:xfrm>
            <a:off x="8452226" y="2260467"/>
            <a:ext cx="2946399" cy="3115734"/>
          </a:xfrm>
          <a:prstGeom prst="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r>
              <a:rPr lang="en-US" sz="2000" dirty="0">
                <a:solidFill>
                  <a:schemeClr val="tx1"/>
                </a:solidFill>
                <a:ea typeface="Cambria Math" panose="02040503050406030204" pitchFamily="18" charset="0"/>
              </a:rPr>
              <a:t>Transfer of Unutilized ITC in the books allowed to such:</a:t>
            </a:r>
          </a:p>
          <a:p>
            <a:pPr marL="342900" indent="-342900">
              <a:buFont typeface="Wingdings" panose="05000000000000000000" pitchFamily="2" charset="2"/>
              <a:buChar char="Ø"/>
            </a:pPr>
            <a:r>
              <a:rPr lang="en-US" sz="2000" dirty="0">
                <a:solidFill>
                  <a:schemeClr val="tx1"/>
                </a:solidFill>
                <a:ea typeface="Cambria Math" panose="02040503050406030204" pitchFamily="18" charset="0"/>
              </a:rPr>
              <a:t>Sold,</a:t>
            </a:r>
          </a:p>
          <a:p>
            <a:pPr marL="342900" indent="-342900">
              <a:buFont typeface="Wingdings" panose="05000000000000000000" pitchFamily="2" charset="2"/>
              <a:buChar char="Ø"/>
            </a:pPr>
            <a:r>
              <a:rPr lang="en-US" sz="2000" dirty="0">
                <a:solidFill>
                  <a:schemeClr val="tx1"/>
                </a:solidFill>
                <a:ea typeface="Cambria Math" panose="02040503050406030204" pitchFamily="18" charset="0"/>
              </a:rPr>
              <a:t>Merged,</a:t>
            </a:r>
          </a:p>
          <a:p>
            <a:pPr marL="342900" indent="-342900">
              <a:buFont typeface="Wingdings" panose="05000000000000000000" pitchFamily="2" charset="2"/>
              <a:buChar char="Ø"/>
            </a:pPr>
            <a:r>
              <a:rPr lang="en-US" sz="2000" dirty="0">
                <a:solidFill>
                  <a:schemeClr val="tx1"/>
                </a:solidFill>
                <a:ea typeface="Cambria Math" panose="02040503050406030204" pitchFamily="18" charset="0"/>
              </a:rPr>
              <a:t>Demerged,</a:t>
            </a:r>
          </a:p>
          <a:p>
            <a:pPr marL="342900" indent="-342900">
              <a:buFont typeface="Wingdings" panose="05000000000000000000" pitchFamily="2" charset="2"/>
              <a:buChar char="Ø"/>
            </a:pPr>
            <a:r>
              <a:rPr lang="en-US" sz="2000" dirty="0">
                <a:solidFill>
                  <a:schemeClr val="tx1"/>
                </a:solidFill>
                <a:ea typeface="Cambria Math" panose="02040503050406030204" pitchFamily="18" charset="0"/>
              </a:rPr>
              <a:t>Amalgamated,</a:t>
            </a:r>
          </a:p>
          <a:p>
            <a:pPr marL="342900" indent="-342900">
              <a:buFont typeface="Wingdings" panose="05000000000000000000" pitchFamily="2" charset="2"/>
              <a:buChar char="Ø"/>
            </a:pPr>
            <a:r>
              <a:rPr lang="en-US" sz="2000" dirty="0">
                <a:solidFill>
                  <a:schemeClr val="tx1"/>
                </a:solidFill>
                <a:ea typeface="Cambria Math" panose="02040503050406030204" pitchFamily="18" charset="0"/>
              </a:rPr>
              <a:t>Leased, or</a:t>
            </a:r>
          </a:p>
          <a:p>
            <a:pPr marL="342900" indent="-342900">
              <a:buFont typeface="Wingdings" panose="05000000000000000000" pitchFamily="2" charset="2"/>
              <a:buChar char="Ø"/>
            </a:pPr>
            <a:r>
              <a:rPr lang="en-US" sz="2000" dirty="0">
                <a:solidFill>
                  <a:schemeClr val="tx1"/>
                </a:solidFill>
                <a:ea typeface="Cambria Math" panose="02040503050406030204" pitchFamily="18" charset="0"/>
              </a:rPr>
              <a:t>Transferred Business</a:t>
            </a:r>
            <a:endParaRPr lang="en-IN" sz="2000" dirty="0">
              <a:solidFill>
                <a:schemeClr val="tx1"/>
              </a:solidFill>
              <a:ea typeface="Cambria Math" panose="02040503050406030204" pitchFamily="18" charset="0"/>
            </a:endParaRPr>
          </a:p>
        </p:txBody>
      </p:sp>
      <p:cxnSp>
        <p:nvCxnSpPr>
          <p:cNvPr id="20" name="Straight Arrow Connector 19"/>
          <p:cNvCxnSpPr>
            <a:stCxn id="17" idx="3"/>
            <a:endCxn id="18" idx="1"/>
          </p:cNvCxnSpPr>
          <p:nvPr/>
        </p:nvCxnSpPr>
        <p:spPr>
          <a:xfrm>
            <a:off x="3814105" y="3818334"/>
            <a:ext cx="838604" cy="0"/>
          </a:xfrm>
          <a:prstGeom prst="straightConnector1">
            <a:avLst/>
          </a:prstGeom>
          <a:ln>
            <a:solidFill>
              <a:schemeClr val="tx2"/>
            </a:solidFill>
            <a:tailEnd type="triangle"/>
          </a:ln>
        </p:spPr>
        <p:style>
          <a:lnRef idx="2">
            <a:schemeClr val="accent4"/>
          </a:lnRef>
          <a:fillRef idx="1">
            <a:schemeClr val="lt1"/>
          </a:fillRef>
          <a:effectRef idx="0">
            <a:schemeClr val="accent4"/>
          </a:effectRef>
          <a:fontRef idx="minor">
            <a:schemeClr val="dk1"/>
          </a:fontRef>
        </p:style>
      </p:cxnSp>
      <p:cxnSp>
        <p:nvCxnSpPr>
          <p:cNvPr id="21" name="Straight Arrow Connector 20"/>
          <p:cNvCxnSpPr>
            <a:stCxn id="18" idx="3"/>
            <a:endCxn id="19" idx="1"/>
          </p:cNvCxnSpPr>
          <p:nvPr/>
        </p:nvCxnSpPr>
        <p:spPr>
          <a:xfrm>
            <a:off x="7599108" y="3818334"/>
            <a:ext cx="853118" cy="0"/>
          </a:xfrm>
          <a:prstGeom prst="straightConnector1">
            <a:avLst/>
          </a:prstGeom>
          <a:ln>
            <a:solidFill>
              <a:schemeClr val="tx2"/>
            </a:solidFill>
            <a:tailEnd type="triangle"/>
          </a:ln>
        </p:spPr>
        <p:style>
          <a:lnRef idx="2">
            <a:schemeClr val="accent4"/>
          </a:lnRef>
          <a:fillRef idx="1">
            <a:schemeClr val="lt1"/>
          </a:fillRef>
          <a:effectRef idx="0">
            <a:schemeClr val="accent4"/>
          </a:effectRef>
          <a:fontRef idx="minor">
            <a:schemeClr val="dk1"/>
          </a:fontRef>
        </p:style>
      </p:cxnSp>
    </p:spTree>
    <p:extLst>
      <p:ext uri="{BB962C8B-B14F-4D97-AF65-F5344CB8AC3E}">
        <p14:creationId xmlns:p14="http://schemas.microsoft.com/office/powerpoint/2010/main" val="27298949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US" sz="3200" dirty="0"/>
              <a:t>Switching from regular to over composition- Pay and Exit</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74</a:t>
            </a:fld>
            <a:endParaRPr lang="en-IN" altLang="en-US">
              <a:solidFill>
                <a:schemeClr val="bg1"/>
              </a:solidFill>
            </a:endParaRPr>
          </a:p>
        </p:txBody>
      </p:sp>
      <p:graphicFrame>
        <p:nvGraphicFramePr>
          <p:cNvPr id="8" name="Diagram 7"/>
          <p:cNvGraphicFramePr/>
          <p:nvPr>
            <p:extLst>
              <p:ext uri="{D42A27DB-BD31-4B8C-83A1-F6EECF244321}">
                <p14:modId xmlns:p14="http://schemas.microsoft.com/office/powerpoint/2010/main" val="1312227471"/>
              </p:ext>
            </p:extLst>
          </p:nvPr>
        </p:nvGraphicFramePr>
        <p:xfrm>
          <a:off x="769143" y="1864731"/>
          <a:ext cx="10682288" cy="39095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5220768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Supply of Capital goods on which ITC already taken</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75</a:t>
            </a:fld>
            <a:endParaRPr lang="en-IN" altLang="en-US">
              <a:solidFill>
                <a:schemeClr val="bg1"/>
              </a:solidFill>
            </a:endParaRPr>
          </a:p>
        </p:txBody>
      </p:sp>
      <p:graphicFrame>
        <p:nvGraphicFramePr>
          <p:cNvPr id="8" name="Diagram 7"/>
          <p:cNvGraphicFramePr/>
          <p:nvPr>
            <p:extLst>
              <p:ext uri="{D42A27DB-BD31-4B8C-83A1-F6EECF244321}">
                <p14:modId xmlns:p14="http://schemas.microsoft.com/office/powerpoint/2010/main" val="3339449927"/>
              </p:ext>
            </p:extLst>
          </p:nvPr>
        </p:nvGraphicFramePr>
        <p:xfrm>
          <a:off x="769143" y="1904061"/>
          <a:ext cx="10682288" cy="39095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p:cNvSpPr/>
          <p:nvPr/>
        </p:nvSpPr>
        <p:spPr>
          <a:xfrm>
            <a:off x="1216024" y="1446608"/>
            <a:ext cx="9742262" cy="707886"/>
          </a:xfrm>
          <a:prstGeom prst="rect">
            <a:avLst/>
          </a:prstGeom>
        </p:spPr>
        <p:txBody>
          <a:bodyPr wrap="square">
            <a:spAutoFit/>
          </a:bodyPr>
          <a:lstStyle/>
          <a:p>
            <a:pPr marL="342900" indent="-342900">
              <a:spcBef>
                <a:spcPts val="1200"/>
              </a:spcBef>
              <a:buFont typeface="Wingdings" panose="05000000000000000000" pitchFamily="2" charset="2"/>
              <a:buChar char="§"/>
            </a:pPr>
            <a:r>
              <a:rPr lang="en-IN" sz="2000" dirty="0">
                <a:latin typeface="Cambria Math" panose="02040503050406030204" pitchFamily="18" charset="0"/>
                <a:ea typeface="Cambria Math" panose="02040503050406030204" pitchFamily="18" charset="0"/>
              </a:rPr>
              <a:t>If the </a:t>
            </a:r>
            <a:r>
              <a:rPr lang="en-IN" sz="2000" b="1" u="sng" dirty="0">
                <a:latin typeface="Cambria Math" panose="02040503050406030204" pitchFamily="18" charset="0"/>
                <a:ea typeface="Cambria Math" panose="02040503050406030204" pitchFamily="18" charset="0"/>
              </a:rPr>
              <a:t>recipient of services</a:t>
            </a:r>
            <a:r>
              <a:rPr lang="en-IN" sz="2000" dirty="0">
                <a:latin typeface="Cambria Math" panose="02040503050406030204" pitchFamily="18" charset="0"/>
                <a:ea typeface="Cambria Math" panose="02040503050406030204" pitchFamily="18" charset="0"/>
              </a:rPr>
              <a:t> fails to pay </a:t>
            </a:r>
            <a:r>
              <a:rPr lang="en-IN" sz="2000" b="1" dirty="0">
                <a:latin typeface="Cambria Math" panose="02040503050406030204" pitchFamily="18" charset="0"/>
                <a:ea typeface="Cambria Math" panose="02040503050406030204" pitchFamily="18" charset="0"/>
              </a:rPr>
              <a:t>(value + tax) </a:t>
            </a:r>
            <a:r>
              <a:rPr lang="en-IN" sz="2000" dirty="0">
                <a:latin typeface="Cambria Math" panose="02040503050406030204" pitchFamily="18" charset="0"/>
                <a:ea typeface="Cambria Math" panose="02040503050406030204" pitchFamily="18" charset="0"/>
              </a:rPr>
              <a:t>within</a:t>
            </a:r>
            <a:r>
              <a:rPr lang="en-IN" sz="2000" b="1" dirty="0">
                <a:latin typeface="Cambria Math" panose="02040503050406030204" pitchFamily="18" charset="0"/>
                <a:ea typeface="Cambria Math" panose="02040503050406030204" pitchFamily="18" charset="0"/>
              </a:rPr>
              <a:t> 3 months</a:t>
            </a:r>
            <a:r>
              <a:rPr lang="en-IN" sz="2000" dirty="0">
                <a:latin typeface="Cambria Math" panose="02040503050406030204" pitchFamily="18" charset="0"/>
                <a:ea typeface="Cambria Math" panose="02040503050406030204" pitchFamily="18" charset="0"/>
              </a:rPr>
              <a:t> from date of invoice, </a:t>
            </a:r>
            <a:r>
              <a:rPr lang="en-IN" sz="2000" b="1" dirty="0">
                <a:latin typeface="Cambria Math" panose="02040503050406030204" pitchFamily="18" charset="0"/>
                <a:ea typeface="Cambria Math" panose="02040503050406030204" pitchFamily="18" charset="0"/>
              </a:rPr>
              <a:t>(ITC availed + interest) </a:t>
            </a:r>
            <a:r>
              <a:rPr lang="en-IN" sz="2000" dirty="0">
                <a:latin typeface="Cambria Math" panose="02040503050406030204" pitchFamily="18" charset="0"/>
                <a:ea typeface="Cambria Math" panose="02040503050406030204" pitchFamily="18" charset="0"/>
              </a:rPr>
              <a:t>shall be added to his output tax liability </a:t>
            </a:r>
          </a:p>
        </p:txBody>
      </p:sp>
      <p:sp>
        <p:nvSpPr>
          <p:cNvPr id="7" name="Rectangle 6"/>
          <p:cNvSpPr/>
          <p:nvPr/>
        </p:nvSpPr>
        <p:spPr>
          <a:xfrm>
            <a:off x="607358" y="5638800"/>
            <a:ext cx="9959042" cy="397032"/>
          </a:xfrm>
          <a:prstGeom prst="rect">
            <a:avLst/>
          </a:prstGeom>
        </p:spPr>
        <p:txBody>
          <a:bodyPr wrap="square">
            <a:spAutoFit/>
          </a:bodyPr>
          <a:lstStyle/>
          <a:p>
            <a:pPr marL="0" lvl="2" defTabSz="889000">
              <a:lnSpc>
                <a:spcPct val="90000"/>
              </a:lnSpc>
              <a:spcAft>
                <a:spcPts val="1800"/>
              </a:spcAft>
            </a:pPr>
            <a:r>
              <a:rPr lang="en-IN" sz="2200" b="1" i="1" dirty="0">
                <a:latin typeface="Cambria Math" panose="02040503050406030204" pitchFamily="18" charset="0"/>
                <a:ea typeface="Cambria Math" panose="02040503050406030204" pitchFamily="18" charset="0"/>
              </a:rPr>
              <a:t>Note: </a:t>
            </a:r>
            <a:r>
              <a:rPr lang="en-IN" sz="2200" i="1" dirty="0">
                <a:latin typeface="Cambria Math" panose="02040503050406030204" pitchFamily="18" charset="0"/>
                <a:ea typeface="Cambria Math" panose="02040503050406030204" pitchFamily="18" charset="0"/>
              </a:rPr>
              <a:t>Any credit wrongly taken shall be subjected to the recovery provisions</a:t>
            </a:r>
            <a:endParaRPr lang="en-IN" sz="2200" b="1" i="1" dirty="0">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3578232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9136063" cy="827087"/>
          </a:xfrm>
        </p:spPr>
        <p:txBody>
          <a:bodyPr rtlCol="0">
            <a:noAutofit/>
          </a:bodyPr>
          <a:lstStyle/>
          <a:p>
            <a:pPr eaLnBrk="1" fontAlgn="auto" hangingPunct="1">
              <a:spcAft>
                <a:spcPts val="0"/>
              </a:spcAft>
              <a:defRPr/>
            </a:pPr>
            <a:r>
              <a:rPr lang="en-IN" sz="3200" dirty="0"/>
              <a:t>ITC in respect of goods sent for job work- Sec. 20</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76</a:t>
            </a:fld>
            <a:endParaRPr lang="en-IN" altLang="en-US">
              <a:solidFill>
                <a:schemeClr val="bg1"/>
              </a:solidFill>
            </a:endParaRPr>
          </a:p>
        </p:txBody>
      </p:sp>
      <p:sp>
        <p:nvSpPr>
          <p:cNvPr id="6" name="Rectangle 5"/>
          <p:cNvSpPr/>
          <p:nvPr/>
        </p:nvSpPr>
        <p:spPr>
          <a:xfrm>
            <a:off x="999719" y="1679777"/>
            <a:ext cx="2115206" cy="215577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ea typeface="Cambria Math" panose="02040503050406030204" pitchFamily="18" charset="0"/>
              </a:rPr>
              <a:t>Principal</a:t>
            </a:r>
          </a:p>
        </p:txBody>
      </p:sp>
      <p:sp>
        <p:nvSpPr>
          <p:cNvPr id="7" name="Rectangle 6"/>
          <p:cNvSpPr/>
          <p:nvPr/>
        </p:nvSpPr>
        <p:spPr>
          <a:xfrm>
            <a:off x="8596273" y="1679777"/>
            <a:ext cx="2115206" cy="215577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ea typeface="Cambria Math" panose="02040503050406030204" pitchFamily="18" charset="0"/>
              </a:rPr>
              <a:t>Job Worker</a:t>
            </a:r>
          </a:p>
        </p:txBody>
      </p:sp>
      <p:cxnSp>
        <p:nvCxnSpPr>
          <p:cNvPr id="9" name="Straight Arrow Connector 8"/>
          <p:cNvCxnSpPr/>
          <p:nvPr/>
        </p:nvCxnSpPr>
        <p:spPr>
          <a:xfrm>
            <a:off x="3114925" y="2029830"/>
            <a:ext cx="5481348"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3114925" y="3563208"/>
            <a:ext cx="5481348"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639131" y="1577717"/>
            <a:ext cx="4432936" cy="400110"/>
          </a:xfrm>
          <a:prstGeom prst="rect">
            <a:avLst/>
          </a:prstGeom>
          <a:noFill/>
          <a:ln>
            <a:solidFill>
              <a:schemeClr val="tx2"/>
            </a:solidFill>
          </a:ln>
        </p:spPr>
        <p:txBody>
          <a:bodyPr wrap="square" rtlCol="0">
            <a:spAutoFit/>
          </a:bodyPr>
          <a:lstStyle/>
          <a:p>
            <a:pPr algn="ctr"/>
            <a:r>
              <a:rPr lang="en-US" sz="2000" dirty="0">
                <a:latin typeface="+mn-lt"/>
                <a:ea typeface="Cambria Math" panose="02040503050406030204" pitchFamily="18" charset="0"/>
              </a:rPr>
              <a:t>Inputs/ Capital Goods </a:t>
            </a:r>
            <a:r>
              <a:rPr lang="en-US" sz="2000" b="1" u="sng" dirty="0">
                <a:latin typeface="+mn-lt"/>
                <a:ea typeface="Cambria Math" panose="02040503050406030204" pitchFamily="18" charset="0"/>
              </a:rPr>
              <a:t>sent </a:t>
            </a:r>
            <a:r>
              <a:rPr lang="en-US" sz="2000" dirty="0">
                <a:latin typeface="+mn-lt"/>
                <a:ea typeface="Cambria Math" panose="02040503050406030204" pitchFamily="18" charset="0"/>
              </a:rPr>
              <a:t>for job work</a:t>
            </a:r>
          </a:p>
        </p:txBody>
      </p:sp>
      <p:sp>
        <p:nvSpPr>
          <p:cNvPr id="12" name="TextBox 11"/>
          <p:cNvSpPr txBox="1"/>
          <p:nvPr/>
        </p:nvSpPr>
        <p:spPr>
          <a:xfrm>
            <a:off x="3396341" y="2446117"/>
            <a:ext cx="5065486" cy="1015663"/>
          </a:xfrm>
          <a:prstGeom prst="rect">
            <a:avLst/>
          </a:prstGeom>
          <a:noFill/>
          <a:ln>
            <a:solidFill>
              <a:schemeClr val="tx2"/>
            </a:solidFill>
          </a:ln>
        </p:spPr>
        <p:txBody>
          <a:bodyPr wrap="square" rtlCol="0">
            <a:spAutoFit/>
          </a:bodyPr>
          <a:lstStyle/>
          <a:p>
            <a:pPr algn="ctr"/>
            <a:r>
              <a:rPr lang="en-US" sz="2000" b="1" u="sng" dirty="0">
                <a:latin typeface="+mn-lt"/>
                <a:ea typeface="Cambria Math" panose="02040503050406030204" pitchFamily="18" charset="0"/>
              </a:rPr>
              <a:t>Received back </a:t>
            </a:r>
            <a:r>
              <a:rPr lang="en-US" sz="2000" dirty="0">
                <a:latin typeface="+mn-lt"/>
                <a:ea typeface="Cambria Math" panose="02040503050406030204" pitchFamily="18" charset="0"/>
              </a:rPr>
              <a:t>or </a:t>
            </a:r>
            <a:r>
              <a:rPr lang="en-US" sz="2000" b="1" u="sng" dirty="0">
                <a:latin typeface="+mn-lt"/>
                <a:ea typeface="Cambria Math" panose="02040503050406030204" pitchFamily="18" charset="0"/>
              </a:rPr>
              <a:t>directly supplied </a:t>
            </a:r>
            <a:r>
              <a:rPr lang="en-US" sz="2000" dirty="0">
                <a:latin typeface="+mn-lt"/>
                <a:ea typeface="Cambria Math" panose="02040503050406030204" pitchFamily="18" charset="0"/>
              </a:rPr>
              <a:t>from job-worker’s premises within 1 year (inputs) or 3 years (capital goods) of being sent out</a:t>
            </a:r>
          </a:p>
        </p:txBody>
      </p:sp>
      <p:sp>
        <p:nvSpPr>
          <p:cNvPr id="13" name="Rectangle 12"/>
          <p:cNvSpPr/>
          <p:nvPr/>
        </p:nvSpPr>
        <p:spPr>
          <a:xfrm>
            <a:off x="1613881" y="4261254"/>
            <a:ext cx="9300181" cy="702536"/>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ea typeface="Cambria Math" panose="02040503050406030204" pitchFamily="18" charset="0"/>
              </a:rPr>
              <a:t>ITC available if the conditions and restrictions under job work are satisfied</a:t>
            </a:r>
          </a:p>
        </p:txBody>
      </p:sp>
      <p:sp>
        <p:nvSpPr>
          <p:cNvPr id="22" name="Rectangle 21"/>
          <p:cNvSpPr/>
          <p:nvPr/>
        </p:nvSpPr>
        <p:spPr>
          <a:xfrm>
            <a:off x="1613881" y="5245789"/>
            <a:ext cx="9300181" cy="689317"/>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ea typeface="Cambria Math" panose="02040503050406030204" pitchFamily="18" charset="0"/>
              </a:rPr>
              <a:t>If not received/directly supplied in time: Principal to pay ITC availed + </a:t>
            </a:r>
            <a:r>
              <a:rPr lang="en-US" sz="2000" b="1" u="sng" dirty="0">
                <a:solidFill>
                  <a:schemeClr val="tx1"/>
                </a:solidFill>
                <a:ea typeface="Cambria Math" panose="02040503050406030204" pitchFamily="18" charset="0"/>
              </a:rPr>
              <a:t>Interest.</a:t>
            </a:r>
            <a:r>
              <a:rPr lang="en-US" sz="2000" dirty="0">
                <a:solidFill>
                  <a:schemeClr val="tx1"/>
                </a:solidFill>
                <a:ea typeface="Cambria Math" panose="02040503050406030204" pitchFamily="18" charset="0"/>
              </a:rPr>
              <a:t> </a:t>
            </a:r>
          </a:p>
          <a:p>
            <a:pPr algn="ctr"/>
            <a:r>
              <a:rPr lang="en-US" sz="2000" dirty="0">
                <a:solidFill>
                  <a:schemeClr val="tx1"/>
                </a:solidFill>
                <a:ea typeface="Cambria Math" panose="02040503050406030204" pitchFamily="18" charset="0"/>
              </a:rPr>
              <a:t>He can reclaim this ITC on receiving back such inputs/ capital goods.</a:t>
            </a:r>
          </a:p>
        </p:txBody>
      </p:sp>
    </p:spTree>
    <p:extLst>
      <p:ext uri="{BB962C8B-B14F-4D97-AF65-F5344CB8AC3E}">
        <p14:creationId xmlns:p14="http://schemas.microsoft.com/office/powerpoint/2010/main" val="352550649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Input Service Distributor – Sec. 21</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1216025" y="1633538"/>
            <a:ext cx="9871075" cy="4757737"/>
          </a:xfrm>
        </p:spPr>
        <p:txBody>
          <a:bodyPr/>
          <a:lstStyle/>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ITC is distributed to supplier of goods and/or services of same entity having the same PAN </a:t>
            </a: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Deemed as ISD is a supplier of Service for distributing credit</a:t>
            </a: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Common Services used at for</a:t>
            </a: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77</a:t>
            </a:fld>
            <a:endParaRPr lang="en-IN" altLang="en-US">
              <a:solidFill>
                <a:schemeClr val="bg1"/>
              </a:solidFill>
            </a:endParaRPr>
          </a:p>
        </p:txBody>
      </p:sp>
      <p:sp>
        <p:nvSpPr>
          <p:cNvPr id="6" name="Rectangle 5"/>
          <p:cNvSpPr/>
          <p:nvPr/>
        </p:nvSpPr>
        <p:spPr>
          <a:xfrm>
            <a:off x="1510679" y="4104123"/>
            <a:ext cx="1358348" cy="1371600"/>
          </a:xfrm>
          <a:prstGeom prst="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IN" sz="2000" dirty="0"/>
              <a:t>Office / Corporate office of Supplier</a:t>
            </a:r>
          </a:p>
        </p:txBody>
      </p:sp>
      <p:cxnSp>
        <p:nvCxnSpPr>
          <p:cNvPr id="7" name="Straight Arrow Connector 6"/>
          <p:cNvCxnSpPr/>
          <p:nvPr/>
        </p:nvCxnSpPr>
        <p:spPr>
          <a:xfrm>
            <a:off x="2925349" y="4114062"/>
            <a:ext cx="2604052" cy="0"/>
          </a:xfrm>
          <a:prstGeom prst="straightConnector1">
            <a:avLst/>
          </a:prstGeom>
          <a:ln>
            <a:solidFill>
              <a:schemeClr val="tx2"/>
            </a:solidFill>
            <a:tailEnd type="arrow"/>
          </a:ln>
        </p:spPr>
        <p:style>
          <a:lnRef idx="2">
            <a:schemeClr val="accent4"/>
          </a:lnRef>
          <a:fillRef idx="0">
            <a:schemeClr val="accent4"/>
          </a:fillRef>
          <a:effectRef idx="1">
            <a:schemeClr val="accent4"/>
          </a:effectRef>
          <a:fontRef idx="minor">
            <a:schemeClr val="tx1"/>
          </a:fontRef>
        </p:style>
      </p:cxnSp>
      <p:cxnSp>
        <p:nvCxnSpPr>
          <p:cNvPr id="8" name="Straight Arrow Connector 7"/>
          <p:cNvCxnSpPr/>
          <p:nvPr/>
        </p:nvCxnSpPr>
        <p:spPr>
          <a:xfrm>
            <a:off x="2869027" y="4485123"/>
            <a:ext cx="2604052" cy="0"/>
          </a:xfrm>
          <a:prstGeom prst="straightConnector1">
            <a:avLst/>
          </a:prstGeom>
          <a:ln>
            <a:solidFill>
              <a:schemeClr val="tx2"/>
            </a:solidFill>
            <a:tailEnd type="arrow"/>
          </a:ln>
        </p:spPr>
        <p:style>
          <a:lnRef idx="2">
            <a:schemeClr val="accent4"/>
          </a:lnRef>
          <a:fillRef idx="0">
            <a:schemeClr val="accent4"/>
          </a:fillRef>
          <a:effectRef idx="1">
            <a:schemeClr val="accent4"/>
          </a:effectRef>
          <a:fontRef idx="minor">
            <a:schemeClr val="tx1"/>
          </a:fontRef>
        </p:style>
      </p:cxnSp>
      <p:cxnSp>
        <p:nvCxnSpPr>
          <p:cNvPr id="9" name="Straight Arrow Connector 8"/>
          <p:cNvCxnSpPr/>
          <p:nvPr/>
        </p:nvCxnSpPr>
        <p:spPr>
          <a:xfrm>
            <a:off x="2869027" y="4942323"/>
            <a:ext cx="2604052" cy="0"/>
          </a:xfrm>
          <a:prstGeom prst="straightConnector1">
            <a:avLst/>
          </a:prstGeom>
          <a:ln>
            <a:solidFill>
              <a:schemeClr val="tx2"/>
            </a:solidFill>
            <a:tailEnd type="arrow"/>
          </a:ln>
        </p:spPr>
        <p:style>
          <a:lnRef idx="2">
            <a:schemeClr val="accent4"/>
          </a:lnRef>
          <a:fillRef idx="0">
            <a:schemeClr val="accent4"/>
          </a:fillRef>
          <a:effectRef idx="1">
            <a:schemeClr val="accent4"/>
          </a:effectRef>
          <a:fontRef idx="minor">
            <a:schemeClr val="tx1"/>
          </a:fontRef>
        </p:style>
      </p:cxnSp>
      <p:cxnSp>
        <p:nvCxnSpPr>
          <p:cNvPr id="10" name="Straight Arrow Connector 9"/>
          <p:cNvCxnSpPr/>
          <p:nvPr/>
        </p:nvCxnSpPr>
        <p:spPr>
          <a:xfrm>
            <a:off x="2869027" y="5475723"/>
            <a:ext cx="2604052" cy="0"/>
          </a:xfrm>
          <a:prstGeom prst="straightConnector1">
            <a:avLst/>
          </a:prstGeom>
          <a:ln>
            <a:solidFill>
              <a:schemeClr val="tx2"/>
            </a:solidFill>
            <a:tailEnd type="arrow"/>
          </a:ln>
        </p:spPr>
        <p:style>
          <a:lnRef idx="2">
            <a:schemeClr val="accent4"/>
          </a:lnRef>
          <a:fillRef idx="0">
            <a:schemeClr val="accent4"/>
          </a:fillRef>
          <a:effectRef idx="1">
            <a:schemeClr val="accent4"/>
          </a:effectRef>
          <a:fontRef idx="minor">
            <a:schemeClr val="tx1"/>
          </a:fontRef>
        </p:style>
      </p:cxnSp>
      <p:sp>
        <p:nvSpPr>
          <p:cNvPr id="11" name="Rectangle 10"/>
          <p:cNvSpPr/>
          <p:nvPr/>
        </p:nvSpPr>
        <p:spPr>
          <a:xfrm>
            <a:off x="5552592" y="3838792"/>
            <a:ext cx="5534508" cy="1015663"/>
          </a:xfrm>
          <a:prstGeom prst="rect">
            <a:avLst/>
          </a:prstGeom>
        </p:spPr>
        <p:txBody>
          <a:bodyPr wrap="square">
            <a:spAutoFit/>
          </a:bodyPr>
          <a:lstStyle/>
          <a:p>
            <a:pPr algn="just"/>
            <a:r>
              <a:rPr lang="en-IN" sz="2000" dirty="0">
                <a:latin typeface="+mn-lt"/>
              </a:rPr>
              <a:t>Distribution of Credit where ISD and recipient are located in </a:t>
            </a:r>
            <a:r>
              <a:rPr lang="en-IN" sz="2000" b="1" u="sng" dirty="0">
                <a:latin typeface="+mn-lt"/>
              </a:rPr>
              <a:t>different State</a:t>
            </a:r>
            <a:r>
              <a:rPr lang="en-IN" sz="2000" dirty="0">
                <a:latin typeface="+mn-lt"/>
              </a:rPr>
              <a:t> under CGST ACT </a:t>
            </a:r>
            <a:r>
              <a:rPr lang="en-IN" sz="2000" dirty="0">
                <a:solidFill>
                  <a:srgbClr val="FF0000"/>
                </a:solidFill>
                <a:latin typeface="+mn-lt"/>
              </a:rPr>
              <a:t>or SGST ACT</a:t>
            </a:r>
          </a:p>
        </p:txBody>
      </p:sp>
      <p:sp>
        <p:nvSpPr>
          <p:cNvPr id="12" name="Rectangle 11"/>
          <p:cNvSpPr/>
          <p:nvPr/>
        </p:nvSpPr>
        <p:spPr>
          <a:xfrm>
            <a:off x="5678486" y="5051366"/>
            <a:ext cx="5408613" cy="1015663"/>
          </a:xfrm>
          <a:prstGeom prst="rect">
            <a:avLst/>
          </a:prstGeom>
        </p:spPr>
        <p:txBody>
          <a:bodyPr wrap="square">
            <a:spAutoFit/>
          </a:bodyPr>
          <a:lstStyle/>
          <a:p>
            <a:pPr algn="just"/>
            <a:r>
              <a:rPr lang="en-IN" sz="2000" dirty="0">
                <a:latin typeface="+mn-lt"/>
              </a:rPr>
              <a:t>Distribution of Credit where ISD and recipient are located in </a:t>
            </a:r>
            <a:r>
              <a:rPr lang="en-IN" sz="2000" b="1" u="sng" dirty="0">
                <a:latin typeface="+mn-lt"/>
              </a:rPr>
              <a:t>within State</a:t>
            </a:r>
            <a:r>
              <a:rPr lang="en-IN" sz="2000" dirty="0">
                <a:latin typeface="+mn-lt"/>
              </a:rPr>
              <a:t> under CGST ACT </a:t>
            </a:r>
            <a:r>
              <a:rPr lang="en-IN" sz="2000" dirty="0">
                <a:solidFill>
                  <a:srgbClr val="FF0000"/>
                </a:solidFill>
                <a:latin typeface="+mn-lt"/>
              </a:rPr>
              <a:t>or SGST ACT</a:t>
            </a:r>
          </a:p>
        </p:txBody>
      </p:sp>
    </p:spTree>
    <p:extLst>
      <p:ext uri="{BB962C8B-B14F-4D97-AF65-F5344CB8AC3E}">
        <p14:creationId xmlns:p14="http://schemas.microsoft.com/office/powerpoint/2010/main" val="5142069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Input Service Distributor</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1216025" y="1633538"/>
            <a:ext cx="9871075" cy="4757737"/>
          </a:xfrm>
        </p:spPr>
        <p:txBody>
          <a:bodyPr/>
          <a:lstStyle/>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78</a:t>
            </a:fld>
            <a:endParaRPr lang="en-IN" altLang="en-US">
              <a:solidFill>
                <a:schemeClr val="bg1"/>
              </a:solidFill>
            </a:endParaRPr>
          </a:p>
        </p:txBody>
      </p:sp>
      <p:graphicFrame>
        <p:nvGraphicFramePr>
          <p:cNvPr id="13" name="Content Placeholder 2"/>
          <p:cNvGraphicFramePr>
            <a:graphicFrameLocks/>
          </p:cNvGraphicFramePr>
          <p:nvPr>
            <p:extLst>
              <p:ext uri="{D42A27DB-BD31-4B8C-83A1-F6EECF244321}">
                <p14:modId xmlns:p14="http://schemas.microsoft.com/office/powerpoint/2010/main" val="220997015"/>
              </p:ext>
            </p:extLst>
          </p:nvPr>
        </p:nvGraphicFramePr>
        <p:xfrm>
          <a:off x="-1939925" y="1633538"/>
          <a:ext cx="11155362" cy="44243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4" name="Content Placeholder 2"/>
          <p:cNvGraphicFramePr>
            <a:graphicFrameLocks/>
          </p:cNvGraphicFramePr>
          <p:nvPr>
            <p:extLst>
              <p:ext uri="{D42A27DB-BD31-4B8C-83A1-F6EECF244321}">
                <p14:modId xmlns:p14="http://schemas.microsoft.com/office/powerpoint/2010/main" val="3885104663"/>
              </p:ext>
            </p:extLst>
          </p:nvPr>
        </p:nvGraphicFramePr>
        <p:xfrm>
          <a:off x="3189288" y="1633538"/>
          <a:ext cx="11155362" cy="442436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7978134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Conditions to distribute credit: Input Service Distributor</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1216025" y="1633538"/>
            <a:ext cx="9871075" cy="4757737"/>
          </a:xfrm>
        </p:spPr>
        <p:txBody>
          <a:bodyPr/>
          <a:lstStyle/>
          <a:p>
            <a:pPr marL="342900" lvl="1"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Credit distributed to recipient through prescribed documents containing prescribed details. Such document should be issued to each of the recipient of credit.</a:t>
            </a: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Credit distributed should not exceed the credit available for distribution</a:t>
            </a: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Tax paid on input services used by a particular location (registered as supplier) has to be distributed only to that location.</a:t>
            </a: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Credit of tax paid on input service used by more than one location who are </a:t>
            </a:r>
            <a:r>
              <a:rPr lang="en-IN" altLang="en-US" sz="2000" u="sng" dirty="0">
                <a:ea typeface="Cambria Math" panose="02040503050406030204" pitchFamily="18" charset="0"/>
                <a:cs typeface="Cambria Math" panose="02040503050406030204" pitchFamily="18" charset="0"/>
              </a:rPr>
              <a:t>operational</a:t>
            </a:r>
            <a:r>
              <a:rPr lang="en-IN" altLang="en-US" sz="2000" dirty="0">
                <a:ea typeface="Cambria Math" panose="02040503050406030204" pitchFamily="18" charset="0"/>
                <a:cs typeface="Cambria Math" panose="02040503050406030204" pitchFamily="18" charset="0"/>
              </a:rPr>
              <a:t> is to be distributed to all of them based on the </a:t>
            </a:r>
            <a:r>
              <a:rPr lang="en-IN" altLang="en-US" sz="2000" u="sng" dirty="0">
                <a:ea typeface="Cambria Math" panose="02040503050406030204" pitchFamily="18" charset="0"/>
                <a:cs typeface="Cambria Math" panose="02040503050406030204" pitchFamily="18" charset="0"/>
              </a:rPr>
              <a:t>pro rata basis of turnover </a:t>
            </a:r>
            <a:r>
              <a:rPr lang="en-IN" altLang="en-US" sz="2000" dirty="0">
                <a:ea typeface="Cambria Math" panose="02040503050406030204" pitchFamily="18" charset="0"/>
                <a:cs typeface="Cambria Math" panose="02040503050406030204" pitchFamily="18" charset="0"/>
              </a:rPr>
              <a:t>of each location in a State to aggregate turnover of all such locations who have used such services</a:t>
            </a: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79</a:t>
            </a:fld>
            <a:endParaRPr lang="en-IN" altLang="en-US">
              <a:solidFill>
                <a:schemeClr val="bg1"/>
              </a:solidFill>
            </a:endParaRPr>
          </a:p>
        </p:txBody>
      </p:sp>
    </p:spTree>
    <p:extLst>
      <p:ext uri="{BB962C8B-B14F-4D97-AF65-F5344CB8AC3E}">
        <p14:creationId xmlns:p14="http://schemas.microsoft.com/office/powerpoint/2010/main" val="39082975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Excess Credit distributed by Input Service Distributor</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80</a:t>
            </a:fld>
            <a:endParaRPr lang="en-IN" altLang="en-US">
              <a:solidFill>
                <a:schemeClr val="bg1"/>
              </a:solidFill>
            </a:endParaRPr>
          </a:p>
        </p:txBody>
      </p:sp>
      <p:sp>
        <p:nvSpPr>
          <p:cNvPr id="7" name="Rectangle 6"/>
          <p:cNvSpPr/>
          <p:nvPr/>
        </p:nvSpPr>
        <p:spPr>
          <a:xfrm>
            <a:off x="4151926" y="1798462"/>
            <a:ext cx="3880883" cy="76455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ea typeface="Cambria Math" panose="02040503050406030204" pitchFamily="18" charset="0"/>
              </a:rPr>
              <a:t>Excess Credit Distributed by ISD</a:t>
            </a:r>
          </a:p>
        </p:txBody>
      </p:sp>
      <p:sp>
        <p:nvSpPr>
          <p:cNvPr id="8" name="Rectangle 7"/>
          <p:cNvSpPr/>
          <p:nvPr/>
        </p:nvSpPr>
        <p:spPr>
          <a:xfrm>
            <a:off x="271043" y="3434464"/>
            <a:ext cx="3880883" cy="76455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ea typeface="Cambria Math" panose="02040503050406030204" pitchFamily="18" charset="0"/>
              </a:rPr>
              <a:t>Credit distributed in excess of what was available</a:t>
            </a:r>
            <a:endParaRPr lang="en-IN" sz="2000" dirty="0">
              <a:solidFill>
                <a:schemeClr val="tx1"/>
              </a:solidFill>
              <a:ea typeface="Cambria Math" panose="02040503050406030204" pitchFamily="18" charset="0"/>
            </a:endParaRPr>
          </a:p>
        </p:txBody>
      </p:sp>
      <p:sp>
        <p:nvSpPr>
          <p:cNvPr id="9" name="Rectangle 8"/>
          <p:cNvSpPr/>
          <p:nvPr/>
        </p:nvSpPr>
        <p:spPr>
          <a:xfrm>
            <a:off x="7995593" y="3449703"/>
            <a:ext cx="3880883" cy="76455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ea typeface="Cambria Math" panose="02040503050406030204" pitchFamily="18" charset="0"/>
              </a:rPr>
              <a:t>Excess credit distributed to one or more suppliers</a:t>
            </a:r>
            <a:endParaRPr lang="en-IN" sz="2000" dirty="0">
              <a:solidFill>
                <a:schemeClr val="tx1"/>
              </a:solidFill>
              <a:ea typeface="Cambria Math" panose="02040503050406030204" pitchFamily="18" charset="0"/>
            </a:endParaRPr>
          </a:p>
        </p:txBody>
      </p:sp>
      <p:sp>
        <p:nvSpPr>
          <p:cNvPr id="11" name="Rectangle 10"/>
          <p:cNvSpPr/>
          <p:nvPr/>
        </p:nvSpPr>
        <p:spPr>
          <a:xfrm>
            <a:off x="4672533" y="4942866"/>
            <a:ext cx="3880883" cy="76455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ea typeface="Cambria Math" panose="02040503050406030204" pitchFamily="18" charset="0"/>
              </a:rPr>
              <a:t>Recovery of such excess credit with interest from the supplier(s) </a:t>
            </a:r>
            <a:endParaRPr lang="en-IN" sz="2000" dirty="0">
              <a:solidFill>
                <a:schemeClr val="tx1"/>
              </a:solidFill>
              <a:ea typeface="Cambria Math" panose="02040503050406030204" pitchFamily="18" charset="0"/>
            </a:endParaRPr>
          </a:p>
        </p:txBody>
      </p:sp>
      <p:cxnSp>
        <p:nvCxnSpPr>
          <p:cNvPr id="12" name="Straight Connector 11"/>
          <p:cNvCxnSpPr/>
          <p:nvPr/>
        </p:nvCxnSpPr>
        <p:spPr>
          <a:xfrm flipV="1">
            <a:off x="2219458" y="2837348"/>
            <a:ext cx="7724550" cy="5884"/>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stCxn id="7" idx="2"/>
          </p:cNvCxnSpPr>
          <p:nvPr/>
        </p:nvCxnSpPr>
        <p:spPr>
          <a:xfrm>
            <a:off x="6092368" y="2563012"/>
            <a:ext cx="7974" cy="276446"/>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8" idx="0"/>
          </p:cNvCxnSpPr>
          <p:nvPr/>
        </p:nvCxnSpPr>
        <p:spPr>
          <a:xfrm flipH="1">
            <a:off x="2211485" y="2837348"/>
            <a:ext cx="7973" cy="597116"/>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endCxn id="9" idx="0"/>
          </p:cNvCxnSpPr>
          <p:nvPr/>
        </p:nvCxnSpPr>
        <p:spPr>
          <a:xfrm flipH="1">
            <a:off x="9936035" y="2837348"/>
            <a:ext cx="7973" cy="612355"/>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cxnSpLocks/>
            <a:stCxn id="8" idx="2"/>
            <a:endCxn id="11" idx="0"/>
          </p:cNvCxnSpPr>
          <p:nvPr/>
        </p:nvCxnSpPr>
        <p:spPr>
          <a:xfrm>
            <a:off x="2211485" y="4199014"/>
            <a:ext cx="4401490" cy="743852"/>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9" idx="2"/>
            <a:endCxn id="11" idx="0"/>
          </p:cNvCxnSpPr>
          <p:nvPr/>
        </p:nvCxnSpPr>
        <p:spPr>
          <a:xfrm flipH="1">
            <a:off x="6612975" y="4214253"/>
            <a:ext cx="3323060" cy="72861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94828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IN"/>
              <a:t>© Indirect Taxes Committee, ICAI</a:t>
            </a:r>
          </a:p>
        </p:txBody>
      </p:sp>
      <p:sp>
        <p:nvSpPr>
          <p:cNvPr id="6451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9ED28DEE-32E6-4325-8DD8-0F6066562093}" type="slidenum">
              <a:rPr lang="en-IN" altLang="en-US">
                <a:solidFill>
                  <a:schemeClr val="bg1"/>
                </a:solidFill>
              </a:rPr>
              <a:pPr>
                <a:spcBef>
                  <a:spcPct val="0"/>
                </a:spcBef>
                <a:buClrTx/>
                <a:buSzTx/>
                <a:buFontTx/>
                <a:buNone/>
              </a:pPr>
              <a:t>81</a:t>
            </a:fld>
            <a:endParaRPr lang="en-IN" altLang="en-US">
              <a:solidFill>
                <a:schemeClr val="bg1"/>
              </a:solidFill>
            </a:endParaRPr>
          </a:p>
        </p:txBody>
      </p:sp>
      <p:sp>
        <p:nvSpPr>
          <p:cNvPr id="5" name="Rectangle 4"/>
          <p:cNvSpPr/>
          <p:nvPr/>
        </p:nvSpPr>
        <p:spPr>
          <a:xfrm>
            <a:off x="2828925" y="2828925"/>
            <a:ext cx="6615113" cy="1446550"/>
          </a:xfrm>
          <a:prstGeom prst="rect">
            <a:avLst/>
          </a:prstGeom>
        </p:spPr>
        <p:txBody>
          <a:bodyPr>
            <a:spAutoFit/>
          </a:bodyPr>
          <a:lstStyle/>
          <a:p>
            <a:pPr algn="ctr">
              <a:defRPr/>
            </a:pPr>
            <a: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t>Registration</a:t>
            </a:r>
            <a:b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br>
            <a:endPar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endParaRPr>
          </a:p>
        </p:txBody>
      </p:sp>
    </p:spTree>
    <p:extLst>
      <p:ext uri="{BB962C8B-B14F-4D97-AF65-F5344CB8AC3E}">
        <p14:creationId xmlns:p14="http://schemas.microsoft.com/office/powerpoint/2010/main" val="197094144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Registration Structure under GST – Sec 23</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a:xfrm>
            <a:off x="0" y="6553200"/>
            <a:ext cx="3859212" cy="304800"/>
          </a:xfrm>
        </p:spPr>
        <p:txBody>
          <a:bodyPr/>
          <a:lstStyle/>
          <a:p>
            <a:pPr>
              <a:defRPr/>
            </a:pPr>
            <a:r>
              <a:rPr lang="en-IN"/>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82</a:t>
            </a:fld>
            <a:endParaRPr lang="en-IN" altLang="en-US">
              <a:solidFill>
                <a:schemeClr val="bg1"/>
              </a:solidFill>
            </a:endParaRPr>
          </a:p>
        </p:txBody>
      </p:sp>
      <p:sp>
        <p:nvSpPr>
          <p:cNvPr id="4" name="Rectangle 3"/>
          <p:cNvSpPr/>
          <p:nvPr/>
        </p:nvSpPr>
        <p:spPr>
          <a:xfrm>
            <a:off x="603589" y="1228048"/>
            <a:ext cx="11178680" cy="5016758"/>
          </a:xfrm>
          <a:prstGeom prst="rect">
            <a:avLst/>
          </a:prstGeom>
        </p:spPr>
        <p:txBody>
          <a:bodyPr wrap="square">
            <a:spAutoFit/>
          </a:bodyPr>
          <a:lstStyle/>
          <a:p>
            <a:pPr marL="285750" indent="-285750" algn="just">
              <a:spcBef>
                <a:spcPts val="0"/>
              </a:spcBef>
              <a:buClr>
                <a:schemeClr val="tx2"/>
              </a:buClr>
              <a:buFont typeface="Wingdings" panose="05000000000000000000" pitchFamily="2" charset="2"/>
              <a:buChar char="§"/>
            </a:pPr>
            <a:r>
              <a:rPr lang="en-US" sz="2000" dirty="0">
                <a:latin typeface="+mn-lt"/>
              </a:rPr>
              <a:t>Three Acts applicable on every Person under GST – Central GST Act, (State) GST Act, Integrated GST Act.</a:t>
            </a:r>
          </a:p>
          <a:p>
            <a:pPr algn="just">
              <a:spcBef>
                <a:spcPts val="0"/>
              </a:spcBef>
              <a:buClr>
                <a:schemeClr val="tx2"/>
              </a:buClr>
            </a:pPr>
            <a:endParaRPr lang="en-US" sz="2000" dirty="0">
              <a:latin typeface="+mn-lt"/>
            </a:endParaRPr>
          </a:p>
          <a:p>
            <a:pPr marL="285750" indent="-285750" algn="just">
              <a:spcBef>
                <a:spcPts val="0"/>
              </a:spcBef>
              <a:buClr>
                <a:schemeClr val="tx2"/>
              </a:buClr>
              <a:buFont typeface="Wingdings" panose="05000000000000000000" pitchFamily="2" charset="2"/>
              <a:buChar char="§"/>
            </a:pPr>
            <a:r>
              <a:rPr lang="en-US" sz="2000" dirty="0">
                <a:latin typeface="+mn-lt"/>
              </a:rPr>
              <a:t>Registrations required by every person:</a:t>
            </a:r>
          </a:p>
          <a:p>
            <a:pPr marL="900113" indent="-342900" algn="just">
              <a:spcBef>
                <a:spcPts val="0"/>
              </a:spcBef>
              <a:buClr>
                <a:schemeClr val="tx2"/>
              </a:buClr>
              <a:buFont typeface="Arial" panose="020B0604020202020204" pitchFamily="34" charset="0"/>
              <a:buChar char="•"/>
            </a:pPr>
            <a:r>
              <a:rPr lang="en-IN" sz="2000" dirty="0">
                <a:latin typeface="+mn-lt"/>
              </a:rPr>
              <a:t>Simultaneous registration under CGST, SGST &amp; IGST</a:t>
            </a:r>
            <a:endParaRPr lang="en-US" sz="2000" dirty="0">
              <a:latin typeface="+mn-lt"/>
            </a:endParaRPr>
          </a:p>
          <a:p>
            <a:pPr marL="342900" indent="-342900" algn="just">
              <a:spcBef>
                <a:spcPts val="0"/>
              </a:spcBef>
              <a:buClr>
                <a:schemeClr val="tx2"/>
              </a:buClr>
              <a:buFont typeface="Wingdings" panose="05000000000000000000" pitchFamily="2" charset="2"/>
              <a:buChar char="§"/>
            </a:pPr>
            <a:endParaRPr lang="en-US" sz="2000" dirty="0">
              <a:latin typeface="+mn-lt"/>
            </a:endParaRPr>
          </a:p>
          <a:p>
            <a:pPr marL="342900" indent="-342900" algn="just">
              <a:spcBef>
                <a:spcPts val="0"/>
              </a:spcBef>
              <a:buClr>
                <a:schemeClr val="tx2"/>
              </a:buClr>
              <a:buFont typeface="Wingdings" panose="05000000000000000000" pitchFamily="2" charset="2"/>
              <a:buChar char="§"/>
            </a:pPr>
            <a:endParaRPr lang="en-US" sz="2000" dirty="0">
              <a:latin typeface="+mn-lt"/>
            </a:endParaRPr>
          </a:p>
          <a:p>
            <a:pPr marL="342900" indent="-342900" algn="just">
              <a:spcBef>
                <a:spcPts val="0"/>
              </a:spcBef>
              <a:buClr>
                <a:schemeClr val="tx2"/>
              </a:buClr>
              <a:buFont typeface="Wingdings" panose="05000000000000000000" pitchFamily="2" charset="2"/>
              <a:buChar char="§"/>
            </a:pPr>
            <a:r>
              <a:rPr lang="en-US" sz="2000" dirty="0">
                <a:latin typeface="+mn-lt"/>
              </a:rPr>
              <a:t>Separate registration required for each State</a:t>
            </a:r>
          </a:p>
          <a:p>
            <a:pPr marL="342900" indent="-342900" algn="just">
              <a:spcBef>
                <a:spcPts val="0"/>
              </a:spcBef>
              <a:buClr>
                <a:schemeClr val="tx2"/>
              </a:buClr>
              <a:buFont typeface="Wingdings" panose="05000000000000000000" pitchFamily="2" charset="2"/>
              <a:buChar char="§"/>
            </a:pPr>
            <a:endParaRPr lang="en-US" sz="2000" dirty="0">
              <a:latin typeface="+mn-lt"/>
            </a:endParaRPr>
          </a:p>
          <a:p>
            <a:pPr marL="342900" indent="-342900" algn="just">
              <a:spcBef>
                <a:spcPts val="0"/>
              </a:spcBef>
              <a:buClr>
                <a:schemeClr val="tx2"/>
              </a:buClr>
              <a:buFont typeface="Wingdings" panose="05000000000000000000" pitchFamily="2" charset="2"/>
              <a:buChar char="§"/>
            </a:pPr>
            <a:endParaRPr lang="en-US" sz="2000" dirty="0">
              <a:latin typeface="+mn-lt"/>
            </a:endParaRPr>
          </a:p>
          <a:p>
            <a:pPr marL="342900" indent="-342900" algn="just">
              <a:spcBef>
                <a:spcPts val="0"/>
              </a:spcBef>
              <a:buClr>
                <a:schemeClr val="tx2"/>
              </a:buClr>
              <a:buFont typeface="Wingdings" panose="05000000000000000000" pitchFamily="2" charset="2"/>
              <a:buChar char="§"/>
            </a:pPr>
            <a:endParaRPr lang="en-US" sz="2000" dirty="0">
              <a:latin typeface="+mn-lt"/>
            </a:endParaRPr>
          </a:p>
          <a:p>
            <a:pPr marL="342900" indent="-342900" algn="just">
              <a:spcBef>
                <a:spcPts val="0"/>
              </a:spcBef>
              <a:buClr>
                <a:schemeClr val="tx2"/>
              </a:buClr>
              <a:buFont typeface="Wingdings" panose="05000000000000000000" pitchFamily="2" charset="2"/>
              <a:buChar char="§"/>
            </a:pPr>
            <a:r>
              <a:rPr lang="en-US" sz="2000" dirty="0">
                <a:latin typeface="+mn-lt"/>
              </a:rPr>
              <a:t>Total possible registrations for one PAN</a:t>
            </a:r>
          </a:p>
          <a:p>
            <a:pPr marL="342900" indent="-342900" algn="just">
              <a:spcBef>
                <a:spcPts val="0"/>
              </a:spcBef>
              <a:buClr>
                <a:schemeClr val="tx2"/>
              </a:buClr>
              <a:buFont typeface="Wingdings" panose="05000000000000000000" pitchFamily="2" charset="2"/>
              <a:buChar char="§"/>
            </a:pPr>
            <a:endParaRPr lang="en-US" sz="2000" dirty="0">
              <a:latin typeface="+mn-lt"/>
            </a:endParaRPr>
          </a:p>
          <a:p>
            <a:pPr algn="just">
              <a:spcBef>
                <a:spcPts val="0"/>
              </a:spcBef>
              <a:buClr>
                <a:schemeClr val="tx2"/>
              </a:buClr>
            </a:pPr>
            <a:endParaRPr lang="en-US" sz="2000" dirty="0">
              <a:latin typeface="+mn-lt"/>
            </a:endParaRPr>
          </a:p>
          <a:p>
            <a:pPr algn="just">
              <a:spcBef>
                <a:spcPts val="0"/>
              </a:spcBef>
              <a:buClr>
                <a:schemeClr val="tx2"/>
              </a:buClr>
            </a:pPr>
            <a:endParaRPr lang="en-US" sz="2000" dirty="0">
              <a:latin typeface="+mn-lt"/>
            </a:endParaRPr>
          </a:p>
          <a:p>
            <a:pPr marL="342900" indent="-342900" algn="just">
              <a:spcBef>
                <a:spcPts val="0"/>
              </a:spcBef>
              <a:buClr>
                <a:schemeClr val="tx2"/>
              </a:buClr>
              <a:buFont typeface="Wingdings" panose="05000000000000000000" pitchFamily="2" charset="2"/>
              <a:buChar char="§"/>
            </a:pPr>
            <a:r>
              <a:rPr lang="en-US" sz="2000" dirty="0">
                <a:latin typeface="+mn-lt"/>
              </a:rPr>
              <a:t>Possible separate registrations for each </a:t>
            </a:r>
            <a:r>
              <a:rPr lang="en-US" sz="2000" b="1" i="1" dirty="0">
                <a:latin typeface="+mn-lt"/>
              </a:rPr>
              <a:t>business vertical </a:t>
            </a:r>
            <a:r>
              <a:rPr lang="en-US" sz="2000" dirty="0">
                <a:latin typeface="+mn-lt"/>
              </a:rPr>
              <a:t>within a State as defined u/s 2(18)</a:t>
            </a:r>
          </a:p>
        </p:txBody>
      </p:sp>
      <p:graphicFrame>
        <p:nvGraphicFramePr>
          <p:cNvPr id="19" name="Diagram 18"/>
          <p:cNvGraphicFramePr/>
          <p:nvPr>
            <p:extLst>
              <p:ext uri="{D42A27DB-BD31-4B8C-83A1-F6EECF244321}">
                <p14:modId xmlns:p14="http://schemas.microsoft.com/office/powerpoint/2010/main" val="1344961963"/>
              </p:ext>
            </p:extLst>
          </p:nvPr>
        </p:nvGraphicFramePr>
        <p:xfrm>
          <a:off x="5598473" y="1775408"/>
          <a:ext cx="5961180" cy="20425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0" name="Diagram 19"/>
          <p:cNvGraphicFramePr/>
          <p:nvPr>
            <p:extLst>
              <p:ext uri="{D42A27DB-BD31-4B8C-83A1-F6EECF244321}">
                <p14:modId xmlns:p14="http://schemas.microsoft.com/office/powerpoint/2010/main" val="4248668829"/>
              </p:ext>
            </p:extLst>
          </p:nvPr>
        </p:nvGraphicFramePr>
        <p:xfrm>
          <a:off x="5268724" y="3668024"/>
          <a:ext cx="6290929" cy="216024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66579938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Registration Structure under GST – Sec 23</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a:xfrm>
            <a:off x="0" y="6553200"/>
            <a:ext cx="3859212" cy="304800"/>
          </a:xfrm>
        </p:spPr>
        <p:txBody>
          <a:bodyPr/>
          <a:lstStyle/>
          <a:p>
            <a:pPr>
              <a:defRPr/>
            </a:pPr>
            <a:r>
              <a:rPr lang="en-IN"/>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83</a:t>
            </a:fld>
            <a:endParaRPr lang="en-IN" altLang="en-US">
              <a:solidFill>
                <a:schemeClr val="bg1"/>
              </a:solidFill>
            </a:endParaRPr>
          </a:p>
        </p:txBody>
      </p:sp>
      <p:sp>
        <p:nvSpPr>
          <p:cNvPr id="4" name="Rectangle 3"/>
          <p:cNvSpPr/>
          <p:nvPr/>
        </p:nvSpPr>
        <p:spPr>
          <a:xfrm>
            <a:off x="603589" y="1281444"/>
            <a:ext cx="11178680" cy="4862870"/>
          </a:xfrm>
          <a:prstGeom prst="rect">
            <a:avLst/>
          </a:prstGeom>
        </p:spPr>
        <p:txBody>
          <a:bodyPr wrap="square">
            <a:spAutoFit/>
          </a:bodyPr>
          <a:lstStyle/>
          <a:p>
            <a:pPr marL="285750" indent="-285750" algn="just">
              <a:spcBef>
                <a:spcPts val="0"/>
              </a:spcBef>
              <a:buClr>
                <a:schemeClr val="tx2"/>
              </a:buClr>
              <a:buFont typeface="Wingdings" panose="05000000000000000000" pitchFamily="2" charset="2"/>
              <a:buChar char="§"/>
            </a:pPr>
            <a:r>
              <a:rPr lang="en-IN" sz="2000" dirty="0">
                <a:latin typeface="+mn-lt"/>
              </a:rPr>
              <a:t>PAN based Registration: PAN will be mandatory (except for Non-Resident)</a:t>
            </a:r>
          </a:p>
          <a:p>
            <a:pPr marL="285750" indent="-285750" algn="just">
              <a:spcBef>
                <a:spcPts val="0"/>
              </a:spcBef>
              <a:buClr>
                <a:schemeClr val="tx2"/>
              </a:buClr>
              <a:buFont typeface="Wingdings" panose="05000000000000000000" pitchFamily="2" charset="2"/>
              <a:buChar char="§"/>
            </a:pPr>
            <a:endParaRPr lang="en-IN" sz="2000" dirty="0">
              <a:latin typeface="+mn-lt"/>
            </a:endParaRPr>
          </a:p>
          <a:p>
            <a:pPr marL="285750" indent="-285750" algn="just">
              <a:spcBef>
                <a:spcPts val="0"/>
              </a:spcBef>
              <a:buClr>
                <a:schemeClr val="tx2"/>
              </a:buClr>
              <a:buFont typeface="Wingdings" panose="05000000000000000000" pitchFamily="2" charset="2"/>
              <a:buChar char="§"/>
            </a:pPr>
            <a:endParaRPr lang="en-IN" sz="2000" dirty="0">
              <a:latin typeface="+mn-lt"/>
            </a:endParaRPr>
          </a:p>
          <a:p>
            <a:pPr marL="285750" indent="-285750" algn="just">
              <a:spcBef>
                <a:spcPts val="0"/>
              </a:spcBef>
              <a:buClr>
                <a:schemeClr val="tx2"/>
              </a:buClr>
              <a:buFont typeface="Wingdings" panose="05000000000000000000" pitchFamily="2" charset="2"/>
              <a:buChar char="§"/>
            </a:pPr>
            <a:endParaRPr lang="en-IN" sz="2000" dirty="0">
              <a:latin typeface="+mn-lt"/>
            </a:endParaRPr>
          </a:p>
          <a:p>
            <a:pPr algn="just">
              <a:spcBef>
                <a:spcPts val="0"/>
              </a:spcBef>
              <a:buClr>
                <a:schemeClr val="tx2"/>
              </a:buClr>
            </a:pPr>
            <a:endParaRPr lang="en-IN" sz="2000" dirty="0">
              <a:latin typeface="+mn-lt"/>
            </a:endParaRPr>
          </a:p>
          <a:p>
            <a:pPr marL="285750" indent="-285750" algn="just">
              <a:lnSpc>
                <a:spcPct val="150000"/>
              </a:lnSpc>
              <a:spcBef>
                <a:spcPts val="0"/>
              </a:spcBef>
              <a:buClr>
                <a:schemeClr val="tx2"/>
              </a:buClr>
              <a:buFont typeface="Wingdings" panose="05000000000000000000" pitchFamily="2" charset="2"/>
              <a:buChar char="§"/>
            </a:pPr>
            <a:endParaRPr lang="en-IN" sz="2000" dirty="0">
              <a:latin typeface="+mn-lt"/>
            </a:endParaRPr>
          </a:p>
          <a:p>
            <a:pPr marL="285750" indent="-285750" algn="just">
              <a:lnSpc>
                <a:spcPct val="150000"/>
              </a:lnSpc>
              <a:spcBef>
                <a:spcPts val="0"/>
              </a:spcBef>
              <a:buClr>
                <a:schemeClr val="tx2"/>
              </a:buClr>
              <a:buFont typeface="Wingdings" panose="05000000000000000000" pitchFamily="2" charset="2"/>
              <a:buChar char="§"/>
            </a:pPr>
            <a:r>
              <a:rPr lang="en-IN" sz="2000" dirty="0">
                <a:latin typeface="+mn-lt"/>
              </a:rPr>
              <a:t>Place of Registration  -  “from where” Supplier makes a taxable supply of goods and/ or services</a:t>
            </a:r>
          </a:p>
          <a:p>
            <a:pPr marL="285750" indent="-285750" algn="just">
              <a:lnSpc>
                <a:spcPct val="150000"/>
              </a:lnSpc>
              <a:spcBef>
                <a:spcPts val="0"/>
              </a:spcBef>
              <a:buClr>
                <a:schemeClr val="tx2"/>
              </a:buClr>
              <a:buFont typeface="Wingdings" panose="05000000000000000000" pitchFamily="2" charset="2"/>
              <a:buChar char="§"/>
            </a:pPr>
            <a:r>
              <a:rPr lang="en-IN" sz="2000" dirty="0">
                <a:latin typeface="+mn-lt"/>
              </a:rPr>
              <a:t>Provision for Voluntary Registration</a:t>
            </a:r>
          </a:p>
          <a:p>
            <a:pPr marL="285750" indent="-285750" algn="just">
              <a:lnSpc>
                <a:spcPct val="150000"/>
              </a:lnSpc>
              <a:spcBef>
                <a:spcPts val="0"/>
              </a:spcBef>
              <a:buClr>
                <a:schemeClr val="tx2"/>
              </a:buClr>
              <a:buFont typeface="Wingdings" panose="05000000000000000000" pitchFamily="2" charset="2"/>
              <a:buChar char="§"/>
            </a:pPr>
            <a:r>
              <a:rPr lang="en-IN" sz="2000" dirty="0">
                <a:latin typeface="+mn-lt"/>
              </a:rPr>
              <a:t>Central/State Government specify persons exempted from obtaining registration</a:t>
            </a:r>
          </a:p>
          <a:p>
            <a:pPr marL="285750" indent="-285750" algn="just">
              <a:lnSpc>
                <a:spcPct val="150000"/>
              </a:lnSpc>
              <a:spcBef>
                <a:spcPts val="0"/>
              </a:spcBef>
              <a:buClr>
                <a:schemeClr val="tx2"/>
              </a:buClr>
              <a:buFont typeface="Wingdings" panose="05000000000000000000" pitchFamily="2" charset="2"/>
              <a:buChar char="§"/>
            </a:pPr>
            <a:r>
              <a:rPr lang="en-IN" sz="2000" dirty="0">
                <a:latin typeface="+mn-lt"/>
              </a:rPr>
              <a:t>Auto generation of provisional registration for existing assessee based on enrolment</a:t>
            </a:r>
          </a:p>
          <a:p>
            <a:pPr marL="285750" indent="-285750" algn="just">
              <a:lnSpc>
                <a:spcPct val="150000"/>
              </a:lnSpc>
              <a:spcBef>
                <a:spcPts val="0"/>
              </a:spcBef>
              <a:buClr>
                <a:schemeClr val="tx2"/>
              </a:buClr>
              <a:buFont typeface="Wingdings" panose="05000000000000000000" pitchFamily="2" charset="2"/>
              <a:buChar char="§"/>
            </a:pPr>
            <a:r>
              <a:rPr lang="en-IN" sz="2000" dirty="0">
                <a:latin typeface="+mn-lt"/>
              </a:rPr>
              <a:t>Proper officer has powers for </a:t>
            </a:r>
            <a:r>
              <a:rPr lang="en-IN" sz="2000" i="1" dirty="0" err="1">
                <a:latin typeface="+mn-lt"/>
              </a:rPr>
              <a:t>suo</a:t>
            </a:r>
            <a:r>
              <a:rPr lang="en-IN" sz="2000" i="1" dirty="0">
                <a:latin typeface="+mn-lt"/>
              </a:rPr>
              <a:t> moto</a:t>
            </a:r>
            <a:r>
              <a:rPr lang="en-IN" sz="2000" dirty="0">
                <a:latin typeface="+mn-lt"/>
              </a:rPr>
              <a:t> registrations in case of unregistered persons</a:t>
            </a:r>
          </a:p>
          <a:p>
            <a:pPr marL="285750" indent="-285750" algn="just">
              <a:lnSpc>
                <a:spcPct val="150000"/>
              </a:lnSpc>
              <a:spcBef>
                <a:spcPts val="0"/>
              </a:spcBef>
              <a:buClr>
                <a:schemeClr val="tx2"/>
              </a:buClr>
              <a:buFont typeface="Wingdings" panose="05000000000000000000" pitchFamily="2" charset="2"/>
              <a:buChar char="§"/>
            </a:pPr>
            <a:endParaRPr lang="en-IN" sz="2000" dirty="0">
              <a:latin typeface="+mn-lt"/>
            </a:endParaRPr>
          </a:p>
        </p:txBody>
      </p:sp>
      <p:grpSp>
        <p:nvGrpSpPr>
          <p:cNvPr id="8" name="Group 7"/>
          <p:cNvGrpSpPr/>
          <p:nvPr/>
        </p:nvGrpSpPr>
        <p:grpSpPr>
          <a:xfrm>
            <a:off x="1204874" y="1894565"/>
            <a:ext cx="9734473" cy="1160866"/>
            <a:chOff x="683568" y="1707654"/>
            <a:chExt cx="5029200" cy="1152128"/>
          </a:xfrm>
        </p:grpSpPr>
        <p:sp>
          <p:nvSpPr>
            <p:cNvPr id="9" name="TextBox 8"/>
            <p:cNvSpPr txBox="1"/>
            <p:nvPr/>
          </p:nvSpPr>
          <p:spPr>
            <a:xfrm>
              <a:off x="744161" y="2398117"/>
              <a:ext cx="666520" cy="461665"/>
            </a:xfrm>
            <a:prstGeom prst="rect">
              <a:avLst/>
            </a:prstGeom>
            <a:noFill/>
          </p:spPr>
          <p:txBody>
            <a:bodyPr wrap="square" rtlCol="0">
              <a:spAutoFit/>
            </a:bodyPr>
            <a:lstStyle/>
            <a:p>
              <a:r>
                <a:rPr lang="en-US" sz="1200" dirty="0"/>
                <a:t>State Code</a:t>
              </a:r>
              <a:endParaRPr lang="en-IN" sz="1200" dirty="0"/>
            </a:p>
          </p:txBody>
        </p:sp>
        <p:sp>
          <p:nvSpPr>
            <p:cNvPr id="10" name="Up Arrow 9"/>
            <p:cNvSpPr/>
            <p:nvPr/>
          </p:nvSpPr>
          <p:spPr bwMode="auto">
            <a:xfrm>
              <a:off x="865346" y="2139702"/>
              <a:ext cx="181778" cy="216024"/>
            </a:xfrm>
            <a:prstGeom prst="upArrow">
              <a:avLst/>
            </a:prstGeom>
            <a:solidFill>
              <a:srgbClr val="C000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IN" sz="2000" b="0" i="0" u="none" strike="noStrike" cap="none" normalizeH="0" baseline="0">
                <a:ln>
                  <a:noFill/>
                </a:ln>
                <a:solidFill>
                  <a:schemeClr val="tx1"/>
                </a:solidFill>
                <a:effectLst/>
                <a:latin typeface="Arial" charset="0"/>
              </a:endParaRPr>
            </a:p>
          </p:txBody>
        </p:sp>
        <p:sp>
          <p:nvSpPr>
            <p:cNvPr id="11" name="TextBox 10"/>
            <p:cNvSpPr txBox="1"/>
            <p:nvPr/>
          </p:nvSpPr>
          <p:spPr>
            <a:xfrm>
              <a:off x="2440758" y="2427734"/>
              <a:ext cx="666520" cy="276999"/>
            </a:xfrm>
            <a:prstGeom prst="rect">
              <a:avLst/>
            </a:prstGeom>
            <a:noFill/>
          </p:spPr>
          <p:txBody>
            <a:bodyPr wrap="square" rtlCol="0">
              <a:spAutoFit/>
            </a:bodyPr>
            <a:lstStyle/>
            <a:p>
              <a:r>
                <a:rPr lang="en-US" sz="1200" dirty="0"/>
                <a:t>PAN</a:t>
              </a:r>
              <a:endParaRPr lang="en-IN" sz="1200" dirty="0"/>
            </a:p>
          </p:txBody>
        </p:sp>
        <p:sp>
          <p:nvSpPr>
            <p:cNvPr id="12" name="Up Arrow 11"/>
            <p:cNvSpPr/>
            <p:nvPr/>
          </p:nvSpPr>
          <p:spPr bwMode="auto">
            <a:xfrm>
              <a:off x="2622537" y="2139702"/>
              <a:ext cx="181778" cy="216024"/>
            </a:xfrm>
            <a:prstGeom prst="upArrow">
              <a:avLst/>
            </a:prstGeom>
            <a:solidFill>
              <a:srgbClr val="C000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IN" sz="2000" b="0" i="0" u="none" strike="noStrike" cap="none" normalizeH="0" baseline="0">
                <a:ln>
                  <a:noFill/>
                </a:ln>
                <a:solidFill>
                  <a:schemeClr val="tx1"/>
                </a:solidFill>
                <a:effectLst/>
                <a:latin typeface="Arial" charset="0"/>
              </a:endParaRPr>
            </a:p>
          </p:txBody>
        </p:sp>
        <p:sp>
          <p:nvSpPr>
            <p:cNvPr id="13" name="TextBox 12"/>
            <p:cNvSpPr txBox="1"/>
            <p:nvPr/>
          </p:nvSpPr>
          <p:spPr>
            <a:xfrm>
              <a:off x="3955578" y="2355726"/>
              <a:ext cx="666520" cy="415498"/>
            </a:xfrm>
            <a:prstGeom prst="rect">
              <a:avLst/>
            </a:prstGeom>
            <a:noFill/>
          </p:spPr>
          <p:txBody>
            <a:bodyPr wrap="square" rtlCol="0">
              <a:spAutoFit/>
            </a:bodyPr>
            <a:lstStyle/>
            <a:p>
              <a:r>
                <a:rPr lang="en-US" sz="1050" dirty="0"/>
                <a:t>Business Vertical</a:t>
              </a:r>
              <a:endParaRPr lang="en-IN" sz="1050" dirty="0"/>
            </a:p>
          </p:txBody>
        </p:sp>
        <p:sp>
          <p:nvSpPr>
            <p:cNvPr id="14" name="Up Arrow 13"/>
            <p:cNvSpPr/>
            <p:nvPr/>
          </p:nvSpPr>
          <p:spPr bwMode="auto">
            <a:xfrm>
              <a:off x="4379727" y="2139702"/>
              <a:ext cx="181778" cy="216024"/>
            </a:xfrm>
            <a:prstGeom prst="upArrow">
              <a:avLst/>
            </a:prstGeom>
            <a:solidFill>
              <a:srgbClr val="C000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IN" sz="2000" b="0" i="0" u="none" strike="noStrike" cap="none" normalizeH="0" baseline="0">
                <a:ln>
                  <a:noFill/>
                </a:ln>
                <a:solidFill>
                  <a:schemeClr val="tx1"/>
                </a:solidFill>
                <a:effectLst/>
                <a:latin typeface="Arial" charset="0"/>
              </a:endParaRPr>
            </a:p>
          </p:txBody>
        </p:sp>
        <p:grpSp>
          <p:nvGrpSpPr>
            <p:cNvPr id="15" name="Group 14"/>
            <p:cNvGrpSpPr/>
            <p:nvPr/>
          </p:nvGrpSpPr>
          <p:grpSpPr>
            <a:xfrm>
              <a:off x="683568" y="1707654"/>
              <a:ext cx="4544458" cy="338554"/>
              <a:chOff x="395536" y="1923678"/>
              <a:chExt cx="5400600" cy="338554"/>
            </a:xfrm>
          </p:grpSpPr>
          <p:sp>
            <p:nvSpPr>
              <p:cNvPr id="22" name="TextBox 21"/>
              <p:cNvSpPr txBox="1"/>
              <p:nvPr/>
            </p:nvSpPr>
            <p:spPr>
              <a:xfrm>
                <a:off x="395536" y="1923678"/>
                <a:ext cx="360040" cy="338554"/>
              </a:xfrm>
              <a:prstGeom prst="rect">
                <a:avLst/>
              </a:prstGeom>
              <a:solidFill>
                <a:srgbClr val="FFC000"/>
              </a:solidFill>
              <a:ln w="3175">
                <a:solidFill>
                  <a:schemeClr val="tx1"/>
                </a:solidFill>
              </a:ln>
            </p:spPr>
            <p:txBody>
              <a:bodyPr wrap="square" rtlCol="0">
                <a:spAutoFit/>
              </a:bodyPr>
              <a:lstStyle/>
              <a:p>
                <a:r>
                  <a:rPr lang="en-US" sz="1600" dirty="0"/>
                  <a:t>X</a:t>
                </a:r>
                <a:endParaRPr lang="en-IN" sz="1600" dirty="0"/>
              </a:p>
            </p:txBody>
          </p:sp>
          <p:sp>
            <p:nvSpPr>
              <p:cNvPr id="23" name="TextBox 22"/>
              <p:cNvSpPr txBox="1"/>
              <p:nvPr/>
            </p:nvSpPr>
            <p:spPr>
              <a:xfrm>
                <a:off x="755576" y="1923678"/>
                <a:ext cx="360040" cy="338554"/>
              </a:xfrm>
              <a:prstGeom prst="rect">
                <a:avLst/>
              </a:prstGeom>
              <a:solidFill>
                <a:srgbClr val="FFC000"/>
              </a:solidFill>
              <a:ln w="3175">
                <a:solidFill>
                  <a:schemeClr val="tx1"/>
                </a:solidFill>
              </a:ln>
            </p:spPr>
            <p:txBody>
              <a:bodyPr wrap="square" rtlCol="0">
                <a:spAutoFit/>
              </a:bodyPr>
              <a:lstStyle/>
              <a:p>
                <a:r>
                  <a:rPr lang="en-US" sz="1600" dirty="0"/>
                  <a:t>X</a:t>
                </a:r>
                <a:endParaRPr lang="en-IN" sz="1600" dirty="0"/>
              </a:p>
            </p:txBody>
          </p:sp>
          <p:sp>
            <p:nvSpPr>
              <p:cNvPr id="24" name="TextBox 23"/>
              <p:cNvSpPr txBox="1"/>
              <p:nvPr/>
            </p:nvSpPr>
            <p:spPr>
              <a:xfrm>
                <a:off x="1115616" y="1923678"/>
                <a:ext cx="360040" cy="338554"/>
              </a:xfrm>
              <a:prstGeom prst="rect">
                <a:avLst/>
              </a:prstGeom>
              <a:solidFill>
                <a:srgbClr val="92D050"/>
              </a:solidFill>
              <a:ln w="3175">
                <a:solidFill>
                  <a:schemeClr val="tx1"/>
                </a:solidFill>
              </a:ln>
            </p:spPr>
            <p:txBody>
              <a:bodyPr wrap="square" rtlCol="0">
                <a:spAutoFit/>
              </a:bodyPr>
              <a:lstStyle/>
              <a:p>
                <a:r>
                  <a:rPr lang="en-US" sz="1600" dirty="0"/>
                  <a:t>X</a:t>
                </a:r>
                <a:endParaRPr lang="en-IN" sz="1600" dirty="0"/>
              </a:p>
            </p:txBody>
          </p:sp>
          <p:sp>
            <p:nvSpPr>
              <p:cNvPr id="25" name="TextBox 24"/>
              <p:cNvSpPr txBox="1"/>
              <p:nvPr/>
            </p:nvSpPr>
            <p:spPr>
              <a:xfrm>
                <a:off x="1475656" y="1923678"/>
                <a:ext cx="360040" cy="338554"/>
              </a:xfrm>
              <a:prstGeom prst="rect">
                <a:avLst/>
              </a:prstGeom>
              <a:solidFill>
                <a:srgbClr val="92D050"/>
              </a:solidFill>
              <a:ln w="3175">
                <a:solidFill>
                  <a:schemeClr val="tx1"/>
                </a:solidFill>
              </a:ln>
            </p:spPr>
            <p:txBody>
              <a:bodyPr wrap="square" rtlCol="0">
                <a:spAutoFit/>
              </a:bodyPr>
              <a:lstStyle/>
              <a:p>
                <a:r>
                  <a:rPr lang="en-US" sz="1600" dirty="0"/>
                  <a:t>X</a:t>
                </a:r>
                <a:endParaRPr lang="en-IN" sz="1600" dirty="0"/>
              </a:p>
            </p:txBody>
          </p:sp>
          <p:sp>
            <p:nvSpPr>
              <p:cNvPr id="26" name="TextBox 25"/>
              <p:cNvSpPr txBox="1"/>
              <p:nvPr/>
            </p:nvSpPr>
            <p:spPr>
              <a:xfrm>
                <a:off x="3635896" y="1923678"/>
                <a:ext cx="360040" cy="338554"/>
              </a:xfrm>
              <a:prstGeom prst="rect">
                <a:avLst/>
              </a:prstGeom>
              <a:solidFill>
                <a:srgbClr val="92D050"/>
              </a:solidFill>
              <a:ln w="3175">
                <a:solidFill>
                  <a:schemeClr val="tx1"/>
                </a:solidFill>
              </a:ln>
            </p:spPr>
            <p:txBody>
              <a:bodyPr wrap="square" rtlCol="0">
                <a:spAutoFit/>
              </a:bodyPr>
              <a:lstStyle/>
              <a:p>
                <a:r>
                  <a:rPr lang="en-US" sz="1600" dirty="0"/>
                  <a:t>X</a:t>
                </a:r>
                <a:endParaRPr lang="en-IN" sz="1600" dirty="0"/>
              </a:p>
            </p:txBody>
          </p:sp>
          <p:sp>
            <p:nvSpPr>
              <p:cNvPr id="27" name="TextBox 26"/>
              <p:cNvSpPr txBox="1"/>
              <p:nvPr/>
            </p:nvSpPr>
            <p:spPr>
              <a:xfrm>
                <a:off x="1835696" y="1923678"/>
                <a:ext cx="360040" cy="338554"/>
              </a:xfrm>
              <a:prstGeom prst="rect">
                <a:avLst/>
              </a:prstGeom>
              <a:solidFill>
                <a:srgbClr val="92D050"/>
              </a:solidFill>
              <a:ln w="3175">
                <a:solidFill>
                  <a:schemeClr val="tx1"/>
                </a:solidFill>
              </a:ln>
            </p:spPr>
            <p:txBody>
              <a:bodyPr wrap="square" rtlCol="0">
                <a:spAutoFit/>
              </a:bodyPr>
              <a:lstStyle/>
              <a:p>
                <a:r>
                  <a:rPr lang="en-US" sz="1600" dirty="0"/>
                  <a:t>X</a:t>
                </a:r>
                <a:endParaRPr lang="en-IN" sz="1600" dirty="0"/>
              </a:p>
            </p:txBody>
          </p:sp>
          <p:sp>
            <p:nvSpPr>
              <p:cNvPr id="28" name="TextBox 27"/>
              <p:cNvSpPr txBox="1"/>
              <p:nvPr/>
            </p:nvSpPr>
            <p:spPr>
              <a:xfrm>
                <a:off x="2195736" y="1923678"/>
                <a:ext cx="360040" cy="338554"/>
              </a:xfrm>
              <a:prstGeom prst="rect">
                <a:avLst/>
              </a:prstGeom>
              <a:solidFill>
                <a:srgbClr val="92D050"/>
              </a:solidFill>
              <a:ln w="3175">
                <a:solidFill>
                  <a:schemeClr val="tx1"/>
                </a:solidFill>
              </a:ln>
            </p:spPr>
            <p:txBody>
              <a:bodyPr wrap="square" rtlCol="0">
                <a:spAutoFit/>
              </a:bodyPr>
              <a:lstStyle/>
              <a:p>
                <a:r>
                  <a:rPr lang="en-US" sz="1600" dirty="0"/>
                  <a:t>X</a:t>
                </a:r>
                <a:endParaRPr lang="en-IN" sz="1600" dirty="0"/>
              </a:p>
            </p:txBody>
          </p:sp>
          <p:sp>
            <p:nvSpPr>
              <p:cNvPr id="29" name="TextBox 28"/>
              <p:cNvSpPr txBox="1"/>
              <p:nvPr/>
            </p:nvSpPr>
            <p:spPr>
              <a:xfrm>
                <a:off x="2555776" y="1923678"/>
                <a:ext cx="360040" cy="338554"/>
              </a:xfrm>
              <a:prstGeom prst="rect">
                <a:avLst/>
              </a:prstGeom>
              <a:solidFill>
                <a:srgbClr val="92D050"/>
              </a:solidFill>
              <a:ln w="3175">
                <a:solidFill>
                  <a:schemeClr val="tx1"/>
                </a:solidFill>
              </a:ln>
            </p:spPr>
            <p:txBody>
              <a:bodyPr wrap="square" rtlCol="0">
                <a:spAutoFit/>
              </a:bodyPr>
              <a:lstStyle/>
              <a:p>
                <a:r>
                  <a:rPr lang="en-US" sz="1600" dirty="0"/>
                  <a:t>X</a:t>
                </a:r>
                <a:endParaRPr lang="en-IN" sz="1600" dirty="0"/>
              </a:p>
            </p:txBody>
          </p:sp>
          <p:sp>
            <p:nvSpPr>
              <p:cNvPr id="30" name="TextBox 29"/>
              <p:cNvSpPr txBox="1"/>
              <p:nvPr/>
            </p:nvSpPr>
            <p:spPr>
              <a:xfrm>
                <a:off x="2915816" y="1923678"/>
                <a:ext cx="360040" cy="338554"/>
              </a:xfrm>
              <a:prstGeom prst="rect">
                <a:avLst/>
              </a:prstGeom>
              <a:solidFill>
                <a:srgbClr val="92D050"/>
              </a:solidFill>
              <a:ln w="3175">
                <a:solidFill>
                  <a:schemeClr val="tx1"/>
                </a:solidFill>
              </a:ln>
            </p:spPr>
            <p:txBody>
              <a:bodyPr wrap="square" rtlCol="0">
                <a:spAutoFit/>
              </a:bodyPr>
              <a:lstStyle/>
              <a:p>
                <a:r>
                  <a:rPr lang="en-US" sz="1600" dirty="0"/>
                  <a:t>X</a:t>
                </a:r>
                <a:endParaRPr lang="en-IN" sz="1600" dirty="0"/>
              </a:p>
            </p:txBody>
          </p:sp>
          <p:sp>
            <p:nvSpPr>
              <p:cNvPr id="31" name="TextBox 30"/>
              <p:cNvSpPr txBox="1"/>
              <p:nvPr/>
            </p:nvSpPr>
            <p:spPr>
              <a:xfrm>
                <a:off x="3292221" y="1923678"/>
                <a:ext cx="327309" cy="338554"/>
              </a:xfrm>
              <a:prstGeom prst="rect">
                <a:avLst/>
              </a:prstGeom>
              <a:solidFill>
                <a:srgbClr val="92D050"/>
              </a:solidFill>
              <a:ln w="3175">
                <a:solidFill>
                  <a:schemeClr val="tx1"/>
                </a:solidFill>
              </a:ln>
            </p:spPr>
            <p:txBody>
              <a:bodyPr wrap="square" rtlCol="0">
                <a:spAutoFit/>
              </a:bodyPr>
              <a:lstStyle/>
              <a:p>
                <a:r>
                  <a:rPr lang="en-US" sz="1600" dirty="0"/>
                  <a:t>X</a:t>
                </a:r>
                <a:endParaRPr lang="en-IN" sz="1600" dirty="0"/>
              </a:p>
            </p:txBody>
          </p:sp>
          <p:sp>
            <p:nvSpPr>
              <p:cNvPr id="32" name="TextBox 31"/>
              <p:cNvSpPr txBox="1"/>
              <p:nvPr/>
            </p:nvSpPr>
            <p:spPr>
              <a:xfrm>
                <a:off x="5076056" y="1923678"/>
                <a:ext cx="360040" cy="338554"/>
              </a:xfrm>
              <a:prstGeom prst="rect">
                <a:avLst/>
              </a:prstGeom>
              <a:noFill/>
              <a:ln w="3175">
                <a:solidFill>
                  <a:schemeClr val="tx1"/>
                </a:solidFill>
              </a:ln>
            </p:spPr>
            <p:txBody>
              <a:bodyPr wrap="square" rtlCol="0">
                <a:spAutoFit/>
              </a:bodyPr>
              <a:lstStyle/>
              <a:p>
                <a:r>
                  <a:rPr lang="en-US" sz="1600" dirty="0"/>
                  <a:t>X</a:t>
                </a:r>
                <a:endParaRPr lang="en-IN" sz="1600" dirty="0"/>
              </a:p>
            </p:txBody>
          </p:sp>
          <p:sp>
            <p:nvSpPr>
              <p:cNvPr id="33" name="TextBox 32"/>
              <p:cNvSpPr txBox="1"/>
              <p:nvPr/>
            </p:nvSpPr>
            <p:spPr>
              <a:xfrm>
                <a:off x="4716016" y="1923678"/>
                <a:ext cx="360040" cy="338554"/>
              </a:xfrm>
              <a:prstGeom prst="rect">
                <a:avLst/>
              </a:prstGeom>
              <a:solidFill>
                <a:srgbClr val="00B0F0"/>
              </a:solidFill>
              <a:ln w="3175">
                <a:solidFill>
                  <a:schemeClr val="tx1"/>
                </a:solidFill>
              </a:ln>
            </p:spPr>
            <p:txBody>
              <a:bodyPr wrap="square" rtlCol="0">
                <a:spAutoFit/>
              </a:bodyPr>
              <a:lstStyle/>
              <a:p>
                <a:r>
                  <a:rPr lang="en-US" sz="1600" dirty="0"/>
                  <a:t>X</a:t>
                </a:r>
                <a:endParaRPr lang="en-IN" sz="1600" dirty="0"/>
              </a:p>
            </p:txBody>
          </p:sp>
          <p:sp>
            <p:nvSpPr>
              <p:cNvPr id="34" name="TextBox 33"/>
              <p:cNvSpPr txBox="1"/>
              <p:nvPr/>
            </p:nvSpPr>
            <p:spPr>
              <a:xfrm>
                <a:off x="3995936" y="1923678"/>
                <a:ext cx="360040" cy="338554"/>
              </a:xfrm>
              <a:prstGeom prst="rect">
                <a:avLst/>
              </a:prstGeom>
              <a:solidFill>
                <a:srgbClr val="92D050"/>
              </a:solidFill>
              <a:ln w="3175">
                <a:solidFill>
                  <a:schemeClr val="tx1"/>
                </a:solidFill>
              </a:ln>
            </p:spPr>
            <p:txBody>
              <a:bodyPr wrap="square" rtlCol="0">
                <a:spAutoFit/>
              </a:bodyPr>
              <a:lstStyle/>
              <a:p>
                <a:r>
                  <a:rPr lang="en-US" sz="1600" dirty="0"/>
                  <a:t>X</a:t>
                </a:r>
                <a:endParaRPr lang="en-IN" sz="1600" dirty="0"/>
              </a:p>
            </p:txBody>
          </p:sp>
          <p:sp>
            <p:nvSpPr>
              <p:cNvPr id="35" name="TextBox 34"/>
              <p:cNvSpPr txBox="1"/>
              <p:nvPr/>
            </p:nvSpPr>
            <p:spPr>
              <a:xfrm>
                <a:off x="4355976" y="1923678"/>
                <a:ext cx="360040" cy="338554"/>
              </a:xfrm>
              <a:prstGeom prst="rect">
                <a:avLst/>
              </a:prstGeom>
              <a:solidFill>
                <a:srgbClr val="92D050"/>
              </a:solidFill>
              <a:ln w="3175">
                <a:solidFill>
                  <a:schemeClr val="tx1"/>
                </a:solidFill>
              </a:ln>
            </p:spPr>
            <p:txBody>
              <a:bodyPr wrap="square" rtlCol="0">
                <a:spAutoFit/>
              </a:bodyPr>
              <a:lstStyle/>
              <a:p>
                <a:r>
                  <a:rPr lang="en-US" sz="1600" dirty="0"/>
                  <a:t>X</a:t>
                </a:r>
                <a:endParaRPr lang="en-IN" sz="1600" dirty="0"/>
              </a:p>
            </p:txBody>
          </p:sp>
          <p:sp>
            <p:nvSpPr>
              <p:cNvPr id="36" name="TextBox 35"/>
              <p:cNvSpPr txBox="1"/>
              <p:nvPr/>
            </p:nvSpPr>
            <p:spPr>
              <a:xfrm>
                <a:off x="5436096" y="1923678"/>
                <a:ext cx="360040" cy="338554"/>
              </a:xfrm>
              <a:prstGeom prst="rect">
                <a:avLst/>
              </a:prstGeom>
              <a:solidFill>
                <a:srgbClr val="FFFF00"/>
              </a:solidFill>
              <a:ln w="3175">
                <a:solidFill>
                  <a:schemeClr val="tx1"/>
                </a:solidFill>
              </a:ln>
            </p:spPr>
            <p:txBody>
              <a:bodyPr wrap="square" rtlCol="0">
                <a:spAutoFit/>
              </a:bodyPr>
              <a:lstStyle/>
              <a:p>
                <a:r>
                  <a:rPr lang="en-US" sz="1600" dirty="0"/>
                  <a:t>X</a:t>
                </a:r>
                <a:endParaRPr lang="en-IN" sz="1600" dirty="0"/>
              </a:p>
            </p:txBody>
          </p:sp>
        </p:grpSp>
        <p:sp>
          <p:nvSpPr>
            <p:cNvPr id="16" name="TextBox 15"/>
            <p:cNvSpPr txBox="1"/>
            <p:nvPr/>
          </p:nvSpPr>
          <p:spPr>
            <a:xfrm>
              <a:off x="4561505" y="2499742"/>
              <a:ext cx="666520" cy="253916"/>
            </a:xfrm>
            <a:prstGeom prst="rect">
              <a:avLst/>
            </a:prstGeom>
            <a:noFill/>
          </p:spPr>
          <p:txBody>
            <a:bodyPr wrap="square" rtlCol="0">
              <a:spAutoFit/>
            </a:bodyPr>
            <a:lstStyle/>
            <a:p>
              <a:r>
                <a:rPr lang="en-US" sz="1050" dirty="0"/>
                <a:t>Blank</a:t>
              </a:r>
              <a:endParaRPr lang="en-IN" sz="1050" dirty="0"/>
            </a:p>
          </p:txBody>
        </p:sp>
        <p:sp>
          <p:nvSpPr>
            <p:cNvPr id="17" name="Up Arrow 16"/>
            <p:cNvSpPr/>
            <p:nvPr/>
          </p:nvSpPr>
          <p:spPr bwMode="auto">
            <a:xfrm>
              <a:off x="4682691" y="2139702"/>
              <a:ext cx="181778" cy="216024"/>
            </a:xfrm>
            <a:prstGeom prst="upArrow">
              <a:avLst/>
            </a:prstGeom>
            <a:solidFill>
              <a:srgbClr val="C000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IN" sz="2000" b="0" i="0" u="none" strike="noStrike" cap="none" normalizeH="0" baseline="0">
                <a:ln>
                  <a:noFill/>
                </a:ln>
                <a:solidFill>
                  <a:schemeClr val="tx1"/>
                </a:solidFill>
                <a:effectLst/>
                <a:latin typeface="Arial" charset="0"/>
              </a:endParaRPr>
            </a:p>
          </p:txBody>
        </p:sp>
        <p:sp>
          <p:nvSpPr>
            <p:cNvPr id="18" name="TextBox 17"/>
            <p:cNvSpPr txBox="1"/>
            <p:nvPr/>
          </p:nvSpPr>
          <p:spPr>
            <a:xfrm>
              <a:off x="4925062" y="2499742"/>
              <a:ext cx="787706" cy="272644"/>
            </a:xfrm>
            <a:prstGeom prst="rect">
              <a:avLst/>
            </a:prstGeom>
            <a:noFill/>
          </p:spPr>
          <p:txBody>
            <a:bodyPr wrap="square" rtlCol="0">
              <a:spAutoFit/>
            </a:bodyPr>
            <a:lstStyle/>
            <a:p>
              <a:r>
                <a:rPr lang="en-US" sz="1050" dirty="0"/>
                <a:t>Check-sum</a:t>
              </a:r>
              <a:endParaRPr lang="en-IN" sz="1050" dirty="0"/>
            </a:p>
          </p:txBody>
        </p:sp>
        <p:sp>
          <p:nvSpPr>
            <p:cNvPr id="21" name="Up Arrow 20"/>
            <p:cNvSpPr/>
            <p:nvPr/>
          </p:nvSpPr>
          <p:spPr bwMode="auto">
            <a:xfrm>
              <a:off x="5046248" y="2139702"/>
              <a:ext cx="181778" cy="216024"/>
            </a:xfrm>
            <a:prstGeom prst="upArrow">
              <a:avLst/>
            </a:prstGeom>
            <a:solidFill>
              <a:srgbClr val="C000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IN" sz="20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9375451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236538"/>
            <a:ext cx="8761413" cy="827087"/>
          </a:xfrm>
        </p:spPr>
        <p:txBody>
          <a:bodyPr rtlCol="0">
            <a:noAutofit/>
          </a:bodyPr>
          <a:lstStyle/>
          <a:p>
            <a:pPr eaLnBrk="1" fontAlgn="auto" hangingPunct="1">
              <a:spcAft>
                <a:spcPts val="0"/>
              </a:spcAft>
              <a:defRPr/>
            </a:pPr>
            <a:r>
              <a:rPr lang="en-IN" sz="3200" dirty="0"/>
              <a:t>Process to obtain Registration – Sec 23</a:t>
            </a:r>
            <a:endParaRPr lang="en-IN" dirty="0"/>
          </a:p>
        </p:txBody>
      </p:sp>
      <p:sp>
        <p:nvSpPr>
          <p:cNvPr id="16387" name="Content Placeholder 2"/>
          <p:cNvSpPr>
            <a:spLocks noGrp="1"/>
          </p:cNvSpPr>
          <p:nvPr>
            <p:ph idx="1"/>
          </p:nvPr>
        </p:nvSpPr>
        <p:spPr>
          <a:xfrm>
            <a:off x="528638" y="1323277"/>
            <a:ext cx="11181142" cy="5036580"/>
          </a:xfrm>
        </p:spPr>
        <p:txBody>
          <a:bodyPr/>
          <a:lstStyle/>
          <a:p>
            <a:pPr marL="342900" lvl="1" indent="-342900" algn="just" eaLnBrk="1" hangingPunct="1">
              <a:spcBef>
                <a:spcPts val="0"/>
              </a:spcBef>
              <a:buFont typeface="Wingdings" panose="05000000000000000000" pitchFamily="2" charset="2"/>
              <a:buChar char="§"/>
              <a:defRPr/>
            </a:pPr>
            <a:r>
              <a:rPr lang="en-IN" altLang="en-US" sz="2200" b="1" dirty="0">
                <a:ea typeface="Cambria Math" panose="02040503050406030204" pitchFamily="18" charset="0"/>
                <a:cs typeface="Cambria Math" panose="02040503050406030204" pitchFamily="18" charset="0"/>
              </a:rPr>
              <a:t>Schedule V </a:t>
            </a:r>
            <a:r>
              <a:rPr lang="en-IN" altLang="en-US" sz="2200" dirty="0">
                <a:ea typeface="Cambria Math" panose="02040503050406030204" pitchFamily="18" charset="0"/>
                <a:cs typeface="Cambria Math" panose="02040503050406030204" pitchFamily="18" charset="0"/>
              </a:rPr>
              <a:t>provides for persons liable for registration</a:t>
            </a: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Application to be filed online within 30 days</a:t>
            </a: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Application can also be filed through TRP or FC</a:t>
            </a: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Scanned documents to be attached</a:t>
            </a: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Status of the Application – Acceptance / Query</a:t>
            </a: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Rejection only after giving opportunity of being heard</a:t>
            </a: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Rejection of Application under CGST will be a deemed rejection under SGST and vice-versa</a:t>
            </a: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Deemed Approval, if no query</a:t>
            </a: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a:xfrm>
            <a:off x="0" y="6553200"/>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84</a:t>
            </a:fld>
            <a:endParaRPr lang="en-IN" altLang="en-US">
              <a:solidFill>
                <a:schemeClr val="bg1"/>
              </a:solidFill>
            </a:endParaRPr>
          </a:p>
        </p:txBody>
      </p:sp>
    </p:spTree>
    <p:extLst>
      <p:ext uri="{BB962C8B-B14F-4D97-AF65-F5344CB8AC3E}">
        <p14:creationId xmlns:p14="http://schemas.microsoft.com/office/powerpoint/2010/main" val="141894816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Registration Special Provisions</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542285" y="1349754"/>
            <a:ext cx="10356850" cy="5036580"/>
          </a:xfrm>
        </p:spPr>
        <p:txBody>
          <a:bodyPr/>
          <a:lstStyle/>
          <a:p>
            <a:pPr marL="342900" lvl="1" indent="-342900" algn="just" eaLnBrk="1" hangingPunct="1">
              <a:lnSpc>
                <a:spcPct val="150000"/>
              </a:lnSpc>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a:xfrm>
            <a:off x="0" y="6553200"/>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85</a:t>
            </a:fld>
            <a:endParaRPr lang="en-IN" altLang="en-US">
              <a:solidFill>
                <a:schemeClr val="bg1"/>
              </a:solidFill>
            </a:endParaRPr>
          </a:p>
        </p:txBody>
      </p:sp>
      <p:graphicFrame>
        <p:nvGraphicFramePr>
          <p:cNvPr id="8" name="Content Placeholder 6"/>
          <p:cNvGraphicFramePr>
            <a:graphicFrameLocks/>
          </p:cNvGraphicFramePr>
          <p:nvPr>
            <p:extLst>
              <p:ext uri="{D42A27DB-BD31-4B8C-83A1-F6EECF244321}">
                <p14:modId xmlns:p14="http://schemas.microsoft.com/office/powerpoint/2010/main" val="1828718827"/>
              </p:ext>
            </p:extLst>
          </p:nvPr>
        </p:nvGraphicFramePr>
        <p:xfrm>
          <a:off x="1641428" y="1602860"/>
          <a:ext cx="8909145" cy="47433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3372187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236538"/>
            <a:ext cx="8761413" cy="827087"/>
          </a:xfrm>
        </p:spPr>
        <p:txBody>
          <a:bodyPr rtlCol="0">
            <a:noAutofit/>
          </a:bodyPr>
          <a:lstStyle/>
          <a:p>
            <a:pPr eaLnBrk="1" fontAlgn="auto" hangingPunct="1">
              <a:spcAft>
                <a:spcPts val="0"/>
              </a:spcAft>
              <a:defRPr/>
            </a:pPr>
            <a:r>
              <a:rPr lang="en-IN" sz="3200" dirty="0"/>
              <a:t>Registration Provisions, Non-Resident Taxable Person – Sec 24</a:t>
            </a:r>
            <a:endParaRPr lang="en-IN" dirty="0"/>
          </a:p>
        </p:txBody>
      </p:sp>
      <p:sp>
        <p:nvSpPr>
          <p:cNvPr id="3" name="Footer Placeholder 2"/>
          <p:cNvSpPr>
            <a:spLocks noGrp="1"/>
          </p:cNvSpPr>
          <p:nvPr>
            <p:ph type="ftr" sz="quarter" idx="11"/>
          </p:nvPr>
        </p:nvSpPr>
        <p:spPr>
          <a:xfrm>
            <a:off x="0" y="6553200"/>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86</a:t>
            </a:fld>
            <a:endParaRPr lang="en-IN" altLang="en-US">
              <a:solidFill>
                <a:schemeClr val="bg1"/>
              </a:solidFill>
            </a:endParaRPr>
          </a:p>
        </p:txBody>
      </p:sp>
      <p:graphicFrame>
        <p:nvGraphicFramePr>
          <p:cNvPr id="9" name="Content Placeholder 5"/>
          <p:cNvGraphicFramePr>
            <a:graphicFrameLocks noGrp="1"/>
          </p:cNvGraphicFramePr>
          <p:nvPr>
            <p:ph idx="1"/>
            <p:extLst>
              <p:ext uri="{D42A27DB-BD31-4B8C-83A1-F6EECF244321}">
                <p14:modId xmlns:p14="http://schemas.microsoft.com/office/powerpoint/2010/main" val="914693173"/>
              </p:ext>
            </p:extLst>
          </p:nvPr>
        </p:nvGraphicFramePr>
        <p:xfrm>
          <a:off x="1216025" y="1405719"/>
          <a:ext cx="9865957" cy="49950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25194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graphicEl>
                                              <a:dgm id="{6894523D-4FC8-4827-A858-33AFD3B41B54}"/>
                                            </p:graphicEl>
                                          </p:spTgt>
                                        </p:tgtEl>
                                        <p:attrNameLst>
                                          <p:attrName>style.visibility</p:attrName>
                                        </p:attrNameLst>
                                      </p:cBhvr>
                                      <p:to>
                                        <p:strVal val="visible"/>
                                      </p:to>
                                    </p:set>
                                    <p:animEffect transition="in" filter="fade">
                                      <p:cBhvr>
                                        <p:cTn id="7" dur="500"/>
                                        <p:tgtEl>
                                          <p:spTgt spid="9">
                                            <p:graphicEl>
                                              <a:dgm id="{6894523D-4FC8-4827-A858-33AFD3B41B54}"/>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graphicEl>
                                              <a:dgm id="{C42BF436-2741-4685-818A-B45D71C88896}"/>
                                            </p:graphicEl>
                                          </p:spTgt>
                                        </p:tgtEl>
                                        <p:attrNameLst>
                                          <p:attrName>style.visibility</p:attrName>
                                        </p:attrNameLst>
                                      </p:cBhvr>
                                      <p:to>
                                        <p:strVal val="visible"/>
                                      </p:to>
                                    </p:set>
                                    <p:animEffect transition="in" filter="fade">
                                      <p:cBhvr>
                                        <p:cTn id="12" dur="500"/>
                                        <p:tgtEl>
                                          <p:spTgt spid="9">
                                            <p:graphicEl>
                                              <a:dgm id="{C42BF436-2741-4685-818A-B45D71C88896}"/>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graphicEl>
                                              <a:dgm id="{DDAAA869-CAB4-49AE-89B0-454DCC95B7F3}"/>
                                            </p:graphicEl>
                                          </p:spTgt>
                                        </p:tgtEl>
                                        <p:attrNameLst>
                                          <p:attrName>style.visibility</p:attrName>
                                        </p:attrNameLst>
                                      </p:cBhvr>
                                      <p:to>
                                        <p:strVal val="visible"/>
                                      </p:to>
                                    </p:set>
                                    <p:animEffect transition="in" filter="fade">
                                      <p:cBhvr>
                                        <p:cTn id="17" dur="500"/>
                                        <p:tgtEl>
                                          <p:spTgt spid="9">
                                            <p:graphicEl>
                                              <a:dgm id="{DDAAA869-CAB4-49AE-89B0-454DCC95B7F3}"/>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graphicEl>
                                              <a:dgm id="{624F7AE2-C2EB-41CA-9983-0106E2626E49}"/>
                                            </p:graphicEl>
                                          </p:spTgt>
                                        </p:tgtEl>
                                        <p:attrNameLst>
                                          <p:attrName>style.visibility</p:attrName>
                                        </p:attrNameLst>
                                      </p:cBhvr>
                                      <p:to>
                                        <p:strVal val="visible"/>
                                      </p:to>
                                    </p:set>
                                    <p:animEffect transition="in" filter="fade">
                                      <p:cBhvr>
                                        <p:cTn id="22" dur="500"/>
                                        <p:tgtEl>
                                          <p:spTgt spid="9">
                                            <p:graphicEl>
                                              <a:dgm id="{624F7AE2-C2EB-41CA-9983-0106E2626E49}"/>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graphicEl>
                                              <a:dgm id="{50A5C616-4F99-4F5B-877B-24C1AEEF0849}"/>
                                            </p:graphicEl>
                                          </p:spTgt>
                                        </p:tgtEl>
                                        <p:attrNameLst>
                                          <p:attrName>style.visibility</p:attrName>
                                        </p:attrNameLst>
                                      </p:cBhvr>
                                      <p:to>
                                        <p:strVal val="visible"/>
                                      </p:to>
                                    </p:set>
                                    <p:animEffect transition="in" filter="fade">
                                      <p:cBhvr>
                                        <p:cTn id="27" dur="500"/>
                                        <p:tgtEl>
                                          <p:spTgt spid="9">
                                            <p:graphicEl>
                                              <a:dgm id="{50A5C616-4F99-4F5B-877B-24C1AEEF0849}"/>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graphicEl>
                                              <a:dgm id="{9B5EFDB8-DDA9-49C0-9F20-BFD372CCBEB0}"/>
                                            </p:graphicEl>
                                          </p:spTgt>
                                        </p:tgtEl>
                                        <p:attrNameLst>
                                          <p:attrName>style.visibility</p:attrName>
                                        </p:attrNameLst>
                                      </p:cBhvr>
                                      <p:to>
                                        <p:strVal val="visible"/>
                                      </p:to>
                                    </p:set>
                                    <p:animEffect transition="in" filter="fade">
                                      <p:cBhvr>
                                        <p:cTn id="32" dur="500"/>
                                        <p:tgtEl>
                                          <p:spTgt spid="9">
                                            <p:graphicEl>
                                              <a:dgm id="{9B5EFDB8-DDA9-49C0-9F20-BFD372CCBEB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one"/>
        </p:bldSub>
      </p:bldGraphic>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236538"/>
            <a:ext cx="8761413" cy="827087"/>
          </a:xfrm>
        </p:spPr>
        <p:txBody>
          <a:bodyPr rtlCol="0">
            <a:noAutofit/>
          </a:bodyPr>
          <a:lstStyle/>
          <a:p>
            <a:pPr eaLnBrk="1" fontAlgn="auto" hangingPunct="1">
              <a:spcAft>
                <a:spcPts val="0"/>
              </a:spcAft>
              <a:defRPr/>
            </a:pPr>
            <a:r>
              <a:rPr lang="en-IN" sz="3200" dirty="0"/>
              <a:t>Amendment in Registration – Sec 25</a:t>
            </a:r>
            <a:endParaRPr lang="en-IN" dirty="0"/>
          </a:p>
        </p:txBody>
      </p:sp>
      <p:sp>
        <p:nvSpPr>
          <p:cNvPr id="16387" name="Content Placeholder 2"/>
          <p:cNvSpPr>
            <a:spLocks noGrp="1"/>
          </p:cNvSpPr>
          <p:nvPr>
            <p:ph idx="1"/>
          </p:nvPr>
        </p:nvSpPr>
        <p:spPr>
          <a:xfrm>
            <a:off x="624172" y="1721336"/>
            <a:ext cx="10566116" cy="3724120"/>
          </a:xfrm>
        </p:spPr>
        <p:txBody>
          <a:bodyPr/>
          <a:lstStyle/>
          <a:p>
            <a:pPr marL="342900" lvl="1" indent="-342900"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Any change in registration has to be informed</a:t>
            </a: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Proper officer may approve/reject amendment</a:t>
            </a: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No rejection without giving an opportunity of being heard</a:t>
            </a: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Rejection of amendment under CGST will be a deemed rejection under SGST and vice-a-versa</a:t>
            </a: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a:xfrm>
            <a:off x="0" y="6553200"/>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87</a:t>
            </a:fld>
            <a:endParaRPr lang="en-IN" altLang="en-US">
              <a:solidFill>
                <a:schemeClr val="bg1"/>
              </a:solidFill>
            </a:endParaRPr>
          </a:p>
        </p:txBody>
      </p:sp>
    </p:spTree>
    <p:extLst>
      <p:ext uri="{BB962C8B-B14F-4D97-AF65-F5344CB8AC3E}">
        <p14:creationId xmlns:p14="http://schemas.microsoft.com/office/powerpoint/2010/main" val="318264386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265566"/>
            <a:ext cx="8761413" cy="827087"/>
          </a:xfrm>
        </p:spPr>
        <p:txBody>
          <a:bodyPr rtlCol="0">
            <a:noAutofit/>
          </a:bodyPr>
          <a:lstStyle/>
          <a:p>
            <a:pPr eaLnBrk="1" fontAlgn="auto" hangingPunct="1">
              <a:spcAft>
                <a:spcPts val="0"/>
              </a:spcAft>
              <a:defRPr/>
            </a:pPr>
            <a:r>
              <a:rPr lang="en-IN" sz="3200" dirty="0"/>
              <a:t>Cancellation of Registration – Sec 26</a:t>
            </a:r>
            <a:br>
              <a:rPr lang="en-IN" sz="3200" dirty="0"/>
            </a:br>
            <a:r>
              <a:rPr lang="en-IN" sz="2400" dirty="0"/>
              <a:t>Reasons for cancellation</a:t>
            </a:r>
            <a:endParaRPr lang="en-IN" dirty="0"/>
          </a:p>
        </p:txBody>
      </p:sp>
      <p:sp>
        <p:nvSpPr>
          <p:cNvPr id="16387" name="Content Placeholder 2"/>
          <p:cNvSpPr>
            <a:spLocks noGrp="1"/>
          </p:cNvSpPr>
          <p:nvPr>
            <p:ph idx="1"/>
          </p:nvPr>
        </p:nvSpPr>
        <p:spPr>
          <a:xfrm>
            <a:off x="542285" y="1339198"/>
            <a:ext cx="10967544" cy="5198080"/>
          </a:xfrm>
        </p:spPr>
        <p:txBody>
          <a:bodyPr/>
          <a:lstStyle/>
          <a:p>
            <a:pPr marL="742950" lvl="2" indent="-342900" algn="just" eaLnBrk="1" hangingPunct="1">
              <a:spcBef>
                <a:spcPts val="1200"/>
              </a:spcBef>
              <a:buFont typeface="Arial" pitchFamily="34" charset="0"/>
              <a:buChar char="•"/>
              <a:defRPr/>
            </a:pPr>
            <a:r>
              <a:rPr lang="en-US" altLang="en-US" sz="2200" dirty="0">
                <a:ea typeface="Cambria Math" panose="02040503050406030204" pitchFamily="18" charset="0"/>
                <a:cs typeface="Cambria Math" panose="02040503050406030204" pitchFamily="18" charset="0"/>
              </a:rPr>
              <a:t>Transfer of business or discontinuation of business</a:t>
            </a:r>
          </a:p>
          <a:p>
            <a:pPr marL="742950" lvl="2" indent="-342900" algn="just" eaLnBrk="1" hangingPunct="1">
              <a:spcBef>
                <a:spcPts val="1200"/>
              </a:spcBef>
              <a:buFont typeface="Arial" pitchFamily="34" charset="0"/>
              <a:buChar char="•"/>
              <a:defRPr/>
            </a:pPr>
            <a:r>
              <a:rPr lang="en-US" altLang="en-US" sz="2200" dirty="0">
                <a:ea typeface="Cambria Math" panose="02040503050406030204" pitchFamily="18" charset="0"/>
                <a:cs typeface="Cambria Math" panose="02040503050406030204" pitchFamily="18" charset="0"/>
              </a:rPr>
              <a:t>Change in the constitution of business. (Partnership Firm may be changed to Sole Proprietorship due to death of one of the two partners, leading to change in PAN )</a:t>
            </a:r>
          </a:p>
          <a:p>
            <a:pPr marL="742950" lvl="2" indent="-342900" eaLnBrk="1" hangingPunct="1">
              <a:spcBef>
                <a:spcPts val="1200"/>
              </a:spcBef>
              <a:buFont typeface="Arial" pitchFamily="34" charset="0"/>
              <a:buChar char="•"/>
              <a:defRPr/>
            </a:pPr>
            <a:r>
              <a:rPr lang="en-US" altLang="en-US" sz="2200" dirty="0">
                <a:ea typeface="Cambria Math" panose="02040503050406030204" pitchFamily="18" charset="0"/>
                <a:cs typeface="Cambria Math" panose="02040503050406030204" pitchFamily="18" charset="0"/>
              </a:rPr>
              <a:t>Persons no longer liable to be registered under Schedule V (Except when he is voluntarily registered)</a:t>
            </a:r>
          </a:p>
          <a:p>
            <a:pPr marL="742950" lvl="2" indent="-342900" algn="just" eaLnBrk="1" hangingPunct="1">
              <a:spcBef>
                <a:spcPts val="1200"/>
              </a:spcBef>
              <a:buFont typeface="Arial" pitchFamily="34" charset="0"/>
              <a:buChar char="•"/>
              <a:defRPr/>
            </a:pPr>
            <a:r>
              <a:rPr lang="en-US" altLang="en-US" sz="2200" dirty="0">
                <a:ea typeface="Cambria Math" panose="02040503050406030204" pitchFamily="18" charset="0"/>
                <a:cs typeface="Cambria Math" panose="02040503050406030204" pitchFamily="18" charset="0"/>
              </a:rPr>
              <a:t>Where registered taxable person has contravened provisions of the Act </a:t>
            </a:r>
          </a:p>
          <a:p>
            <a:pPr marL="742950" lvl="2" indent="-342900" algn="just" eaLnBrk="1" hangingPunct="1">
              <a:spcBef>
                <a:spcPts val="1200"/>
              </a:spcBef>
              <a:buFont typeface="Arial" pitchFamily="34" charset="0"/>
              <a:buChar char="•"/>
              <a:defRPr/>
            </a:pPr>
            <a:r>
              <a:rPr lang="en-US" altLang="en-US" sz="2200" dirty="0">
                <a:ea typeface="Cambria Math" panose="02040503050406030204" pitchFamily="18" charset="0"/>
                <a:cs typeface="Cambria Math" panose="02040503050406030204" pitchFamily="18" charset="0"/>
              </a:rPr>
              <a:t>A composition supplier has not furnished returns for 3 consecutive tax periods/ any other person has not furnished returns for a continuous period of 6 months</a:t>
            </a:r>
          </a:p>
          <a:p>
            <a:pPr marL="742950" lvl="2" indent="-342900" algn="just" eaLnBrk="1" hangingPunct="1">
              <a:spcBef>
                <a:spcPts val="1200"/>
              </a:spcBef>
              <a:buFont typeface="Arial" pitchFamily="34" charset="0"/>
              <a:buChar char="•"/>
              <a:defRPr/>
            </a:pPr>
            <a:r>
              <a:rPr lang="en-US" altLang="en-US" sz="2200" dirty="0">
                <a:ea typeface="Cambria Math" panose="02040503050406030204" pitchFamily="18" charset="0"/>
                <a:cs typeface="Cambria Math" panose="02040503050406030204" pitchFamily="18" charset="0"/>
              </a:rPr>
              <a:t>Non-commencement of business within 6 months from date of registration by a person who has registered voluntarily.</a:t>
            </a:r>
          </a:p>
          <a:p>
            <a:pPr marL="742950" lvl="2" indent="-342900" algn="just" eaLnBrk="1" hangingPunct="1">
              <a:spcBef>
                <a:spcPts val="1200"/>
              </a:spcBef>
              <a:buFont typeface="Arial" pitchFamily="34" charset="0"/>
              <a:buChar char="•"/>
              <a:defRPr/>
            </a:pPr>
            <a:r>
              <a:rPr lang="en-US" altLang="en-US" sz="2200" dirty="0">
                <a:ea typeface="Cambria Math" panose="02040503050406030204" pitchFamily="18" charset="0"/>
                <a:cs typeface="Cambria Math" panose="02040503050406030204" pitchFamily="18" charset="0"/>
              </a:rPr>
              <a:t>Where registration has been obtained by means of fraud, willful statement  or suppression of facts, the registration may be cancelled with retrospective effect.</a:t>
            </a:r>
          </a:p>
          <a:p>
            <a:pPr marL="342900" lvl="1" indent="-342900" algn="just" eaLnBrk="1" hangingPunct="1">
              <a:spcBef>
                <a:spcPts val="120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a:xfrm>
            <a:off x="0" y="6553200"/>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88</a:t>
            </a:fld>
            <a:endParaRPr lang="en-IN" altLang="en-US">
              <a:solidFill>
                <a:schemeClr val="bg1"/>
              </a:solidFill>
            </a:endParaRPr>
          </a:p>
        </p:txBody>
      </p:sp>
    </p:spTree>
    <p:extLst>
      <p:ext uri="{BB962C8B-B14F-4D97-AF65-F5344CB8AC3E}">
        <p14:creationId xmlns:p14="http://schemas.microsoft.com/office/powerpoint/2010/main" val="343213746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236538"/>
            <a:ext cx="8761413" cy="827087"/>
          </a:xfrm>
        </p:spPr>
        <p:txBody>
          <a:bodyPr rtlCol="0">
            <a:noAutofit/>
          </a:bodyPr>
          <a:lstStyle/>
          <a:p>
            <a:pPr eaLnBrk="1" fontAlgn="auto" hangingPunct="1">
              <a:spcAft>
                <a:spcPts val="0"/>
              </a:spcAft>
              <a:defRPr/>
            </a:pPr>
            <a:r>
              <a:rPr lang="en-IN" sz="3200" dirty="0"/>
              <a:t>Cancellation of Registration – Sec 26</a:t>
            </a:r>
            <a:endParaRPr lang="en-IN" dirty="0"/>
          </a:p>
        </p:txBody>
      </p:sp>
      <p:sp>
        <p:nvSpPr>
          <p:cNvPr id="16387" name="Content Placeholder 2"/>
          <p:cNvSpPr>
            <a:spLocks noGrp="1"/>
          </p:cNvSpPr>
          <p:nvPr>
            <p:ph idx="1"/>
          </p:nvPr>
        </p:nvSpPr>
        <p:spPr>
          <a:xfrm>
            <a:off x="651468" y="1393789"/>
            <a:ext cx="11181142" cy="4856886"/>
          </a:xfrm>
        </p:spPr>
        <p:txBody>
          <a:bodyPr/>
          <a:lstStyle/>
          <a:p>
            <a:pPr marL="342900" lvl="1" indent="-342900" algn="just" eaLnBrk="1" hangingPunct="1">
              <a:lnSpc>
                <a:spcPct val="150000"/>
              </a:lnSpc>
              <a:spcBef>
                <a:spcPts val="0"/>
              </a:spcBef>
              <a:buFont typeface="Wingdings" panose="05000000000000000000" pitchFamily="2" charset="2"/>
              <a:buChar char="§"/>
              <a:defRPr/>
            </a:pPr>
            <a:r>
              <a:rPr lang="en-US" altLang="en-US" sz="2200" dirty="0">
                <a:ea typeface="Cambria Math" panose="02040503050406030204" pitchFamily="18" charset="0"/>
                <a:cs typeface="Cambria Math" panose="02040503050406030204" pitchFamily="18" charset="0"/>
              </a:rPr>
              <a:t>Cancellation can be done by Proper Officer suo motu or on application made by the registered taxable person</a:t>
            </a:r>
          </a:p>
          <a:p>
            <a:pPr marL="342900" lvl="1" indent="-342900" algn="just" eaLnBrk="1" hangingPunct="1">
              <a:lnSpc>
                <a:spcPct val="150000"/>
              </a:lnSpc>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Retrospective cancellation in case of fraud, wilful misstatement or suppression of fact</a:t>
            </a:r>
          </a:p>
          <a:p>
            <a:pPr marL="342900" lvl="1" indent="-342900" algn="just" eaLnBrk="1" hangingPunct="1">
              <a:lnSpc>
                <a:spcPct val="150000"/>
              </a:lnSpc>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Liability to pay tax before the date of cancellation will not be affected </a:t>
            </a:r>
          </a:p>
          <a:p>
            <a:pPr marL="342900" lvl="1" indent="-342900" algn="just" eaLnBrk="1" hangingPunct="1">
              <a:lnSpc>
                <a:spcPct val="150000"/>
              </a:lnSpc>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Cancellation under CGST Act will be deemed cancellation under SGST Act and vice-versa</a:t>
            </a:r>
          </a:p>
          <a:p>
            <a:pPr marL="342900" lvl="1" indent="-342900" algn="just" eaLnBrk="1" hangingPunct="1">
              <a:lnSpc>
                <a:spcPct val="150000"/>
              </a:lnSpc>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Substantial penalty in case registration obtained with fraudulent intentions</a:t>
            </a:r>
          </a:p>
          <a:p>
            <a:pPr marL="342900" lvl="1" indent="-342900" algn="just" eaLnBrk="1" hangingPunct="1">
              <a:lnSpc>
                <a:spcPct val="150000"/>
              </a:lnSpc>
              <a:spcBef>
                <a:spcPts val="0"/>
              </a:spcBef>
              <a:buFont typeface="Wingdings" panose="05000000000000000000" pitchFamily="2" charset="2"/>
              <a:buChar char="§"/>
              <a:defRPr/>
            </a:pPr>
            <a:r>
              <a:rPr lang="en-US" altLang="en-US" sz="2200" dirty="0">
                <a:ea typeface="Cambria Math" panose="02040503050406030204" pitchFamily="18" charset="0"/>
                <a:cs typeface="Cambria Math" panose="02040503050406030204" pitchFamily="18" charset="0"/>
              </a:rPr>
              <a:t>Notice of hearing and opportunity of being heard is a MUST before cancellation.</a:t>
            </a:r>
          </a:p>
          <a:p>
            <a:pPr marL="342900" lvl="1" indent="-342900" algn="just" eaLnBrk="1" hangingPunct="1">
              <a:lnSpc>
                <a:spcPct val="150000"/>
              </a:lnSpc>
              <a:spcBef>
                <a:spcPts val="0"/>
              </a:spcBef>
              <a:buFont typeface="Wingdings" panose="05000000000000000000" pitchFamily="2" charset="2"/>
              <a:buChar char="§"/>
              <a:defRPr/>
            </a:pPr>
            <a:r>
              <a:rPr lang="en-US" altLang="en-US" sz="2200" dirty="0">
                <a:ea typeface="Cambria Math" panose="02040503050406030204" pitchFamily="18" charset="0"/>
                <a:cs typeface="Cambria Math" panose="02040503050406030204" pitchFamily="18" charset="0"/>
              </a:rPr>
              <a:t>Application for revocation or cancellation of registration shall be made within 30 days of date of service of cancellation order. (Sec 27)</a:t>
            </a:r>
          </a:p>
          <a:p>
            <a:pPr marL="342900" lvl="1" indent="-342900" algn="just" eaLnBrk="1" hangingPunct="1">
              <a:spcBef>
                <a:spcPts val="0"/>
              </a:spcBef>
              <a:buFont typeface="Wingdings" panose="05000000000000000000" pitchFamily="2" charset="2"/>
              <a:buChar char="§"/>
              <a:defRPr/>
            </a:pPr>
            <a:endParaRPr lang="en-US"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a:xfrm>
            <a:off x="0" y="6553200"/>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89</a:t>
            </a:fld>
            <a:endParaRPr lang="en-IN" altLang="en-US">
              <a:solidFill>
                <a:schemeClr val="bg1"/>
              </a:solidFill>
            </a:endParaRPr>
          </a:p>
        </p:txBody>
      </p:sp>
    </p:spTree>
    <p:extLst>
      <p:ext uri="{BB962C8B-B14F-4D97-AF65-F5344CB8AC3E}">
        <p14:creationId xmlns:p14="http://schemas.microsoft.com/office/powerpoint/2010/main" val="271783193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IN"/>
              <a:t>© Indirect Taxes Committee, ICAI</a:t>
            </a:r>
          </a:p>
        </p:txBody>
      </p:sp>
      <p:sp>
        <p:nvSpPr>
          <p:cNvPr id="6451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9ED28DEE-32E6-4325-8DD8-0F6066562093}" type="slidenum">
              <a:rPr lang="en-IN" altLang="en-US">
                <a:solidFill>
                  <a:schemeClr val="bg1"/>
                </a:solidFill>
              </a:rPr>
              <a:pPr>
                <a:spcBef>
                  <a:spcPct val="0"/>
                </a:spcBef>
                <a:buClrTx/>
                <a:buSzTx/>
                <a:buFontTx/>
                <a:buNone/>
              </a:pPr>
              <a:t>90</a:t>
            </a:fld>
            <a:endParaRPr lang="en-IN" altLang="en-US">
              <a:solidFill>
                <a:schemeClr val="bg1"/>
              </a:solidFill>
            </a:endParaRPr>
          </a:p>
        </p:txBody>
      </p:sp>
      <p:sp>
        <p:nvSpPr>
          <p:cNvPr id="5" name="Rectangle 4"/>
          <p:cNvSpPr/>
          <p:nvPr/>
        </p:nvSpPr>
        <p:spPr>
          <a:xfrm>
            <a:off x="2828925" y="2828925"/>
            <a:ext cx="6615113" cy="2123658"/>
          </a:xfrm>
          <a:prstGeom prst="rect">
            <a:avLst/>
          </a:prstGeom>
        </p:spPr>
        <p:txBody>
          <a:bodyPr>
            <a:spAutoFit/>
          </a:bodyPr>
          <a:lstStyle/>
          <a:p>
            <a:pPr algn="ctr">
              <a:defRPr/>
            </a:pPr>
            <a: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t>Tax Invoice, Debit &amp; Credit Notes</a:t>
            </a:r>
            <a:b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br>
            <a:endPar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endParaRPr>
          </a:p>
        </p:txBody>
      </p:sp>
    </p:spTree>
    <p:extLst>
      <p:ext uri="{BB962C8B-B14F-4D97-AF65-F5344CB8AC3E}">
        <p14:creationId xmlns:p14="http://schemas.microsoft.com/office/powerpoint/2010/main" val="228556194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236538"/>
            <a:ext cx="8761413" cy="827087"/>
          </a:xfrm>
        </p:spPr>
        <p:txBody>
          <a:bodyPr rtlCol="0">
            <a:noAutofit/>
          </a:bodyPr>
          <a:lstStyle/>
          <a:p>
            <a:pPr eaLnBrk="1" fontAlgn="auto" hangingPunct="1">
              <a:spcAft>
                <a:spcPts val="0"/>
              </a:spcAft>
              <a:defRPr/>
            </a:pPr>
            <a:r>
              <a:rPr lang="en-IN" sz="3200" dirty="0"/>
              <a:t>Tax Invoice – Sec 28</a:t>
            </a:r>
            <a:endParaRPr lang="en-IN" dirty="0"/>
          </a:p>
        </p:txBody>
      </p:sp>
      <p:sp>
        <p:nvSpPr>
          <p:cNvPr id="3" name="Footer Placeholder 2"/>
          <p:cNvSpPr>
            <a:spLocks noGrp="1"/>
          </p:cNvSpPr>
          <p:nvPr>
            <p:ph type="ftr" sz="quarter" idx="11"/>
          </p:nvPr>
        </p:nvSpPr>
        <p:spPr>
          <a:xfrm>
            <a:off x="0" y="6553200"/>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91</a:t>
            </a:fld>
            <a:endParaRPr lang="en-IN" altLang="en-US">
              <a:solidFill>
                <a:schemeClr val="bg1"/>
              </a:solidFill>
            </a:endParaRPr>
          </a:p>
        </p:txBody>
      </p:sp>
      <p:sp>
        <p:nvSpPr>
          <p:cNvPr id="5" name="TextBox 4"/>
          <p:cNvSpPr txBox="1"/>
          <p:nvPr/>
        </p:nvSpPr>
        <p:spPr>
          <a:xfrm>
            <a:off x="167678" y="4366346"/>
            <a:ext cx="11403119" cy="2308324"/>
          </a:xfrm>
          <a:prstGeom prst="rect">
            <a:avLst/>
          </a:prstGeom>
          <a:noFill/>
        </p:spPr>
        <p:txBody>
          <a:bodyPr wrap="square" rtlCol="0">
            <a:spAutoFit/>
          </a:bodyPr>
          <a:lstStyle/>
          <a:p>
            <a:pPr marL="342900" indent="-342900" algn="just">
              <a:buAutoNum type="alphaLcParenR"/>
            </a:pPr>
            <a:r>
              <a:rPr lang="en-IN" dirty="0">
                <a:latin typeface="+mn-lt"/>
              </a:rPr>
              <a:t>Revised invoices may be issued against the invoice already issued during the period starting from the effective date of registration till the date of issuance of certificate of registration </a:t>
            </a:r>
            <a:r>
              <a:rPr lang="en-IN" b="1" dirty="0">
                <a:latin typeface="+mn-lt"/>
              </a:rPr>
              <a:t>within one month from date of issuance of certificate of registration</a:t>
            </a:r>
            <a:r>
              <a:rPr lang="en-IN" dirty="0">
                <a:latin typeface="+mn-lt"/>
              </a:rPr>
              <a:t>.</a:t>
            </a:r>
          </a:p>
          <a:p>
            <a:pPr marL="342900" indent="-342900" algn="just">
              <a:buAutoNum type="alphaLcParenR"/>
            </a:pPr>
            <a:r>
              <a:rPr lang="en-IN" dirty="0">
                <a:latin typeface="+mn-lt"/>
              </a:rPr>
              <a:t>Composition dealers to issue a bill of supply instead of tax invoice</a:t>
            </a:r>
          </a:p>
          <a:p>
            <a:pPr marL="342900" indent="-342900" algn="just">
              <a:buAutoNum type="alphaLcParenR"/>
            </a:pPr>
            <a:r>
              <a:rPr lang="en-IN" dirty="0">
                <a:latin typeface="+mn-lt"/>
              </a:rPr>
              <a:t>Tax invoice is deemed to include a document issued by an ISD u/s 21 and a revised invoice</a:t>
            </a:r>
          </a:p>
          <a:p>
            <a:pPr marL="342900" indent="-342900" algn="just">
              <a:buAutoNum type="alphaLcParenR"/>
            </a:pPr>
            <a:r>
              <a:rPr lang="en-IN" dirty="0">
                <a:latin typeface="+mn-lt"/>
              </a:rPr>
              <a:t>Amount of tax to be prominently indicated in all documents relating to assessment, tax invoice and other like documents (Sec 30)</a:t>
            </a:r>
          </a:p>
          <a:p>
            <a:pPr marL="342900" indent="-342900" algn="just">
              <a:buAutoNum type="alphaLcParenR"/>
            </a:pPr>
            <a:endParaRPr lang="en-IN" dirty="0">
              <a:latin typeface="+mn-lt"/>
            </a:endParaRPr>
          </a:p>
        </p:txBody>
      </p:sp>
      <p:sp>
        <p:nvSpPr>
          <p:cNvPr id="12" name="Rounded Rectangle 11"/>
          <p:cNvSpPr/>
          <p:nvPr/>
        </p:nvSpPr>
        <p:spPr>
          <a:xfrm>
            <a:off x="405482" y="2374448"/>
            <a:ext cx="1621085" cy="1102659"/>
          </a:xfrm>
          <a:prstGeom prst="roundRect">
            <a:avLst/>
          </a:prstGeom>
          <a:ln w="38100">
            <a:solidFill>
              <a:schemeClr val="accent6">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IN" dirty="0"/>
              <a:t>Registered taxable person shall </a:t>
            </a:r>
            <a:r>
              <a:rPr lang="en-IN" b="1" dirty="0"/>
              <a:t>issue tax invoice  </a:t>
            </a:r>
          </a:p>
        </p:txBody>
      </p:sp>
      <p:cxnSp>
        <p:nvCxnSpPr>
          <p:cNvPr id="15" name="Straight Arrow Connector 14"/>
          <p:cNvCxnSpPr>
            <a:stCxn id="12" idx="3"/>
          </p:cNvCxnSpPr>
          <p:nvPr/>
        </p:nvCxnSpPr>
        <p:spPr>
          <a:xfrm flipV="1">
            <a:off x="2026567" y="2221509"/>
            <a:ext cx="817615" cy="70426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12" idx="3"/>
          </p:cNvCxnSpPr>
          <p:nvPr/>
        </p:nvCxnSpPr>
        <p:spPr>
          <a:xfrm>
            <a:off x="2026567" y="2925778"/>
            <a:ext cx="900953" cy="35969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8" name="Rounded Rectangle 17"/>
          <p:cNvSpPr/>
          <p:nvPr/>
        </p:nvSpPr>
        <p:spPr>
          <a:xfrm>
            <a:off x="2832135" y="1660986"/>
            <a:ext cx="1631033" cy="967031"/>
          </a:xfrm>
          <a:prstGeom prst="roundRect">
            <a:avLst/>
          </a:prstGeom>
          <a:ln w="38100">
            <a:solidFill>
              <a:schemeClr val="accent6">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IN" dirty="0">
                <a:solidFill>
                  <a:schemeClr val="dk1"/>
                </a:solidFill>
              </a:rPr>
              <a:t>Supply of taxable goods </a:t>
            </a:r>
          </a:p>
        </p:txBody>
      </p:sp>
      <p:sp>
        <p:nvSpPr>
          <p:cNvPr id="21" name="Rounded Rectangle 20"/>
          <p:cNvSpPr/>
          <p:nvPr/>
        </p:nvSpPr>
        <p:spPr>
          <a:xfrm>
            <a:off x="2927520" y="3144111"/>
            <a:ext cx="1547695" cy="967031"/>
          </a:xfrm>
          <a:prstGeom prst="roundRect">
            <a:avLst/>
          </a:prstGeom>
          <a:ln w="38100">
            <a:solidFill>
              <a:schemeClr val="accent6">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IN" dirty="0">
                <a:solidFill>
                  <a:schemeClr val="dk1"/>
                </a:solidFill>
              </a:rPr>
              <a:t>Supply of taxable services</a:t>
            </a:r>
          </a:p>
        </p:txBody>
      </p:sp>
      <p:cxnSp>
        <p:nvCxnSpPr>
          <p:cNvPr id="20" name="Straight Arrow Connector 19"/>
          <p:cNvCxnSpPr/>
          <p:nvPr/>
        </p:nvCxnSpPr>
        <p:spPr>
          <a:xfrm>
            <a:off x="4475215" y="2102724"/>
            <a:ext cx="890161" cy="228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4475215" y="3664549"/>
            <a:ext cx="890161" cy="739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6" name="Rounded Rectangle 25"/>
          <p:cNvSpPr/>
          <p:nvPr/>
        </p:nvSpPr>
        <p:spPr>
          <a:xfrm>
            <a:off x="5365376" y="1342052"/>
            <a:ext cx="5970495" cy="1574372"/>
          </a:xfrm>
          <a:prstGeom prst="roundRect">
            <a:avLst/>
          </a:prstGeom>
          <a:ln w="38100">
            <a:solidFill>
              <a:schemeClr val="accent6">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endParaRPr lang="en-IN" dirty="0"/>
          </a:p>
          <a:p>
            <a:r>
              <a:rPr lang="en-IN" dirty="0"/>
              <a:t>B</a:t>
            </a:r>
            <a:r>
              <a:rPr lang="en-IN" dirty="0">
                <a:solidFill>
                  <a:schemeClr val="dk1"/>
                </a:solidFill>
              </a:rPr>
              <a:t>efore/ at the time of :-</a:t>
            </a:r>
          </a:p>
          <a:p>
            <a:pPr marL="285750" indent="-285750">
              <a:buFont typeface="Arial" panose="020B0604020202020204" pitchFamily="34" charset="0"/>
              <a:buChar char="•"/>
            </a:pPr>
            <a:r>
              <a:rPr lang="en-IN" dirty="0"/>
              <a:t>Removal of goods for supply (supply involves movement of goods)</a:t>
            </a:r>
          </a:p>
          <a:p>
            <a:pPr marL="285750" indent="-285750">
              <a:buFont typeface="Arial" panose="020B0604020202020204" pitchFamily="34" charset="0"/>
              <a:buChar char="•"/>
            </a:pPr>
            <a:r>
              <a:rPr lang="en-IN" dirty="0">
                <a:solidFill>
                  <a:schemeClr val="dk1"/>
                </a:solidFill>
              </a:rPr>
              <a:t>Delivery of goods/ making available to the recipient (other cases)</a:t>
            </a:r>
          </a:p>
          <a:p>
            <a:pPr algn="ctr"/>
            <a:endParaRPr lang="en-IN" dirty="0">
              <a:solidFill>
                <a:schemeClr val="dk1"/>
              </a:solidFill>
            </a:endParaRPr>
          </a:p>
        </p:txBody>
      </p:sp>
      <p:sp>
        <p:nvSpPr>
          <p:cNvPr id="28" name="Rounded Rectangle 27"/>
          <p:cNvSpPr/>
          <p:nvPr/>
        </p:nvSpPr>
        <p:spPr>
          <a:xfrm>
            <a:off x="5365376" y="3171628"/>
            <a:ext cx="5970496" cy="910991"/>
          </a:xfrm>
          <a:prstGeom prst="roundRect">
            <a:avLst/>
          </a:prstGeom>
          <a:ln w="38100">
            <a:solidFill>
              <a:schemeClr val="accent6">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r>
              <a:rPr lang="en-IN" dirty="0"/>
              <a:t>Before/ after provision of service but within prescribed period </a:t>
            </a:r>
          </a:p>
        </p:txBody>
      </p:sp>
      <p:sp>
        <p:nvSpPr>
          <p:cNvPr id="29" name="Content Placeholder 28"/>
          <p:cNvSpPr>
            <a:spLocks noGrp="1"/>
          </p:cNvSpPr>
          <p:nvPr>
            <p:ph idx="1"/>
          </p:nvPr>
        </p:nvSpPr>
        <p:spPr>
          <a:xfrm>
            <a:off x="539588" y="7068239"/>
            <a:ext cx="8761413" cy="3416300"/>
          </a:xfrm>
        </p:spPr>
        <p:txBody>
          <a:bodyPr/>
          <a:lstStyle/>
          <a:p>
            <a:pPr marL="0" indent="0">
              <a:buNone/>
            </a:pPr>
            <a:endParaRPr lang="en-IN" dirty="0"/>
          </a:p>
        </p:txBody>
      </p:sp>
    </p:spTree>
    <p:extLst>
      <p:ext uri="{BB962C8B-B14F-4D97-AF65-F5344CB8AC3E}">
        <p14:creationId xmlns:p14="http://schemas.microsoft.com/office/powerpoint/2010/main" val="292908083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295275"/>
            <a:ext cx="8761413" cy="826700"/>
          </a:xfrm>
        </p:spPr>
        <p:txBody>
          <a:bodyPr/>
          <a:lstStyle/>
          <a:p>
            <a:r>
              <a:rPr lang="en-IN" dirty="0"/>
              <a:t>Tax Invoice – Sec 28</a:t>
            </a:r>
          </a:p>
        </p:txBody>
      </p:sp>
      <p:sp>
        <p:nvSpPr>
          <p:cNvPr id="3" name="Content Placeholder 2"/>
          <p:cNvSpPr>
            <a:spLocks noGrp="1"/>
          </p:cNvSpPr>
          <p:nvPr>
            <p:ph idx="1"/>
          </p:nvPr>
        </p:nvSpPr>
        <p:spPr>
          <a:xfrm>
            <a:off x="528638" y="1476655"/>
            <a:ext cx="10928256" cy="4914620"/>
          </a:xfrm>
        </p:spPr>
        <p:txBody>
          <a:bodyPr/>
          <a:lstStyle/>
          <a:p>
            <a:pPr marL="457200" indent="-457200">
              <a:buSzPct val="100000"/>
              <a:buFont typeface="+mj-lt"/>
              <a:buAutoNum type="alphaLcParenR" startAt="5"/>
            </a:pPr>
            <a:r>
              <a:rPr lang="en-IN" sz="1800" dirty="0"/>
              <a:t>For receipts of advances on supply of goods/ services: </a:t>
            </a:r>
            <a:r>
              <a:rPr lang="en-IN" sz="1800" b="1" dirty="0"/>
              <a:t>Receipt voucher/ other prescribed document</a:t>
            </a:r>
          </a:p>
          <a:p>
            <a:pPr marL="457200" indent="-457200">
              <a:buSzPct val="100000"/>
              <a:buFont typeface="+mj-lt"/>
              <a:buAutoNum type="alphaLcParenR" startAt="5"/>
            </a:pPr>
            <a:r>
              <a:rPr lang="en-IN" sz="1800" dirty="0"/>
              <a:t>In case of RCM, if goods/ services are received from an unregistered person, the registered taxable person shall issue an </a:t>
            </a:r>
            <a:r>
              <a:rPr lang="en-IN" sz="1800" b="1" dirty="0"/>
              <a:t>invoice</a:t>
            </a:r>
          </a:p>
          <a:p>
            <a:pPr marL="457200" indent="-457200">
              <a:buSzPct val="100000"/>
              <a:buFont typeface="+mj-lt"/>
              <a:buAutoNum type="alphaLcParenR" startAt="5"/>
            </a:pPr>
            <a:r>
              <a:rPr lang="en-IN" sz="1800" dirty="0"/>
              <a:t>In case of </a:t>
            </a:r>
            <a:r>
              <a:rPr lang="en-IN" sz="1800" u="sng" dirty="0"/>
              <a:t>continuous supply of goods </a:t>
            </a:r>
            <a:r>
              <a:rPr lang="en-IN" sz="1800" dirty="0"/>
              <a:t>where successive statements of accounts/ payments are involved, </a:t>
            </a:r>
            <a:r>
              <a:rPr lang="en-IN" sz="1800" b="1" dirty="0"/>
              <a:t>invoice shall be issued before or at the time of each such statements/ payment.</a:t>
            </a:r>
            <a:endParaRPr lang="en-IN" sz="1800" dirty="0"/>
          </a:p>
          <a:p>
            <a:pPr marL="457200" indent="-457200">
              <a:buSzPct val="100000"/>
              <a:buFont typeface="+mj-lt"/>
              <a:buAutoNum type="alphaLcParenR" startAt="5"/>
            </a:pPr>
            <a:r>
              <a:rPr lang="en-IN" sz="1800" dirty="0"/>
              <a:t>In case of </a:t>
            </a:r>
            <a:r>
              <a:rPr lang="en-IN" sz="1800" u="sng" dirty="0"/>
              <a:t>continuous supply of services</a:t>
            </a:r>
          </a:p>
          <a:p>
            <a:pPr marL="857250" lvl="1" indent="-457200">
              <a:buSzPct val="100000"/>
              <a:buFont typeface="Wingdings" panose="05000000000000000000" pitchFamily="2" charset="2"/>
              <a:buChar char="Ø"/>
            </a:pPr>
            <a:r>
              <a:rPr lang="en-IN" b="1" dirty="0"/>
              <a:t>Due date ascertainable </a:t>
            </a:r>
            <a:r>
              <a:rPr lang="en-IN" dirty="0"/>
              <a:t>– invoice to be issued before/ after payment is liable to be made by recipient but within prescribed period (whether or not payment received)</a:t>
            </a:r>
          </a:p>
          <a:p>
            <a:pPr marL="857250" lvl="1" indent="-457200">
              <a:buSzPct val="100000"/>
              <a:buFont typeface="Wingdings" panose="05000000000000000000" pitchFamily="2" charset="2"/>
              <a:buChar char="Ø"/>
            </a:pPr>
            <a:r>
              <a:rPr lang="en-IN" b="1" dirty="0"/>
              <a:t>Due date not ascertainable</a:t>
            </a:r>
            <a:r>
              <a:rPr lang="en-IN" dirty="0"/>
              <a:t> – invoice to be issued before/ after each such time supplier receives payment but within prescribed period </a:t>
            </a:r>
          </a:p>
          <a:p>
            <a:pPr marL="857250" lvl="1" indent="-457200">
              <a:buSzPct val="100000"/>
              <a:buFont typeface="Wingdings" panose="05000000000000000000" pitchFamily="2" charset="2"/>
              <a:buChar char="Ø"/>
            </a:pPr>
            <a:r>
              <a:rPr lang="en-IN" b="1" dirty="0"/>
              <a:t>Payment linked to completion of an event</a:t>
            </a:r>
            <a:r>
              <a:rPr lang="en-IN" dirty="0"/>
              <a:t> – invoice to be issued before/ after time of completion of that event but within prescribed period</a:t>
            </a:r>
            <a:endParaRPr lang="en-IN" b="1" dirty="0"/>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92</a:t>
            </a:fld>
            <a:endParaRPr lang="en-IN" altLang="en-US"/>
          </a:p>
        </p:txBody>
      </p:sp>
    </p:spTree>
    <p:extLst>
      <p:ext uri="{BB962C8B-B14F-4D97-AF65-F5344CB8AC3E}">
        <p14:creationId xmlns:p14="http://schemas.microsoft.com/office/powerpoint/2010/main" val="53143040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236538"/>
            <a:ext cx="8761413" cy="827087"/>
          </a:xfrm>
        </p:spPr>
        <p:txBody>
          <a:bodyPr rtlCol="0">
            <a:noAutofit/>
          </a:bodyPr>
          <a:lstStyle/>
          <a:p>
            <a:pPr eaLnBrk="1" fontAlgn="auto" hangingPunct="1">
              <a:spcAft>
                <a:spcPts val="0"/>
              </a:spcAft>
              <a:defRPr/>
            </a:pPr>
            <a:r>
              <a:rPr lang="en-IN" sz="3200" dirty="0"/>
              <a:t>Credit/ Debit Notes– Sec 31</a:t>
            </a:r>
            <a:endParaRPr lang="en-IN" dirty="0"/>
          </a:p>
        </p:txBody>
      </p:sp>
      <p:sp>
        <p:nvSpPr>
          <p:cNvPr id="16387" name="Content Placeholder 2"/>
          <p:cNvSpPr>
            <a:spLocks noGrp="1"/>
          </p:cNvSpPr>
          <p:nvPr>
            <p:ph idx="1"/>
          </p:nvPr>
        </p:nvSpPr>
        <p:spPr>
          <a:xfrm>
            <a:off x="651468" y="1393789"/>
            <a:ext cx="11181142" cy="4856886"/>
          </a:xfrm>
        </p:spPr>
        <p:txBody>
          <a:bodyPr/>
          <a:lstStyle/>
          <a:p>
            <a:pPr marL="342900" lvl="1" indent="-342900" algn="just" eaLnBrk="1" hangingPunct="1">
              <a:spcBef>
                <a:spcPts val="0"/>
              </a:spcBef>
              <a:buFont typeface="Wingdings" panose="05000000000000000000" pitchFamily="2" charset="2"/>
              <a:buChar char="§"/>
              <a:defRPr/>
            </a:pPr>
            <a:endParaRPr lang="en-US"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a:xfrm>
            <a:off x="0" y="6553200"/>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93</a:t>
            </a:fld>
            <a:endParaRPr lang="en-IN" altLang="en-US">
              <a:solidFill>
                <a:schemeClr val="bg1"/>
              </a:solidFill>
            </a:endParaRPr>
          </a:p>
        </p:txBody>
      </p:sp>
      <p:graphicFrame>
        <p:nvGraphicFramePr>
          <p:cNvPr id="6" name="Diagram 5"/>
          <p:cNvGraphicFramePr/>
          <p:nvPr>
            <p:extLst/>
          </p:nvPr>
        </p:nvGraphicFramePr>
        <p:xfrm>
          <a:off x="471055" y="1352228"/>
          <a:ext cx="11222181" cy="36981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p:cNvSpPr txBox="1"/>
          <p:nvPr/>
        </p:nvSpPr>
        <p:spPr>
          <a:xfrm>
            <a:off x="380585" y="5050346"/>
            <a:ext cx="11403119" cy="1200329"/>
          </a:xfrm>
          <a:prstGeom prst="rect">
            <a:avLst/>
          </a:prstGeom>
          <a:noFill/>
        </p:spPr>
        <p:txBody>
          <a:bodyPr wrap="square" rtlCol="0">
            <a:spAutoFit/>
          </a:bodyPr>
          <a:lstStyle/>
          <a:p>
            <a:pPr algn="just"/>
            <a:r>
              <a:rPr lang="en-IN" dirty="0">
                <a:latin typeface="+mn-lt"/>
              </a:rPr>
              <a:t>* Registered taxable person issuing Debit/ Credit notes to declare its details in the return for the month during which such notes are issued /received or in the return for any subsequent month but not later than September following the end of F.Y. of supply, or the date of filing of the relevant annual return, whichever is earlier, and the tax liability shall be adjusted in the manner specified in  this Act.</a:t>
            </a:r>
          </a:p>
        </p:txBody>
      </p:sp>
    </p:spTree>
    <p:extLst>
      <p:ext uri="{BB962C8B-B14F-4D97-AF65-F5344CB8AC3E}">
        <p14:creationId xmlns:p14="http://schemas.microsoft.com/office/powerpoint/2010/main" val="394552824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IN"/>
              <a:t>© Indirect Taxes Committee, ICAI</a:t>
            </a:r>
          </a:p>
        </p:txBody>
      </p:sp>
      <p:sp>
        <p:nvSpPr>
          <p:cNvPr id="6451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9ED28DEE-32E6-4325-8DD8-0F6066562093}" type="slidenum">
              <a:rPr lang="en-IN" altLang="en-US">
                <a:solidFill>
                  <a:schemeClr val="bg1"/>
                </a:solidFill>
              </a:rPr>
              <a:pPr>
                <a:spcBef>
                  <a:spcPct val="0"/>
                </a:spcBef>
                <a:buClrTx/>
                <a:buSzTx/>
                <a:buFontTx/>
                <a:buNone/>
              </a:pPr>
              <a:t>94</a:t>
            </a:fld>
            <a:endParaRPr lang="en-IN" altLang="en-US">
              <a:solidFill>
                <a:schemeClr val="bg1"/>
              </a:solidFill>
            </a:endParaRPr>
          </a:p>
        </p:txBody>
      </p:sp>
      <p:sp>
        <p:nvSpPr>
          <p:cNvPr id="5" name="Rectangle 4"/>
          <p:cNvSpPr/>
          <p:nvPr/>
        </p:nvSpPr>
        <p:spPr>
          <a:xfrm>
            <a:off x="2828925" y="2828925"/>
            <a:ext cx="6615113" cy="1446550"/>
          </a:xfrm>
          <a:prstGeom prst="rect">
            <a:avLst/>
          </a:prstGeom>
        </p:spPr>
        <p:txBody>
          <a:bodyPr>
            <a:spAutoFit/>
          </a:bodyPr>
          <a:lstStyle/>
          <a:p>
            <a:pPr algn="ctr">
              <a:defRPr/>
            </a:pPr>
            <a: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t>Returns</a:t>
            </a:r>
            <a:b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br>
            <a:endPar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endParaRPr>
          </a:p>
        </p:txBody>
      </p:sp>
    </p:spTree>
    <p:extLst>
      <p:ext uri="{BB962C8B-B14F-4D97-AF65-F5344CB8AC3E}">
        <p14:creationId xmlns:p14="http://schemas.microsoft.com/office/powerpoint/2010/main" val="71957106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Returns under GST</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a:xfrm>
            <a:off x="0" y="6553200"/>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95</a:t>
            </a:fld>
            <a:endParaRPr lang="en-IN" altLang="en-US">
              <a:solidFill>
                <a:schemeClr val="bg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067223911"/>
              </p:ext>
            </p:extLst>
          </p:nvPr>
        </p:nvGraphicFramePr>
        <p:xfrm>
          <a:off x="533636" y="1287793"/>
          <a:ext cx="11367211" cy="5325770"/>
        </p:xfrm>
        <a:graphic>
          <a:graphicData uri="http://schemas.openxmlformats.org/drawingml/2006/table">
            <a:tbl>
              <a:tblPr firstRow="1" bandRow="1">
                <a:tableStyleId>{00A15C55-8517-42AA-B614-E9B94910E393}</a:tableStyleId>
              </a:tblPr>
              <a:tblGrid>
                <a:gridCol w="1378742">
                  <a:extLst>
                    <a:ext uri="{9D8B030D-6E8A-4147-A177-3AD203B41FA5}">
                      <a16:colId xmlns:a16="http://schemas.microsoft.com/office/drawing/2014/main" val="20000"/>
                    </a:ext>
                  </a:extLst>
                </a:gridCol>
                <a:gridCol w="3500233">
                  <a:extLst>
                    <a:ext uri="{9D8B030D-6E8A-4147-A177-3AD203B41FA5}">
                      <a16:colId xmlns:a16="http://schemas.microsoft.com/office/drawing/2014/main" val="20001"/>
                    </a:ext>
                  </a:extLst>
                </a:gridCol>
                <a:gridCol w="3414861">
                  <a:extLst>
                    <a:ext uri="{9D8B030D-6E8A-4147-A177-3AD203B41FA5}">
                      <a16:colId xmlns:a16="http://schemas.microsoft.com/office/drawing/2014/main" val="20002"/>
                    </a:ext>
                  </a:extLst>
                </a:gridCol>
                <a:gridCol w="3073375">
                  <a:extLst>
                    <a:ext uri="{9D8B030D-6E8A-4147-A177-3AD203B41FA5}">
                      <a16:colId xmlns:a16="http://schemas.microsoft.com/office/drawing/2014/main" val="20003"/>
                    </a:ext>
                  </a:extLst>
                </a:gridCol>
              </a:tblGrid>
              <a:tr h="701040">
                <a:tc>
                  <a:txBody>
                    <a:bodyPr/>
                    <a:lstStyle/>
                    <a:p>
                      <a:pPr algn="ctr"/>
                      <a:r>
                        <a:rPr lang="en-US" sz="2000" dirty="0"/>
                        <a:t>RETURN</a:t>
                      </a:r>
                      <a:r>
                        <a:rPr lang="en-US" sz="2000" baseline="0" dirty="0"/>
                        <a:t> FORM</a:t>
                      </a:r>
                      <a:endParaRPr lang="en-US" sz="2000" dirty="0"/>
                    </a:p>
                  </a:txBody>
                  <a:tcPr marL="91452" marR="91452" anchor="ctr">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2000" dirty="0"/>
                        <a:t>PARTICULARS</a:t>
                      </a:r>
                    </a:p>
                  </a:txBody>
                  <a:tcPr marL="91452" marR="91452" anchor="ctr">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2000" dirty="0"/>
                        <a:t>DUE DATE</a:t>
                      </a:r>
                    </a:p>
                  </a:txBody>
                  <a:tcPr marL="91452" marR="91452" anchor="ctr">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2000" dirty="0"/>
                        <a:t>APPLICABLE</a:t>
                      </a:r>
                      <a:r>
                        <a:rPr lang="en-US" sz="2000" baseline="0" dirty="0"/>
                        <a:t> FOR</a:t>
                      </a:r>
                      <a:endParaRPr lang="en-US" sz="2000" dirty="0"/>
                    </a:p>
                  </a:txBody>
                  <a:tcPr marL="91452" marR="91452" anchor="ctr">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a:txBody>
                    <a:bodyPr/>
                    <a:lstStyle/>
                    <a:p>
                      <a:r>
                        <a:rPr lang="en-US" sz="1800" dirty="0"/>
                        <a:t>GSTR1</a:t>
                      </a:r>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dirty="0"/>
                        <a:t>Outward Supplies</a:t>
                      </a:r>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dirty="0"/>
                        <a:t>10</a:t>
                      </a:r>
                      <a:r>
                        <a:rPr lang="en-US" sz="1800" baseline="30000" dirty="0"/>
                        <a:t>th</a:t>
                      </a:r>
                      <a:r>
                        <a:rPr lang="en-US" sz="1800" dirty="0"/>
                        <a:t> of the next month</a:t>
                      </a:r>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dirty="0"/>
                        <a:t>Normal/ Regular Taxpayer </a:t>
                      </a:r>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5385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GSTR2</a:t>
                      </a:r>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Inward Supplies</a:t>
                      </a:r>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15</a:t>
                      </a:r>
                      <a:r>
                        <a:rPr lang="en-US" sz="1800" baseline="30000" dirty="0"/>
                        <a:t>th</a:t>
                      </a:r>
                      <a:r>
                        <a:rPr lang="en-US" sz="1800" dirty="0"/>
                        <a:t> of </a:t>
                      </a:r>
                      <a:r>
                        <a:rPr lang="en-US" sz="1800" baseline="0" dirty="0"/>
                        <a:t> the </a:t>
                      </a:r>
                      <a:r>
                        <a:rPr lang="en-US" sz="1800" dirty="0"/>
                        <a:t>next month</a:t>
                      </a:r>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Normal/ Regular Taxpayer </a:t>
                      </a:r>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5385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GSTR3</a:t>
                      </a:r>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dirty="0"/>
                        <a:t>Monthly return [periodic]</a:t>
                      </a:r>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20</a:t>
                      </a:r>
                      <a:r>
                        <a:rPr lang="en-US" sz="1800" baseline="30000" dirty="0"/>
                        <a:t>th</a:t>
                      </a:r>
                      <a:r>
                        <a:rPr lang="en-US" sz="1800" dirty="0"/>
                        <a:t> of  the next month</a:t>
                      </a:r>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Normal/ Regular Taxpayer </a:t>
                      </a:r>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6400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GSTR4</a:t>
                      </a:r>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dirty="0"/>
                        <a:t>Return by compounding</a:t>
                      </a:r>
                      <a:r>
                        <a:rPr lang="en-US" sz="1800" baseline="0" dirty="0"/>
                        <a:t> tax payers</a:t>
                      </a:r>
                      <a:endParaRPr lang="en-US" sz="1800" dirty="0"/>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18</a:t>
                      </a:r>
                      <a:r>
                        <a:rPr lang="en-US" sz="1800" baseline="30000" dirty="0"/>
                        <a:t>th</a:t>
                      </a:r>
                      <a:r>
                        <a:rPr lang="en-US" sz="1800" dirty="0"/>
                        <a:t> of the month next to the quarter</a:t>
                      </a:r>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Compounding Taxpayer </a:t>
                      </a:r>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6400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GSTR5</a:t>
                      </a:r>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Return by non resident </a:t>
                      </a:r>
                      <a:r>
                        <a:rPr lang="en-US" sz="1800" baseline="0" dirty="0"/>
                        <a:t>tax payers [foreigners]</a:t>
                      </a:r>
                      <a:endParaRPr lang="en-US" sz="1800" dirty="0"/>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dirty="0"/>
                        <a:t>Within</a:t>
                      </a:r>
                      <a:r>
                        <a:rPr lang="en-US" sz="1800" baseline="0" dirty="0"/>
                        <a:t> 7 days of the last day of registration</a:t>
                      </a:r>
                      <a:endParaRPr lang="en-US" sz="1800" dirty="0"/>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dirty="0"/>
                        <a:t>Foreign Non-Resident Taxpayer </a:t>
                      </a:r>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5385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GSTR6</a:t>
                      </a:r>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dirty="0"/>
                        <a:t>Return by input service distributors</a:t>
                      </a:r>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13</a:t>
                      </a:r>
                      <a:r>
                        <a:rPr lang="en-US" sz="1800" baseline="30000" dirty="0"/>
                        <a:t>th</a:t>
                      </a:r>
                      <a:r>
                        <a:rPr lang="en-US" sz="1800" dirty="0"/>
                        <a:t> of  the next month</a:t>
                      </a:r>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Input Service Distributor </a:t>
                      </a:r>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45385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GSTR7</a:t>
                      </a:r>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dirty="0"/>
                        <a:t>TDS return</a:t>
                      </a:r>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10</a:t>
                      </a:r>
                      <a:r>
                        <a:rPr lang="en-US" sz="1800" baseline="30000" dirty="0"/>
                        <a:t>th</a:t>
                      </a:r>
                      <a:r>
                        <a:rPr lang="en-US" sz="1800" dirty="0"/>
                        <a:t> of the next month</a:t>
                      </a:r>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Tax </a:t>
                      </a:r>
                      <a:r>
                        <a:rPr lang="en-US" sz="1800" dirty="0" err="1"/>
                        <a:t>Deductor</a:t>
                      </a:r>
                      <a:r>
                        <a:rPr lang="en-US" sz="1800" dirty="0"/>
                        <a:t> </a:t>
                      </a:r>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6400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GSTR8</a:t>
                      </a:r>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dirty="0"/>
                        <a:t>Annual return</a:t>
                      </a:r>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31</a:t>
                      </a:r>
                      <a:r>
                        <a:rPr lang="en-US" sz="1800" baseline="30000" dirty="0"/>
                        <a:t>st</a:t>
                      </a:r>
                      <a:r>
                        <a:rPr lang="en-US" sz="1800" baseline="0" dirty="0"/>
                        <a:t> December next FY</a:t>
                      </a:r>
                      <a:endParaRPr lang="en-US" sz="1800" dirty="0"/>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Normal/ Regular Taxpayer, Compounding Taxpayer  </a:t>
                      </a:r>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52329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Ledgers</a:t>
                      </a:r>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dirty="0"/>
                        <a:t>ITC ledger, cash ledger, tax ledger</a:t>
                      </a:r>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dirty="0"/>
                        <a:t>On a continuous basis</a:t>
                      </a:r>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800" dirty="0"/>
                    </a:p>
                  </a:txBody>
                  <a:tcPr marL="91452" marR="914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12323901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Outward &amp; Inward Supplies – Return (GSTR 3)</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a:xfrm>
            <a:off x="0" y="6553200"/>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latin typeface="+mn-lt"/>
              </a:rPr>
              <a:pPr>
                <a:spcBef>
                  <a:spcPct val="0"/>
                </a:spcBef>
                <a:buClrTx/>
                <a:buSzTx/>
                <a:buFontTx/>
                <a:buNone/>
              </a:pPr>
              <a:t>96</a:t>
            </a:fld>
            <a:endParaRPr lang="en-IN" altLang="en-US">
              <a:solidFill>
                <a:schemeClr val="bg1"/>
              </a:solidFill>
              <a:latin typeface="+mn-lt"/>
            </a:endParaRPr>
          </a:p>
        </p:txBody>
      </p:sp>
      <p:graphicFrame>
        <p:nvGraphicFramePr>
          <p:cNvPr id="7" name="Diagram 6"/>
          <p:cNvGraphicFramePr/>
          <p:nvPr>
            <p:extLst>
              <p:ext uri="{D42A27DB-BD31-4B8C-83A1-F6EECF244321}">
                <p14:modId xmlns:p14="http://schemas.microsoft.com/office/powerpoint/2010/main" val="4167207109"/>
              </p:ext>
            </p:extLst>
          </p:nvPr>
        </p:nvGraphicFramePr>
        <p:xfrm>
          <a:off x="519847" y="1535953"/>
          <a:ext cx="10603078" cy="6400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Diagram 7"/>
          <p:cNvGraphicFramePr/>
          <p:nvPr>
            <p:extLst>
              <p:ext uri="{D42A27DB-BD31-4B8C-83A1-F6EECF244321}">
                <p14:modId xmlns:p14="http://schemas.microsoft.com/office/powerpoint/2010/main" val="2046133115"/>
              </p:ext>
            </p:extLst>
          </p:nvPr>
        </p:nvGraphicFramePr>
        <p:xfrm>
          <a:off x="559309" y="2283587"/>
          <a:ext cx="5029200" cy="337370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9" name="Diagram 8"/>
          <p:cNvGraphicFramePr/>
          <p:nvPr>
            <p:extLst>
              <p:ext uri="{D42A27DB-BD31-4B8C-83A1-F6EECF244321}">
                <p14:modId xmlns:p14="http://schemas.microsoft.com/office/powerpoint/2010/main" val="525675006"/>
              </p:ext>
            </p:extLst>
          </p:nvPr>
        </p:nvGraphicFramePr>
        <p:xfrm>
          <a:off x="6090422" y="2264863"/>
          <a:ext cx="5029200" cy="3342561"/>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10" name="Rectangle 9"/>
          <p:cNvSpPr/>
          <p:nvPr/>
        </p:nvSpPr>
        <p:spPr>
          <a:xfrm>
            <a:off x="587210" y="5889788"/>
            <a:ext cx="10560313" cy="646331"/>
          </a:xfrm>
          <a:prstGeom prst="rect">
            <a:avLst/>
          </a:prstGeom>
        </p:spPr>
        <p:txBody>
          <a:bodyPr wrap="square">
            <a:spAutoFit/>
          </a:bodyPr>
          <a:lstStyle/>
          <a:p>
            <a:r>
              <a:rPr lang="en-IN" b="1" i="1" dirty="0">
                <a:latin typeface="Cambria" panose="02040503050406030204" pitchFamily="18" charset="0"/>
              </a:rPr>
              <a:t>Note: </a:t>
            </a:r>
            <a:r>
              <a:rPr lang="en-IN" i="1" dirty="0">
                <a:latin typeface="Cambria" panose="02040503050406030204" pitchFamily="18" charset="0"/>
              </a:rPr>
              <a:t>Non resident taxable person, ISD &amp; registered person opting composition scheme </a:t>
            </a:r>
            <a:r>
              <a:rPr lang="en-IN" b="1" i="1" dirty="0">
                <a:latin typeface="Cambria" panose="02040503050406030204" pitchFamily="18" charset="0"/>
              </a:rPr>
              <a:t>-</a:t>
            </a:r>
            <a:r>
              <a:rPr lang="en-IN" i="1" dirty="0">
                <a:latin typeface="Cambria" panose="02040503050406030204" pitchFamily="18" charset="0"/>
              </a:rPr>
              <a:t> not required to file return of Inward Supplies </a:t>
            </a:r>
          </a:p>
        </p:txBody>
      </p:sp>
    </p:spTree>
    <p:extLst>
      <p:ext uri="{BB962C8B-B14F-4D97-AF65-F5344CB8AC3E}">
        <p14:creationId xmlns:p14="http://schemas.microsoft.com/office/powerpoint/2010/main" val="1247120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graphicEl>
                                              <a:dgm id="{7170C78F-95EE-4E0D-B986-437BE63A12E1}"/>
                                            </p:graphicEl>
                                          </p:spTgt>
                                        </p:tgtEl>
                                        <p:attrNameLst>
                                          <p:attrName>style.visibility</p:attrName>
                                        </p:attrNameLst>
                                      </p:cBhvr>
                                      <p:to>
                                        <p:strVal val="visible"/>
                                      </p:to>
                                    </p:set>
                                    <p:animEffect transition="in" filter="fade">
                                      <p:cBhvr>
                                        <p:cTn id="12" dur="500"/>
                                        <p:tgtEl>
                                          <p:spTgt spid="8">
                                            <p:graphicEl>
                                              <a:dgm id="{7170C78F-95EE-4E0D-B986-437BE63A12E1}"/>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graphicEl>
                                              <a:dgm id="{48BB36EC-AF71-4412-B661-06D12C375552}"/>
                                            </p:graphicEl>
                                          </p:spTgt>
                                        </p:tgtEl>
                                        <p:attrNameLst>
                                          <p:attrName>style.visibility</p:attrName>
                                        </p:attrNameLst>
                                      </p:cBhvr>
                                      <p:to>
                                        <p:strVal val="visible"/>
                                      </p:to>
                                    </p:set>
                                    <p:animEffect transition="in" filter="fade">
                                      <p:cBhvr>
                                        <p:cTn id="15" dur="500"/>
                                        <p:tgtEl>
                                          <p:spTgt spid="8">
                                            <p:graphicEl>
                                              <a:dgm id="{48BB36EC-AF71-4412-B661-06D12C375552}"/>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graphicEl>
                                              <a:dgm id="{C86B14BD-FB20-4829-A29C-94FB1B6B220E}"/>
                                            </p:graphicEl>
                                          </p:spTgt>
                                        </p:tgtEl>
                                        <p:attrNameLst>
                                          <p:attrName>style.visibility</p:attrName>
                                        </p:attrNameLst>
                                      </p:cBhvr>
                                      <p:to>
                                        <p:strVal val="visible"/>
                                      </p:to>
                                    </p:set>
                                    <p:animEffect transition="in" filter="fade">
                                      <p:cBhvr>
                                        <p:cTn id="20" dur="500"/>
                                        <p:tgtEl>
                                          <p:spTgt spid="8">
                                            <p:graphicEl>
                                              <a:dgm id="{C86B14BD-FB20-4829-A29C-94FB1B6B220E}"/>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graphicEl>
                                              <a:dgm id="{40C40BCA-9B98-4A75-814A-4645B0B6D60F}"/>
                                            </p:graphicEl>
                                          </p:spTgt>
                                        </p:tgtEl>
                                        <p:attrNameLst>
                                          <p:attrName>style.visibility</p:attrName>
                                        </p:attrNameLst>
                                      </p:cBhvr>
                                      <p:to>
                                        <p:strVal val="visible"/>
                                      </p:to>
                                    </p:set>
                                    <p:animEffect transition="in" filter="fade">
                                      <p:cBhvr>
                                        <p:cTn id="25" dur="500"/>
                                        <p:tgtEl>
                                          <p:spTgt spid="8">
                                            <p:graphicEl>
                                              <a:dgm id="{40C40BCA-9B98-4A75-814A-4645B0B6D60F}"/>
                                            </p:graphic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8">
                                            <p:graphicEl>
                                              <a:dgm id="{895ABDEA-23FF-4AC2-BC29-5731F185F1E9}"/>
                                            </p:graphicEl>
                                          </p:spTgt>
                                        </p:tgtEl>
                                        <p:attrNameLst>
                                          <p:attrName>style.visibility</p:attrName>
                                        </p:attrNameLst>
                                      </p:cBhvr>
                                      <p:to>
                                        <p:strVal val="visible"/>
                                      </p:to>
                                    </p:set>
                                    <p:animEffect transition="in" filter="fade">
                                      <p:cBhvr>
                                        <p:cTn id="30" dur="500"/>
                                        <p:tgtEl>
                                          <p:spTgt spid="8">
                                            <p:graphicEl>
                                              <a:dgm id="{895ABDEA-23FF-4AC2-BC29-5731F185F1E9}"/>
                                            </p:graphic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8">
                                            <p:graphicEl>
                                              <a:dgm id="{4DD1956E-1458-4D48-96C7-7A1DBEEDF074}"/>
                                            </p:graphicEl>
                                          </p:spTgt>
                                        </p:tgtEl>
                                        <p:attrNameLst>
                                          <p:attrName>style.visibility</p:attrName>
                                        </p:attrNameLst>
                                      </p:cBhvr>
                                      <p:to>
                                        <p:strVal val="visible"/>
                                      </p:to>
                                    </p:set>
                                    <p:animEffect transition="in" filter="fade">
                                      <p:cBhvr>
                                        <p:cTn id="35" dur="500"/>
                                        <p:tgtEl>
                                          <p:spTgt spid="8">
                                            <p:graphicEl>
                                              <a:dgm id="{4DD1956E-1458-4D48-96C7-7A1DBEEDF074}"/>
                                            </p:graphic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9">
                                            <p:graphicEl>
                                              <a:dgm id="{7170C78F-95EE-4E0D-B986-437BE63A12E1}"/>
                                            </p:graphicEl>
                                          </p:spTgt>
                                        </p:tgtEl>
                                        <p:attrNameLst>
                                          <p:attrName>style.visibility</p:attrName>
                                        </p:attrNameLst>
                                      </p:cBhvr>
                                      <p:to>
                                        <p:strVal val="visible"/>
                                      </p:to>
                                    </p:set>
                                    <p:animEffect transition="in" filter="fade">
                                      <p:cBhvr>
                                        <p:cTn id="40" dur="500"/>
                                        <p:tgtEl>
                                          <p:spTgt spid="9">
                                            <p:graphicEl>
                                              <a:dgm id="{7170C78F-95EE-4E0D-B986-437BE63A12E1}"/>
                                            </p:graphic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9">
                                            <p:graphicEl>
                                              <a:dgm id="{48BB36EC-AF71-4412-B661-06D12C375552}"/>
                                            </p:graphicEl>
                                          </p:spTgt>
                                        </p:tgtEl>
                                        <p:attrNameLst>
                                          <p:attrName>style.visibility</p:attrName>
                                        </p:attrNameLst>
                                      </p:cBhvr>
                                      <p:to>
                                        <p:strVal val="visible"/>
                                      </p:to>
                                    </p:set>
                                    <p:animEffect transition="in" filter="fade">
                                      <p:cBhvr>
                                        <p:cTn id="43" dur="500"/>
                                        <p:tgtEl>
                                          <p:spTgt spid="9">
                                            <p:graphicEl>
                                              <a:dgm id="{48BB36EC-AF71-4412-B661-06D12C375552}"/>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9">
                                            <p:graphicEl>
                                              <a:dgm id="{C86B14BD-FB20-4829-A29C-94FB1B6B220E}"/>
                                            </p:graphicEl>
                                          </p:spTgt>
                                        </p:tgtEl>
                                        <p:attrNameLst>
                                          <p:attrName>style.visibility</p:attrName>
                                        </p:attrNameLst>
                                      </p:cBhvr>
                                      <p:to>
                                        <p:strVal val="visible"/>
                                      </p:to>
                                    </p:set>
                                    <p:animEffect transition="in" filter="fade">
                                      <p:cBhvr>
                                        <p:cTn id="48" dur="500"/>
                                        <p:tgtEl>
                                          <p:spTgt spid="9">
                                            <p:graphicEl>
                                              <a:dgm id="{C86B14BD-FB20-4829-A29C-94FB1B6B220E}"/>
                                            </p:graphic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9">
                                            <p:graphicEl>
                                              <a:dgm id="{8642F752-47C1-435E-81C6-907C600886D3}"/>
                                            </p:graphicEl>
                                          </p:spTgt>
                                        </p:tgtEl>
                                        <p:attrNameLst>
                                          <p:attrName>style.visibility</p:attrName>
                                        </p:attrNameLst>
                                      </p:cBhvr>
                                      <p:to>
                                        <p:strVal val="visible"/>
                                      </p:to>
                                    </p:set>
                                    <p:animEffect transition="in" filter="fade">
                                      <p:cBhvr>
                                        <p:cTn id="53" dur="500"/>
                                        <p:tgtEl>
                                          <p:spTgt spid="9">
                                            <p:graphicEl>
                                              <a:dgm id="{8642F752-47C1-435E-81C6-907C600886D3}"/>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9">
                                            <p:graphicEl>
                                              <a:dgm id="{013D6E6A-FE2D-41AB-8906-386883FBDB22}"/>
                                            </p:graphicEl>
                                          </p:spTgt>
                                        </p:tgtEl>
                                        <p:attrNameLst>
                                          <p:attrName>style.visibility</p:attrName>
                                        </p:attrNameLst>
                                      </p:cBhvr>
                                      <p:to>
                                        <p:strVal val="visible"/>
                                      </p:to>
                                    </p:set>
                                    <p:animEffect transition="in" filter="fade">
                                      <p:cBhvr>
                                        <p:cTn id="58" dur="500"/>
                                        <p:tgtEl>
                                          <p:spTgt spid="9">
                                            <p:graphicEl>
                                              <a:dgm id="{013D6E6A-FE2D-41AB-8906-386883FBDB22}"/>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9">
                                            <p:graphicEl>
                                              <a:dgm id="{4E5B43CE-FDDA-4125-8EB6-575298041E3B}"/>
                                            </p:graphicEl>
                                          </p:spTgt>
                                        </p:tgtEl>
                                        <p:attrNameLst>
                                          <p:attrName>style.visibility</p:attrName>
                                        </p:attrNameLst>
                                      </p:cBhvr>
                                      <p:to>
                                        <p:strVal val="visible"/>
                                      </p:to>
                                    </p:set>
                                    <p:animEffect transition="in" filter="fade">
                                      <p:cBhvr>
                                        <p:cTn id="63" dur="500"/>
                                        <p:tgtEl>
                                          <p:spTgt spid="9">
                                            <p:graphicEl>
                                              <a:dgm id="{4E5B43CE-FDDA-4125-8EB6-575298041E3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8" grpId="0">
        <p:bldSub>
          <a:bldDgm bld="one"/>
        </p:bldSub>
      </p:bldGraphic>
      <p:bldGraphic spid="9" grpId="0">
        <p:bldSub>
          <a:bldDgm bld="one"/>
        </p:bldSub>
      </p:bldGraphic>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Returns Process</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a:xfrm>
            <a:off x="0" y="6553200"/>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97</a:t>
            </a:fld>
            <a:endParaRPr lang="en-IN" altLang="en-US">
              <a:solidFill>
                <a:schemeClr val="bg1"/>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824019687"/>
              </p:ext>
            </p:extLst>
          </p:nvPr>
        </p:nvGraphicFramePr>
        <p:xfrm>
          <a:off x="568659" y="1377951"/>
          <a:ext cx="9783430" cy="4690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6152970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US" sz="3200" dirty="0"/>
              <a:t>GST Returns – Important Points</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a:xfrm>
            <a:off x="0" y="6553200"/>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98</a:t>
            </a:fld>
            <a:endParaRPr lang="en-IN" altLang="en-US">
              <a:solidFill>
                <a:schemeClr val="bg1"/>
              </a:solidFill>
            </a:endParaRPr>
          </a:p>
        </p:txBody>
      </p:sp>
      <p:sp>
        <p:nvSpPr>
          <p:cNvPr id="4" name="Content Placeholder 3"/>
          <p:cNvSpPr>
            <a:spLocks noGrp="1"/>
          </p:cNvSpPr>
          <p:nvPr>
            <p:ph idx="1"/>
          </p:nvPr>
        </p:nvSpPr>
        <p:spPr>
          <a:xfrm>
            <a:off x="533637" y="1547102"/>
            <a:ext cx="11135198" cy="4430617"/>
          </a:xfrm>
        </p:spPr>
        <p:txBody>
          <a:bodyPr/>
          <a:lstStyle/>
          <a:p>
            <a:pPr algn="just"/>
            <a:r>
              <a:rPr lang="en-US" dirty="0"/>
              <a:t>Every registered taxable person to furnish returns</a:t>
            </a:r>
          </a:p>
          <a:p>
            <a:pPr algn="just"/>
            <a:r>
              <a:rPr lang="en-US" dirty="0"/>
              <a:t>Submission of return - Through online mode</a:t>
            </a:r>
          </a:p>
          <a:p>
            <a:pPr algn="just"/>
            <a:r>
              <a:rPr lang="en-US" dirty="0"/>
              <a:t>Return to be filed even if there is no business activity during the return period</a:t>
            </a:r>
          </a:p>
          <a:p>
            <a:pPr algn="just"/>
            <a:r>
              <a:rPr lang="en-US" dirty="0"/>
              <a:t>Error or omission may be rectified - No specific provision for revision prescribed </a:t>
            </a:r>
          </a:p>
          <a:p>
            <a:pPr algn="just"/>
            <a:r>
              <a:rPr lang="en-US" dirty="0"/>
              <a:t>B2B transactions proposed on invoice level – GSTIN, Invoice No. &amp; date, Value, Description, rate of tax and value of Tax.</a:t>
            </a:r>
          </a:p>
          <a:p>
            <a:pPr algn="just"/>
            <a:r>
              <a:rPr lang="en-US" dirty="0"/>
              <a:t>B2C invoice wise only for transaction above specified limit</a:t>
            </a:r>
          </a:p>
          <a:p>
            <a:pPr algn="just"/>
            <a:r>
              <a:rPr lang="en-US" dirty="0"/>
              <a:t>HSN Codes – Goods and Accounting Codes - Services</a:t>
            </a:r>
          </a:p>
          <a:p>
            <a:pPr algn="just"/>
            <a:r>
              <a:rPr lang="en-US" dirty="0"/>
              <a:t>Separate Tables for Debit / Credit Notes / Input Service Distributor Credit / TDS  etc.</a:t>
            </a:r>
          </a:p>
          <a:p>
            <a:pPr algn="just"/>
            <a:r>
              <a:rPr lang="en-US" dirty="0"/>
              <a:t>Common e-Return for CGST, SGST &amp; IGST</a:t>
            </a:r>
          </a:p>
        </p:txBody>
      </p:sp>
    </p:spTree>
    <p:extLst>
      <p:ext uri="{BB962C8B-B14F-4D97-AF65-F5344CB8AC3E}">
        <p14:creationId xmlns:p14="http://schemas.microsoft.com/office/powerpoint/2010/main" val="238694548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US" sz="3200" dirty="0"/>
              <a:t>Matching, Reversal &amp; Re-credit</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a:xfrm>
            <a:off x="0" y="6553200"/>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99</a:t>
            </a:fld>
            <a:endParaRPr lang="en-IN" altLang="en-US">
              <a:solidFill>
                <a:schemeClr val="bg1"/>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286031149"/>
              </p:ext>
            </p:extLst>
          </p:nvPr>
        </p:nvGraphicFramePr>
        <p:xfrm>
          <a:off x="614149" y="1405719"/>
          <a:ext cx="11191164" cy="49268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9778046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US" sz="3200" dirty="0"/>
              <a:t>First, Annual and Final Return</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a:xfrm>
            <a:off x="0" y="6553200"/>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100</a:t>
            </a:fld>
            <a:endParaRPr lang="en-IN" altLang="en-US">
              <a:solidFill>
                <a:schemeClr val="bg1"/>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306826418"/>
              </p:ext>
            </p:extLst>
          </p:nvPr>
        </p:nvGraphicFramePr>
        <p:xfrm>
          <a:off x="614149" y="1405719"/>
          <a:ext cx="11191164" cy="49268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6421827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US" sz="3200" dirty="0"/>
              <a:t>GST Return – Important Points</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a:xfrm>
            <a:off x="0" y="6553200"/>
            <a:ext cx="3859212" cy="304800"/>
          </a:xfrm>
        </p:spPr>
        <p:txBody>
          <a:bodyPr/>
          <a:lstStyle/>
          <a:p>
            <a:pPr>
              <a:defRPr/>
            </a:pPr>
            <a:r>
              <a:rPr lang="en-IN" dirty="0"/>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101</a:t>
            </a:fld>
            <a:endParaRPr lang="en-IN" altLang="en-US">
              <a:solidFill>
                <a:schemeClr val="bg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691509974"/>
              </p:ext>
            </p:extLst>
          </p:nvPr>
        </p:nvGraphicFramePr>
        <p:xfrm>
          <a:off x="1715294" y="1528549"/>
          <a:ext cx="8761413" cy="46129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5771417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IN"/>
              <a:t>© Indirect Taxes Committee, ICAI</a:t>
            </a:r>
          </a:p>
        </p:txBody>
      </p:sp>
      <p:sp>
        <p:nvSpPr>
          <p:cNvPr id="6451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9ED28DEE-32E6-4325-8DD8-0F6066562093}" type="slidenum">
              <a:rPr lang="en-IN" altLang="en-US">
                <a:solidFill>
                  <a:schemeClr val="bg1"/>
                </a:solidFill>
              </a:rPr>
              <a:pPr>
                <a:spcBef>
                  <a:spcPct val="0"/>
                </a:spcBef>
                <a:buClrTx/>
                <a:buSzTx/>
                <a:buFontTx/>
                <a:buNone/>
              </a:pPr>
              <a:t>102</a:t>
            </a:fld>
            <a:endParaRPr lang="en-IN" altLang="en-US">
              <a:solidFill>
                <a:schemeClr val="bg1"/>
              </a:solidFill>
            </a:endParaRPr>
          </a:p>
        </p:txBody>
      </p:sp>
      <p:sp>
        <p:nvSpPr>
          <p:cNvPr id="5" name="Rectangle 4"/>
          <p:cNvSpPr/>
          <p:nvPr/>
        </p:nvSpPr>
        <p:spPr>
          <a:xfrm>
            <a:off x="2828925" y="2828925"/>
            <a:ext cx="6615113" cy="2123658"/>
          </a:xfrm>
          <a:prstGeom prst="rect">
            <a:avLst/>
          </a:prstGeom>
        </p:spPr>
        <p:txBody>
          <a:bodyPr>
            <a:spAutoFit/>
          </a:bodyPr>
          <a:lstStyle/>
          <a:p>
            <a:pPr algn="ctr">
              <a:defRPr/>
            </a:pPr>
            <a: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t>Payment Process under GST</a:t>
            </a:r>
            <a:b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br>
            <a:endPar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endParaRPr>
          </a:p>
        </p:txBody>
      </p:sp>
    </p:spTree>
    <p:extLst>
      <p:ext uri="{BB962C8B-B14F-4D97-AF65-F5344CB8AC3E}">
        <p14:creationId xmlns:p14="http://schemas.microsoft.com/office/powerpoint/2010/main" val="136580965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Types of Payments under GST</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1216025" y="1633538"/>
            <a:ext cx="10356850" cy="4757737"/>
          </a:xfrm>
        </p:spPr>
        <p:txBody>
          <a:bodyPr/>
          <a:lstStyle/>
          <a:p>
            <a:pPr marL="342900" lvl="1" indent="-342900" algn="just" eaLnBrk="1" hangingPunct="1">
              <a:spcBef>
                <a:spcPts val="0"/>
              </a:spcBef>
              <a:buFont typeface="Wingdings" panose="05000000000000000000" pitchFamily="2" charset="2"/>
              <a:buChar char="§"/>
              <a:defRPr/>
            </a:pPr>
            <a:r>
              <a:rPr lang="en-IN" altLang="en-US" sz="2400" dirty="0">
                <a:ea typeface="Cambria Math" panose="02040503050406030204" pitchFamily="18" charset="0"/>
                <a:cs typeface="Cambria Math" panose="02040503050406030204" pitchFamily="18" charset="0"/>
              </a:rPr>
              <a:t>For Supply of Inter-state / Intra State: -</a:t>
            </a:r>
          </a:p>
          <a:p>
            <a:pPr marL="0" lvl="1" indent="0" algn="just" eaLnBrk="1" hangingPunct="1">
              <a:spcBef>
                <a:spcPts val="0"/>
              </a:spcBef>
              <a:buNone/>
              <a:defRPr/>
            </a:pPr>
            <a:endParaRPr lang="en-IN" altLang="en-US" sz="2400" dirty="0">
              <a:ea typeface="Cambria Math" panose="02040503050406030204" pitchFamily="18" charset="0"/>
              <a:cs typeface="Cambria Math" panose="02040503050406030204" pitchFamily="18" charset="0"/>
            </a:endParaRPr>
          </a:p>
          <a:p>
            <a:pPr marL="714375" lvl="1" indent="-342900" algn="just" eaLnBrk="1" hangingPunct="1">
              <a:spcBef>
                <a:spcPts val="0"/>
              </a:spcBef>
              <a:defRPr/>
            </a:pPr>
            <a:r>
              <a:rPr lang="en-IN" altLang="en-US" sz="2400" dirty="0">
                <a:ea typeface="Cambria Math" panose="02040503050406030204" pitchFamily="18" charset="0"/>
                <a:cs typeface="Cambria Math" panose="02040503050406030204" pitchFamily="18" charset="0"/>
              </a:rPr>
              <a:t>CGST = A/c of the Central Govt.</a:t>
            </a:r>
          </a:p>
          <a:p>
            <a:pPr marL="714375" lvl="1" indent="-342900" algn="just" eaLnBrk="1" hangingPunct="1">
              <a:spcBef>
                <a:spcPts val="0"/>
              </a:spcBef>
              <a:defRPr/>
            </a:pPr>
            <a:r>
              <a:rPr lang="en-IN" altLang="en-US" sz="2400" dirty="0">
                <a:ea typeface="Cambria Math" panose="02040503050406030204" pitchFamily="18" charset="0"/>
                <a:cs typeface="Cambria Math" panose="02040503050406030204" pitchFamily="18" charset="0"/>
              </a:rPr>
              <a:t>SGST = A/c of concerned State Govt. </a:t>
            </a:r>
          </a:p>
          <a:p>
            <a:pPr marL="714375" lvl="1" indent="-342900" algn="just" eaLnBrk="1" hangingPunct="1">
              <a:spcBef>
                <a:spcPts val="0"/>
              </a:spcBef>
              <a:defRPr/>
            </a:pPr>
            <a:r>
              <a:rPr lang="en-IN" altLang="en-US" sz="2400" dirty="0">
                <a:ea typeface="Cambria Math" panose="02040503050406030204" pitchFamily="18" charset="0"/>
                <a:cs typeface="Cambria Math" panose="02040503050406030204" pitchFamily="18" charset="0"/>
              </a:rPr>
              <a:t>IGST = Components of both CGST &amp; SGST </a:t>
            </a:r>
          </a:p>
          <a:p>
            <a:pPr marL="714375" lvl="1" indent="-342900" algn="just" eaLnBrk="1" hangingPunct="1">
              <a:spcBef>
                <a:spcPts val="0"/>
              </a:spcBef>
              <a:defRPr/>
            </a:pPr>
            <a:endParaRPr lang="en-IN" altLang="en-US" sz="24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endParaRPr lang="en-IN" altLang="en-US" sz="16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400" dirty="0">
                <a:ea typeface="Cambria Math" panose="02040503050406030204" pitchFamily="18" charset="0"/>
                <a:cs typeface="Cambria Math" panose="02040503050406030204" pitchFamily="18" charset="0"/>
              </a:rPr>
              <a:t>Tax Deducted at Source (TDS) &amp; Tax Collected at Source (TCS) </a:t>
            </a:r>
          </a:p>
          <a:p>
            <a:pPr marL="342900" lvl="1" indent="-342900" algn="just" eaLnBrk="1" hangingPunct="1">
              <a:spcBef>
                <a:spcPts val="0"/>
              </a:spcBef>
              <a:buFont typeface="Wingdings" panose="05000000000000000000" pitchFamily="2" charset="2"/>
              <a:buChar char="§"/>
              <a:defRPr/>
            </a:pPr>
            <a:endParaRPr lang="en-IN" altLang="en-US" sz="14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endParaRPr lang="en-IN" altLang="en-US" sz="24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400" dirty="0">
                <a:ea typeface="Cambria Math" panose="02040503050406030204" pitchFamily="18" charset="0"/>
                <a:cs typeface="Cambria Math" panose="02040503050406030204" pitchFamily="18" charset="0"/>
              </a:rPr>
              <a:t>Additionally wherever applicable: Interest, Penalty, Fees and Any other payment </a:t>
            </a: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103</a:t>
            </a:fld>
            <a:endParaRPr lang="en-IN" altLang="en-US">
              <a:solidFill>
                <a:schemeClr val="bg1"/>
              </a:solidFill>
            </a:endParaRPr>
          </a:p>
        </p:txBody>
      </p:sp>
    </p:spTree>
    <p:extLst>
      <p:ext uri="{BB962C8B-B14F-4D97-AF65-F5344CB8AC3E}">
        <p14:creationId xmlns:p14="http://schemas.microsoft.com/office/powerpoint/2010/main" val="191206818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Persons liable for Payment</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1216025" y="1619250"/>
            <a:ext cx="10356850" cy="4757737"/>
          </a:xfrm>
        </p:spPr>
        <p:txBody>
          <a:bodyPr/>
          <a:lstStyle/>
          <a:p>
            <a:pPr marL="342900" lvl="1" indent="-342900" algn="just" eaLnBrk="1" hangingPunct="1">
              <a:spcBef>
                <a:spcPts val="0"/>
              </a:spcBef>
              <a:buFont typeface="Wingdings" panose="05000000000000000000" pitchFamily="2" charset="2"/>
              <a:buChar char="§"/>
              <a:defRPr/>
            </a:pPr>
            <a:r>
              <a:rPr lang="en-IN" altLang="en-US" sz="2400" dirty="0">
                <a:ea typeface="Cambria Math" panose="02040503050406030204" pitchFamily="18" charset="0"/>
                <a:cs typeface="Cambria Math" panose="02040503050406030204" pitchFamily="18" charset="0"/>
              </a:rPr>
              <a:t>Generally, Supplier is liable to pay the tax</a:t>
            </a:r>
          </a:p>
          <a:p>
            <a:pPr marL="342900" lvl="1" indent="-342900" algn="just" eaLnBrk="1" hangingPunct="1">
              <a:spcBef>
                <a:spcPts val="0"/>
              </a:spcBef>
              <a:buFont typeface="Wingdings" panose="05000000000000000000" pitchFamily="2" charset="2"/>
              <a:buChar char="§"/>
              <a:defRPr/>
            </a:pPr>
            <a:endParaRPr lang="en-IN" altLang="en-US" sz="24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400" dirty="0">
                <a:ea typeface="Cambria Math" panose="02040503050406030204" pitchFamily="18" charset="0"/>
                <a:cs typeface="Cambria Math" panose="02040503050406030204" pitchFamily="18" charset="0"/>
              </a:rPr>
              <a:t>In Other cases like:</a:t>
            </a:r>
          </a:p>
          <a:p>
            <a:pPr marL="0" lvl="1" indent="0" algn="just" eaLnBrk="1" hangingPunct="1">
              <a:spcBef>
                <a:spcPts val="0"/>
              </a:spcBef>
              <a:buNone/>
              <a:defRPr/>
            </a:pPr>
            <a:r>
              <a:rPr lang="en-IN" altLang="en-US" sz="2400" dirty="0">
                <a:ea typeface="Cambria Math" panose="02040503050406030204" pitchFamily="18" charset="0"/>
                <a:cs typeface="Cambria Math" panose="02040503050406030204" pitchFamily="18" charset="0"/>
              </a:rPr>
              <a:t> </a:t>
            </a:r>
          </a:p>
          <a:p>
            <a:pPr marL="900113" lvl="1" indent="-342900" algn="just" eaLnBrk="1" hangingPunct="1">
              <a:spcBef>
                <a:spcPts val="0"/>
              </a:spcBef>
              <a:defRPr/>
            </a:pPr>
            <a:r>
              <a:rPr lang="en-IN" altLang="en-US" sz="2400" dirty="0">
                <a:ea typeface="Cambria Math" panose="02040503050406030204" pitchFamily="18" charset="0"/>
                <a:cs typeface="Cambria Math" panose="02040503050406030204" pitchFamily="18" charset="0"/>
              </a:rPr>
              <a:t>Imports and other notified supplies, liabilities may be imposed on the recipient under the reverse charge mechanism (RCM)</a:t>
            </a:r>
          </a:p>
          <a:p>
            <a:pPr marL="900113" lvl="1" indent="-342900" algn="just" eaLnBrk="1" hangingPunct="1">
              <a:spcBef>
                <a:spcPts val="0"/>
              </a:spcBef>
              <a:defRPr/>
            </a:pPr>
            <a:endParaRPr lang="en-IN" altLang="en-US" sz="2400" dirty="0">
              <a:ea typeface="Cambria Math" panose="02040503050406030204" pitchFamily="18" charset="0"/>
              <a:cs typeface="Cambria Math" panose="02040503050406030204" pitchFamily="18" charset="0"/>
            </a:endParaRPr>
          </a:p>
          <a:p>
            <a:pPr marL="900113" lvl="1" indent="-342900" algn="just" eaLnBrk="1" hangingPunct="1">
              <a:spcBef>
                <a:spcPts val="0"/>
              </a:spcBef>
              <a:defRPr/>
            </a:pPr>
            <a:r>
              <a:rPr lang="en-IN" altLang="en-US" sz="2400" dirty="0">
                <a:ea typeface="Cambria Math" panose="02040503050406030204" pitchFamily="18" charset="0"/>
                <a:cs typeface="Cambria Math" panose="02040503050406030204" pitchFamily="18" charset="0"/>
              </a:rPr>
              <a:t>By third person for example in case of :</a:t>
            </a:r>
          </a:p>
          <a:p>
            <a:pPr marL="557213" lvl="1" indent="0" algn="just" eaLnBrk="1" hangingPunct="1">
              <a:spcBef>
                <a:spcPts val="0"/>
              </a:spcBef>
              <a:buNone/>
              <a:defRPr/>
            </a:pPr>
            <a:endParaRPr lang="en-IN" altLang="en-US" sz="2400" dirty="0">
              <a:ea typeface="Cambria Math" panose="02040503050406030204" pitchFamily="18" charset="0"/>
              <a:cs typeface="Cambria Math" panose="02040503050406030204" pitchFamily="18" charset="0"/>
            </a:endParaRPr>
          </a:p>
          <a:p>
            <a:pPr marL="900113" lvl="1" indent="-185738" algn="just" eaLnBrk="1" hangingPunct="1">
              <a:spcBef>
                <a:spcPts val="0"/>
              </a:spcBef>
              <a:buFont typeface="Wingdings" panose="05000000000000000000" pitchFamily="2" charset="2"/>
              <a:buChar char="ü"/>
              <a:tabLst>
                <a:tab pos="1171575" algn="l"/>
              </a:tabLst>
              <a:defRPr/>
            </a:pPr>
            <a:r>
              <a:rPr lang="en-IN" altLang="en-US" sz="2400" dirty="0">
                <a:ea typeface="Cambria Math" panose="02040503050406030204" pitchFamily="18" charset="0"/>
                <a:cs typeface="Cambria Math" panose="02040503050406030204" pitchFamily="18" charset="0"/>
              </a:rPr>
              <a:t>  E-Commerce = Operator is responsible for TCS</a:t>
            </a:r>
          </a:p>
          <a:p>
            <a:pPr marL="1071563" lvl="1" indent="-357188" algn="just" eaLnBrk="1" hangingPunct="1">
              <a:spcBef>
                <a:spcPts val="0"/>
              </a:spcBef>
              <a:buFont typeface="Wingdings" panose="05000000000000000000" pitchFamily="2" charset="2"/>
              <a:buChar char="ü"/>
              <a:tabLst>
                <a:tab pos="1171575" algn="l"/>
              </a:tabLst>
              <a:defRPr/>
            </a:pPr>
            <a:r>
              <a:rPr lang="en-IN" altLang="en-US" sz="2400" dirty="0">
                <a:ea typeface="Cambria Math" panose="02040503050406030204" pitchFamily="18" charset="0"/>
                <a:cs typeface="Cambria Math" panose="02040503050406030204" pitchFamily="18" charset="0"/>
              </a:rPr>
              <a:t>Contractual Payments = Government / Other notified entities are responsible for TDS</a:t>
            </a: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104</a:t>
            </a:fld>
            <a:endParaRPr lang="en-IN" altLang="en-US">
              <a:solidFill>
                <a:schemeClr val="bg1"/>
              </a:solidFill>
            </a:endParaRPr>
          </a:p>
        </p:txBody>
      </p:sp>
    </p:spTree>
    <p:extLst>
      <p:ext uri="{BB962C8B-B14F-4D97-AF65-F5344CB8AC3E}">
        <p14:creationId xmlns:p14="http://schemas.microsoft.com/office/powerpoint/2010/main" val="231930865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Mode of Payment</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781129" y="1619250"/>
            <a:ext cx="10356850" cy="4757737"/>
          </a:xfrm>
        </p:spPr>
        <p:txBody>
          <a:bodyPr/>
          <a:lstStyle/>
          <a:p>
            <a:pPr marL="342900" lvl="1" indent="-342900"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Principal tax liability: Debit to Electronic Credit Ledger of the Taxpayer maintained on the “Common Portal – Only”;</a:t>
            </a: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Interest, Penalty and Fees cannot be paid by debiting the Electronic Credit Ledger;</a:t>
            </a: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Cash may be deposited by making E-Payment (Internet Banking, Credit Card – pre registration with the portal, Debit Card, RTGS / NEFT) at any authorized branches of Banks to accept GST payments. </a:t>
            </a: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The cash deposited would be as a debit to the Electronic Cash Ledger of the Taxpayer maintained on the “Common Portal”. </a:t>
            </a: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105</a:t>
            </a:fld>
            <a:endParaRPr lang="en-IN" altLang="en-US">
              <a:solidFill>
                <a:schemeClr val="bg1"/>
              </a:solidFill>
            </a:endParaRPr>
          </a:p>
        </p:txBody>
      </p:sp>
    </p:spTree>
    <p:extLst>
      <p:ext uri="{BB962C8B-B14F-4D97-AF65-F5344CB8AC3E}">
        <p14:creationId xmlns:p14="http://schemas.microsoft.com/office/powerpoint/2010/main" val="395064474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Electronic Credit Ledger</a:t>
            </a:r>
            <a:br>
              <a:rPr lang="en-IN" sz="3200" dirty="0"/>
            </a:br>
            <a:endParaRPr lang="en-IN" dirty="0"/>
          </a:p>
        </p:txBody>
      </p:sp>
      <p:sp>
        <p:nvSpPr>
          <p:cNvPr id="16387" name="Content Placeholder 2"/>
          <p:cNvSpPr>
            <a:spLocks noGrp="1"/>
          </p:cNvSpPr>
          <p:nvPr>
            <p:ph idx="1"/>
          </p:nvPr>
        </p:nvSpPr>
        <p:spPr>
          <a:xfrm>
            <a:off x="1216025" y="1619250"/>
            <a:ext cx="10356850" cy="4757737"/>
          </a:xfrm>
        </p:spPr>
        <p:txBody>
          <a:bodyPr/>
          <a:lstStyle/>
          <a:p>
            <a:pPr marL="342900" lvl="1" indent="-342900" algn="just" eaLnBrk="1" hangingPunct="1">
              <a:spcBef>
                <a:spcPts val="0"/>
              </a:spcBef>
              <a:buFont typeface="Wingdings" panose="05000000000000000000" pitchFamily="2" charset="2"/>
              <a:buChar char="§"/>
              <a:defRPr/>
            </a:pPr>
            <a:r>
              <a:rPr lang="en-IN" altLang="en-US" sz="2400" dirty="0">
                <a:ea typeface="Cambria Math" panose="02040503050406030204" pitchFamily="18" charset="0"/>
                <a:cs typeface="Cambria Math" panose="02040503050406030204" pitchFamily="18" charset="0"/>
              </a:rPr>
              <a:t>Input tax credit balance uploaded from return filed under earlier laws would be auto populated in this ledger;</a:t>
            </a:r>
          </a:p>
          <a:p>
            <a:pPr marL="342900" lvl="1" indent="-342900" algn="just" eaLnBrk="1" hangingPunct="1">
              <a:spcBef>
                <a:spcPts val="0"/>
              </a:spcBef>
              <a:buFont typeface="Wingdings" panose="05000000000000000000" pitchFamily="2" charset="2"/>
              <a:buChar char="§"/>
              <a:defRPr/>
            </a:pPr>
            <a:endParaRPr lang="en-IN" altLang="en-US" sz="24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400" dirty="0">
                <a:ea typeface="Cambria Math" panose="02040503050406030204" pitchFamily="18" charset="0"/>
                <a:cs typeface="Cambria Math" panose="02040503050406030204" pitchFamily="18" charset="0"/>
              </a:rPr>
              <a:t>ITC would be of stock of Inputs, Semi-finished goods &amp; Finished goods  on the relevant date,  from which Taxpayer becomes liable;</a:t>
            </a:r>
          </a:p>
          <a:p>
            <a:pPr marL="342900" lvl="1" indent="-342900" algn="just" eaLnBrk="1" hangingPunct="1">
              <a:spcBef>
                <a:spcPts val="0"/>
              </a:spcBef>
              <a:buFont typeface="Wingdings" panose="05000000000000000000" pitchFamily="2" charset="2"/>
              <a:buChar char="§"/>
              <a:defRPr/>
            </a:pPr>
            <a:endParaRPr lang="en-IN" altLang="en-US" sz="24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400" dirty="0">
                <a:ea typeface="Cambria Math" panose="02040503050406030204" pitchFamily="18" charset="0"/>
                <a:cs typeface="Cambria Math" panose="02040503050406030204" pitchFamily="18" charset="0"/>
              </a:rPr>
              <a:t>ITC on inward supplies from Registered Tax Payers;</a:t>
            </a:r>
          </a:p>
          <a:p>
            <a:pPr marL="342900" lvl="1" indent="-342900" algn="just" eaLnBrk="1" hangingPunct="1">
              <a:spcBef>
                <a:spcPts val="0"/>
              </a:spcBef>
              <a:buFont typeface="Wingdings" panose="05000000000000000000" pitchFamily="2" charset="2"/>
              <a:buChar char="§"/>
              <a:defRPr/>
            </a:pPr>
            <a:endParaRPr lang="en-IN" altLang="en-US" sz="24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400" dirty="0">
                <a:ea typeface="Cambria Math" panose="02040503050406030204" pitchFamily="18" charset="0"/>
                <a:cs typeface="Cambria Math" panose="02040503050406030204" pitchFamily="18" charset="0"/>
              </a:rPr>
              <a:t>ITC distributed from Input Service Distributor (ISD);</a:t>
            </a:r>
          </a:p>
          <a:p>
            <a:pPr marL="342900" lvl="1" indent="-342900" algn="just" eaLnBrk="1" hangingPunct="1">
              <a:spcBef>
                <a:spcPts val="0"/>
              </a:spcBef>
              <a:buFont typeface="Wingdings" panose="05000000000000000000" pitchFamily="2" charset="2"/>
              <a:buChar char="§"/>
              <a:defRPr/>
            </a:pPr>
            <a:endParaRPr lang="en-IN" altLang="en-US" sz="24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400" dirty="0">
                <a:ea typeface="Cambria Math" panose="02040503050406030204" pitchFamily="18" charset="0"/>
                <a:cs typeface="Cambria Math" panose="02040503050406030204" pitchFamily="18" charset="0"/>
              </a:rPr>
              <a:t>Permissible ITC on stock held upon conversion from composition scheme;</a:t>
            </a:r>
          </a:p>
          <a:p>
            <a:pPr marL="342900" lvl="1" indent="-342900" algn="just" eaLnBrk="1" hangingPunct="1">
              <a:spcBef>
                <a:spcPts val="0"/>
              </a:spcBef>
              <a:buFont typeface="Wingdings" panose="05000000000000000000" pitchFamily="2" charset="2"/>
              <a:buChar char="§"/>
              <a:defRPr/>
            </a:pPr>
            <a:endParaRPr lang="en-IN" altLang="en-US" sz="24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400" dirty="0">
                <a:ea typeface="Cambria Math" panose="02040503050406030204" pitchFamily="18" charset="0"/>
                <a:cs typeface="Cambria Math" panose="02040503050406030204" pitchFamily="18" charset="0"/>
              </a:rPr>
              <a:t>ITC eligible on payment made on reverse charge basis. </a:t>
            </a: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106</a:t>
            </a:fld>
            <a:endParaRPr lang="en-IN" altLang="en-US">
              <a:solidFill>
                <a:schemeClr val="bg1"/>
              </a:solidFill>
            </a:endParaRPr>
          </a:p>
        </p:txBody>
      </p:sp>
    </p:spTree>
    <p:extLst>
      <p:ext uri="{BB962C8B-B14F-4D97-AF65-F5344CB8AC3E}">
        <p14:creationId xmlns:p14="http://schemas.microsoft.com/office/powerpoint/2010/main" val="361291325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3188" y="514350"/>
            <a:ext cx="8761413" cy="827087"/>
          </a:xfrm>
        </p:spPr>
        <p:txBody>
          <a:bodyPr rtlCol="0">
            <a:noAutofit/>
          </a:bodyPr>
          <a:lstStyle/>
          <a:p>
            <a:pPr eaLnBrk="1" fontAlgn="auto" hangingPunct="1">
              <a:spcAft>
                <a:spcPts val="0"/>
              </a:spcAft>
              <a:defRPr/>
            </a:pPr>
            <a:r>
              <a:rPr lang="en-US" sz="3200" dirty="0">
                <a:latin typeface="Cambria Math" panose="02040503050406030204" pitchFamily="18" charset="0"/>
                <a:ea typeface="Cambria Math" panose="02040503050406030204" pitchFamily="18" charset="0"/>
                <a:cs typeface="Tw Cen MT"/>
              </a:rPr>
              <a:t>Concept of Electronic Focal Point Branch (E-FPB)</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1216025" y="1619250"/>
            <a:ext cx="10356850" cy="4757737"/>
          </a:xfrm>
        </p:spPr>
        <p:txBody>
          <a:bodyPr/>
          <a:lstStyle/>
          <a:p>
            <a:pPr marL="342900" lvl="1" indent="-342900"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E-FPB are branches of authorized banks designated to collect payment of GST. </a:t>
            </a: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Each authorized bank will nominate only one branch as its E-FPB for pan India Transactions. </a:t>
            </a: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The E-FPB will have to open accounts under each major head for all governments.</a:t>
            </a: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Total 33 accounts (one each for CGST, IGST and one each for SGST for each State/UT with legislature) will have to be opened. </a:t>
            </a: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Any amount received by such E-FPB towards GST will be credited to the appropriate account held by such E-FPB.</a:t>
            </a: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For NEFT/RTGS Transactions, RBI will act as E-FPB</a:t>
            </a: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107</a:t>
            </a:fld>
            <a:endParaRPr lang="en-IN" altLang="en-US">
              <a:solidFill>
                <a:schemeClr val="bg1"/>
              </a:solidFill>
            </a:endParaRPr>
          </a:p>
        </p:txBody>
      </p:sp>
    </p:spTree>
    <p:extLst>
      <p:ext uri="{BB962C8B-B14F-4D97-AF65-F5344CB8AC3E}">
        <p14:creationId xmlns:p14="http://schemas.microsoft.com/office/powerpoint/2010/main" val="401911127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Time of Payment</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1216025" y="1619250"/>
            <a:ext cx="10356850" cy="4757737"/>
          </a:xfrm>
        </p:spPr>
        <p:txBody>
          <a:bodyPr/>
          <a:lstStyle/>
          <a:p>
            <a:pPr marL="0" lvl="1" indent="0" algn="just" eaLnBrk="1" hangingPunct="1">
              <a:spcBef>
                <a:spcPts val="0"/>
              </a:spcBef>
              <a:buNone/>
              <a:defRPr/>
            </a:pPr>
            <a:r>
              <a:rPr lang="en-IN" altLang="en-US" sz="2400" dirty="0">
                <a:ea typeface="Cambria Math" panose="02040503050406030204" pitchFamily="18" charset="0"/>
                <a:cs typeface="Cambria Math" panose="02040503050406030204" pitchFamily="18" charset="0"/>
              </a:rPr>
              <a:t>On occurrence of any one of the following events, GST payment would become due (earliest of the following):</a:t>
            </a:r>
          </a:p>
          <a:p>
            <a:pPr marL="0" lvl="1" indent="0" algn="just" eaLnBrk="1" hangingPunct="1">
              <a:spcBef>
                <a:spcPts val="0"/>
              </a:spcBef>
              <a:buNone/>
              <a:defRPr/>
            </a:pPr>
            <a:endParaRPr lang="en-IN" altLang="en-US" sz="2400" dirty="0">
              <a:ea typeface="Cambria Math" panose="02040503050406030204" pitchFamily="18" charset="0"/>
              <a:cs typeface="Cambria Math" panose="02040503050406030204" pitchFamily="18" charset="0"/>
            </a:endParaRPr>
          </a:p>
          <a:p>
            <a:pPr marL="900113" lvl="1" indent="-342900" algn="just" eaLnBrk="1" hangingPunct="1">
              <a:spcBef>
                <a:spcPts val="0"/>
              </a:spcBef>
              <a:defRPr/>
            </a:pPr>
            <a:r>
              <a:rPr lang="en-IN" altLang="en-US" sz="2400" dirty="0">
                <a:ea typeface="Cambria Math" panose="02040503050406030204" pitchFamily="18" charset="0"/>
                <a:cs typeface="Cambria Math" panose="02040503050406030204" pitchFamily="18" charset="0"/>
              </a:rPr>
              <a:t>Receipt of advance </a:t>
            </a:r>
          </a:p>
          <a:p>
            <a:pPr marL="900113" lvl="1" indent="-342900" algn="just" eaLnBrk="1" hangingPunct="1">
              <a:spcBef>
                <a:spcPts val="0"/>
              </a:spcBef>
              <a:defRPr/>
            </a:pPr>
            <a:endParaRPr lang="en-IN" altLang="en-US" sz="2400" dirty="0">
              <a:ea typeface="Cambria Math" panose="02040503050406030204" pitchFamily="18" charset="0"/>
              <a:cs typeface="Cambria Math" panose="02040503050406030204" pitchFamily="18" charset="0"/>
            </a:endParaRPr>
          </a:p>
          <a:p>
            <a:pPr marL="900113" lvl="1" indent="-342900" algn="just" eaLnBrk="1" hangingPunct="1">
              <a:spcBef>
                <a:spcPts val="0"/>
              </a:spcBef>
              <a:defRPr/>
            </a:pPr>
            <a:endParaRPr lang="en-IN" altLang="en-US" sz="2400" dirty="0">
              <a:ea typeface="Cambria Math" panose="02040503050406030204" pitchFamily="18" charset="0"/>
              <a:cs typeface="Cambria Math" panose="02040503050406030204" pitchFamily="18" charset="0"/>
            </a:endParaRPr>
          </a:p>
          <a:p>
            <a:pPr marL="900113" lvl="1" indent="-342900" algn="just" eaLnBrk="1" hangingPunct="1">
              <a:spcBef>
                <a:spcPts val="0"/>
              </a:spcBef>
              <a:defRPr/>
            </a:pPr>
            <a:r>
              <a:rPr lang="en-IN" altLang="en-US" sz="2400" dirty="0">
                <a:ea typeface="Cambria Math" panose="02040503050406030204" pitchFamily="18" charset="0"/>
                <a:cs typeface="Cambria Math" panose="02040503050406030204" pitchFamily="18" charset="0"/>
              </a:rPr>
              <a:t>Issuance of Invoice </a:t>
            </a:r>
          </a:p>
          <a:p>
            <a:pPr marL="900113" lvl="1" indent="-342900" algn="just" eaLnBrk="1" hangingPunct="1">
              <a:spcBef>
                <a:spcPts val="0"/>
              </a:spcBef>
              <a:defRPr/>
            </a:pPr>
            <a:endParaRPr lang="en-IN" altLang="en-US" sz="2400" dirty="0">
              <a:ea typeface="Cambria Math" panose="02040503050406030204" pitchFamily="18" charset="0"/>
              <a:cs typeface="Cambria Math" panose="02040503050406030204" pitchFamily="18" charset="0"/>
            </a:endParaRPr>
          </a:p>
          <a:p>
            <a:pPr marL="900113" lvl="1" indent="-342900" algn="just" eaLnBrk="1" hangingPunct="1">
              <a:spcBef>
                <a:spcPts val="0"/>
              </a:spcBef>
              <a:defRPr/>
            </a:pPr>
            <a:endParaRPr lang="en-IN" altLang="en-US" sz="2400" dirty="0">
              <a:ea typeface="Cambria Math" panose="02040503050406030204" pitchFamily="18" charset="0"/>
              <a:cs typeface="Cambria Math" panose="02040503050406030204" pitchFamily="18" charset="0"/>
            </a:endParaRPr>
          </a:p>
          <a:p>
            <a:pPr marL="900113" lvl="1" indent="-342900" algn="just" eaLnBrk="1" hangingPunct="1">
              <a:spcBef>
                <a:spcPts val="0"/>
              </a:spcBef>
              <a:defRPr/>
            </a:pPr>
            <a:r>
              <a:rPr lang="en-IN" altLang="en-US" sz="2400" dirty="0">
                <a:ea typeface="Cambria Math" panose="02040503050406030204" pitchFamily="18" charset="0"/>
                <a:cs typeface="Cambria Math" panose="02040503050406030204" pitchFamily="18" charset="0"/>
              </a:rPr>
              <a:t>Completion of Supply</a:t>
            </a:r>
          </a:p>
          <a:p>
            <a:pPr marL="557213" lvl="1" indent="0" algn="just" eaLnBrk="1" hangingPunct="1">
              <a:spcBef>
                <a:spcPts val="0"/>
              </a:spcBef>
              <a:buNone/>
              <a:defRPr/>
            </a:pPr>
            <a:endParaRPr lang="en-IN" altLang="en-US" sz="24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108</a:t>
            </a:fld>
            <a:endParaRPr lang="en-IN" altLang="en-US">
              <a:solidFill>
                <a:schemeClr val="bg1"/>
              </a:solidFill>
            </a:endParaRPr>
          </a:p>
        </p:txBody>
      </p:sp>
    </p:spTree>
    <p:extLst>
      <p:ext uri="{BB962C8B-B14F-4D97-AF65-F5344CB8AC3E}">
        <p14:creationId xmlns:p14="http://schemas.microsoft.com/office/powerpoint/2010/main" val="225530183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371476"/>
            <a:ext cx="8761413" cy="827087"/>
          </a:xfrm>
        </p:spPr>
        <p:txBody>
          <a:bodyPr rtlCol="0">
            <a:noAutofit/>
          </a:bodyPr>
          <a:lstStyle/>
          <a:p>
            <a:pPr eaLnBrk="1" fontAlgn="auto" hangingPunct="1">
              <a:spcAft>
                <a:spcPts val="0"/>
              </a:spcAft>
              <a:defRPr/>
            </a:pPr>
            <a:r>
              <a:rPr lang="en-IN" sz="3200" dirty="0"/>
              <a:t>Due Date of Making Tax Payment</a:t>
            </a:r>
            <a:endParaRPr lang="en-IN" dirty="0"/>
          </a:p>
        </p:txBody>
      </p:sp>
      <p:sp>
        <p:nvSpPr>
          <p:cNvPr id="16387" name="Content Placeholder 2"/>
          <p:cNvSpPr>
            <a:spLocks noGrp="1"/>
          </p:cNvSpPr>
          <p:nvPr>
            <p:ph idx="1"/>
          </p:nvPr>
        </p:nvSpPr>
        <p:spPr>
          <a:xfrm>
            <a:off x="1216025" y="1619250"/>
            <a:ext cx="10356850" cy="4757737"/>
          </a:xfrm>
        </p:spPr>
        <p:txBody>
          <a:bodyPr/>
          <a:lstStyle/>
          <a:p>
            <a:pPr marL="342900" lvl="1" indent="-342900" algn="just" eaLnBrk="1" hangingPunct="1">
              <a:spcBef>
                <a:spcPts val="0"/>
              </a:spcBef>
              <a:buFont typeface="Wingdings" panose="05000000000000000000" pitchFamily="2" charset="2"/>
              <a:buChar char="§"/>
              <a:defRPr/>
            </a:pPr>
            <a:r>
              <a:rPr lang="en-IN" altLang="en-US" sz="2400" dirty="0">
                <a:ea typeface="Cambria Math" panose="02040503050406030204" pitchFamily="18" charset="0"/>
                <a:cs typeface="Cambria Math" panose="02040503050406030204" pitchFamily="18" charset="0"/>
              </a:rPr>
              <a:t>CGST/ SGST/ IGST Payment Date = 20</a:t>
            </a:r>
            <a:r>
              <a:rPr lang="en-IN" altLang="en-US" sz="2400" baseline="30000" dirty="0">
                <a:ea typeface="Cambria Math" panose="02040503050406030204" pitchFamily="18" charset="0"/>
                <a:cs typeface="Cambria Math" panose="02040503050406030204" pitchFamily="18" charset="0"/>
              </a:rPr>
              <a:t>th</a:t>
            </a:r>
            <a:r>
              <a:rPr lang="en-IN" altLang="en-US" sz="2400" dirty="0">
                <a:ea typeface="Cambria Math" panose="02040503050406030204" pitchFamily="18" charset="0"/>
                <a:cs typeface="Cambria Math" panose="02040503050406030204" pitchFamily="18" charset="0"/>
              </a:rPr>
              <a:t> of the Succeeding Month</a:t>
            </a:r>
          </a:p>
          <a:p>
            <a:pPr marL="342900" lvl="1" indent="-342900" algn="just" eaLnBrk="1" hangingPunct="1">
              <a:spcBef>
                <a:spcPts val="0"/>
              </a:spcBef>
              <a:buFont typeface="Wingdings" panose="05000000000000000000" pitchFamily="2" charset="2"/>
              <a:buChar char="§"/>
              <a:defRPr/>
            </a:pPr>
            <a:endParaRPr lang="en-IN" altLang="en-US" sz="2400" dirty="0">
              <a:ea typeface="Cambria Math" panose="02040503050406030204" pitchFamily="18" charset="0"/>
              <a:cs typeface="Cambria Math" panose="02040503050406030204" pitchFamily="18" charset="0"/>
            </a:endParaRPr>
          </a:p>
          <a:p>
            <a:pPr marL="714375" lvl="1" indent="-342900" algn="just" eaLnBrk="1" hangingPunct="1">
              <a:spcBef>
                <a:spcPts val="0"/>
              </a:spcBef>
              <a:defRPr/>
            </a:pPr>
            <a:r>
              <a:rPr lang="en-IN" altLang="en-US" sz="2400" dirty="0">
                <a:ea typeface="Cambria Math" panose="02040503050406030204" pitchFamily="18" charset="0"/>
                <a:cs typeface="Cambria Math" panose="02040503050406030204" pitchFamily="18" charset="0"/>
              </a:rPr>
              <a:t>Normal Taxpayer on Monthly Basis</a:t>
            </a:r>
          </a:p>
          <a:p>
            <a:pPr marL="714375" lvl="1" indent="-342900" algn="just" eaLnBrk="1" hangingPunct="1">
              <a:spcBef>
                <a:spcPts val="0"/>
              </a:spcBef>
              <a:defRPr/>
            </a:pPr>
            <a:r>
              <a:rPr lang="en-IN" altLang="en-US" sz="2400" dirty="0">
                <a:ea typeface="Cambria Math" panose="02040503050406030204" pitchFamily="18" charset="0"/>
                <a:cs typeface="Cambria Math" panose="02040503050406030204" pitchFamily="18" charset="0"/>
              </a:rPr>
              <a:t>Composition Taxpayer on Quarterly Basis</a:t>
            </a:r>
          </a:p>
          <a:p>
            <a:pPr marL="371475" lvl="1" indent="0" algn="just" eaLnBrk="1" hangingPunct="1">
              <a:spcBef>
                <a:spcPts val="0"/>
              </a:spcBef>
              <a:buNone/>
              <a:defRPr/>
            </a:pPr>
            <a:endParaRPr lang="en-IN" altLang="en-US" sz="2400" dirty="0">
              <a:ea typeface="Cambria Math" panose="02040503050406030204" pitchFamily="18" charset="0"/>
              <a:cs typeface="Cambria Math" panose="02040503050406030204" pitchFamily="18" charset="0"/>
            </a:endParaRPr>
          </a:p>
          <a:p>
            <a:pPr marL="357188" lvl="1" indent="-357188" algn="just" eaLnBrk="1" hangingPunct="1">
              <a:spcBef>
                <a:spcPts val="0"/>
              </a:spcBef>
              <a:buFont typeface="Wingdings" panose="05000000000000000000" pitchFamily="2" charset="2"/>
              <a:buChar char="§"/>
              <a:tabLst>
                <a:tab pos="271463" algn="l"/>
              </a:tabLst>
              <a:defRPr/>
            </a:pPr>
            <a:r>
              <a:rPr lang="en-IN" altLang="en-US" sz="2400" dirty="0">
                <a:ea typeface="Cambria Math" panose="02040503050406030204" pitchFamily="18" charset="0"/>
                <a:cs typeface="Cambria Math" panose="02040503050406030204" pitchFamily="18" charset="0"/>
              </a:rPr>
              <a:t>TDS/ TCS payment on 10</a:t>
            </a:r>
            <a:r>
              <a:rPr lang="en-IN" altLang="en-US" sz="2400" baseline="30000" dirty="0">
                <a:ea typeface="Cambria Math" panose="02040503050406030204" pitchFamily="18" charset="0"/>
                <a:cs typeface="Cambria Math" panose="02040503050406030204" pitchFamily="18" charset="0"/>
              </a:rPr>
              <a:t>th</a:t>
            </a:r>
            <a:r>
              <a:rPr lang="en-IN" altLang="en-US" sz="2400" dirty="0">
                <a:ea typeface="Cambria Math" panose="02040503050406030204" pitchFamily="18" charset="0"/>
                <a:cs typeface="Cambria Math" panose="02040503050406030204" pitchFamily="18" charset="0"/>
              </a:rPr>
              <a:t> of the succeeding month on monthly basis</a:t>
            </a:r>
          </a:p>
          <a:p>
            <a:pPr marL="0" lvl="1" indent="0" algn="just" eaLnBrk="1" hangingPunct="1">
              <a:spcBef>
                <a:spcPts val="0"/>
              </a:spcBef>
              <a:buNone/>
              <a:defRPr/>
            </a:pPr>
            <a:endParaRPr lang="en-IN" altLang="en-US" sz="24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400" dirty="0">
                <a:ea typeface="Cambria Math" panose="02040503050406030204" pitchFamily="18" charset="0"/>
                <a:cs typeface="Cambria Math" panose="02040503050406030204" pitchFamily="18" charset="0"/>
              </a:rPr>
              <a:t>Credit to the account of Government will be considered as date of deposit of Tax.</a:t>
            </a:r>
          </a:p>
          <a:p>
            <a:pPr marL="342900" lvl="1" indent="-342900" algn="just" eaLnBrk="1" hangingPunct="1">
              <a:spcBef>
                <a:spcPts val="0"/>
              </a:spcBef>
              <a:buFont typeface="Wingdings" panose="05000000000000000000" pitchFamily="2" charset="2"/>
              <a:buChar char="§"/>
              <a:defRPr/>
            </a:pPr>
            <a:endParaRPr lang="en-IN" altLang="en-US" sz="2400" dirty="0">
              <a:ea typeface="Cambria Math" panose="02040503050406030204" pitchFamily="18" charset="0"/>
              <a:cs typeface="Cambria Math" panose="02040503050406030204" pitchFamily="18" charset="0"/>
            </a:endParaRPr>
          </a:p>
          <a:p>
            <a:pPr marL="0" lvl="1" indent="0" algn="just" eaLnBrk="1" hangingPunct="1">
              <a:spcBef>
                <a:spcPts val="0"/>
              </a:spcBef>
              <a:buNone/>
              <a:defRPr/>
            </a:pPr>
            <a:endParaRPr lang="en-IN" altLang="en-US" sz="2400" dirty="0">
              <a:ea typeface="Cambria Math" panose="02040503050406030204" pitchFamily="18" charset="0"/>
              <a:cs typeface="Cambria Math" panose="02040503050406030204" pitchFamily="18" charset="0"/>
            </a:endParaRPr>
          </a:p>
          <a:p>
            <a:pPr marL="557213" lvl="1" indent="0" algn="just" eaLnBrk="1" hangingPunct="1">
              <a:spcBef>
                <a:spcPts val="0"/>
              </a:spcBef>
              <a:buNone/>
              <a:defRPr/>
            </a:pPr>
            <a:endParaRPr lang="en-IN" altLang="en-US" sz="24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109</a:t>
            </a:fld>
            <a:endParaRPr lang="en-IN" altLang="en-US">
              <a:solidFill>
                <a:schemeClr val="bg1"/>
              </a:solidFill>
            </a:endParaRPr>
          </a:p>
        </p:txBody>
      </p:sp>
    </p:spTree>
    <p:extLst>
      <p:ext uri="{BB962C8B-B14F-4D97-AF65-F5344CB8AC3E}">
        <p14:creationId xmlns:p14="http://schemas.microsoft.com/office/powerpoint/2010/main" val="102573426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371476"/>
            <a:ext cx="8761413" cy="827087"/>
          </a:xfrm>
        </p:spPr>
        <p:txBody>
          <a:bodyPr rtlCol="0">
            <a:noAutofit/>
          </a:bodyPr>
          <a:lstStyle/>
          <a:p>
            <a:pPr eaLnBrk="1" fontAlgn="auto" hangingPunct="1">
              <a:spcAft>
                <a:spcPts val="0"/>
              </a:spcAft>
              <a:defRPr/>
            </a:pPr>
            <a:r>
              <a:rPr lang="en-IN" sz="3200" dirty="0"/>
              <a:t>Payment Process</a:t>
            </a:r>
            <a:endParaRPr lang="en-IN" dirty="0"/>
          </a:p>
        </p:txBody>
      </p:sp>
      <p:sp>
        <p:nvSpPr>
          <p:cNvPr id="16387" name="Content Placeholder 2"/>
          <p:cNvSpPr>
            <a:spLocks noGrp="1"/>
          </p:cNvSpPr>
          <p:nvPr>
            <p:ph idx="1"/>
          </p:nvPr>
        </p:nvSpPr>
        <p:spPr>
          <a:xfrm>
            <a:off x="1216025" y="1619250"/>
            <a:ext cx="10356850" cy="4757737"/>
          </a:xfrm>
        </p:spPr>
        <p:txBody>
          <a:bodyPr/>
          <a:lstStyle/>
          <a:p>
            <a:pPr marL="342900" lvl="1" indent="-342900" algn="just" eaLnBrk="1" hangingPunct="1">
              <a:spcBef>
                <a:spcPts val="120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Only electronically generated Challan from GSTN for all 3 modes of payment</a:t>
            </a:r>
          </a:p>
          <a:p>
            <a:pPr marL="342900" lvl="1" indent="-342900" algn="just" eaLnBrk="1" hangingPunct="1">
              <a:spcBef>
                <a:spcPts val="120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Unique 14-digit Common Portal Identification Number (CPIN) for each challan</a:t>
            </a:r>
          </a:p>
          <a:p>
            <a:pPr marL="342900" lvl="1" indent="-342900" algn="just" eaLnBrk="1" hangingPunct="1">
              <a:spcBef>
                <a:spcPts val="120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Challan can be generated by Taxpayer, authorized representative or Departmental officers</a:t>
            </a:r>
          </a:p>
          <a:p>
            <a:pPr marL="342900" lvl="1" indent="-342900" algn="just" eaLnBrk="1" hangingPunct="1">
              <a:spcBef>
                <a:spcPts val="120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Single challan for all four types of taxes</a:t>
            </a:r>
          </a:p>
          <a:p>
            <a:pPr marL="342900" lvl="1" indent="-342900" algn="just" eaLnBrk="1" hangingPunct="1">
              <a:spcBef>
                <a:spcPts val="120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System of electronic Personal Ledger Account (cash ledger) on GSTN for each taxpayer </a:t>
            </a:r>
          </a:p>
          <a:p>
            <a:pPr marL="342900" lvl="1" indent="-342900" algn="just" eaLnBrk="1" hangingPunct="1">
              <a:spcBef>
                <a:spcPts val="120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RBI to act as aggregator and anchor of flow of fund and information about receipts</a:t>
            </a:r>
          </a:p>
          <a:p>
            <a:pPr marL="342900" lvl="1" indent="-342900" algn="just" eaLnBrk="1" hangingPunct="1">
              <a:spcBef>
                <a:spcPts val="120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Automation and transparency in flow of information</a:t>
            </a:r>
          </a:p>
          <a:p>
            <a:pPr marL="342900" lvl="1" indent="-342900" algn="just" eaLnBrk="1" hangingPunct="1">
              <a:spcBef>
                <a:spcPts val="120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E-scroll (statement of tax payment) facility will be provided by RBI </a:t>
            </a:r>
          </a:p>
          <a:p>
            <a:pPr marL="342900" lvl="1" indent="-342900" algn="just" eaLnBrk="1" hangingPunct="1">
              <a:spcBef>
                <a:spcPts val="120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0" lvl="1" indent="0" algn="just" eaLnBrk="1" hangingPunct="1">
              <a:spcBef>
                <a:spcPts val="1200"/>
              </a:spcBef>
              <a:buNone/>
              <a:defRPr/>
            </a:pPr>
            <a:endParaRPr lang="en-IN" altLang="en-US" sz="2200" dirty="0">
              <a:ea typeface="Cambria Math" panose="02040503050406030204" pitchFamily="18" charset="0"/>
              <a:cs typeface="Cambria Math" panose="02040503050406030204" pitchFamily="18" charset="0"/>
            </a:endParaRPr>
          </a:p>
          <a:p>
            <a:pPr marL="557213" lvl="1" indent="0" algn="just" eaLnBrk="1" hangingPunct="1">
              <a:spcBef>
                <a:spcPts val="1200"/>
              </a:spcBef>
              <a:buNone/>
              <a:defRPr/>
            </a:pPr>
            <a:endParaRPr lang="en-IN" altLang="en-US" sz="2200"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110</a:t>
            </a:fld>
            <a:endParaRPr lang="en-IN" altLang="en-US">
              <a:solidFill>
                <a:schemeClr val="bg1"/>
              </a:solidFill>
            </a:endParaRPr>
          </a:p>
        </p:txBody>
      </p:sp>
    </p:spTree>
    <p:extLst>
      <p:ext uri="{BB962C8B-B14F-4D97-AF65-F5344CB8AC3E}">
        <p14:creationId xmlns:p14="http://schemas.microsoft.com/office/powerpoint/2010/main" val="416110497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371476"/>
            <a:ext cx="8761413" cy="827087"/>
          </a:xfrm>
        </p:spPr>
        <p:txBody>
          <a:bodyPr rtlCol="0">
            <a:noAutofit/>
          </a:bodyPr>
          <a:lstStyle/>
          <a:p>
            <a:pPr eaLnBrk="1" fontAlgn="auto" hangingPunct="1">
              <a:spcAft>
                <a:spcPts val="0"/>
              </a:spcAft>
              <a:defRPr/>
            </a:pPr>
            <a:r>
              <a:rPr lang="en-IN" sz="3200" dirty="0"/>
              <a:t>Payment Process</a:t>
            </a:r>
            <a:endParaRPr lang="en-IN" dirty="0"/>
          </a:p>
        </p:txBody>
      </p:sp>
      <p:sp>
        <p:nvSpPr>
          <p:cNvPr id="16387" name="Content Placeholder 2"/>
          <p:cNvSpPr>
            <a:spLocks noGrp="1"/>
          </p:cNvSpPr>
          <p:nvPr>
            <p:ph idx="1"/>
          </p:nvPr>
        </p:nvSpPr>
        <p:spPr>
          <a:xfrm>
            <a:off x="1216025" y="1619250"/>
            <a:ext cx="10356850" cy="4757737"/>
          </a:xfrm>
        </p:spPr>
        <p:txBody>
          <a:bodyPr/>
          <a:lstStyle/>
          <a:p>
            <a:pPr marL="342900" lvl="1" indent="-342900" algn="just" eaLnBrk="1" hangingPunct="1">
              <a:spcBef>
                <a:spcPts val="0"/>
              </a:spcBef>
              <a:buFont typeface="Wingdings" panose="05000000000000000000" pitchFamily="2" charset="2"/>
              <a:buChar char="§"/>
              <a:defRPr/>
            </a:pPr>
            <a:r>
              <a:rPr lang="en-IN" altLang="en-US" sz="2400" dirty="0">
                <a:ea typeface="Cambria Math" panose="02040503050406030204" pitchFamily="18" charset="0"/>
                <a:cs typeface="Cambria Math" panose="02040503050406030204" pitchFamily="18" charset="0"/>
              </a:rPr>
              <a:t>Use of only system generated challans – no re-digitization in the entire work flow</a:t>
            </a:r>
          </a:p>
          <a:p>
            <a:pPr marL="342900" lvl="1" indent="-342900" algn="just" eaLnBrk="1" hangingPunct="1">
              <a:spcBef>
                <a:spcPts val="0"/>
              </a:spcBef>
              <a:buFont typeface="Wingdings" panose="05000000000000000000" pitchFamily="2" charset="2"/>
              <a:buChar char="§"/>
              <a:defRPr/>
            </a:pPr>
            <a:endParaRPr lang="en-IN" altLang="en-US" sz="24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400" dirty="0">
                <a:ea typeface="Cambria Math" panose="02040503050406030204" pitchFamily="18" charset="0"/>
                <a:cs typeface="Cambria Math" panose="02040503050406030204" pitchFamily="18" charset="0"/>
              </a:rPr>
              <a:t>CPIN to be generated by GSTN - to be used as a key identifier up till receipt by Bank</a:t>
            </a:r>
          </a:p>
          <a:p>
            <a:pPr marL="342900" lvl="1" indent="-342900" algn="just" eaLnBrk="1" hangingPunct="1">
              <a:spcBef>
                <a:spcPts val="0"/>
              </a:spcBef>
              <a:buFont typeface="Wingdings" panose="05000000000000000000" pitchFamily="2" charset="2"/>
              <a:buChar char="§"/>
              <a:defRPr/>
            </a:pPr>
            <a:endParaRPr lang="en-IN" altLang="en-US" sz="24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400" dirty="0">
                <a:ea typeface="Cambria Math" panose="02040503050406030204" pitchFamily="18" charset="0"/>
                <a:cs typeface="Cambria Math" panose="02040503050406030204" pitchFamily="18" charset="0"/>
              </a:rPr>
              <a:t>CIN to be generated by collecting Bank - to be used as a key identifier</a:t>
            </a:r>
          </a:p>
          <a:p>
            <a:pPr marL="342900" lvl="1" indent="-342900" algn="just" eaLnBrk="1" hangingPunct="1">
              <a:spcBef>
                <a:spcPts val="0"/>
              </a:spcBef>
              <a:buFont typeface="Wingdings" panose="05000000000000000000" pitchFamily="2" charset="2"/>
              <a:buChar char="§"/>
              <a:defRPr/>
            </a:pPr>
            <a:endParaRPr lang="en-IN" altLang="en-US" sz="24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400" dirty="0">
                <a:ea typeface="Cambria Math" panose="02040503050406030204" pitchFamily="18" charset="0"/>
                <a:cs typeface="Cambria Math" panose="02040503050406030204" pitchFamily="18" charset="0"/>
              </a:rPr>
              <a:t>Accounting Authorities to play a paramount role in reconciliation</a:t>
            </a:r>
          </a:p>
          <a:p>
            <a:pPr marL="0" lvl="1" indent="0" algn="just" eaLnBrk="1" hangingPunct="1">
              <a:spcBef>
                <a:spcPts val="0"/>
              </a:spcBef>
              <a:buNone/>
              <a:defRPr/>
            </a:pPr>
            <a:endParaRPr lang="en-IN" altLang="en-US" sz="2400" dirty="0">
              <a:ea typeface="Cambria Math" panose="02040503050406030204" pitchFamily="18" charset="0"/>
              <a:cs typeface="Cambria Math" panose="02040503050406030204" pitchFamily="18" charset="0"/>
            </a:endParaRPr>
          </a:p>
          <a:p>
            <a:pPr marL="714375" lvl="1" indent="-342900" algn="just" eaLnBrk="1" hangingPunct="1">
              <a:spcBef>
                <a:spcPts val="0"/>
              </a:spcBef>
              <a:defRPr/>
            </a:pPr>
            <a:r>
              <a:rPr lang="en-IN" altLang="en-US" sz="2400" dirty="0">
                <a:ea typeface="Cambria Math" panose="02040503050406030204" pitchFamily="18" charset="0"/>
                <a:cs typeface="Cambria Math" panose="02040503050406030204" pitchFamily="18" charset="0"/>
              </a:rPr>
              <a:t>Accounting on the basis of RBI data,</a:t>
            </a:r>
          </a:p>
          <a:p>
            <a:pPr marL="714375" lvl="1" indent="-342900" algn="just" eaLnBrk="1" hangingPunct="1">
              <a:spcBef>
                <a:spcPts val="0"/>
              </a:spcBef>
              <a:defRPr/>
            </a:pPr>
            <a:r>
              <a:rPr lang="en-IN" altLang="en-US" sz="2400" dirty="0">
                <a:ea typeface="Cambria Math" panose="02040503050406030204" pitchFamily="18" charset="0"/>
                <a:cs typeface="Cambria Math" panose="02040503050406030204" pitchFamily="18" charset="0"/>
              </a:rPr>
              <a:t>Reconciliation on the basis of GSTN and bank data</a:t>
            </a:r>
          </a:p>
          <a:p>
            <a:pPr marL="0" lvl="1" indent="0" algn="just" eaLnBrk="1" hangingPunct="1">
              <a:spcBef>
                <a:spcPts val="0"/>
              </a:spcBef>
              <a:buNone/>
              <a:defRPr/>
            </a:pPr>
            <a:endParaRPr lang="en-IN" altLang="en-US" sz="2400" dirty="0">
              <a:ea typeface="Cambria Math" panose="02040503050406030204" pitchFamily="18" charset="0"/>
              <a:cs typeface="Cambria Math" panose="02040503050406030204" pitchFamily="18" charset="0"/>
            </a:endParaRPr>
          </a:p>
          <a:p>
            <a:pPr marL="557213" lvl="1" indent="0" algn="just" eaLnBrk="1" hangingPunct="1">
              <a:spcBef>
                <a:spcPts val="0"/>
              </a:spcBef>
              <a:buNone/>
              <a:defRPr/>
            </a:pPr>
            <a:endParaRPr lang="en-IN" altLang="en-US" sz="24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endParaRPr lang="en-IN" altLang="en-US" sz="2400"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111</a:t>
            </a:fld>
            <a:endParaRPr lang="en-IN" altLang="en-US">
              <a:solidFill>
                <a:schemeClr val="bg1"/>
              </a:solidFill>
            </a:endParaRPr>
          </a:p>
        </p:txBody>
      </p:sp>
    </p:spTree>
    <p:extLst>
      <p:ext uri="{BB962C8B-B14F-4D97-AF65-F5344CB8AC3E}">
        <p14:creationId xmlns:p14="http://schemas.microsoft.com/office/powerpoint/2010/main" val="137118682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371476"/>
            <a:ext cx="8761413" cy="827087"/>
          </a:xfrm>
        </p:spPr>
        <p:txBody>
          <a:bodyPr rtlCol="0">
            <a:noAutofit/>
          </a:bodyPr>
          <a:lstStyle/>
          <a:p>
            <a:pPr eaLnBrk="1" fontAlgn="auto" hangingPunct="1">
              <a:spcAft>
                <a:spcPts val="0"/>
              </a:spcAft>
              <a:defRPr/>
            </a:pPr>
            <a:r>
              <a:rPr lang="en-IN" sz="3200" dirty="0"/>
              <a:t>Reconciliation of Receipts under Payment Process</a:t>
            </a:r>
            <a:endParaRPr lang="en-IN" dirty="0"/>
          </a:p>
        </p:txBody>
      </p:sp>
      <p:sp>
        <p:nvSpPr>
          <p:cNvPr id="16387" name="Content Placeholder 2"/>
          <p:cNvSpPr>
            <a:spLocks noGrp="1"/>
          </p:cNvSpPr>
          <p:nvPr>
            <p:ph idx="1"/>
          </p:nvPr>
        </p:nvSpPr>
        <p:spPr>
          <a:xfrm>
            <a:off x="1216025" y="1619250"/>
            <a:ext cx="10356850" cy="4757737"/>
          </a:xfrm>
        </p:spPr>
        <p:txBody>
          <a:bodyPr/>
          <a:lstStyle/>
          <a:p>
            <a:pPr marL="342900" lvl="1" indent="-342900" algn="just" eaLnBrk="1" hangingPunct="1">
              <a:spcBef>
                <a:spcPts val="0"/>
              </a:spcBef>
              <a:buFont typeface="Wingdings" panose="05000000000000000000" pitchFamily="2" charset="2"/>
              <a:buChar char="§"/>
              <a:defRPr/>
            </a:pPr>
            <a:r>
              <a:rPr lang="en-IN" altLang="en-US" sz="2400" dirty="0">
                <a:ea typeface="Cambria Math" panose="02040503050406030204" pitchFamily="18" charset="0"/>
                <a:cs typeface="Cambria Math" panose="02040503050406030204" pitchFamily="18" charset="0"/>
              </a:rPr>
              <a:t>Use of only system generated challans – no re-digitization in the entire work flow</a:t>
            </a:r>
          </a:p>
          <a:p>
            <a:pPr marL="342900" lvl="1" indent="-342900" algn="just" eaLnBrk="1" hangingPunct="1">
              <a:spcBef>
                <a:spcPts val="0"/>
              </a:spcBef>
              <a:buFont typeface="Wingdings" panose="05000000000000000000" pitchFamily="2" charset="2"/>
              <a:buChar char="§"/>
              <a:defRPr/>
            </a:pPr>
            <a:endParaRPr lang="en-IN" altLang="en-US" sz="24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400" dirty="0">
                <a:ea typeface="Cambria Math" panose="02040503050406030204" pitchFamily="18" charset="0"/>
                <a:cs typeface="Cambria Math" panose="02040503050406030204" pitchFamily="18" charset="0"/>
              </a:rPr>
              <a:t>CPIN to be generated by GSTN - to be used as a key identifier up till receipt by Bank</a:t>
            </a:r>
          </a:p>
          <a:p>
            <a:pPr marL="342900" lvl="1" indent="-342900" algn="just" eaLnBrk="1" hangingPunct="1">
              <a:spcBef>
                <a:spcPts val="0"/>
              </a:spcBef>
              <a:buFont typeface="Wingdings" panose="05000000000000000000" pitchFamily="2" charset="2"/>
              <a:buChar char="§"/>
              <a:defRPr/>
            </a:pPr>
            <a:endParaRPr lang="en-IN" altLang="en-US" sz="24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400" dirty="0">
                <a:ea typeface="Cambria Math" panose="02040503050406030204" pitchFamily="18" charset="0"/>
                <a:cs typeface="Cambria Math" panose="02040503050406030204" pitchFamily="18" charset="0"/>
              </a:rPr>
              <a:t>CIN to be generated by collecting Bank - to be used as a key identifier</a:t>
            </a:r>
          </a:p>
          <a:p>
            <a:pPr marL="342900" lvl="1" indent="-342900" algn="just" eaLnBrk="1" hangingPunct="1">
              <a:spcBef>
                <a:spcPts val="0"/>
              </a:spcBef>
              <a:buFont typeface="Wingdings" panose="05000000000000000000" pitchFamily="2" charset="2"/>
              <a:buChar char="§"/>
              <a:defRPr/>
            </a:pPr>
            <a:endParaRPr lang="en-IN" altLang="en-US" sz="24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400" dirty="0">
                <a:ea typeface="Cambria Math" panose="02040503050406030204" pitchFamily="18" charset="0"/>
                <a:cs typeface="Cambria Math" panose="02040503050406030204" pitchFamily="18" charset="0"/>
              </a:rPr>
              <a:t>Accounting Authorities to play a paramount role in reconciliation</a:t>
            </a:r>
          </a:p>
          <a:p>
            <a:pPr marL="0" lvl="1" indent="0" algn="just" eaLnBrk="1" hangingPunct="1">
              <a:spcBef>
                <a:spcPts val="0"/>
              </a:spcBef>
              <a:buNone/>
              <a:defRPr/>
            </a:pPr>
            <a:endParaRPr lang="en-IN" altLang="en-US" sz="2400" dirty="0">
              <a:ea typeface="Cambria Math" panose="02040503050406030204" pitchFamily="18" charset="0"/>
              <a:cs typeface="Cambria Math" panose="02040503050406030204" pitchFamily="18" charset="0"/>
            </a:endParaRPr>
          </a:p>
          <a:p>
            <a:pPr marL="714375" lvl="1" indent="-342900" algn="just" eaLnBrk="1" hangingPunct="1">
              <a:spcBef>
                <a:spcPts val="0"/>
              </a:spcBef>
              <a:defRPr/>
            </a:pPr>
            <a:r>
              <a:rPr lang="en-IN" altLang="en-US" sz="2400" dirty="0">
                <a:ea typeface="Cambria Math" panose="02040503050406030204" pitchFamily="18" charset="0"/>
                <a:cs typeface="Cambria Math" panose="02040503050406030204" pitchFamily="18" charset="0"/>
              </a:rPr>
              <a:t>Accounting on the basis of RBI data,</a:t>
            </a:r>
          </a:p>
          <a:p>
            <a:pPr marL="714375" lvl="1" indent="-342900" algn="just" eaLnBrk="1" hangingPunct="1">
              <a:spcBef>
                <a:spcPts val="0"/>
              </a:spcBef>
              <a:defRPr/>
            </a:pPr>
            <a:r>
              <a:rPr lang="en-IN" altLang="en-US" sz="2400" dirty="0">
                <a:ea typeface="Cambria Math" panose="02040503050406030204" pitchFamily="18" charset="0"/>
                <a:cs typeface="Cambria Math" panose="02040503050406030204" pitchFamily="18" charset="0"/>
              </a:rPr>
              <a:t>Reconciliation on the basis of GSTN and bank data</a:t>
            </a:r>
          </a:p>
          <a:p>
            <a:pPr marL="0" lvl="1" indent="0" algn="just" eaLnBrk="1" hangingPunct="1">
              <a:spcBef>
                <a:spcPts val="0"/>
              </a:spcBef>
              <a:buNone/>
              <a:defRPr/>
            </a:pPr>
            <a:endParaRPr lang="en-IN" altLang="en-US" sz="2400" dirty="0">
              <a:ea typeface="Cambria Math" panose="02040503050406030204" pitchFamily="18" charset="0"/>
              <a:cs typeface="Cambria Math" panose="02040503050406030204" pitchFamily="18" charset="0"/>
            </a:endParaRPr>
          </a:p>
          <a:p>
            <a:pPr marL="557213" lvl="1" indent="0" algn="just" eaLnBrk="1" hangingPunct="1">
              <a:spcBef>
                <a:spcPts val="0"/>
              </a:spcBef>
              <a:buNone/>
              <a:defRPr/>
            </a:pPr>
            <a:endParaRPr lang="en-IN" altLang="en-US" sz="24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endParaRPr lang="en-IN" altLang="en-US" sz="2400"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112</a:t>
            </a:fld>
            <a:endParaRPr lang="en-IN" altLang="en-US">
              <a:solidFill>
                <a:schemeClr val="bg1"/>
              </a:solidFill>
            </a:endParaRPr>
          </a:p>
        </p:txBody>
      </p:sp>
    </p:spTree>
    <p:extLst>
      <p:ext uri="{BB962C8B-B14F-4D97-AF65-F5344CB8AC3E}">
        <p14:creationId xmlns:p14="http://schemas.microsoft.com/office/powerpoint/2010/main" val="41457878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IN"/>
              <a:t>© Indirect Taxes Committee, ICAI</a:t>
            </a:r>
          </a:p>
        </p:txBody>
      </p:sp>
      <p:sp>
        <p:nvSpPr>
          <p:cNvPr id="6451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9ED28DEE-32E6-4325-8DD8-0F6066562093}" type="slidenum">
              <a:rPr lang="en-IN" altLang="en-US">
                <a:solidFill>
                  <a:schemeClr val="bg1"/>
                </a:solidFill>
              </a:rPr>
              <a:pPr>
                <a:spcBef>
                  <a:spcPct val="0"/>
                </a:spcBef>
                <a:buClrTx/>
                <a:buSzTx/>
                <a:buFontTx/>
                <a:buNone/>
              </a:pPr>
              <a:t>113</a:t>
            </a:fld>
            <a:endParaRPr lang="en-IN" altLang="en-US">
              <a:solidFill>
                <a:schemeClr val="bg1"/>
              </a:solidFill>
            </a:endParaRPr>
          </a:p>
        </p:txBody>
      </p:sp>
      <p:sp>
        <p:nvSpPr>
          <p:cNvPr id="5" name="Rectangle 4"/>
          <p:cNvSpPr/>
          <p:nvPr/>
        </p:nvSpPr>
        <p:spPr>
          <a:xfrm>
            <a:off x="2828925" y="2828925"/>
            <a:ext cx="6615113" cy="1446213"/>
          </a:xfrm>
          <a:prstGeom prst="rect">
            <a:avLst/>
          </a:prstGeom>
        </p:spPr>
        <p:txBody>
          <a:bodyPr>
            <a:spAutoFit/>
          </a:bodyPr>
          <a:lstStyle/>
          <a:p>
            <a:pPr algn="ctr">
              <a:defRPr/>
            </a:pPr>
            <a: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t>Refunds</a:t>
            </a:r>
            <a:b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br>
            <a:endPar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endParaRPr>
          </a:p>
        </p:txBody>
      </p:sp>
    </p:spTree>
    <p:extLst>
      <p:ext uri="{BB962C8B-B14F-4D97-AF65-F5344CB8AC3E}">
        <p14:creationId xmlns:p14="http://schemas.microsoft.com/office/powerpoint/2010/main" val="340937025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371476"/>
            <a:ext cx="8761413" cy="827087"/>
          </a:xfrm>
        </p:spPr>
        <p:txBody>
          <a:bodyPr rtlCol="0">
            <a:noAutofit/>
          </a:bodyPr>
          <a:lstStyle/>
          <a:p>
            <a:pPr eaLnBrk="1" fontAlgn="auto" hangingPunct="1">
              <a:spcAft>
                <a:spcPts val="0"/>
              </a:spcAft>
              <a:defRPr/>
            </a:pPr>
            <a:r>
              <a:rPr lang="en-IN" sz="3200" dirty="0"/>
              <a:t>Refund – Important Points – Sec. 48</a:t>
            </a:r>
            <a:endParaRPr lang="en-IN" dirty="0"/>
          </a:p>
        </p:txBody>
      </p:sp>
      <p:sp>
        <p:nvSpPr>
          <p:cNvPr id="16387" name="Content Placeholder 2"/>
          <p:cNvSpPr>
            <a:spLocks noGrp="1"/>
          </p:cNvSpPr>
          <p:nvPr>
            <p:ph idx="1"/>
          </p:nvPr>
        </p:nvSpPr>
        <p:spPr>
          <a:xfrm>
            <a:off x="960531" y="1416050"/>
            <a:ext cx="10356850" cy="4975225"/>
          </a:xfrm>
        </p:spPr>
        <p:txBody>
          <a:bodyPr/>
          <a:lstStyle/>
          <a:p>
            <a:pPr marL="342900" lvl="1" indent="-342900"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In case of refund arising from earlier law, it will be adjudicated as per earlier law.</a:t>
            </a: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No refund shall be granted if the amount is less that Rs.1000/-</a:t>
            </a:r>
          </a:p>
          <a:p>
            <a:pPr marL="0" lvl="1" indent="0" algn="just" eaLnBrk="1" hangingPunct="1">
              <a:spcBef>
                <a:spcPts val="0"/>
              </a:spcBef>
              <a:buNone/>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Refund application has to be made within 2 years from the relevant date.</a:t>
            </a:r>
          </a:p>
          <a:p>
            <a:pPr marL="742950" lvl="2" indent="-342900" algn="just" eaLnBrk="1" hangingPunct="1">
              <a:spcBef>
                <a:spcPts val="0"/>
              </a:spcBef>
              <a:buFont typeface="Wingdings" panose="05000000000000000000" pitchFamily="2" charset="2"/>
              <a:buChar char="v"/>
              <a:defRPr/>
            </a:pPr>
            <a:r>
              <a:rPr lang="en-IN" altLang="en-US" sz="2000" dirty="0">
                <a:ea typeface="Cambria Math" panose="02040503050406030204" pitchFamily="18" charset="0"/>
                <a:cs typeface="Cambria Math" panose="02040503050406030204" pitchFamily="18" charset="0"/>
              </a:rPr>
              <a:t>Time limit of 2 years not applicable on refund of balance in electronic cash ledger. </a:t>
            </a:r>
          </a:p>
          <a:p>
            <a:pPr marL="742950" lvl="2" indent="-342900" algn="just" eaLnBrk="1" hangingPunct="1">
              <a:spcBef>
                <a:spcPts val="0"/>
              </a:spcBef>
              <a:buFont typeface="Wingdings" panose="05000000000000000000" pitchFamily="2" charset="2"/>
              <a:buChar char="v"/>
              <a:defRPr/>
            </a:pPr>
            <a:r>
              <a:rPr lang="en-IN" altLang="en-US" sz="2000" dirty="0">
                <a:ea typeface="Cambria Math" panose="02040503050406030204" pitchFamily="18" charset="0"/>
                <a:cs typeface="Cambria Math" panose="02040503050406030204" pitchFamily="18" charset="0"/>
              </a:rPr>
              <a:t>Such refund can be claimed only in returns furnished u/s 34 </a:t>
            </a:r>
          </a:p>
          <a:p>
            <a:pPr marL="400050" lvl="2" indent="0" algn="just" eaLnBrk="1" hangingPunct="1">
              <a:spcBef>
                <a:spcPts val="0"/>
              </a:spcBef>
              <a:buNone/>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Refund allowed only in cases of:</a:t>
            </a:r>
          </a:p>
          <a:p>
            <a:pPr marL="742950" lvl="2" indent="-342900" algn="just" eaLnBrk="1" hangingPunct="1">
              <a:spcBef>
                <a:spcPts val="0"/>
              </a:spcBef>
              <a:buFont typeface="Wingdings" panose="05000000000000000000" pitchFamily="2" charset="2"/>
              <a:buChar char="v"/>
              <a:defRPr/>
            </a:pPr>
            <a:r>
              <a:rPr lang="en-IN" altLang="en-US" sz="2000" dirty="0">
                <a:ea typeface="Cambria Math" panose="02040503050406030204" pitchFamily="18" charset="0"/>
                <a:cs typeface="Cambria Math" panose="02040503050406030204" pitchFamily="18" charset="0"/>
              </a:rPr>
              <a:t>Exports (including zero-rated supplies) </a:t>
            </a:r>
          </a:p>
          <a:p>
            <a:pPr marL="742950" lvl="2" indent="-342900" algn="just" eaLnBrk="1" hangingPunct="1">
              <a:spcBef>
                <a:spcPts val="0"/>
              </a:spcBef>
              <a:buFont typeface="Wingdings" panose="05000000000000000000" pitchFamily="2" charset="2"/>
              <a:buChar char="v"/>
              <a:defRPr/>
            </a:pPr>
            <a:r>
              <a:rPr lang="en-IN" altLang="en-US" sz="2000" dirty="0">
                <a:ea typeface="Cambria Math" panose="02040503050406030204" pitchFamily="18" charset="0"/>
                <a:cs typeface="Cambria Math" panose="02040503050406030204" pitchFamily="18" charset="0"/>
              </a:rPr>
              <a:t>Credit accumulation as a result of inverted duty structure on output supplies other than nil rated and fully exempt</a:t>
            </a:r>
          </a:p>
          <a:p>
            <a:pPr marL="1200150" lvl="3" indent="-342900" algn="just" eaLnBrk="1" hangingPunct="1">
              <a:spcBef>
                <a:spcPts val="0"/>
              </a:spcBef>
              <a:buFont typeface="Wingdings" panose="05000000000000000000" pitchFamily="2" charset="2"/>
              <a:buChar char="§"/>
              <a:defRPr/>
            </a:pPr>
            <a:endParaRPr lang="en-IN" altLang="en-US" sz="18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defRPr/>
            </a:pPr>
            <a:endParaRPr lang="en-IN" altLang="en-US" sz="2400" dirty="0">
              <a:ea typeface="Cambria Math" panose="02040503050406030204" pitchFamily="18" charset="0"/>
              <a:cs typeface="Cambria Math" panose="02040503050406030204" pitchFamily="18" charset="0"/>
            </a:endParaRPr>
          </a:p>
          <a:p>
            <a:pPr marL="557213" lvl="1" indent="0" algn="just" eaLnBrk="1" hangingPunct="1">
              <a:spcBef>
                <a:spcPts val="0"/>
              </a:spcBef>
              <a:buNone/>
              <a:defRPr/>
            </a:pPr>
            <a:endParaRPr lang="en-IN" altLang="en-US" sz="24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114</a:t>
            </a:fld>
            <a:endParaRPr lang="en-IN" altLang="en-US">
              <a:solidFill>
                <a:schemeClr val="bg1"/>
              </a:solidFill>
            </a:endParaRPr>
          </a:p>
        </p:txBody>
      </p:sp>
    </p:spTree>
    <p:extLst>
      <p:ext uri="{BB962C8B-B14F-4D97-AF65-F5344CB8AC3E}">
        <p14:creationId xmlns:p14="http://schemas.microsoft.com/office/powerpoint/2010/main" val="344688204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371476"/>
            <a:ext cx="8761413" cy="827087"/>
          </a:xfrm>
        </p:spPr>
        <p:txBody>
          <a:bodyPr rtlCol="0">
            <a:noAutofit/>
          </a:bodyPr>
          <a:lstStyle/>
          <a:p>
            <a:pPr eaLnBrk="1" fontAlgn="auto" hangingPunct="1">
              <a:spcAft>
                <a:spcPts val="0"/>
              </a:spcAft>
              <a:defRPr/>
            </a:pPr>
            <a:r>
              <a:rPr lang="en-IN" sz="3200" dirty="0"/>
              <a:t>Refund – Situations &amp; Relevant Time Period</a:t>
            </a: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115</a:t>
            </a:fld>
            <a:endParaRPr lang="en-IN" altLang="en-US">
              <a:solidFill>
                <a:schemeClr val="bg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543415020"/>
              </p:ext>
            </p:extLst>
          </p:nvPr>
        </p:nvGraphicFramePr>
        <p:xfrm>
          <a:off x="700088" y="1817986"/>
          <a:ext cx="10987086" cy="3727144"/>
        </p:xfrm>
        <a:graphic>
          <a:graphicData uri="http://schemas.openxmlformats.org/drawingml/2006/table">
            <a:tbl>
              <a:tblPr firstRow="1" bandRow="1">
                <a:tableStyleId>{00A15C55-8517-42AA-B614-E9B94910E393}</a:tableStyleId>
              </a:tblPr>
              <a:tblGrid>
                <a:gridCol w="5493543">
                  <a:extLst>
                    <a:ext uri="{9D8B030D-6E8A-4147-A177-3AD203B41FA5}">
                      <a16:colId xmlns:a16="http://schemas.microsoft.com/office/drawing/2014/main" val="20000"/>
                    </a:ext>
                  </a:extLst>
                </a:gridCol>
                <a:gridCol w="5493543">
                  <a:extLst>
                    <a:ext uri="{9D8B030D-6E8A-4147-A177-3AD203B41FA5}">
                      <a16:colId xmlns:a16="http://schemas.microsoft.com/office/drawing/2014/main" val="20001"/>
                    </a:ext>
                  </a:extLst>
                </a:gridCol>
              </a:tblGrid>
              <a:tr h="773281">
                <a:tc>
                  <a:txBody>
                    <a:bodyPr/>
                    <a:lstStyle/>
                    <a:p>
                      <a:r>
                        <a:rPr lang="en-IN" sz="2800" dirty="0">
                          <a:latin typeface="+mn-lt"/>
                        </a:rPr>
                        <a:t>Situation of Refund</a:t>
                      </a:r>
                    </a:p>
                  </a:txBody>
                  <a:tcPr>
                    <a:lnB w="12700" cap="flat" cmpd="sng" algn="ctr">
                      <a:solidFill>
                        <a:schemeClr val="tx1"/>
                      </a:solidFill>
                      <a:prstDash val="solid"/>
                      <a:round/>
                      <a:headEnd type="none" w="med" len="med"/>
                      <a:tailEnd type="none" w="med" len="med"/>
                    </a:lnB>
                    <a:solidFill>
                      <a:schemeClr val="tx2"/>
                    </a:solidFill>
                  </a:tcPr>
                </a:tc>
                <a:tc>
                  <a:txBody>
                    <a:bodyPr/>
                    <a:lstStyle/>
                    <a:p>
                      <a:r>
                        <a:rPr lang="en-IN" sz="2800" dirty="0">
                          <a:latin typeface="+mn-lt"/>
                        </a:rPr>
                        <a:t>2 years from below Relevant Date</a:t>
                      </a:r>
                    </a:p>
                  </a:txBody>
                  <a:tcPr>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96240">
                <a:tc>
                  <a:txBody>
                    <a:bodyPr/>
                    <a:lstStyle/>
                    <a:p>
                      <a:pPr>
                        <a:buClrTx/>
                        <a:buSzPct val="100000"/>
                        <a:buFont typeface="+mj-lt"/>
                        <a:buNone/>
                      </a:pPr>
                      <a:r>
                        <a:rPr lang="en-US" sz="2000" dirty="0">
                          <a:solidFill>
                            <a:schemeClr val="tx1"/>
                          </a:solidFill>
                          <a:latin typeface="+mn-lt"/>
                          <a:ea typeface="Cambria Math" panose="02040503050406030204" pitchFamily="18" charset="0"/>
                        </a:rPr>
                        <a:t>On account of excess payment </a:t>
                      </a:r>
                      <a:r>
                        <a:rPr lang="en-US" sz="2000" dirty="0">
                          <a:latin typeface="+mn-lt"/>
                          <a:ea typeface="Cambria Math" panose="02040503050406030204" pitchFamily="18"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ClrTx/>
                        <a:buSzPct val="100000"/>
                        <a:buFont typeface="+mj-lt"/>
                        <a:buNone/>
                      </a:pPr>
                      <a:r>
                        <a:rPr lang="en-US" sz="2000" dirty="0">
                          <a:solidFill>
                            <a:schemeClr val="tx1"/>
                          </a:solidFill>
                          <a:latin typeface="+mn-lt"/>
                          <a:ea typeface="Cambria Math" panose="02040503050406030204" pitchFamily="18" charset="0"/>
                        </a:rPr>
                        <a:t>Date of payment of GST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75930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solidFill>
                            <a:schemeClr val="tx1"/>
                          </a:solidFill>
                          <a:latin typeface="+mn-lt"/>
                          <a:ea typeface="Cambria Math" panose="02040503050406030204" pitchFamily="18" charset="0"/>
                        </a:rPr>
                        <a:t>On account of Export of Goods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dirty="0">
                          <a:solidFill>
                            <a:schemeClr val="tx1"/>
                          </a:solidFill>
                          <a:latin typeface="+mn-lt"/>
                          <a:ea typeface="Cambria Math" panose="02040503050406030204" pitchFamily="18" charset="0"/>
                        </a:rPr>
                        <a:t>Date on which proper officer gives an order for export known as “LET EXPORT ORDER</a:t>
                      </a:r>
                      <a:endParaRPr lang="en-IN" sz="20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962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solidFill>
                            <a:schemeClr val="tx1"/>
                          </a:solidFill>
                          <a:latin typeface="+mn-lt"/>
                          <a:ea typeface="Cambria Math" panose="02040503050406030204" pitchFamily="18" charset="0"/>
                        </a:rPr>
                        <a:t>On account of Export of Services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solidFill>
                            <a:schemeClr val="tx1"/>
                          </a:solidFill>
                          <a:latin typeface="+mn-lt"/>
                          <a:ea typeface="Cambria Math" panose="02040503050406030204" pitchFamily="18" charset="0"/>
                        </a:rPr>
                        <a:t>Date of BRC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7010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solidFill>
                            <a:schemeClr val="tx1"/>
                          </a:solidFill>
                          <a:latin typeface="+mn-lt"/>
                          <a:ea typeface="Cambria Math" panose="02040503050406030204" pitchFamily="18" charset="0"/>
                        </a:rPr>
                        <a:t>On account of finalization of provisional assessment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solidFill>
                            <a:schemeClr val="tx1"/>
                          </a:solidFill>
                          <a:latin typeface="+mn-lt"/>
                          <a:ea typeface="Cambria Math" panose="02040503050406030204" pitchFamily="18" charset="0"/>
                        </a:rPr>
                        <a:t>Date of the finalization order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7010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solidFill>
                            <a:schemeClr val="tx1"/>
                          </a:solidFill>
                          <a:latin typeface="+mn-lt"/>
                          <a:ea typeface="Cambria Math" panose="02040503050406030204" pitchFamily="18" charset="0"/>
                        </a:rPr>
                        <a:t>In pursuance of an appellate authority’s order in favour of the taxpayer</a:t>
                      </a:r>
                      <a:endParaRPr lang="en-IN" sz="20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solidFill>
                            <a:schemeClr val="tx1"/>
                          </a:solidFill>
                          <a:latin typeface="+mn-lt"/>
                          <a:ea typeface="Cambria Math" panose="02040503050406030204" pitchFamily="18" charset="0"/>
                        </a:rPr>
                        <a:t>Date of communication of the appellate authority’s order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60664436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371476"/>
            <a:ext cx="8761413" cy="827087"/>
          </a:xfrm>
        </p:spPr>
        <p:txBody>
          <a:bodyPr rtlCol="0">
            <a:noAutofit/>
          </a:bodyPr>
          <a:lstStyle/>
          <a:p>
            <a:pPr eaLnBrk="1" fontAlgn="auto" hangingPunct="1">
              <a:spcAft>
                <a:spcPts val="0"/>
              </a:spcAft>
              <a:defRPr/>
            </a:pPr>
            <a:r>
              <a:rPr lang="en-IN" sz="3200" dirty="0"/>
              <a:t>Refund – Situations &amp; Relevant Time Period</a:t>
            </a: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116</a:t>
            </a:fld>
            <a:endParaRPr lang="en-IN" altLang="en-US">
              <a:solidFill>
                <a:schemeClr val="bg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361140739"/>
              </p:ext>
            </p:extLst>
          </p:nvPr>
        </p:nvGraphicFramePr>
        <p:xfrm>
          <a:off x="869795" y="1801411"/>
          <a:ext cx="10250644" cy="2981176"/>
        </p:xfrm>
        <a:graphic>
          <a:graphicData uri="http://schemas.openxmlformats.org/drawingml/2006/table">
            <a:tbl>
              <a:tblPr firstRow="1" bandRow="1">
                <a:tableStyleId>{00A15C55-8517-42AA-B614-E9B94910E393}</a:tableStyleId>
              </a:tblPr>
              <a:tblGrid>
                <a:gridCol w="5125322">
                  <a:extLst>
                    <a:ext uri="{9D8B030D-6E8A-4147-A177-3AD203B41FA5}">
                      <a16:colId xmlns:a16="http://schemas.microsoft.com/office/drawing/2014/main" val="20000"/>
                    </a:ext>
                  </a:extLst>
                </a:gridCol>
                <a:gridCol w="5125322">
                  <a:extLst>
                    <a:ext uri="{9D8B030D-6E8A-4147-A177-3AD203B41FA5}">
                      <a16:colId xmlns:a16="http://schemas.microsoft.com/office/drawing/2014/main" val="20001"/>
                    </a:ext>
                  </a:extLst>
                </a:gridCol>
              </a:tblGrid>
              <a:tr h="573256">
                <a:tc>
                  <a:txBody>
                    <a:bodyPr/>
                    <a:lstStyle/>
                    <a:p>
                      <a:r>
                        <a:rPr lang="en-IN" sz="2400" dirty="0">
                          <a:latin typeface="+mn-lt"/>
                        </a:rPr>
                        <a:t>Situation of Refund</a:t>
                      </a:r>
                    </a:p>
                  </a:txBody>
                  <a:tcPr>
                    <a:lnB w="12700" cap="flat" cmpd="sng" algn="ctr">
                      <a:solidFill>
                        <a:schemeClr val="tx1"/>
                      </a:solidFill>
                      <a:prstDash val="solid"/>
                      <a:round/>
                      <a:headEnd type="none" w="med" len="med"/>
                      <a:tailEnd type="none" w="med" len="med"/>
                    </a:lnB>
                    <a:solidFill>
                      <a:schemeClr val="tx2"/>
                    </a:solidFill>
                  </a:tcPr>
                </a:tc>
                <a:tc>
                  <a:txBody>
                    <a:bodyPr/>
                    <a:lstStyle/>
                    <a:p>
                      <a:r>
                        <a:rPr lang="en-IN" sz="2400" dirty="0">
                          <a:latin typeface="+mn-lt"/>
                        </a:rPr>
                        <a:t>2 years from below Relevant Date</a:t>
                      </a:r>
                    </a:p>
                  </a:txBody>
                  <a:tcPr>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701040">
                <a:tc>
                  <a:txBody>
                    <a:bodyPr/>
                    <a:lstStyle/>
                    <a:p>
                      <a:pPr>
                        <a:buClrTx/>
                        <a:buSzPct val="100000"/>
                        <a:buFont typeface="+mj-lt"/>
                        <a:buNone/>
                      </a:pPr>
                      <a:r>
                        <a:rPr lang="en-IN" sz="2000" dirty="0">
                          <a:solidFill>
                            <a:schemeClr val="tx1"/>
                          </a:solidFill>
                          <a:latin typeface="+mn-lt"/>
                          <a:ea typeface="Cambria Math" panose="02040503050406030204" pitchFamily="18" charset="0"/>
                        </a:rPr>
                        <a:t>On account of no/less liability arising at the time of finalization of investigation proceedings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ClrTx/>
                        <a:buSzPct val="100000"/>
                        <a:buFont typeface="+mj-lt"/>
                        <a:buNone/>
                      </a:pPr>
                      <a:r>
                        <a:rPr lang="en-IN" sz="2000" dirty="0">
                          <a:solidFill>
                            <a:schemeClr val="tx1"/>
                          </a:solidFill>
                          <a:latin typeface="+mn-lt"/>
                          <a:ea typeface="Cambria Math" panose="02040503050406030204" pitchFamily="18" charset="0"/>
                        </a:rPr>
                        <a:t>Date of communication of adjudication order or order relating to completion of investigation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1005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000" dirty="0">
                          <a:solidFill>
                            <a:schemeClr val="tx1"/>
                          </a:solidFill>
                          <a:latin typeface="+mn-lt"/>
                          <a:ea typeface="Cambria Math" panose="02040503050406030204" pitchFamily="18" charset="0"/>
                        </a:rPr>
                        <a:t>On account of accumulated credit of GST in case of a liability to pay service tax in partial reverse charge cases</a:t>
                      </a:r>
                      <a:endParaRPr lang="en-US" sz="2000" dirty="0">
                        <a:solidFill>
                          <a:schemeClr val="tx1"/>
                        </a:solidFill>
                        <a:latin typeface="+mn-lt"/>
                        <a:ea typeface="Cambria Math"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2000" dirty="0">
                          <a:solidFill>
                            <a:schemeClr val="tx1"/>
                          </a:solidFill>
                          <a:latin typeface="+mn-lt"/>
                          <a:ea typeface="Cambria Math" panose="02040503050406030204" pitchFamily="18" charset="0"/>
                        </a:rPr>
                        <a:t>Date of providing of service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7010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000" dirty="0">
                          <a:solidFill>
                            <a:schemeClr val="tx1"/>
                          </a:solidFill>
                          <a:latin typeface="+mn-lt"/>
                          <a:ea typeface="Cambria Math" panose="02040503050406030204" pitchFamily="18" charset="0"/>
                        </a:rPr>
                        <a:t>On account of refund of accumulated ITC due to inverted duty structure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000" dirty="0">
                          <a:solidFill>
                            <a:schemeClr val="tx1"/>
                          </a:solidFill>
                          <a:latin typeface="+mn-lt"/>
                          <a:ea typeface="Cambria Math" panose="02040503050406030204" pitchFamily="18" charset="0"/>
                        </a:rPr>
                        <a:t>Last day of the financial year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2972746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371476"/>
            <a:ext cx="8761413" cy="827087"/>
          </a:xfrm>
        </p:spPr>
        <p:txBody>
          <a:bodyPr rtlCol="0">
            <a:noAutofit/>
          </a:bodyPr>
          <a:lstStyle/>
          <a:p>
            <a:pPr eaLnBrk="1" fontAlgn="auto" hangingPunct="1">
              <a:spcAft>
                <a:spcPts val="0"/>
              </a:spcAft>
              <a:defRPr/>
            </a:pPr>
            <a:r>
              <a:rPr lang="en-IN" sz="3200" dirty="0"/>
              <a:t>Refund – Documents for Application &amp; Interest</a:t>
            </a:r>
            <a:endParaRPr lang="en-IN" dirty="0"/>
          </a:p>
        </p:txBody>
      </p:sp>
      <p:sp>
        <p:nvSpPr>
          <p:cNvPr id="16387" name="Content Placeholder 2"/>
          <p:cNvSpPr>
            <a:spLocks noGrp="1"/>
          </p:cNvSpPr>
          <p:nvPr>
            <p:ph idx="1"/>
          </p:nvPr>
        </p:nvSpPr>
        <p:spPr>
          <a:xfrm>
            <a:off x="1216025" y="1619250"/>
            <a:ext cx="10356850" cy="4757737"/>
          </a:xfrm>
        </p:spPr>
        <p:txBody>
          <a:bodyPr/>
          <a:lstStyle/>
          <a:p>
            <a:pPr marL="342900" lvl="1" indent="-342900" algn="just" eaLnBrk="1" hangingPunct="1">
              <a:spcBef>
                <a:spcPts val="0"/>
              </a:spcBef>
              <a:buFont typeface="Wingdings" panose="05000000000000000000" pitchFamily="2" charset="2"/>
              <a:buChar char="§"/>
              <a:defRPr/>
            </a:pPr>
            <a:r>
              <a:rPr lang="en-IN" altLang="en-US" sz="2200" u="sng" dirty="0">
                <a:ea typeface="Cambria Math" panose="02040503050406030204" pitchFamily="18" charset="0"/>
                <a:cs typeface="Cambria Math" panose="02040503050406030204" pitchFamily="18" charset="0"/>
              </a:rPr>
              <a:t>Documents Required for Application of Refund</a:t>
            </a:r>
          </a:p>
          <a:p>
            <a:pPr marL="0" lvl="1" indent="0" algn="just" eaLnBrk="1" hangingPunct="1">
              <a:spcBef>
                <a:spcPts val="0"/>
              </a:spcBef>
              <a:buNone/>
              <a:defRPr/>
            </a:pPr>
            <a:endParaRPr lang="en-IN" altLang="en-US" sz="2200" dirty="0">
              <a:ea typeface="Cambria Math" panose="02040503050406030204" pitchFamily="18" charset="0"/>
              <a:cs typeface="Cambria Math" panose="02040503050406030204" pitchFamily="18" charset="0"/>
            </a:endParaRPr>
          </a:p>
          <a:p>
            <a:pPr marL="714375" lvl="1" indent="-342900" algn="just" eaLnBrk="1" hangingPunct="1">
              <a:spcBef>
                <a:spcPts val="0"/>
              </a:spcBef>
              <a:defRPr/>
            </a:pPr>
            <a:r>
              <a:rPr lang="en-IN" altLang="en-US" sz="2200" dirty="0">
                <a:ea typeface="Cambria Math" panose="02040503050406030204" pitchFamily="18" charset="0"/>
                <a:cs typeface="Cambria Math" panose="02040503050406030204" pitchFamily="18" charset="0"/>
              </a:rPr>
              <a:t>Documents evidencing tax payments required to be enclosed with the refund application</a:t>
            </a:r>
          </a:p>
          <a:p>
            <a:pPr marL="714375" lvl="1" indent="-342900" algn="just" eaLnBrk="1" hangingPunct="1">
              <a:spcBef>
                <a:spcPts val="0"/>
              </a:spcBef>
              <a:defRPr/>
            </a:pPr>
            <a:r>
              <a:rPr lang="en-IN" altLang="en-US" sz="2200" dirty="0">
                <a:ea typeface="Cambria Math" panose="02040503050406030204" pitchFamily="18" charset="0"/>
                <a:cs typeface="Cambria Math" panose="02040503050406030204" pitchFamily="18" charset="0"/>
              </a:rPr>
              <a:t>Copy of proof of deposit of tax &amp; invoices &amp; Documents evidencing export</a:t>
            </a:r>
          </a:p>
          <a:p>
            <a:pPr marL="714375" lvl="1" indent="-342900" algn="just" eaLnBrk="1" hangingPunct="1">
              <a:spcBef>
                <a:spcPts val="0"/>
              </a:spcBef>
              <a:defRPr/>
            </a:pPr>
            <a:r>
              <a:rPr lang="en-IN" altLang="en-US" sz="2200" dirty="0">
                <a:ea typeface="Cambria Math" panose="02040503050406030204" pitchFamily="18" charset="0"/>
                <a:cs typeface="Cambria Math" panose="02040503050406030204" pitchFamily="18" charset="0"/>
              </a:rPr>
              <a:t>A CA Certificate may be called for evidencing that the tax burden has not been passed on to the buyer. (“unjust enrichment”) </a:t>
            </a:r>
          </a:p>
          <a:p>
            <a:pPr marL="714375" lvl="1" indent="-342900" algn="just" eaLnBrk="1" hangingPunct="1">
              <a:spcBef>
                <a:spcPts val="0"/>
              </a:spcBef>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200" u="sng" dirty="0">
                <a:ea typeface="Cambria Math" panose="02040503050406030204" pitchFamily="18" charset="0"/>
                <a:cs typeface="Cambria Math" panose="02040503050406030204" pitchFamily="18" charset="0"/>
              </a:rPr>
              <a:t>Interest on Refund</a:t>
            </a: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714375" lvl="1" indent="-342900" algn="just" eaLnBrk="1" hangingPunct="1">
              <a:spcBef>
                <a:spcPts val="0"/>
              </a:spcBef>
              <a:defRPr/>
            </a:pPr>
            <a:r>
              <a:rPr lang="en-IN" altLang="en-US" sz="2200" dirty="0">
                <a:ea typeface="Cambria Math" panose="02040503050406030204" pitchFamily="18" charset="0"/>
                <a:cs typeface="Cambria Math" panose="02040503050406030204" pitchFamily="18" charset="0"/>
              </a:rPr>
              <a:t>Refund application to be processed within 60 days from the date of application</a:t>
            </a:r>
          </a:p>
          <a:p>
            <a:pPr marL="714375" lvl="1" indent="-342900" algn="just" eaLnBrk="1" hangingPunct="1">
              <a:spcBef>
                <a:spcPts val="0"/>
              </a:spcBef>
              <a:defRPr/>
            </a:pPr>
            <a:r>
              <a:rPr lang="en-IN" altLang="en-US" sz="2200" dirty="0">
                <a:ea typeface="Cambria Math" panose="02040503050406030204" pitchFamily="18" charset="0"/>
                <a:cs typeface="Cambria Math" panose="02040503050406030204" pitchFamily="18" charset="0"/>
              </a:rPr>
              <a:t>For refunds made after 60 days from date of application – interest </a:t>
            </a:r>
            <a:r>
              <a:rPr lang="en-US" sz="2200" dirty="0">
                <a:ea typeface="Cambria Math" panose="02040503050406030204" pitchFamily="18" charset="0"/>
              </a:rPr>
              <a:t>at the rate as may be recommended by the GST Council.</a:t>
            </a: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defRPr/>
            </a:pPr>
            <a:endParaRPr lang="en-IN" altLang="en-US" sz="2200" dirty="0">
              <a:ea typeface="Cambria Math" panose="02040503050406030204" pitchFamily="18" charset="0"/>
              <a:cs typeface="Cambria Math" panose="02040503050406030204" pitchFamily="18" charset="0"/>
            </a:endParaRPr>
          </a:p>
          <a:p>
            <a:pPr marL="557213" lvl="1" indent="0" algn="just" eaLnBrk="1" hangingPunct="1">
              <a:spcBef>
                <a:spcPts val="0"/>
              </a:spcBef>
              <a:buNone/>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117</a:t>
            </a:fld>
            <a:endParaRPr lang="en-IN" altLang="en-US">
              <a:solidFill>
                <a:schemeClr val="bg1"/>
              </a:solidFill>
            </a:endParaRPr>
          </a:p>
        </p:txBody>
      </p:sp>
    </p:spTree>
    <p:extLst>
      <p:ext uri="{BB962C8B-B14F-4D97-AF65-F5344CB8AC3E}">
        <p14:creationId xmlns:p14="http://schemas.microsoft.com/office/powerpoint/2010/main" val="228276890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371476"/>
            <a:ext cx="8761413" cy="827087"/>
          </a:xfrm>
        </p:spPr>
        <p:txBody>
          <a:bodyPr rtlCol="0">
            <a:noAutofit/>
          </a:bodyPr>
          <a:lstStyle/>
          <a:p>
            <a:pPr eaLnBrk="1" fontAlgn="auto" hangingPunct="1">
              <a:spcAft>
                <a:spcPts val="0"/>
              </a:spcAft>
              <a:defRPr/>
            </a:pPr>
            <a:r>
              <a:rPr lang="en-IN" sz="3200" dirty="0"/>
              <a:t>Withholding of Refund by Department</a:t>
            </a:r>
            <a:endParaRPr lang="en-IN" dirty="0"/>
          </a:p>
        </p:txBody>
      </p:sp>
      <p:sp>
        <p:nvSpPr>
          <p:cNvPr id="16387" name="Content Placeholder 2"/>
          <p:cNvSpPr>
            <a:spLocks noGrp="1"/>
          </p:cNvSpPr>
          <p:nvPr>
            <p:ph idx="1"/>
          </p:nvPr>
        </p:nvSpPr>
        <p:spPr>
          <a:xfrm>
            <a:off x="833438" y="1281112"/>
            <a:ext cx="10356850" cy="5307947"/>
          </a:xfrm>
        </p:spPr>
        <p:txBody>
          <a:bodyPr/>
          <a:lstStyle/>
          <a:p>
            <a:pPr marL="457200" lvl="1" indent="-457200"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If Taxpayer has not submitted his return(s) </a:t>
            </a:r>
          </a:p>
          <a:p>
            <a:pPr marL="0" lvl="1" indent="0" algn="just" eaLnBrk="1" hangingPunct="1">
              <a:spcBef>
                <a:spcPts val="0"/>
              </a:spcBef>
              <a:buNone/>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If any dues are pending to be paid by the Taxpayer or if cases are pending with the Appellate Authority / Tribunal / Court for Tax, Interest or Penalty </a:t>
            </a:r>
          </a:p>
          <a:p>
            <a:pPr marL="0" lvl="1" indent="0" algn="just" eaLnBrk="1" hangingPunct="1">
              <a:spcBef>
                <a:spcPts val="0"/>
              </a:spcBef>
              <a:buNone/>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GB" altLang="en-US" sz="2200" dirty="0">
                <a:ea typeface="Cambria Math" panose="02040503050406030204" pitchFamily="18" charset="0"/>
                <a:cs typeface="Cambria Math" panose="02040503050406030204" pitchFamily="18" charset="0"/>
              </a:rPr>
              <a:t>Refund will be on hold if Commissioner is of the opinion that grant of refund will adversely affect on revenue in case appeal is filled by either party however opportunity of hearing will be granted.</a:t>
            </a: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GB" altLang="en-US" sz="2200" dirty="0">
                <a:ea typeface="Cambria Math" panose="02040503050406030204" pitchFamily="18" charset="0"/>
                <a:cs typeface="Cambria Math" panose="02040503050406030204" pitchFamily="18" charset="0"/>
              </a:rPr>
              <a:t>Further refund will be adjusted against any dues of taxes, interest , penalties, fees of existing regime and GST tax regime. </a:t>
            </a: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GB" altLang="en-US" sz="2200" dirty="0">
                <a:ea typeface="Cambria Math" panose="02040503050406030204" pitchFamily="18" charset="0"/>
                <a:cs typeface="Cambria Math" panose="02040503050406030204" pitchFamily="18" charset="0"/>
              </a:rPr>
              <a:t>On receipt of refund application and on receipt of all documents, 90% provisional refund will be granted. The balance amount will be granted within 60 days from the date of application</a:t>
            </a: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0" lvl="1" indent="0" algn="just" eaLnBrk="1" hangingPunct="1">
              <a:spcBef>
                <a:spcPts val="0"/>
              </a:spcBef>
              <a:buNone/>
              <a:defRPr/>
            </a:pPr>
            <a:endParaRPr lang="en-IN" altLang="en-US" sz="2200" dirty="0">
              <a:ea typeface="Cambria Math" panose="02040503050406030204" pitchFamily="18" charset="0"/>
              <a:cs typeface="Cambria Math" panose="02040503050406030204" pitchFamily="18" charset="0"/>
            </a:endParaRPr>
          </a:p>
          <a:p>
            <a:pPr marL="557213" lvl="1" indent="0" algn="just" eaLnBrk="1" hangingPunct="1">
              <a:spcBef>
                <a:spcPts val="0"/>
              </a:spcBef>
              <a:buNone/>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118</a:t>
            </a:fld>
            <a:endParaRPr lang="en-IN" altLang="en-US">
              <a:solidFill>
                <a:schemeClr val="bg1"/>
              </a:solidFill>
            </a:endParaRPr>
          </a:p>
        </p:txBody>
      </p:sp>
    </p:spTree>
    <p:extLst>
      <p:ext uri="{BB962C8B-B14F-4D97-AF65-F5344CB8AC3E}">
        <p14:creationId xmlns:p14="http://schemas.microsoft.com/office/powerpoint/2010/main" val="408010311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371476"/>
            <a:ext cx="8761413" cy="827087"/>
          </a:xfrm>
        </p:spPr>
        <p:txBody>
          <a:bodyPr rtlCol="0">
            <a:noAutofit/>
          </a:bodyPr>
          <a:lstStyle/>
          <a:p>
            <a:pPr eaLnBrk="1" fontAlgn="auto" hangingPunct="1">
              <a:spcAft>
                <a:spcPts val="0"/>
              </a:spcAft>
              <a:defRPr/>
            </a:pPr>
            <a:r>
              <a:rPr lang="en-IN" sz="3200" dirty="0"/>
              <a:t>Withholding of Refund by Department</a:t>
            </a:r>
            <a:endParaRPr lang="en-IN" dirty="0"/>
          </a:p>
        </p:txBody>
      </p:sp>
      <p:sp>
        <p:nvSpPr>
          <p:cNvPr id="16387" name="Content Placeholder 2"/>
          <p:cNvSpPr>
            <a:spLocks noGrp="1"/>
          </p:cNvSpPr>
          <p:nvPr>
            <p:ph idx="1"/>
          </p:nvPr>
        </p:nvSpPr>
        <p:spPr>
          <a:xfrm>
            <a:off x="1216025" y="1619250"/>
            <a:ext cx="10356850" cy="4757737"/>
          </a:xfrm>
        </p:spPr>
        <p:txBody>
          <a:bodyPr/>
          <a:lstStyle/>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If Taxpayer has not submitted his return(s) </a:t>
            </a: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If any dues are pending to be paid by the Taxpayer or if cases are pending with the Appellate Authority / Tribunal / Court for Tax, Interest or Penalty </a:t>
            </a: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Commissioner / Board can withhold refund if granting such refund will adversely affect revenue as per Section 38(9) of Model GST Law </a:t>
            </a: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0" lvl="1" indent="0" algn="just" eaLnBrk="1" hangingPunct="1">
              <a:spcBef>
                <a:spcPts val="0"/>
              </a:spcBef>
              <a:buNone/>
              <a:defRPr/>
            </a:pPr>
            <a:endParaRPr lang="en-IN" altLang="en-US" sz="2200" dirty="0">
              <a:ea typeface="Cambria Math" panose="02040503050406030204" pitchFamily="18" charset="0"/>
              <a:cs typeface="Cambria Math" panose="02040503050406030204" pitchFamily="18" charset="0"/>
            </a:endParaRPr>
          </a:p>
          <a:p>
            <a:pPr marL="557213" lvl="1" indent="0" algn="just" eaLnBrk="1" hangingPunct="1">
              <a:spcBef>
                <a:spcPts val="0"/>
              </a:spcBef>
              <a:buNone/>
              <a:defRPr/>
            </a:pPr>
            <a:endParaRPr lang="en-IN" altLang="en-US" sz="22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634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C3BC060-E463-46B7-B118-AD0A28D3F79A}" type="slidenum">
              <a:rPr lang="en-IN" altLang="en-US">
                <a:solidFill>
                  <a:schemeClr val="bg1"/>
                </a:solidFill>
              </a:rPr>
              <a:pPr>
                <a:spcBef>
                  <a:spcPct val="0"/>
                </a:spcBef>
                <a:buClrTx/>
                <a:buSzTx/>
                <a:buFontTx/>
                <a:buNone/>
              </a:pPr>
              <a:t>119</a:t>
            </a:fld>
            <a:endParaRPr lang="en-IN" altLang="en-US">
              <a:solidFill>
                <a:schemeClr val="bg1"/>
              </a:solidFill>
            </a:endParaRPr>
          </a:p>
        </p:txBody>
      </p:sp>
    </p:spTree>
    <p:extLst>
      <p:ext uri="{BB962C8B-B14F-4D97-AF65-F5344CB8AC3E}">
        <p14:creationId xmlns:p14="http://schemas.microsoft.com/office/powerpoint/2010/main" val="286510236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IN"/>
              <a:t>© Indirect Taxes Committee, ICAI</a:t>
            </a:r>
          </a:p>
        </p:txBody>
      </p:sp>
      <p:sp>
        <p:nvSpPr>
          <p:cNvPr id="6451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9ED28DEE-32E6-4325-8DD8-0F6066562093}" type="slidenum">
              <a:rPr lang="en-IN" altLang="en-US">
                <a:solidFill>
                  <a:schemeClr val="bg1"/>
                </a:solidFill>
              </a:rPr>
              <a:pPr>
                <a:spcBef>
                  <a:spcPct val="0"/>
                </a:spcBef>
                <a:buClrTx/>
                <a:buSzTx/>
                <a:buFontTx/>
                <a:buNone/>
              </a:pPr>
              <a:t>120</a:t>
            </a:fld>
            <a:endParaRPr lang="en-IN" altLang="en-US">
              <a:solidFill>
                <a:schemeClr val="bg1"/>
              </a:solidFill>
            </a:endParaRPr>
          </a:p>
        </p:txBody>
      </p:sp>
      <p:sp>
        <p:nvSpPr>
          <p:cNvPr id="5" name="Rectangle 4"/>
          <p:cNvSpPr/>
          <p:nvPr/>
        </p:nvSpPr>
        <p:spPr>
          <a:xfrm>
            <a:off x="2828925" y="2828925"/>
            <a:ext cx="6615113" cy="1446213"/>
          </a:xfrm>
          <a:prstGeom prst="rect">
            <a:avLst/>
          </a:prstGeom>
        </p:spPr>
        <p:txBody>
          <a:bodyPr>
            <a:spAutoFit/>
          </a:bodyPr>
          <a:lstStyle/>
          <a:p>
            <a:pPr algn="ctr">
              <a:defRPr/>
            </a:pPr>
            <a: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t>Job Work</a:t>
            </a:r>
            <a:b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br>
            <a:endPar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endParaRPr>
          </a:p>
        </p:txBody>
      </p:sp>
    </p:spTree>
    <p:extLst>
      <p:ext uri="{BB962C8B-B14F-4D97-AF65-F5344CB8AC3E}">
        <p14:creationId xmlns:p14="http://schemas.microsoft.com/office/powerpoint/2010/main" val="53466935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Sec. 55: Special procedure for removal of goods for certain purposes</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1014319" y="3414221"/>
            <a:ext cx="9871075" cy="2977053"/>
          </a:xfrm>
        </p:spPr>
        <p:txBody>
          <a:bodyPr/>
          <a:lstStyle/>
          <a:p>
            <a:pPr marL="0" lvl="1" indent="0" algn="just" eaLnBrk="1" hangingPunct="1">
              <a:spcBef>
                <a:spcPts val="0"/>
              </a:spcBef>
              <a:buNone/>
              <a:defRPr/>
            </a:pPr>
            <a:r>
              <a:rPr lang="en-IN" altLang="en-US" sz="2000" dirty="0">
                <a:ea typeface="Cambria Math" panose="02040503050406030204" pitchFamily="18" charset="0"/>
                <a:cs typeface="Cambria Math" panose="02040503050406030204" pitchFamily="18" charset="0"/>
              </a:rPr>
              <a:t>Principal, after completion of job-work or otherwise, can :-</a:t>
            </a:r>
          </a:p>
          <a:p>
            <a:pPr marL="628650" lvl="1" indent="-342900" algn="just" eaLnBrk="1" hangingPunct="1">
              <a:spcBef>
                <a:spcPts val="0"/>
              </a:spcBef>
              <a:defRPr/>
            </a:pPr>
            <a:endParaRPr lang="en-IN" altLang="en-US" sz="2000" dirty="0">
              <a:ea typeface="Cambria Math" panose="02040503050406030204" pitchFamily="18" charset="0"/>
              <a:cs typeface="Cambria Math" panose="02040503050406030204" pitchFamily="18" charset="0"/>
            </a:endParaRPr>
          </a:p>
          <a:p>
            <a:pPr marL="628650" lvl="1" indent="-342900" algn="just" eaLnBrk="1" hangingPunct="1">
              <a:spcBef>
                <a:spcPts val="0"/>
              </a:spcBef>
              <a:defRPr/>
            </a:pPr>
            <a:r>
              <a:rPr lang="en-IN" altLang="en-US" sz="2000" dirty="0">
                <a:ea typeface="Cambria Math" panose="02040503050406030204" pitchFamily="18" charset="0"/>
                <a:cs typeface="Cambria Math" panose="02040503050406030204" pitchFamily="18" charset="0"/>
              </a:rPr>
              <a:t>Bring back inputs/ capital goods (other than moulds and dies, jigs and fixtures, or tools) to any place of business without payment of tax for further supply </a:t>
            </a:r>
            <a:r>
              <a:rPr lang="en-IN" altLang="en-US" sz="2000" b="1" dirty="0">
                <a:ea typeface="Cambria Math" panose="02040503050406030204" pitchFamily="18" charset="0"/>
                <a:cs typeface="Cambria Math" panose="02040503050406030204" pitchFamily="18" charset="0"/>
              </a:rPr>
              <a:t>within one year/ three years of their being sent out</a:t>
            </a:r>
            <a:endParaRPr lang="en-IN" altLang="en-US" sz="2000" dirty="0">
              <a:ea typeface="Cambria Math" panose="02040503050406030204" pitchFamily="18" charset="0"/>
              <a:cs typeface="Cambria Math" panose="02040503050406030204" pitchFamily="18" charset="0"/>
            </a:endParaRPr>
          </a:p>
          <a:p>
            <a:pPr marL="628650" lvl="1" indent="-342900" algn="just" eaLnBrk="1" hangingPunct="1">
              <a:spcBef>
                <a:spcPts val="0"/>
              </a:spcBef>
              <a:defRPr/>
            </a:pPr>
            <a:endParaRPr lang="en-IN" altLang="en-US" sz="2000" dirty="0">
              <a:ea typeface="Cambria Math" panose="02040503050406030204" pitchFamily="18" charset="0"/>
              <a:cs typeface="Cambria Math" panose="02040503050406030204" pitchFamily="18" charset="0"/>
            </a:endParaRPr>
          </a:p>
          <a:p>
            <a:pPr marL="628650" lvl="1" indent="-342900" algn="just" eaLnBrk="1" hangingPunct="1">
              <a:spcBef>
                <a:spcPts val="0"/>
              </a:spcBef>
              <a:defRPr/>
            </a:pPr>
            <a:r>
              <a:rPr lang="en-IN" altLang="en-US" sz="2000" dirty="0">
                <a:ea typeface="Cambria Math" panose="02040503050406030204" pitchFamily="18" charset="0"/>
                <a:cs typeface="Cambria Math" panose="02040503050406030204" pitchFamily="18" charset="0"/>
              </a:rPr>
              <a:t>Directly supply inputs/ capital goods (other than moulds and dies, jigs and fixtures, or tools) from job-worker premises on payment of tax within India or without payment of tax for export </a:t>
            </a:r>
            <a:r>
              <a:rPr lang="en-IN" altLang="en-US" sz="2000" b="1" dirty="0">
                <a:ea typeface="Cambria Math" panose="02040503050406030204" pitchFamily="18" charset="0"/>
                <a:cs typeface="Cambria Math" panose="02040503050406030204" pitchFamily="18" charset="0"/>
              </a:rPr>
              <a:t>within one year/ three years of their being sent out</a:t>
            </a:r>
            <a:endParaRPr lang="en-IN" altLang="en-US" sz="2000" dirty="0">
              <a:ea typeface="Cambria Math" panose="02040503050406030204" pitchFamily="18" charset="0"/>
              <a:cs typeface="Cambria Math" panose="02040503050406030204" pitchFamily="18" charset="0"/>
            </a:endParaRPr>
          </a:p>
          <a:p>
            <a:pPr marL="628650" lvl="1" indent="-342900" algn="just" eaLnBrk="1" hangingPunct="1">
              <a:spcBef>
                <a:spcPts val="0"/>
              </a:spcBef>
              <a:defRPr/>
            </a:pPr>
            <a:endParaRPr lang="en-IN" altLang="en-US" sz="2000" dirty="0">
              <a:ea typeface="Cambria Math" panose="02040503050406030204" pitchFamily="18" charset="0"/>
              <a:cs typeface="Cambria Math" panose="02040503050406030204" pitchFamily="18" charset="0"/>
            </a:endParaRPr>
          </a:p>
          <a:p>
            <a:pPr marL="628650" lvl="1" indent="-342900" algn="just" eaLnBrk="1" hangingPunct="1">
              <a:spcBef>
                <a:spcPts val="0"/>
              </a:spcBef>
              <a:defRPr/>
            </a:pPr>
            <a:endParaRPr lang="en-IN" altLang="en-US" dirty="0">
              <a:ea typeface="Cambria Math" panose="02040503050406030204" pitchFamily="18" charset="0"/>
              <a:cs typeface="Cambria Math" panose="02040503050406030204" pitchFamily="18" charset="0"/>
            </a:endParaRPr>
          </a:p>
          <a:p>
            <a:pPr marL="628650" lvl="1" indent="-342900" algn="just" eaLnBrk="1" hangingPunct="1">
              <a:spcBef>
                <a:spcPts val="0"/>
              </a:spcBef>
              <a:defRPr/>
            </a:pPr>
            <a:endParaRPr lang="en-IN" altLang="en-US" sz="2000" dirty="0">
              <a:ea typeface="Cambria Math" panose="02040503050406030204" pitchFamily="18" charset="0"/>
              <a:cs typeface="Cambria Math" panose="02040503050406030204" pitchFamily="18" charset="0"/>
            </a:endParaRPr>
          </a:p>
          <a:p>
            <a:pPr marL="628650" lvl="1" indent="-342900" algn="just" eaLnBrk="1" hangingPunct="1">
              <a:spcBef>
                <a:spcPts val="0"/>
              </a:spcBef>
              <a:defRPr/>
            </a:pPr>
            <a:endParaRPr lang="en-IN" altLang="en-US"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6554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E85A0C7B-AE47-434E-8433-253159029CC8}" type="slidenum">
              <a:rPr lang="en-IN" altLang="en-US">
                <a:solidFill>
                  <a:schemeClr val="bg1"/>
                </a:solidFill>
              </a:rPr>
              <a:pPr>
                <a:spcBef>
                  <a:spcPct val="0"/>
                </a:spcBef>
                <a:buClrTx/>
                <a:buSzTx/>
                <a:buFontTx/>
                <a:buNone/>
              </a:pPr>
              <a:t>121</a:t>
            </a:fld>
            <a:endParaRPr lang="en-IN" altLang="en-US">
              <a:solidFill>
                <a:schemeClr val="bg1"/>
              </a:solidFill>
            </a:endParaRPr>
          </a:p>
        </p:txBody>
      </p:sp>
      <p:graphicFrame>
        <p:nvGraphicFramePr>
          <p:cNvPr id="5" name="Diagram 4"/>
          <p:cNvGraphicFramePr/>
          <p:nvPr>
            <p:extLst/>
          </p:nvPr>
        </p:nvGraphicFramePr>
        <p:xfrm>
          <a:off x="827088" y="1420020"/>
          <a:ext cx="9944100" cy="16430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1894320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Sec. 55: Special procedure for removal of goods for certain purposes</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528638" y="1200944"/>
            <a:ext cx="11008938" cy="5190331"/>
          </a:xfrm>
        </p:spPr>
        <p:txBody>
          <a:bodyPr/>
          <a:lstStyle/>
          <a:p>
            <a:pPr marL="342900" lvl="1"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Direct supply from job-worker premises not permitted unless such premise is declared as an additional place of business of the ‘principal</a:t>
            </a:r>
          </a:p>
          <a:p>
            <a:pPr marL="0" lvl="1" indent="0" algn="just" eaLnBrk="1" hangingPunct="1">
              <a:spcBef>
                <a:spcPts val="0"/>
              </a:spcBef>
              <a:buNone/>
              <a:defRPr/>
            </a:pPr>
            <a:endParaRPr lang="en-IN" altLang="en-US" sz="2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Direct Supply is permitted if:</a:t>
            </a:r>
          </a:p>
          <a:p>
            <a:pPr marL="628650" lvl="1" indent="-342900" algn="just" eaLnBrk="1" hangingPunct="1">
              <a:spcBef>
                <a:spcPts val="0"/>
              </a:spcBef>
              <a:defRPr/>
            </a:pPr>
            <a:r>
              <a:rPr lang="en-IN" altLang="en-US" sz="2000" dirty="0">
                <a:ea typeface="Cambria Math" panose="02040503050406030204" pitchFamily="18" charset="0"/>
                <a:cs typeface="Cambria Math" panose="02040503050406030204" pitchFamily="18" charset="0"/>
              </a:rPr>
              <a:t>Job-worker is registered under the GST laws</a:t>
            </a:r>
            <a:endParaRPr lang="en-IN" altLang="en-US" dirty="0">
              <a:ea typeface="Cambria Math" panose="02040503050406030204" pitchFamily="18" charset="0"/>
              <a:cs typeface="Cambria Math" panose="02040503050406030204" pitchFamily="18" charset="0"/>
            </a:endParaRPr>
          </a:p>
          <a:p>
            <a:pPr marL="628650" lvl="1" indent="-342900" algn="just" eaLnBrk="1" hangingPunct="1">
              <a:spcBef>
                <a:spcPts val="0"/>
              </a:spcBef>
              <a:defRPr/>
            </a:pPr>
            <a:r>
              <a:rPr lang="en-IN" altLang="en-US" sz="2000" dirty="0">
                <a:ea typeface="Cambria Math" panose="02040503050406030204" pitchFamily="18" charset="0"/>
                <a:cs typeface="Cambria Math" panose="02040503050406030204" pitchFamily="18" charset="0"/>
              </a:rPr>
              <a:t>Principal is engaged in supply of certain goods (to be notified)</a:t>
            </a:r>
            <a:endParaRPr lang="en-IN" altLang="en-US" dirty="0">
              <a:ea typeface="Cambria Math" panose="02040503050406030204" pitchFamily="18" charset="0"/>
              <a:cs typeface="Cambria Math" panose="02040503050406030204" pitchFamily="18" charset="0"/>
            </a:endParaRPr>
          </a:p>
          <a:p>
            <a:pPr marL="285750" lvl="1" indent="0" algn="just" eaLnBrk="1" hangingPunct="1">
              <a:spcBef>
                <a:spcPts val="0"/>
              </a:spcBef>
              <a:buFont typeface="Arial" panose="020B0604020202020204" pitchFamily="34" charset="0"/>
              <a:buNone/>
              <a:defRPr/>
            </a:pPr>
            <a:endParaRPr lang="en-IN" altLang="en-US" dirty="0">
              <a:ea typeface="Cambria Math" panose="02040503050406030204" pitchFamily="18" charset="0"/>
              <a:cs typeface="Cambria Math" panose="02040503050406030204" pitchFamily="18" charset="0"/>
            </a:endParaRPr>
          </a:p>
          <a:p>
            <a:pPr marL="285750" lvl="1" algn="just" eaLnBrk="1" hangingPunct="1">
              <a:spcBef>
                <a:spcPts val="0"/>
              </a:spcBef>
              <a:buFont typeface="Wingdings" panose="05000000000000000000" pitchFamily="2" charset="2"/>
              <a:buChar char="§"/>
              <a:defRPr/>
            </a:pPr>
            <a:r>
              <a:rPr lang="en-IN" sz="2000" dirty="0">
                <a:ea typeface="Cambria Math" panose="02040503050406030204" pitchFamily="18" charset="0"/>
                <a:cs typeface="Cambria Math" panose="02040503050406030204" pitchFamily="18" charset="0"/>
              </a:rPr>
              <a:t>‘Principal’ is responsible for payment of tax and accountability of the goods.</a:t>
            </a:r>
          </a:p>
          <a:p>
            <a:pPr marL="285750" lvl="1" algn="just" eaLnBrk="1" hangingPunct="1">
              <a:spcBef>
                <a:spcPts val="0"/>
              </a:spcBef>
              <a:buFont typeface="Wingdings" panose="05000000000000000000" pitchFamily="2" charset="2"/>
              <a:buChar char="§"/>
              <a:defRPr/>
            </a:pPr>
            <a:endParaRPr lang="en-IN" sz="2000" dirty="0">
              <a:ea typeface="Cambria Math" panose="02040503050406030204" pitchFamily="18" charset="0"/>
              <a:cs typeface="Cambria Math" panose="02040503050406030204" pitchFamily="18" charset="0"/>
            </a:endParaRPr>
          </a:p>
          <a:p>
            <a:pPr marL="285750" lvl="1" algn="just" eaLnBrk="1" hangingPunct="1">
              <a:spcBef>
                <a:spcPts val="0"/>
              </a:spcBef>
              <a:buFont typeface="Wingdings" panose="05000000000000000000" pitchFamily="2" charset="2"/>
              <a:buChar char="§"/>
              <a:defRPr/>
            </a:pPr>
            <a:r>
              <a:rPr lang="en-IN" sz="2000" dirty="0">
                <a:ea typeface="Cambria Math" panose="02040503050406030204" pitchFamily="18" charset="0"/>
                <a:cs typeface="Cambria Math" panose="02040503050406030204" pitchFamily="18" charset="0"/>
              </a:rPr>
              <a:t>If inputs/ capital goods (other than moulds and dies, jigs and fixtures, or tools) are </a:t>
            </a:r>
            <a:r>
              <a:rPr lang="en-IN" sz="2000" b="1" dirty="0">
                <a:ea typeface="Cambria Math" panose="02040503050406030204" pitchFamily="18" charset="0"/>
                <a:cs typeface="Cambria Math" panose="02040503050406030204" pitchFamily="18" charset="0"/>
              </a:rPr>
              <a:t>not received back </a:t>
            </a:r>
            <a:r>
              <a:rPr lang="en-IN" sz="2000" dirty="0">
                <a:ea typeface="Cambria Math" panose="02040503050406030204" pitchFamily="18" charset="0"/>
                <a:cs typeface="Cambria Math" panose="02040503050406030204" pitchFamily="18" charset="0"/>
              </a:rPr>
              <a:t>by the principal within one or 3 years of their being sent out  </a:t>
            </a:r>
          </a:p>
          <a:p>
            <a:pPr marL="742950" lvl="2" indent="-285750" algn="just" eaLnBrk="1" hangingPunct="1">
              <a:spcBef>
                <a:spcPts val="0"/>
              </a:spcBef>
              <a:buFont typeface="Wingdings" panose="05000000000000000000" pitchFamily="2" charset="2"/>
              <a:buChar char="Ø"/>
              <a:defRPr/>
            </a:pPr>
            <a:r>
              <a:rPr lang="en-IN" sz="2000" dirty="0">
                <a:ea typeface="Cambria Math" panose="02040503050406030204" pitchFamily="18" charset="0"/>
                <a:cs typeface="Cambria Math" panose="02040503050406030204" pitchFamily="18" charset="0"/>
              </a:rPr>
              <a:t>Deemed that such inputs/ capital goods had been supplied by principal to job-worker on the day when they were sent out </a:t>
            </a:r>
          </a:p>
          <a:p>
            <a:pPr marL="285750" lvl="1" algn="just" eaLnBrk="1" hangingPunct="1">
              <a:spcBef>
                <a:spcPts val="0"/>
              </a:spcBef>
              <a:buFont typeface="Wingdings" panose="05000000000000000000" pitchFamily="2" charset="2"/>
              <a:buChar char="§"/>
              <a:defRPr/>
            </a:pPr>
            <a:endParaRPr lang="en-IN" sz="2000" dirty="0">
              <a:ea typeface="Cambria Math" panose="02040503050406030204" pitchFamily="18" charset="0"/>
              <a:cs typeface="Cambria Math" panose="02040503050406030204" pitchFamily="18" charset="0"/>
            </a:endParaRPr>
          </a:p>
          <a:p>
            <a:pPr marL="285750" lvl="1" algn="just" eaLnBrk="1" hangingPunct="1">
              <a:spcBef>
                <a:spcPts val="0"/>
              </a:spcBef>
              <a:buFont typeface="Wingdings" panose="05000000000000000000" pitchFamily="2" charset="2"/>
              <a:buChar char="§"/>
              <a:defRPr/>
            </a:pPr>
            <a:r>
              <a:rPr lang="en-IN" sz="2000" dirty="0">
                <a:ea typeface="Cambria Math" panose="02040503050406030204" pitchFamily="18" charset="0"/>
                <a:cs typeface="Cambria Math" panose="02040503050406030204" pitchFamily="18" charset="0"/>
              </a:rPr>
              <a:t>Any waste/ scrap generated during job-work may be supplied by job-worker directly from his place of business on payment of tax by job-worker if he is registered. If job-worker is unregistered, Principal will have to pay tax</a:t>
            </a:r>
          </a:p>
        </p:txBody>
      </p:sp>
      <p:sp>
        <p:nvSpPr>
          <p:cNvPr id="3" name="Footer Placeholder 2"/>
          <p:cNvSpPr>
            <a:spLocks noGrp="1"/>
          </p:cNvSpPr>
          <p:nvPr>
            <p:ph type="ftr" sz="quarter" idx="11"/>
          </p:nvPr>
        </p:nvSpPr>
        <p:spPr/>
        <p:txBody>
          <a:bodyPr/>
          <a:lstStyle/>
          <a:p>
            <a:pPr>
              <a:defRPr/>
            </a:pPr>
            <a:r>
              <a:rPr lang="en-IN" dirty="0"/>
              <a:t>© Indirect Taxes Committee, ICAI</a:t>
            </a:r>
          </a:p>
        </p:txBody>
      </p:sp>
      <p:sp>
        <p:nvSpPr>
          <p:cNvPr id="6656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DC4DB089-FCEA-4E2E-9E14-1D462E3FDE8B}" type="slidenum">
              <a:rPr lang="en-IN" altLang="en-US">
                <a:solidFill>
                  <a:schemeClr val="bg1"/>
                </a:solidFill>
              </a:rPr>
              <a:pPr>
                <a:spcBef>
                  <a:spcPct val="0"/>
                </a:spcBef>
                <a:buClrTx/>
                <a:buSzTx/>
                <a:buFontTx/>
                <a:buNone/>
              </a:pPr>
              <a:t>122</a:t>
            </a:fld>
            <a:endParaRPr lang="en-IN" altLang="en-US">
              <a:solidFill>
                <a:schemeClr val="bg1"/>
              </a:solidFill>
            </a:endParaRPr>
          </a:p>
        </p:txBody>
      </p:sp>
    </p:spTree>
    <p:extLst>
      <p:ext uri="{BB962C8B-B14F-4D97-AF65-F5344CB8AC3E}">
        <p14:creationId xmlns:p14="http://schemas.microsoft.com/office/powerpoint/2010/main" val="23357402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IN"/>
              <a:t>© Indirect Taxes Committee, ICAI</a:t>
            </a:r>
          </a:p>
        </p:txBody>
      </p:sp>
      <p:sp>
        <p:nvSpPr>
          <p:cNvPr id="6758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F1BF1A20-ADC7-4EE4-8718-2BB82BA0D6C8}" type="slidenum">
              <a:rPr lang="en-IN" altLang="en-US">
                <a:solidFill>
                  <a:schemeClr val="bg1"/>
                </a:solidFill>
              </a:rPr>
              <a:pPr>
                <a:spcBef>
                  <a:spcPct val="0"/>
                </a:spcBef>
                <a:buClrTx/>
                <a:buSzTx/>
                <a:buFontTx/>
                <a:buNone/>
              </a:pPr>
              <a:t>123</a:t>
            </a:fld>
            <a:endParaRPr lang="en-IN" altLang="en-US">
              <a:solidFill>
                <a:schemeClr val="bg1"/>
              </a:solidFill>
            </a:endParaRPr>
          </a:p>
        </p:txBody>
      </p:sp>
      <p:sp>
        <p:nvSpPr>
          <p:cNvPr id="5" name="Rectangle 4"/>
          <p:cNvSpPr/>
          <p:nvPr/>
        </p:nvSpPr>
        <p:spPr>
          <a:xfrm>
            <a:off x="2828925" y="2828925"/>
            <a:ext cx="6615113" cy="1446213"/>
          </a:xfrm>
          <a:prstGeom prst="rect">
            <a:avLst/>
          </a:prstGeom>
        </p:spPr>
        <p:txBody>
          <a:bodyPr>
            <a:spAutoFit/>
          </a:bodyPr>
          <a:lstStyle/>
          <a:p>
            <a:pPr algn="ctr">
              <a:defRPr/>
            </a:pPr>
            <a: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t>E-Commerce</a:t>
            </a:r>
            <a:b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br>
            <a:endPar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0540" y="393700"/>
            <a:ext cx="8761413" cy="827087"/>
          </a:xfrm>
        </p:spPr>
        <p:txBody>
          <a:bodyPr rtlCol="0">
            <a:noAutofit/>
          </a:bodyPr>
          <a:lstStyle/>
          <a:p>
            <a:pPr eaLnBrk="1" fontAlgn="auto" hangingPunct="1">
              <a:spcAft>
                <a:spcPts val="0"/>
              </a:spcAft>
              <a:defRPr/>
            </a:pPr>
            <a:r>
              <a:rPr lang="en-IN" sz="3200" dirty="0"/>
              <a:t>E-Commerce - Sec. 56: Collection of TCS</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900113" y="1377950"/>
            <a:ext cx="10290175" cy="5013325"/>
          </a:xfrm>
        </p:spPr>
        <p:txBody>
          <a:bodyPr/>
          <a:lstStyle/>
          <a:p>
            <a:pPr marL="342900" lvl="1"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“Electronic Commerce” means supply of goods and/ or services including digital products over digital or electronic network</a:t>
            </a: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“Electronic commerce operator” means any person who owns, operates or manages digital or electronic facility or platform for electronic commerce </a:t>
            </a: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Section 8(4) provides that categories of services may be notified where tax shall wholly be paid by e-commerce operators. All provisions of the GST law shall apply to such e-commerce operators as if such persons is liable to pay tax</a:t>
            </a: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Every e-commerce operator, not being an agent, has to collect 1% of net value of taxable supplies where consideration is to be collected by the operator</a:t>
            </a:r>
          </a:p>
          <a:p>
            <a:pPr marL="742950" lvl="2"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Net value = </a:t>
            </a:r>
            <a:r>
              <a:rPr lang="en-IN" altLang="en-US" sz="2000" b="1" dirty="0">
                <a:ea typeface="Cambria Math" panose="02040503050406030204" pitchFamily="18" charset="0"/>
                <a:cs typeface="Cambria Math" panose="02040503050406030204" pitchFamily="18" charset="0"/>
              </a:rPr>
              <a:t>aggregate value of goods/ services </a:t>
            </a:r>
            <a:r>
              <a:rPr lang="en-IN" altLang="en-US" sz="2000" dirty="0">
                <a:ea typeface="Cambria Math" panose="02040503050406030204" pitchFamily="18" charset="0"/>
                <a:cs typeface="Cambria Math" panose="02040503050406030204" pitchFamily="18" charset="0"/>
              </a:rPr>
              <a:t>[other than those notified u/s 8(4)] made during the month </a:t>
            </a:r>
            <a:r>
              <a:rPr lang="en-IN" altLang="en-US" sz="2000" b="1" dirty="0">
                <a:ea typeface="Cambria Math" panose="02040503050406030204" pitchFamily="18" charset="0"/>
                <a:cs typeface="Cambria Math" panose="02040503050406030204" pitchFamily="18" charset="0"/>
              </a:rPr>
              <a:t>less returns </a:t>
            </a:r>
            <a:r>
              <a:rPr lang="en-IN" altLang="en-US" sz="2000" dirty="0">
                <a:ea typeface="Cambria Math" panose="02040503050406030204" pitchFamily="18" charset="0"/>
                <a:cs typeface="Cambria Math" panose="02040503050406030204" pitchFamily="18" charset="0"/>
              </a:rPr>
              <a:t>during the month</a:t>
            </a: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endParaRPr lang="en-IN" altLang="en-US" sz="2000" dirty="0">
              <a:ea typeface="Cambria Math" panose="02040503050406030204" pitchFamily="18" charset="0"/>
              <a:cs typeface="Cambria Math" panose="02040503050406030204" pitchFamily="18" charset="0"/>
            </a:endParaRPr>
          </a:p>
          <a:p>
            <a:pPr marL="285750" lvl="1" indent="0" algn="just" eaLnBrk="1" hangingPunct="1">
              <a:spcBef>
                <a:spcPts val="0"/>
              </a:spcBef>
              <a:buFont typeface="Arial" panose="020B0604020202020204" pitchFamily="34" charset="0"/>
              <a:buNone/>
              <a:defRPr/>
            </a:pPr>
            <a:endParaRPr lang="en-IN" altLang="en-US" dirty="0">
              <a:ea typeface="Cambria Math" panose="02040503050406030204" pitchFamily="18" charset="0"/>
              <a:cs typeface="Cambria Math" panose="02040503050406030204" pitchFamily="18" charset="0"/>
            </a:endParaRPr>
          </a:p>
          <a:p>
            <a:pPr marL="285750" lvl="1" indent="0" algn="just" eaLnBrk="1" hangingPunct="1">
              <a:spcBef>
                <a:spcPts val="0"/>
              </a:spcBef>
              <a:buFont typeface="Arial" panose="020B0604020202020204" pitchFamily="34" charset="0"/>
              <a:buNone/>
              <a:defRPr/>
            </a:pPr>
            <a:endParaRPr lang="en-IN" altLang="en-US" dirty="0">
              <a:ea typeface="Cambria Math" panose="02040503050406030204" pitchFamily="18" charset="0"/>
              <a:cs typeface="Cambria Math" panose="02040503050406030204" pitchFamily="18" charset="0"/>
            </a:endParaRPr>
          </a:p>
          <a:p>
            <a:pPr marL="285750" lvl="1" indent="0" algn="just" eaLnBrk="1" hangingPunct="1">
              <a:spcBef>
                <a:spcPts val="0"/>
              </a:spcBef>
              <a:buFont typeface="Arial" panose="020B0604020202020204" pitchFamily="34" charset="0"/>
              <a:buNone/>
              <a:defRPr/>
            </a:pPr>
            <a:endParaRPr lang="en-IN" altLang="en-US"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6861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DF44A0F9-B985-486A-9608-4554603F0C99}" type="slidenum">
              <a:rPr lang="en-IN" altLang="en-US">
                <a:solidFill>
                  <a:schemeClr val="bg1"/>
                </a:solidFill>
              </a:rPr>
              <a:pPr>
                <a:spcBef>
                  <a:spcPct val="0"/>
                </a:spcBef>
                <a:buClrTx/>
                <a:buSzTx/>
                <a:buFontTx/>
                <a:buNone/>
              </a:pPr>
              <a:t>124</a:t>
            </a:fld>
            <a:endParaRPr lang="en-IN" altLang="en-US">
              <a:solidFill>
                <a:schemeClr val="bg1"/>
              </a:solidFill>
            </a:endParaRPr>
          </a:p>
        </p:txBody>
      </p:sp>
    </p:spTree>
    <p:extLst>
      <p:ext uri="{BB962C8B-B14F-4D97-AF65-F5344CB8AC3E}">
        <p14:creationId xmlns:p14="http://schemas.microsoft.com/office/powerpoint/2010/main" val="415083175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E-Commerce – Sec. 56: Collection of TCS</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528638" y="1490663"/>
            <a:ext cx="10661650" cy="4900612"/>
          </a:xfrm>
        </p:spPr>
        <p:txBody>
          <a:bodyPr/>
          <a:lstStyle/>
          <a:p>
            <a:pPr marL="0" lvl="1" indent="0" algn="just" eaLnBrk="1" hangingPunct="1">
              <a:spcBef>
                <a:spcPts val="0"/>
              </a:spcBef>
              <a:buFont typeface="Arial" panose="020B0604020202020204" pitchFamily="34" charset="0"/>
              <a:buNone/>
              <a:defRPr/>
            </a:pPr>
            <a:r>
              <a:rPr lang="en-IN" altLang="en-US" sz="2400" b="1" dirty="0">
                <a:ea typeface="Cambria Math" panose="02040503050406030204" pitchFamily="18" charset="0"/>
                <a:cs typeface="Cambria Math" panose="02040503050406030204" pitchFamily="18" charset="0"/>
              </a:rPr>
              <a:t>Compliances for e-commerce operators</a:t>
            </a:r>
          </a:p>
          <a:p>
            <a:pPr marL="0" lvl="1" indent="0" algn="just" eaLnBrk="1" hangingPunct="1">
              <a:spcBef>
                <a:spcPts val="0"/>
              </a:spcBef>
              <a:buFont typeface="Arial" panose="020B0604020202020204" pitchFamily="34" charset="0"/>
              <a:buNone/>
              <a:defRPr/>
            </a:pPr>
            <a:endParaRPr lang="en-IN" altLang="en-US" sz="2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TCS to be paid to credit of appropriate government; </a:t>
            </a:r>
          </a:p>
          <a:p>
            <a:pPr marL="342900" lvl="1" indent="-342900" algn="just" eaLnBrk="1" hangingPunct="1">
              <a:spcBef>
                <a:spcPts val="0"/>
              </a:spcBef>
              <a:buFont typeface="Wingdings" panose="05000000000000000000" pitchFamily="2" charset="2"/>
              <a:buChar char="§"/>
              <a:defRPr/>
            </a:pPr>
            <a:endParaRPr lang="en-IN" altLang="en-US" sz="1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To furnish a statement of such outward supplies of goods and / or services, electronically</a:t>
            </a:r>
          </a:p>
          <a:p>
            <a:pPr marL="342900" lvl="1" indent="-342900" algn="just" eaLnBrk="1" hangingPunct="1">
              <a:spcBef>
                <a:spcPts val="0"/>
              </a:spcBef>
              <a:buFont typeface="Wingdings" panose="05000000000000000000" pitchFamily="2" charset="2"/>
              <a:buChar char="§"/>
              <a:defRPr/>
            </a:pPr>
            <a:endParaRPr lang="en-IN" altLang="en-US" sz="1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Both payment and statement to be made/ filed within 10 days from the end of the month in which the collection is made</a:t>
            </a:r>
          </a:p>
          <a:p>
            <a:pPr marL="342900" lvl="1" indent="-342900" algn="just" eaLnBrk="1" hangingPunct="1">
              <a:spcBef>
                <a:spcPts val="0"/>
              </a:spcBef>
              <a:buFont typeface="Wingdings" panose="05000000000000000000" pitchFamily="2" charset="2"/>
              <a:buChar char="§"/>
              <a:defRPr/>
            </a:pPr>
            <a:endParaRPr lang="en-IN" altLang="en-US" sz="1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Statement to contain details of amounts collected, supplier-wise in respect of all supplies effected through the website / </a:t>
            </a:r>
            <a:r>
              <a:rPr lang="en-IN" altLang="en-US" sz="2000" dirty="0" err="1">
                <a:ea typeface="Cambria Math" panose="02040503050406030204" pitchFamily="18" charset="0"/>
                <a:cs typeface="Cambria Math" panose="02040503050406030204" pitchFamily="18" charset="0"/>
              </a:rPr>
              <a:t>url</a:t>
            </a:r>
            <a:r>
              <a:rPr lang="en-IN" altLang="en-US" sz="2000" dirty="0">
                <a:ea typeface="Cambria Math" panose="02040503050406030204" pitchFamily="18" charset="0"/>
                <a:cs typeface="Cambria Math" panose="02040503050406030204" pitchFamily="18" charset="0"/>
              </a:rPr>
              <a:t> of the e-commerce operator during the calendar month:</a:t>
            </a:r>
          </a:p>
          <a:p>
            <a:pPr marL="285750" lvl="1" indent="0" algn="just" eaLnBrk="1" hangingPunct="1">
              <a:spcBef>
                <a:spcPts val="0"/>
              </a:spcBef>
              <a:buFont typeface="Arial" panose="020B0604020202020204" pitchFamily="34" charset="0"/>
              <a:buNone/>
              <a:defRPr/>
            </a:pPr>
            <a:endParaRPr lang="en-IN" altLang="en-US" sz="2000" dirty="0">
              <a:ea typeface="Cambria Math" panose="02040503050406030204" pitchFamily="18" charset="0"/>
              <a:cs typeface="Cambria Math" panose="02040503050406030204" pitchFamily="18" charset="0"/>
            </a:endParaRPr>
          </a:p>
          <a:p>
            <a:pPr marL="0" lvl="1" indent="0" algn="just" eaLnBrk="1" hangingPunct="1">
              <a:spcBef>
                <a:spcPts val="0"/>
              </a:spcBef>
              <a:buFont typeface="Arial" panose="020B0604020202020204" pitchFamily="34" charset="0"/>
              <a:buNone/>
              <a:tabLst>
                <a:tab pos="985838" algn="l"/>
              </a:tabLst>
              <a:defRPr/>
            </a:pPr>
            <a:r>
              <a:rPr lang="en-IN" altLang="en-US" sz="2400" b="1" dirty="0">
                <a:ea typeface="Cambria Math" panose="02040503050406030204" pitchFamily="18" charset="0"/>
                <a:cs typeface="Cambria Math" panose="02040503050406030204" pitchFamily="18" charset="0"/>
              </a:rPr>
              <a:t>Tax credit for the concerned supplier </a:t>
            </a:r>
          </a:p>
          <a:p>
            <a:pPr marL="0" lvl="1" indent="0" algn="just" eaLnBrk="1" hangingPunct="1">
              <a:spcBef>
                <a:spcPts val="0"/>
              </a:spcBef>
              <a:buFont typeface="Arial" panose="020B0604020202020204" pitchFamily="34" charset="0"/>
              <a:buNone/>
              <a:tabLst>
                <a:tab pos="985838" algn="l"/>
              </a:tabLst>
              <a:defRPr/>
            </a:pPr>
            <a:endParaRPr lang="en-IN" altLang="en-US" sz="1000" b="1"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tabLst>
                <a:tab pos="985838" algn="l"/>
              </a:tabLst>
              <a:defRPr/>
            </a:pPr>
            <a:r>
              <a:rPr lang="en-IN" altLang="en-US" sz="2000" dirty="0">
                <a:ea typeface="Cambria Math" panose="02040503050406030204" pitchFamily="18" charset="0"/>
                <a:cs typeface="Cambria Math" panose="02040503050406030204" pitchFamily="18" charset="0"/>
              </a:rPr>
              <a:t>Amount remitted by e-commerce operator treated as tax paid by the supplier</a:t>
            </a:r>
          </a:p>
          <a:p>
            <a:pPr marL="342900" lvl="1" indent="-342900" algn="just" eaLnBrk="1" hangingPunct="1">
              <a:spcBef>
                <a:spcPts val="0"/>
              </a:spcBef>
              <a:buFont typeface="Wingdings" panose="05000000000000000000" pitchFamily="2" charset="2"/>
              <a:buChar char="§"/>
              <a:tabLst>
                <a:tab pos="985838" algn="l"/>
              </a:tabLst>
              <a:defRPr/>
            </a:pPr>
            <a:endParaRPr lang="en-IN" altLang="en-US" sz="1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tabLst>
                <a:tab pos="985838" algn="l"/>
              </a:tabLst>
              <a:defRPr/>
            </a:pPr>
            <a:r>
              <a:rPr lang="en-IN" altLang="en-US" sz="2000" dirty="0">
                <a:ea typeface="Cambria Math" panose="02040503050406030204" pitchFamily="18" charset="0"/>
                <a:cs typeface="Cambria Math" panose="02040503050406030204" pitchFamily="18" charset="0"/>
              </a:rPr>
              <a:t>Supplier eligible to claim credit of the same in the electronic cash ledger.</a:t>
            </a:r>
          </a:p>
          <a:p>
            <a:pPr marL="285750" lvl="1" indent="0" algn="just" eaLnBrk="1" hangingPunct="1">
              <a:spcBef>
                <a:spcPts val="0"/>
              </a:spcBef>
              <a:buFont typeface="Arial" panose="020B0604020202020204" pitchFamily="34" charset="0"/>
              <a:buNone/>
              <a:defRPr/>
            </a:pPr>
            <a:endParaRPr lang="en-IN" altLang="en-US"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168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542CC733-828D-427D-BF24-8A7AA847E743}" type="slidenum">
              <a:rPr lang="en-IN" altLang="en-US">
                <a:solidFill>
                  <a:schemeClr val="bg1"/>
                </a:solidFill>
              </a:rPr>
              <a:pPr>
                <a:spcBef>
                  <a:spcPct val="0"/>
                </a:spcBef>
                <a:buClrTx/>
                <a:buSzTx/>
                <a:buFontTx/>
                <a:buNone/>
              </a:pPr>
              <a:t>125</a:t>
            </a:fld>
            <a:endParaRPr lang="en-IN" altLang="en-US">
              <a:solidFill>
                <a:schemeClr val="bg1"/>
              </a:solidFill>
            </a:endParaRPr>
          </a:p>
        </p:txBody>
      </p:sp>
    </p:spTree>
    <p:extLst>
      <p:ext uri="{BB962C8B-B14F-4D97-AF65-F5344CB8AC3E}">
        <p14:creationId xmlns:p14="http://schemas.microsoft.com/office/powerpoint/2010/main" val="99896600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E-Commerce – Sec. 56: Collection of TCS</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528638" y="1490663"/>
            <a:ext cx="11144250" cy="4443412"/>
          </a:xfrm>
        </p:spPr>
        <p:txBody>
          <a:bodyPr/>
          <a:lstStyle/>
          <a:p>
            <a:pPr marL="0" lvl="1" indent="0" algn="just" eaLnBrk="1" hangingPunct="1">
              <a:spcBef>
                <a:spcPts val="0"/>
              </a:spcBef>
              <a:buFont typeface="Arial" panose="020B0604020202020204" pitchFamily="34" charset="0"/>
              <a:buNone/>
              <a:defRPr/>
            </a:pPr>
            <a:r>
              <a:rPr lang="en-IN" altLang="en-US" sz="2400" b="1" dirty="0">
                <a:ea typeface="Cambria Math" panose="02040503050406030204" pitchFamily="18" charset="0"/>
                <a:cs typeface="Cambria Math" panose="02040503050406030204" pitchFamily="18" charset="0"/>
              </a:rPr>
              <a:t>Verification of the statement filed by the e-commerce operator</a:t>
            </a:r>
          </a:p>
          <a:p>
            <a:pPr marL="0" lvl="1" indent="0" algn="just" eaLnBrk="1" hangingPunct="1">
              <a:spcBef>
                <a:spcPts val="0"/>
              </a:spcBef>
              <a:buFont typeface="Arial" panose="020B0604020202020204" pitchFamily="34" charset="0"/>
              <a:buNone/>
              <a:defRPr/>
            </a:pPr>
            <a:endParaRPr lang="en-IN" altLang="en-US" sz="1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details of the supplies furnished by the e-commerce operator to be compared with corresponding outward supplies; </a:t>
            </a:r>
          </a:p>
          <a:p>
            <a:pPr marL="342900" lvl="1" indent="-342900" algn="just" eaLnBrk="1" hangingPunct="1">
              <a:spcBef>
                <a:spcPts val="0"/>
              </a:spcBef>
              <a:buFont typeface="Wingdings" panose="05000000000000000000" pitchFamily="2" charset="2"/>
              <a:buChar char="§"/>
              <a:defRPr/>
            </a:pPr>
            <a:endParaRPr lang="en-IN" altLang="en-US" sz="1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Discrepancies, if any, to be communicated to both</a:t>
            </a:r>
          </a:p>
          <a:p>
            <a:pPr marL="342900" lvl="1" indent="-342900" algn="just" eaLnBrk="1" hangingPunct="1">
              <a:spcBef>
                <a:spcPts val="0"/>
              </a:spcBef>
              <a:buFont typeface="Wingdings" panose="05000000000000000000" pitchFamily="2" charset="2"/>
              <a:buChar char="§"/>
              <a:defRPr/>
            </a:pPr>
            <a:endParaRPr lang="en-IN" altLang="en-US" sz="1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defRPr/>
            </a:pPr>
            <a:r>
              <a:rPr lang="en-IN" altLang="en-US" sz="2000" dirty="0">
                <a:ea typeface="Cambria Math" panose="02040503050406030204" pitchFamily="18" charset="0"/>
                <a:cs typeface="Cambria Math" panose="02040503050406030204" pitchFamily="18" charset="0"/>
              </a:rPr>
              <a:t>Discrepancy, if not rectified by supplier, to be added to output liability of supplier for the month succeeding the one in which the same was communicated.</a:t>
            </a:r>
          </a:p>
          <a:p>
            <a:pPr marL="342900" lvl="1" indent="-342900" algn="just" eaLnBrk="1" hangingPunct="1">
              <a:spcBef>
                <a:spcPts val="0"/>
              </a:spcBef>
              <a:buFont typeface="Wingdings" panose="05000000000000000000" pitchFamily="2" charset="2"/>
              <a:buChar char="§"/>
              <a:defRPr/>
            </a:pPr>
            <a:endParaRPr lang="en-IN" altLang="en-US" sz="1000" dirty="0">
              <a:ea typeface="Cambria Math" panose="02040503050406030204" pitchFamily="18" charset="0"/>
              <a:cs typeface="Cambria Math" panose="02040503050406030204" pitchFamily="18" charset="0"/>
            </a:endParaRPr>
          </a:p>
          <a:p>
            <a:pPr marL="285750" lvl="1" indent="0" algn="just" eaLnBrk="1" hangingPunct="1">
              <a:spcBef>
                <a:spcPts val="0"/>
              </a:spcBef>
              <a:buFont typeface="Arial" panose="020B0604020202020204" pitchFamily="34" charset="0"/>
              <a:buNone/>
              <a:defRPr/>
            </a:pPr>
            <a:endParaRPr lang="en-IN" altLang="en-US" sz="1000" dirty="0">
              <a:ea typeface="Cambria Math" panose="02040503050406030204" pitchFamily="18" charset="0"/>
              <a:cs typeface="Cambria Math" panose="02040503050406030204" pitchFamily="18" charset="0"/>
            </a:endParaRPr>
          </a:p>
          <a:p>
            <a:pPr marL="0" lvl="1" indent="0" algn="just" eaLnBrk="1" hangingPunct="1">
              <a:spcBef>
                <a:spcPts val="0"/>
              </a:spcBef>
              <a:buFont typeface="Arial" panose="020B0604020202020204" pitchFamily="34" charset="0"/>
              <a:buNone/>
              <a:tabLst>
                <a:tab pos="985838" algn="l"/>
              </a:tabLst>
              <a:defRPr/>
            </a:pPr>
            <a:r>
              <a:rPr lang="en-IN" altLang="en-US" sz="2400" b="1" dirty="0">
                <a:ea typeface="Cambria Math" panose="02040503050406030204" pitchFamily="18" charset="0"/>
                <a:cs typeface="Cambria Math" panose="02040503050406030204" pitchFamily="18" charset="0"/>
              </a:rPr>
              <a:t>Additional powers to the tax office </a:t>
            </a:r>
          </a:p>
          <a:p>
            <a:pPr marL="0" lvl="1" indent="0" algn="just" eaLnBrk="1" hangingPunct="1">
              <a:spcBef>
                <a:spcPts val="0"/>
              </a:spcBef>
              <a:buFont typeface="Arial" panose="020B0604020202020204" pitchFamily="34" charset="0"/>
              <a:buNone/>
              <a:tabLst>
                <a:tab pos="985838" algn="l"/>
              </a:tabLst>
              <a:defRPr/>
            </a:pPr>
            <a:endParaRPr lang="en-IN" altLang="en-US" sz="1000" b="1"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tabLst>
                <a:tab pos="985838" algn="l"/>
              </a:tabLst>
              <a:defRPr/>
            </a:pPr>
            <a:r>
              <a:rPr lang="en-IN" altLang="en-US" sz="2000" dirty="0">
                <a:ea typeface="Cambria Math" panose="02040503050406030204" pitchFamily="18" charset="0"/>
                <a:cs typeface="Cambria Math" panose="02040503050406030204" pitchFamily="18" charset="0"/>
              </a:rPr>
              <a:t>Any officer not below Joint Commissioner may call for details like supplies of goods and / or services, stock of goods etc. from supplier through notice</a:t>
            </a:r>
          </a:p>
          <a:p>
            <a:pPr marL="342900" lvl="1" indent="-342900" algn="just" eaLnBrk="1" hangingPunct="1">
              <a:spcBef>
                <a:spcPts val="0"/>
              </a:spcBef>
              <a:buFont typeface="Wingdings" panose="05000000000000000000" pitchFamily="2" charset="2"/>
              <a:buChar char="§"/>
              <a:tabLst>
                <a:tab pos="985838" algn="l"/>
              </a:tabLst>
              <a:defRPr/>
            </a:pPr>
            <a:endParaRPr lang="en-IN" altLang="en-US" sz="1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tabLst>
                <a:tab pos="985838" algn="l"/>
              </a:tabLst>
              <a:defRPr/>
            </a:pPr>
            <a:r>
              <a:rPr lang="en-IN" altLang="en-US" sz="2000" dirty="0">
                <a:ea typeface="Cambria Math" panose="02040503050406030204" pitchFamily="18" charset="0"/>
                <a:cs typeface="Cambria Math" panose="02040503050406030204" pitchFamily="18" charset="0"/>
              </a:rPr>
              <a:t>Details to be furnished within 15 working days from the date of notice.</a:t>
            </a:r>
          </a:p>
          <a:p>
            <a:pPr marL="342900" lvl="1" indent="-342900" algn="just" eaLnBrk="1" hangingPunct="1">
              <a:spcBef>
                <a:spcPts val="0"/>
              </a:spcBef>
              <a:buFont typeface="Wingdings" panose="05000000000000000000" pitchFamily="2" charset="2"/>
              <a:buChar char="§"/>
              <a:tabLst>
                <a:tab pos="985838" algn="l"/>
              </a:tabLst>
              <a:defRPr/>
            </a:pPr>
            <a:endParaRPr lang="en-IN" altLang="en-US" sz="1000" dirty="0">
              <a:ea typeface="Cambria Math" panose="02040503050406030204" pitchFamily="18" charset="0"/>
              <a:cs typeface="Cambria Math" panose="02040503050406030204" pitchFamily="18" charset="0"/>
            </a:endParaRPr>
          </a:p>
          <a:p>
            <a:pPr marL="342900" lvl="1" indent="-342900" algn="just" eaLnBrk="1" hangingPunct="1">
              <a:spcBef>
                <a:spcPts val="0"/>
              </a:spcBef>
              <a:buFont typeface="Wingdings" panose="05000000000000000000" pitchFamily="2" charset="2"/>
              <a:buChar char="§"/>
              <a:tabLst>
                <a:tab pos="985838" algn="l"/>
              </a:tabLst>
              <a:defRPr/>
            </a:pPr>
            <a:r>
              <a:rPr lang="en-IN" altLang="en-US" sz="2000" dirty="0">
                <a:ea typeface="Cambria Math" panose="02040503050406030204" pitchFamily="18" charset="0"/>
                <a:cs typeface="Cambria Math" panose="02040503050406030204" pitchFamily="18" charset="0"/>
              </a:rPr>
              <a:t>For non-compliance, penalty of upto Rs. 25,000</a:t>
            </a:r>
          </a:p>
          <a:p>
            <a:pPr marL="285750" lvl="1" indent="0" algn="just" eaLnBrk="1" hangingPunct="1">
              <a:spcBef>
                <a:spcPts val="0"/>
              </a:spcBef>
              <a:buFont typeface="Arial" panose="020B0604020202020204" pitchFamily="34" charset="0"/>
              <a:buNone/>
              <a:defRPr/>
            </a:pPr>
            <a:endParaRPr lang="en-IN" altLang="en-US" dirty="0">
              <a:ea typeface="Cambria Math" panose="02040503050406030204" pitchFamily="18" charset="0"/>
              <a:cs typeface="Cambria Math" panose="02040503050406030204" pitchFamily="18" charset="0"/>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126</a:t>
            </a:fld>
            <a:endParaRPr lang="en-IN" altLang="en-US">
              <a:solidFill>
                <a:schemeClr val="bg1"/>
              </a:solidFill>
            </a:endParaRPr>
          </a:p>
        </p:txBody>
      </p:sp>
    </p:spTree>
    <p:extLst>
      <p:ext uri="{BB962C8B-B14F-4D97-AF65-F5344CB8AC3E}">
        <p14:creationId xmlns:p14="http://schemas.microsoft.com/office/powerpoint/2010/main" val="193716092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IN"/>
              <a:t>© Indirect Taxes Committee, ICAI</a:t>
            </a:r>
          </a:p>
        </p:txBody>
      </p:sp>
      <p:sp>
        <p:nvSpPr>
          <p:cNvPr id="7373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CCFF1EC4-4B82-4601-96C3-8ED6FC7CBDBB}" type="slidenum">
              <a:rPr lang="en-IN" altLang="en-US">
                <a:solidFill>
                  <a:schemeClr val="bg1"/>
                </a:solidFill>
              </a:rPr>
              <a:pPr>
                <a:spcBef>
                  <a:spcPct val="0"/>
                </a:spcBef>
                <a:buClrTx/>
                <a:buSzTx/>
                <a:buFontTx/>
                <a:buNone/>
              </a:pPr>
              <a:t>127</a:t>
            </a:fld>
            <a:endParaRPr lang="en-IN" altLang="en-US">
              <a:solidFill>
                <a:schemeClr val="bg1"/>
              </a:solidFill>
            </a:endParaRPr>
          </a:p>
        </p:txBody>
      </p:sp>
      <p:sp>
        <p:nvSpPr>
          <p:cNvPr id="5" name="Rectangle 4"/>
          <p:cNvSpPr/>
          <p:nvPr/>
        </p:nvSpPr>
        <p:spPr>
          <a:xfrm>
            <a:off x="2828925" y="2828925"/>
            <a:ext cx="6615113" cy="1446213"/>
          </a:xfrm>
          <a:prstGeom prst="rect">
            <a:avLst/>
          </a:prstGeom>
        </p:spPr>
        <p:txBody>
          <a:bodyPr>
            <a:spAutoFit/>
          </a:bodyPr>
          <a:lstStyle/>
          <a:p>
            <a:pPr algn="ctr">
              <a:defRPr/>
            </a:pPr>
            <a: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t>Assessments</a:t>
            </a:r>
            <a:b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br>
            <a:endPar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endParaRPr>
          </a:p>
        </p:txBody>
      </p:sp>
    </p:spTree>
    <p:extLst>
      <p:ext uri="{BB962C8B-B14F-4D97-AF65-F5344CB8AC3E}">
        <p14:creationId xmlns:p14="http://schemas.microsoft.com/office/powerpoint/2010/main" val="84661301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Assessment : Meaning &amp; Types</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528638" y="1533525"/>
            <a:ext cx="11144250" cy="1223122"/>
          </a:xfrm>
        </p:spPr>
        <p:txBody>
          <a:bodyPr/>
          <a:lstStyle/>
          <a:p>
            <a:pPr eaLnBrk="1" hangingPunct="1"/>
            <a:r>
              <a:rPr lang="en-IN" sz="2200" dirty="0">
                <a:ea typeface="Cambria Math" pitchFamily="18" charset="0"/>
                <a:cs typeface="Cambria Math" pitchFamily="18" charset="0"/>
              </a:rPr>
              <a:t>Assessment means determination of tax liability</a:t>
            </a:r>
          </a:p>
          <a:p>
            <a:pPr eaLnBrk="1" hangingPunct="1"/>
            <a:endParaRPr lang="en-US" sz="1000" dirty="0">
              <a:ea typeface="Cambria Math" pitchFamily="18" charset="0"/>
              <a:cs typeface="Cambria Math" pitchFamily="18" charset="0"/>
            </a:endParaRPr>
          </a:p>
          <a:p>
            <a:pPr eaLnBrk="1" hangingPunct="1"/>
            <a:r>
              <a:rPr lang="en-US" sz="2200" dirty="0">
                <a:ea typeface="Cambria Math" pitchFamily="18" charset="0"/>
                <a:cs typeface="Cambria Math" pitchFamily="18" charset="0"/>
              </a:rPr>
              <a:t>Types of Assessment</a:t>
            </a: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128</a:t>
            </a:fld>
            <a:endParaRPr lang="en-IN" altLang="en-US">
              <a:solidFill>
                <a:schemeClr val="bg1"/>
              </a:solidFill>
            </a:endParaRPr>
          </a:p>
        </p:txBody>
      </p:sp>
      <p:sp>
        <p:nvSpPr>
          <p:cNvPr id="7" name="Rectangle 6"/>
          <p:cNvSpPr/>
          <p:nvPr/>
        </p:nvSpPr>
        <p:spPr>
          <a:xfrm>
            <a:off x="4983479" y="2454409"/>
            <a:ext cx="2210697" cy="457200"/>
          </a:xfrm>
          <a:prstGeom prst="rect">
            <a:avLst/>
          </a:prstGeom>
          <a:ln>
            <a:solidFill>
              <a:schemeClr val="tx2"/>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2000" b="1" dirty="0">
                <a:latin typeface="Cambria" panose="02040503050406030204" pitchFamily="18" charset="0"/>
              </a:rPr>
              <a:t>Assessment</a:t>
            </a:r>
          </a:p>
        </p:txBody>
      </p:sp>
      <p:sp>
        <p:nvSpPr>
          <p:cNvPr id="8" name="Rectangle 7"/>
          <p:cNvSpPr/>
          <p:nvPr/>
        </p:nvSpPr>
        <p:spPr>
          <a:xfrm>
            <a:off x="989707" y="4027714"/>
            <a:ext cx="1143000" cy="990600"/>
          </a:xfrm>
          <a:prstGeom prst="rect">
            <a:avLst/>
          </a:prstGeom>
          <a:noFill/>
          <a:effectLst/>
        </p:spPr>
        <p:style>
          <a:lnRef idx="1">
            <a:schemeClr val="dk1"/>
          </a:lnRef>
          <a:fillRef idx="3">
            <a:schemeClr val="dk1"/>
          </a:fillRef>
          <a:effectRef idx="2">
            <a:schemeClr val="dk1"/>
          </a:effectRef>
          <a:fontRef idx="minor">
            <a:schemeClr val="lt1"/>
          </a:fontRef>
        </p:style>
        <p:txBody>
          <a:bodyPr lIns="45720" rIns="45720" rtlCol="0" anchor="ctr"/>
          <a:lstStyle/>
          <a:p>
            <a:pPr algn="ctr"/>
            <a:r>
              <a:rPr lang="en-US" sz="1600" dirty="0">
                <a:solidFill>
                  <a:schemeClr val="tx1"/>
                </a:solidFill>
                <a:latin typeface="Cambria" panose="02040503050406030204" pitchFamily="18" charset="0"/>
              </a:rPr>
              <a:t>Self Assessment</a:t>
            </a:r>
          </a:p>
          <a:p>
            <a:pPr algn="ctr"/>
            <a:r>
              <a:rPr lang="en-US" sz="1600" b="1" dirty="0">
                <a:solidFill>
                  <a:schemeClr val="tx1"/>
                </a:solidFill>
                <a:latin typeface="Cambria" panose="02040503050406030204" pitchFamily="18" charset="0"/>
              </a:rPr>
              <a:t>S. 57</a:t>
            </a:r>
          </a:p>
        </p:txBody>
      </p:sp>
      <p:sp>
        <p:nvSpPr>
          <p:cNvPr id="9" name="Rectangle 8"/>
          <p:cNvSpPr/>
          <p:nvPr/>
        </p:nvSpPr>
        <p:spPr>
          <a:xfrm>
            <a:off x="2573769" y="5170714"/>
            <a:ext cx="1143000" cy="990600"/>
          </a:xfrm>
          <a:prstGeom prst="rect">
            <a:avLst/>
          </a:prstGeom>
          <a:noFill/>
          <a:effectLst/>
        </p:spPr>
        <p:style>
          <a:lnRef idx="1">
            <a:schemeClr val="dk1"/>
          </a:lnRef>
          <a:fillRef idx="3">
            <a:schemeClr val="dk1"/>
          </a:fillRef>
          <a:effectRef idx="2">
            <a:schemeClr val="dk1"/>
          </a:effectRef>
          <a:fontRef idx="minor">
            <a:schemeClr val="lt1"/>
          </a:fontRef>
        </p:style>
        <p:txBody>
          <a:bodyPr lIns="45720" rIns="45720" rtlCol="0" anchor="ctr"/>
          <a:lstStyle/>
          <a:p>
            <a:pPr algn="ctr"/>
            <a:r>
              <a:rPr lang="en-US" sz="1600" dirty="0">
                <a:solidFill>
                  <a:schemeClr val="tx1"/>
                </a:solidFill>
                <a:latin typeface="Cambria" panose="02040503050406030204" pitchFamily="18" charset="0"/>
              </a:rPr>
              <a:t>Provisional Assessment</a:t>
            </a:r>
          </a:p>
          <a:p>
            <a:pPr algn="ctr"/>
            <a:r>
              <a:rPr lang="en-US" sz="1600" b="1" dirty="0">
                <a:solidFill>
                  <a:schemeClr val="tx1"/>
                </a:solidFill>
                <a:latin typeface="Cambria" panose="02040503050406030204" pitchFamily="18" charset="0"/>
              </a:rPr>
              <a:t>S. 58</a:t>
            </a:r>
          </a:p>
        </p:txBody>
      </p:sp>
      <p:sp>
        <p:nvSpPr>
          <p:cNvPr id="10" name="Rectangle 9"/>
          <p:cNvSpPr/>
          <p:nvPr/>
        </p:nvSpPr>
        <p:spPr>
          <a:xfrm>
            <a:off x="4221480" y="4027714"/>
            <a:ext cx="1143000" cy="990600"/>
          </a:xfrm>
          <a:prstGeom prst="rect">
            <a:avLst/>
          </a:prstGeom>
          <a:noFill/>
          <a:effectLst/>
        </p:spPr>
        <p:style>
          <a:lnRef idx="1">
            <a:schemeClr val="dk1"/>
          </a:lnRef>
          <a:fillRef idx="3">
            <a:schemeClr val="dk1"/>
          </a:fillRef>
          <a:effectRef idx="2">
            <a:schemeClr val="dk1"/>
          </a:effectRef>
          <a:fontRef idx="minor">
            <a:schemeClr val="lt1"/>
          </a:fontRef>
        </p:style>
        <p:txBody>
          <a:bodyPr lIns="45720" rIns="45720" rtlCol="0" anchor="ctr"/>
          <a:lstStyle/>
          <a:p>
            <a:pPr algn="ctr"/>
            <a:r>
              <a:rPr lang="en-US" sz="1600" dirty="0">
                <a:solidFill>
                  <a:schemeClr val="tx1"/>
                </a:solidFill>
                <a:latin typeface="Cambria" panose="02040503050406030204" pitchFamily="18" charset="0"/>
              </a:rPr>
              <a:t>Scrutiny of Returns</a:t>
            </a:r>
          </a:p>
          <a:p>
            <a:pPr algn="ctr"/>
            <a:r>
              <a:rPr lang="en-US" sz="1600" b="1" dirty="0">
                <a:solidFill>
                  <a:schemeClr val="tx1"/>
                </a:solidFill>
                <a:latin typeface="Cambria" panose="02040503050406030204" pitchFamily="18" charset="0"/>
              </a:rPr>
              <a:t>S. 59</a:t>
            </a:r>
          </a:p>
        </p:txBody>
      </p:sp>
      <p:sp>
        <p:nvSpPr>
          <p:cNvPr id="11" name="Rectangle 10"/>
          <p:cNvSpPr/>
          <p:nvPr/>
        </p:nvSpPr>
        <p:spPr>
          <a:xfrm>
            <a:off x="5440680" y="5170714"/>
            <a:ext cx="1310640" cy="990600"/>
          </a:xfrm>
          <a:prstGeom prst="rect">
            <a:avLst/>
          </a:prstGeom>
          <a:noFill/>
          <a:effectLst/>
        </p:spPr>
        <p:style>
          <a:lnRef idx="1">
            <a:schemeClr val="dk1"/>
          </a:lnRef>
          <a:fillRef idx="3">
            <a:schemeClr val="dk1"/>
          </a:fillRef>
          <a:effectRef idx="2">
            <a:schemeClr val="dk1"/>
          </a:effectRef>
          <a:fontRef idx="minor">
            <a:schemeClr val="lt1"/>
          </a:fontRef>
        </p:style>
        <p:txBody>
          <a:bodyPr lIns="45720" rIns="45720" rtlCol="0" anchor="ctr"/>
          <a:lstStyle/>
          <a:p>
            <a:pPr algn="ctr"/>
            <a:r>
              <a:rPr lang="en-US" sz="1600" dirty="0">
                <a:solidFill>
                  <a:schemeClr val="tx1"/>
                </a:solidFill>
                <a:latin typeface="Cambria" panose="02040503050406030204" pitchFamily="18" charset="0"/>
              </a:rPr>
              <a:t>Assessment of non-filers of returns</a:t>
            </a:r>
          </a:p>
          <a:p>
            <a:pPr algn="ctr"/>
            <a:r>
              <a:rPr lang="en-US" sz="1600" b="1" dirty="0">
                <a:solidFill>
                  <a:schemeClr val="tx1"/>
                </a:solidFill>
                <a:latin typeface="Cambria" panose="02040503050406030204" pitchFamily="18" charset="0"/>
              </a:rPr>
              <a:t>S. 60</a:t>
            </a:r>
          </a:p>
        </p:txBody>
      </p:sp>
      <p:sp>
        <p:nvSpPr>
          <p:cNvPr id="12" name="Rectangle 11"/>
          <p:cNvSpPr/>
          <p:nvPr/>
        </p:nvSpPr>
        <p:spPr>
          <a:xfrm>
            <a:off x="7081220" y="4027714"/>
            <a:ext cx="1538344" cy="990600"/>
          </a:xfrm>
          <a:prstGeom prst="rect">
            <a:avLst/>
          </a:prstGeom>
          <a:noFill/>
          <a:effectLst/>
        </p:spPr>
        <p:style>
          <a:lnRef idx="1">
            <a:schemeClr val="dk1"/>
          </a:lnRef>
          <a:fillRef idx="3">
            <a:schemeClr val="dk1"/>
          </a:fillRef>
          <a:effectRef idx="2">
            <a:schemeClr val="dk1"/>
          </a:effectRef>
          <a:fontRef idx="minor">
            <a:schemeClr val="lt1"/>
          </a:fontRef>
        </p:style>
        <p:txBody>
          <a:bodyPr lIns="45720" rIns="45720" rtlCol="0" anchor="ctr"/>
          <a:lstStyle/>
          <a:p>
            <a:pPr algn="ctr"/>
            <a:r>
              <a:rPr lang="en-US" sz="1600" dirty="0">
                <a:solidFill>
                  <a:schemeClr val="tx1"/>
                </a:solidFill>
                <a:latin typeface="Cambria" panose="02040503050406030204" pitchFamily="18" charset="0"/>
              </a:rPr>
              <a:t>Assessment of unregistered persons</a:t>
            </a:r>
          </a:p>
          <a:p>
            <a:pPr algn="ctr"/>
            <a:r>
              <a:rPr lang="en-US" sz="1600" b="1" dirty="0">
                <a:solidFill>
                  <a:schemeClr val="tx1"/>
                </a:solidFill>
                <a:latin typeface="Cambria" panose="02040503050406030204" pitchFamily="18" charset="0"/>
              </a:rPr>
              <a:t>S. 61</a:t>
            </a:r>
          </a:p>
        </p:txBody>
      </p:sp>
      <p:cxnSp>
        <p:nvCxnSpPr>
          <p:cNvPr id="13" name="Elbow Connector 12"/>
          <p:cNvCxnSpPr>
            <a:stCxn id="7" idx="2"/>
            <a:endCxn id="8" idx="0"/>
          </p:cNvCxnSpPr>
          <p:nvPr/>
        </p:nvCxnSpPr>
        <p:spPr>
          <a:xfrm rot="5400000">
            <a:off x="3266966" y="1205851"/>
            <a:ext cx="1116105" cy="4527621"/>
          </a:xfrm>
          <a:prstGeom prst="bentConnector3">
            <a:avLst>
              <a:gd name="adj1" fmla="val 50000"/>
            </a:avLst>
          </a:prstGeom>
          <a:ln>
            <a:tailEnd type="arrow"/>
          </a:ln>
          <a:effectLst/>
        </p:spPr>
        <p:style>
          <a:lnRef idx="2">
            <a:schemeClr val="dk1"/>
          </a:lnRef>
          <a:fillRef idx="0">
            <a:schemeClr val="dk1"/>
          </a:fillRef>
          <a:effectRef idx="1">
            <a:schemeClr val="dk1"/>
          </a:effectRef>
          <a:fontRef idx="minor">
            <a:schemeClr val="tx1"/>
          </a:fontRef>
        </p:style>
      </p:cxnSp>
      <p:cxnSp>
        <p:nvCxnSpPr>
          <p:cNvPr id="14" name="Elbow Connector 13"/>
          <p:cNvCxnSpPr>
            <a:stCxn id="7" idx="2"/>
            <a:endCxn id="9" idx="0"/>
          </p:cNvCxnSpPr>
          <p:nvPr/>
        </p:nvCxnSpPr>
        <p:spPr>
          <a:xfrm rot="5400000">
            <a:off x="3487497" y="2569382"/>
            <a:ext cx="2259105" cy="2943559"/>
          </a:xfrm>
          <a:prstGeom prst="bentConnector3">
            <a:avLst>
              <a:gd name="adj1" fmla="val 25595"/>
            </a:avLst>
          </a:prstGeom>
          <a:ln>
            <a:tailEnd type="arrow"/>
          </a:ln>
          <a:effectLst/>
        </p:spPr>
        <p:style>
          <a:lnRef idx="2">
            <a:schemeClr val="dk1"/>
          </a:lnRef>
          <a:fillRef idx="0">
            <a:schemeClr val="dk1"/>
          </a:fillRef>
          <a:effectRef idx="1">
            <a:schemeClr val="dk1"/>
          </a:effectRef>
          <a:fontRef idx="minor">
            <a:schemeClr val="tx1"/>
          </a:fontRef>
        </p:style>
      </p:cxnSp>
      <p:cxnSp>
        <p:nvCxnSpPr>
          <p:cNvPr id="15" name="Elbow Connector 14"/>
          <p:cNvCxnSpPr>
            <a:stCxn id="7" idx="2"/>
            <a:endCxn id="11" idx="0"/>
          </p:cNvCxnSpPr>
          <p:nvPr/>
        </p:nvCxnSpPr>
        <p:spPr>
          <a:xfrm rot="16200000" flipH="1">
            <a:off x="4962862" y="4037575"/>
            <a:ext cx="2259105" cy="7172"/>
          </a:xfrm>
          <a:prstGeom prst="bentConnector3">
            <a:avLst>
              <a:gd name="adj1" fmla="val 50000"/>
            </a:avLst>
          </a:prstGeom>
          <a:ln>
            <a:tailEnd type="arrow"/>
          </a:ln>
          <a:effectLst/>
        </p:spPr>
        <p:style>
          <a:lnRef idx="2">
            <a:schemeClr val="dk1"/>
          </a:lnRef>
          <a:fillRef idx="0">
            <a:schemeClr val="dk1"/>
          </a:fillRef>
          <a:effectRef idx="1">
            <a:schemeClr val="dk1"/>
          </a:effectRef>
          <a:fontRef idx="minor">
            <a:schemeClr val="tx1"/>
          </a:fontRef>
        </p:style>
      </p:cxnSp>
      <p:cxnSp>
        <p:nvCxnSpPr>
          <p:cNvPr id="16" name="Elbow Connector 15"/>
          <p:cNvCxnSpPr>
            <a:stCxn id="7" idx="2"/>
            <a:endCxn id="12" idx="0"/>
          </p:cNvCxnSpPr>
          <p:nvPr/>
        </p:nvCxnSpPr>
        <p:spPr>
          <a:xfrm rot="16200000" flipH="1">
            <a:off x="6411558" y="2588879"/>
            <a:ext cx="1116105" cy="1761564"/>
          </a:xfrm>
          <a:prstGeom prst="bentConnector3">
            <a:avLst>
              <a:gd name="adj1" fmla="val 50000"/>
            </a:avLst>
          </a:prstGeom>
          <a:ln>
            <a:tailEnd type="arrow"/>
          </a:ln>
          <a:effectLst/>
        </p:spPr>
        <p:style>
          <a:lnRef idx="2">
            <a:schemeClr val="dk1"/>
          </a:lnRef>
          <a:fillRef idx="0">
            <a:schemeClr val="dk1"/>
          </a:fillRef>
          <a:effectRef idx="1">
            <a:schemeClr val="dk1"/>
          </a:effectRef>
          <a:fontRef idx="minor">
            <a:schemeClr val="tx1"/>
          </a:fontRef>
        </p:style>
      </p:cxnSp>
      <p:sp>
        <p:nvSpPr>
          <p:cNvPr id="17" name="Rectangle 16"/>
          <p:cNvSpPr/>
          <p:nvPr/>
        </p:nvSpPr>
        <p:spPr>
          <a:xfrm>
            <a:off x="9434451" y="5170714"/>
            <a:ext cx="1905000" cy="990600"/>
          </a:xfrm>
          <a:prstGeom prst="rect">
            <a:avLst/>
          </a:prstGeom>
          <a:noFill/>
          <a:effectLst/>
        </p:spPr>
        <p:style>
          <a:lnRef idx="1">
            <a:schemeClr val="dk1"/>
          </a:lnRef>
          <a:fillRef idx="3">
            <a:schemeClr val="dk1"/>
          </a:fillRef>
          <a:effectRef idx="2">
            <a:schemeClr val="dk1"/>
          </a:effectRef>
          <a:fontRef idx="minor">
            <a:schemeClr val="lt1"/>
          </a:fontRef>
        </p:style>
        <p:txBody>
          <a:bodyPr lIns="45720" rIns="45720" rtlCol="0" anchor="ctr"/>
          <a:lstStyle/>
          <a:p>
            <a:pPr algn="ctr"/>
            <a:r>
              <a:rPr lang="en-US" sz="1600" dirty="0">
                <a:solidFill>
                  <a:schemeClr val="tx1"/>
                </a:solidFill>
                <a:latin typeface="Cambria" panose="02040503050406030204" pitchFamily="18" charset="0"/>
              </a:rPr>
              <a:t>Summary assessment in certain special cases</a:t>
            </a:r>
          </a:p>
          <a:p>
            <a:pPr algn="ctr"/>
            <a:r>
              <a:rPr lang="en-US" sz="1600" b="1" dirty="0">
                <a:solidFill>
                  <a:schemeClr val="tx1"/>
                </a:solidFill>
                <a:latin typeface="Cambria" panose="02040503050406030204" pitchFamily="18" charset="0"/>
              </a:rPr>
              <a:t>S. 62</a:t>
            </a:r>
          </a:p>
        </p:txBody>
      </p:sp>
      <p:cxnSp>
        <p:nvCxnSpPr>
          <p:cNvPr id="18" name="Elbow Connector 17"/>
          <p:cNvCxnSpPr>
            <a:stCxn id="7" idx="2"/>
            <a:endCxn id="10" idx="0"/>
          </p:cNvCxnSpPr>
          <p:nvPr/>
        </p:nvCxnSpPr>
        <p:spPr>
          <a:xfrm rot="5400000">
            <a:off x="4882852" y="2821737"/>
            <a:ext cx="1116105" cy="1295848"/>
          </a:xfrm>
          <a:prstGeom prst="bentConnector3">
            <a:avLst>
              <a:gd name="adj1" fmla="val 50000"/>
            </a:avLst>
          </a:prstGeom>
          <a:ln>
            <a:tailEnd type="arrow"/>
          </a:ln>
          <a:effectLst/>
        </p:spPr>
        <p:style>
          <a:lnRef idx="2">
            <a:schemeClr val="dk1"/>
          </a:lnRef>
          <a:fillRef idx="0">
            <a:schemeClr val="dk1"/>
          </a:fillRef>
          <a:effectRef idx="1">
            <a:schemeClr val="dk1"/>
          </a:effectRef>
          <a:fontRef idx="minor">
            <a:schemeClr val="tx1"/>
          </a:fontRef>
        </p:style>
      </p:cxnSp>
      <p:cxnSp>
        <p:nvCxnSpPr>
          <p:cNvPr id="19" name="Elbow Connector 18"/>
          <p:cNvCxnSpPr>
            <a:stCxn id="7" idx="2"/>
            <a:endCxn id="17" idx="0"/>
          </p:cNvCxnSpPr>
          <p:nvPr/>
        </p:nvCxnSpPr>
        <p:spPr>
          <a:xfrm rot="16200000" flipH="1">
            <a:off x="7108337" y="1892099"/>
            <a:ext cx="2259105" cy="4298123"/>
          </a:xfrm>
          <a:prstGeom prst="bentConnector3">
            <a:avLst>
              <a:gd name="adj1" fmla="val 25000"/>
            </a:avLst>
          </a:prstGeom>
          <a:ln>
            <a:tailEnd type="arrow"/>
          </a:ln>
          <a:effectLst/>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423304616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Self Assessment</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528638" y="1533525"/>
            <a:ext cx="11144250" cy="4443412"/>
          </a:xfrm>
        </p:spPr>
        <p:txBody>
          <a:bodyPr/>
          <a:lstStyle/>
          <a:p>
            <a:pPr eaLnBrk="1" hangingPunct="1"/>
            <a:endParaRPr lang="en-US" sz="2400" dirty="0">
              <a:ea typeface="Cambria Math" pitchFamily="18" charset="0"/>
              <a:cs typeface="Cambria Math" pitchFamily="18" charset="0"/>
            </a:endParaRPr>
          </a:p>
          <a:p>
            <a:pPr eaLnBrk="1" hangingPunct="1"/>
            <a:r>
              <a:rPr lang="en-US" sz="2400" dirty="0">
                <a:ea typeface="Cambria Math" pitchFamily="18" charset="0"/>
                <a:cs typeface="Cambria Math" pitchFamily="18" charset="0"/>
              </a:rPr>
              <a:t>Every Registered taxable person </a:t>
            </a:r>
          </a:p>
          <a:p>
            <a:pPr eaLnBrk="1" hangingPunct="1"/>
            <a:endParaRPr lang="en-US" sz="2400" dirty="0">
              <a:ea typeface="Cambria Math" pitchFamily="18" charset="0"/>
              <a:cs typeface="Cambria Math" pitchFamily="18" charset="0"/>
            </a:endParaRPr>
          </a:p>
          <a:p>
            <a:pPr eaLnBrk="1" hangingPunct="1"/>
            <a:r>
              <a:rPr lang="en-US" sz="2400" dirty="0">
                <a:ea typeface="Cambria Math" pitchFamily="18" charset="0"/>
                <a:cs typeface="Cambria Math" pitchFamily="18" charset="0"/>
              </a:rPr>
              <a:t>Himself assesses the tax payable</a:t>
            </a:r>
          </a:p>
          <a:p>
            <a:pPr eaLnBrk="1" hangingPunct="1"/>
            <a:endParaRPr lang="en-US" sz="2400" dirty="0">
              <a:ea typeface="Cambria Math" pitchFamily="18" charset="0"/>
              <a:cs typeface="Cambria Math" pitchFamily="18" charset="0"/>
            </a:endParaRPr>
          </a:p>
          <a:p>
            <a:pPr eaLnBrk="1" hangingPunct="1"/>
            <a:r>
              <a:rPr lang="en-US" sz="2400" dirty="0">
                <a:ea typeface="Cambria Math" pitchFamily="18" charset="0"/>
                <a:cs typeface="Cambria Math" pitchFamily="18" charset="0"/>
              </a:rPr>
              <a:t>Furnish the return for each tax period</a:t>
            </a:r>
            <a:endParaRPr lang="en-US" sz="2400" dirty="0"/>
          </a:p>
          <a:p>
            <a:pPr lvl="1" eaLnBrk="1" hangingPunct="1"/>
            <a:endParaRPr lang="en-US" sz="1000" dirty="0">
              <a:ea typeface="Cambria Math" pitchFamily="18" charset="0"/>
              <a:cs typeface="Cambria Math" pitchFamily="18" charset="0"/>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129</a:t>
            </a:fld>
            <a:endParaRPr lang="en-IN" altLang="en-US">
              <a:solidFill>
                <a:schemeClr val="bg1"/>
              </a:solidFill>
            </a:endParaRPr>
          </a:p>
        </p:txBody>
      </p:sp>
    </p:spTree>
    <p:extLst>
      <p:ext uri="{BB962C8B-B14F-4D97-AF65-F5344CB8AC3E}">
        <p14:creationId xmlns:p14="http://schemas.microsoft.com/office/powerpoint/2010/main" val="281794918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Provisional Assessment</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528638" y="1533525"/>
            <a:ext cx="11144250" cy="4443412"/>
          </a:xfrm>
        </p:spPr>
        <p:txBody>
          <a:bodyPr/>
          <a:lstStyle/>
          <a:p>
            <a:pPr eaLnBrk="1" hangingPunct="1"/>
            <a:r>
              <a:rPr lang="en-IN" sz="2400" dirty="0">
                <a:ea typeface="Cambria Math" pitchFamily="18" charset="0"/>
                <a:cs typeface="Cambria Math" pitchFamily="18" charset="0"/>
              </a:rPr>
              <a:t>Ambiguity in Value &amp; rate of tax</a:t>
            </a:r>
          </a:p>
          <a:p>
            <a:pPr eaLnBrk="1" hangingPunct="1"/>
            <a:endParaRPr lang="en-IN" sz="2400" dirty="0">
              <a:ea typeface="Cambria Math" pitchFamily="18" charset="0"/>
              <a:cs typeface="Cambria Math" pitchFamily="18" charset="0"/>
            </a:endParaRPr>
          </a:p>
          <a:p>
            <a:pPr eaLnBrk="1" hangingPunct="1"/>
            <a:r>
              <a:rPr lang="en-IN" sz="2400" dirty="0">
                <a:ea typeface="Cambria Math" pitchFamily="18" charset="0"/>
                <a:cs typeface="Cambria Math" pitchFamily="18" charset="0"/>
              </a:rPr>
              <a:t>Execution of security bond as may be prescribed</a:t>
            </a:r>
          </a:p>
          <a:p>
            <a:pPr eaLnBrk="1" hangingPunct="1"/>
            <a:endParaRPr lang="en-IN" sz="2400" dirty="0">
              <a:ea typeface="Cambria Math" pitchFamily="18" charset="0"/>
              <a:cs typeface="Cambria Math" pitchFamily="18" charset="0"/>
            </a:endParaRPr>
          </a:p>
          <a:p>
            <a:pPr eaLnBrk="1" hangingPunct="1"/>
            <a:r>
              <a:rPr lang="en-IN" sz="2400" dirty="0">
                <a:ea typeface="Cambria Math" pitchFamily="18" charset="0"/>
                <a:cs typeface="Cambria Math" pitchFamily="18" charset="0"/>
              </a:rPr>
              <a:t>Officer may permit to pay tax provisional basis.</a:t>
            </a:r>
          </a:p>
          <a:p>
            <a:pPr eaLnBrk="1" hangingPunct="1"/>
            <a:endParaRPr lang="en-IN" sz="2400" dirty="0">
              <a:ea typeface="Cambria Math" pitchFamily="18" charset="0"/>
              <a:cs typeface="Cambria Math" pitchFamily="18" charset="0"/>
            </a:endParaRPr>
          </a:p>
          <a:p>
            <a:pPr eaLnBrk="1" hangingPunct="1"/>
            <a:r>
              <a:rPr lang="en-IN" sz="2400" dirty="0">
                <a:ea typeface="Cambria Math" pitchFamily="18" charset="0"/>
                <a:cs typeface="Cambria Math" pitchFamily="18" charset="0"/>
              </a:rPr>
              <a:t>Final assessment to take place within six months</a:t>
            </a:r>
          </a:p>
          <a:p>
            <a:pPr eaLnBrk="1" hangingPunct="1"/>
            <a:endParaRPr lang="en-IN" sz="2400" dirty="0">
              <a:ea typeface="Cambria Math" pitchFamily="18" charset="0"/>
              <a:cs typeface="Cambria Math" pitchFamily="18" charset="0"/>
            </a:endParaRPr>
          </a:p>
          <a:p>
            <a:pPr eaLnBrk="1" hangingPunct="1"/>
            <a:r>
              <a:rPr lang="en-IN" sz="2400" dirty="0">
                <a:ea typeface="Cambria Math" pitchFamily="18" charset="0"/>
                <a:cs typeface="Cambria Math" pitchFamily="18" charset="0"/>
              </a:rPr>
              <a:t>The balance payable or refund due to be settled</a:t>
            </a:r>
          </a:p>
          <a:p>
            <a:pPr lvl="1" eaLnBrk="1" hangingPunct="1"/>
            <a:endParaRPr lang="en-US" sz="1000" dirty="0">
              <a:ea typeface="Cambria Math" pitchFamily="18" charset="0"/>
              <a:cs typeface="Cambria Math" pitchFamily="18" charset="0"/>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130</a:t>
            </a:fld>
            <a:endParaRPr lang="en-IN" altLang="en-US">
              <a:solidFill>
                <a:schemeClr val="bg1"/>
              </a:solidFill>
            </a:endParaRPr>
          </a:p>
        </p:txBody>
      </p:sp>
    </p:spTree>
    <p:extLst>
      <p:ext uri="{BB962C8B-B14F-4D97-AF65-F5344CB8AC3E}">
        <p14:creationId xmlns:p14="http://schemas.microsoft.com/office/powerpoint/2010/main" val="18143095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Scrutiny of Returns</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528638" y="1833562"/>
            <a:ext cx="11144250" cy="3981450"/>
          </a:xfrm>
        </p:spPr>
        <p:txBody>
          <a:bodyPr/>
          <a:lstStyle/>
          <a:p>
            <a:pPr eaLnBrk="1" hangingPunct="1"/>
            <a:r>
              <a:rPr lang="en-IN" sz="2400" dirty="0">
                <a:ea typeface="Cambria Math" pitchFamily="18" charset="0"/>
                <a:cs typeface="Cambria Math" pitchFamily="18" charset="0"/>
              </a:rPr>
              <a:t>Scrutinize the return to verify the correctness </a:t>
            </a:r>
          </a:p>
          <a:p>
            <a:pPr eaLnBrk="1" hangingPunct="1"/>
            <a:endParaRPr lang="en-IN" sz="2400" dirty="0">
              <a:ea typeface="Cambria Math" pitchFamily="18" charset="0"/>
              <a:cs typeface="Cambria Math" pitchFamily="18" charset="0"/>
            </a:endParaRPr>
          </a:p>
          <a:p>
            <a:pPr eaLnBrk="1" hangingPunct="1"/>
            <a:r>
              <a:rPr lang="en-IN" sz="2400" dirty="0">
                <a:ea typeface="Cambria Math" pitchFamily="18" charset="0"/>
                <a:cs typeface="Cambria Math" pitchFamily="18" charset="0"/>
              </a:rPr>
              <a:t>Discrepancy noticed to be intimated</a:t>
            </a:r>
          </a:p>
          <a:p>
            <a:pPr eaLnBrk="1" hangingPunct="1"/>
            <a:endParaRPr lang="en-IN" sz="2400" dirty="0">
              <a:ea typeface="Cambria Math" pitchFamily="18" charset="0"/>
              <a:cs typeface="Cambria Math" pitchFamily="18" charset="0"/>
            </a:endParaRPr>
          </a:p>
          <a:p>
            <a:pPr eaLnBrk="1" hangingPunct="1"/>
            <a:r>
              <a:rPr lang="en-IN" sz="2400" dirty="0">
                <a:ea typeface="Cambria Math" pitchFamily="18" charset="0"/>
                <a:cs typeface="Cambria Math" pitchFamily="18" charset="0"/>
              </a:rPr>
              <a:t>On submission of acceptable explanation: No further action required </a:t>
            </a:r>
          </a:p>
          <a:p>
            <a:pPr eaLnBrk="1" hangingPunct="1"/>
            <a:endParaRPr lang="en-IN" sz="2400" dirty="0">
              <a:ea typeface="Cambria Math" pitchFamily="18" charset="0"/>
              <a:cs typeface="Cambria Math" pitchFamily="18" charset="0"/>
            </a:endParaRPr>
          </a:p>
          <a:p>
            <a:pPr eaLnBrk="1" hangingPunct="1"/>
            <a:r>
              <a:rPr lang="en-IN" sz="2400" dirty="0">
                <a:ea typeface="Cambria Math" pitchFamily="18" charset="0"/>
                <a:cs typeface="Cambria Math" pitchFamily="18" charset="0"/>
              </a:rPr>
              <a:t>Unsatisfactory explanation: Appropriate action will be initiated</a:t>
            </a:r>
          </a:p>
          <a:p>
            <a:pPr lvl="1" eaLnBrk="1" hangingPunct="1"/>
            <a:endParaRPr lang="en-US" sz="1000" dirty="0">
              <a:ea typeface="Cambria Math" pitchFamily="18" charset="0"/>
              <a:cs typeface="Cambria Math" pitchFamily="18" charset="0"/>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131</a:t>
            </a:fld>
            <a:endParaRPr lang="en-IN" altLang="en-US">
              <a:solidFill>
                <a:schemeClr val="bg1"/>
              </a:solidFill>
            </a:endParaRPr>
          </a:p>
        </p:txBody>
      </p:sp>
    </p:spTree>
    <p:extLst>
      <p:ext uri="{BB962C8B-B14F-4D97-AF65-F5344CB8AC3E}">
        <p14:creationId xmlns:p14="http://schemas.microsoft.com/office/powerpoint/2010/main" val="54310282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Best Judgement Assessment</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528638" y="1579562"/>
            <a:ext cx="11144250" cy="4649788"/>
          </a:xfrm>
        </p:spPr>
        <p:txBody>
          <a:bodyPr/>
          <a:lstStyle/>
          <a:p>
            <a:pPr eaLnBrk="1" hangingPunct="1"/>
            <a:r>
              <a:rPr lang="en-IN" sz="2400" dirty="0">
                <a:ea typeface="Cambria Math" pitchFamily="18" charset="0"/>
                <a:cs typeface="Cambria Math" pitchFamily="18" charset="0"/>
              </a:rPr>
              <a:t>Also called Assessment for Non-filers of Returns</a:t>
            </a:r>
          </a:p>
          <a:p>
            <a:pPr eaLnBrk="1" hangingPunct="1"/>
            <a:endParaRPr lang="en-IN" sz="1000" dirty="0">
              <a:ea typeface="Cambria Math" pitchFamily="18" charset="0"/>
              <a:cs typeface="Cambria Math" pitchFamily="18" charset="0"/>
            </a:endParaRPr>
          </a:p>
          <a:p>
            <a:pPr eaLnBrk="1" hangingPunct="1"/>
            <a:r>
              <a:rPr lang="en-IN" sz="2400" dirty="0">
                <a:ea typeface="Cambria Math" pitchFamily="18" charset="0"/>
                <a:cs typeface="Cambria Math" pitchFamily="18" charset="0"/>
              </a:rPr>
              <a:t>Registered taxable person </a:t>
            </a:r>
          </a:p>
          <a:p>
            <a:pPr marL="714375" eaLnBrk="1" hangingPunct="1">
              <a:buFont typeface="Arial" panose="020B0604020202020204" pitchFamily="34" charset="0"/>
              <a:buChar char="•"/>
            </a:pPr>
            <a:r>
              <a:rPr lang="en-IN" sz="2400" dirty="0">
                <a:ea typeface="Cambria Math" pitchFamily="18" charset="0"/>
                <a:cs typeface="Cambria Math" pitchFamily="18" charset="0"/>
              </a:rPr>
              <a:t>fails to file returns and </a:t>
            </a:r>
          </a:p>
          <a:p>
            <a:pPr marL="714375" eaLnBrk="1" hangingPunct="1">
              <a:buFont typeface="Arial" panose="020B0604020202020204" pitchFamily="34" charset="0"/>
              <a:buChar char="•"/>
            </a:pPr>
            <a:r>
              <a:rPr lang="en-IN" sz="2400" dirty="0">
                <a:ea typeface="Cambria Math" pitchFamily="18" charset="0"/>
                <a:cs typeface="Cambria Math" pitchFamily="18" charset="0"/>
              </a:rPr>
              <a:t>fails to respond to notice</a:t>
            </a:r>
          </a:p>
          <a:p>
            <a:pPr eaLnBrk="1" hangingPunct="1"/>
            <a:endParaRPr lang="en-IN" sz="1000" dirty="0">
              <a:ea typeface="Cambria Math" pitchFamily="18" charset="0"/>
              <a:cs typeface="Cambria Math" pitchFamily="18" charset="0"/>
            </a:endParaRPr>
          </a:p>
          <a:p>
            <a:pPr eaLnBrk="1" hangingPunct="1"/>
            <a:r>
              <a:rPr lang="en-IN" sz="2400" dirty="0">
                <a:ea typeface="Cambria Math" pitchFamily="18" charset="0"/>
                <a:cs typeface="Cambria Math" pitchFamily="18" charset="0"/>
              </a:rPr>
              <a:t>Assessed by Proper Officer based on the information available to the best of his judgment</a:t>
            </a:r>
          </a:p>
          <a:p>
            <a:pPr eaLnBrk="1" hangingPunct="1"/>
            <a:endParaRPr lang="en-IN" sz="1000" dirty="0">
              <a:ea typeface="Cambria Math" pitchFamily="18" charset="0"/>
              <a:cs typeface="Cambria Math" pitchFamily="18" charset="0"/>
            </a:endParaRPr>
          </a:p>
          <a:p>
            <a:pPr eaLnBrk="1" hangingPunct="1"/>
            <a:r>
              <a:rPr lang="en-US" sz="2400" dirty="0">
                <a:ea typeface="Cambria Math" pitchFamily="18" charset="0"/>
                <a:cs typeface="Cambria Math" pitchFamily="18" charset="0"/>
              </a:rPr>
              <a:t>On filing of return within 30 days on receipt of assessment order </a:t>
            </a:r>
          </a:p>
          <a:p>
            <a:pPr lvl="1" eaLnBrk="1" hangingPunct="1"/>
            <a:r>
              <a:rPr lang="en-US" sz="2200" dirty="0">
                <a:ea typeface="Cambria Math" pitchFamily="18" charset="0"/>
                <a:cs typeface="Cambria Math" pitchFamily="18" charset="0"/>
              </a:rPr>
              <a:t>Best Judgment order deemed to be withdrawn</a:t>
            </a:r>
          </a:p>
          <a:p>
            <a:pPr eaLnBrk="1" hangingPunct="1"/>
            <a:endParaRPr lang="en-IN" sz="2400" dirty="0">
              <a:ea typeface="Cambria Math" pitchFamily="18" charset="0"/>
              <a:cs typeface="Cambria Math" pitchFamily="18" charset="0"/>
            </a:endParaRPr>
          </a:p>
          <a:p>
            <a:pPr eaLnBrk="1" hangingPunct="1"/>
            <a:endParaRPr lang="en-IN" sz="2400" dirty="0">
              <a:ea typeface="Cambria Math" pitchFamily="18" charset="0"/>
              <a:cs typeface="Cambria Math" pitchFamily="18" charset="0"/>
            </a:endParaRPr>
          </a:p>
          <a:p>
            <a:pPr lvl="1" eaLnBrk="1" hangingPunct="1"/>
            <a:endParaRPr lang="en-US" sz="1000" dirty="0">
              <a:ea typeface="Cambria Math" pitchFamily="18" charset="0"/>
              <a:cs typeface="Cambria Math" pitchFamily="18" charset="0"/>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132</a:t>
            </a:fld>
            <a:endParaRPr lang="en-IN" altLang="en-US">
              <a:solidFill>
                <a:schemeClr val="bg1"/>
              </a:solidFill>
            </a:endParaRPr>
          </a:p>
        </p:txBody>
      </p:sp>
    </p:spTree>
    <p:extLst>
      <p:ext uri="{BB962C8B-B14F-4D97-AF65-F5344CB8AC3E}">
        <p14:creationId xmlns:p14="http://schemas.microsoft.com/office/powerpoint/2010/main" val="305235602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Assessment of Unregistered Person</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528638" y="1579562"/>
            <a:ext cx="11144250" cy="4649788"/>
          </a:xfrm>
        </p:spPr>
        <p:txBody>
          <a:bodyPr/>
          <a:lstStyle/>
          <a:p>
            <a:pPr eaLnBrk="1" hangingPunct="1"/>
            <a:r>
              <a:rPr lang="en-IN" sz="2400" dirty="0">
                <a:ea typeface="Cambria Math" pitchFamily="18" charset="0"/>
                <a:cs typeface="Cambria Math" pitchFamily="18" charset="0"/>
              </a:rPr>
              <a:t>Taxable person fails to take registration</a:t>
            </a:r>
          </a:p>
          <a:p>
            <a:pPr eaLnBrk="1" hangingPunct="1"/>
            <a:endParaRPr lang="en-IN" sz="2400" dirty="0">
              <a:ea typeface="Cambria Math" pitchFamily="18" charset="0"/>
              <a:cs typeface="Cambria Math" pitchFamily="18" charset="0"/>
            </a:endParaRPr>
          </a:p>
          <a:p>
            <a:pPr eaLnBrk="1" hangingPunct="1"/>
            <a:r>
              <a:rPr lang="en-IN" sz="2400" dirty="0">
                <a:ea typeface="Cambria Math" pitchFamily="18" charset="0"/>
                <a:cs typeface="Cambria Math" pitchFamily="18" charset="0"/>
              </a:rPr>
              <a:t>Assess to the best of his judgment </a:t>
            </a:r>
          </a:p>
          <a:p>
            <a:pPr eaLnBrk="1" hangingPunct="1"/>
            <a:endParaRPr lang="en-IN" sz="2400" dirty="0">
              <a:ea typeface="Cambria Math" pitchFamily="18" charset="0"/>
              <a:cs typeface="Cambria Math" pitchFamily="18" charset="0"/>
            </a:endParaRPr>
          </a:p>
          <a:p>
            <a:pPr eaLnBrk="1" hangingPunct="1"/>
            <a:r>
              <a:rPr lang="en-IN" sz="2400" dirty="0">
                <a:ea typeface="Cambria Math" pitchFamily="18" charset="0"/>
                <a:cs typeface="Cambria Math" pitchFamily="18" charset="0"/>
              </a:rPr>
              <a:t>Serving of show cause notice &amp; opportunity of personal hearing</a:t>
            </a:r>
          </a:p>
          <a:p>
            <a:pPr eaLnBrk="1" hangingPunct="1"/>
            <a:endParaRPr lang="en-IN" sz="2400" dirty="0">
              <a:ea typeface="Cambria Math" pitchFamily="18" charset="0"/>
              <a:cs typeface="Cambria Math" pitchFamily="18" charset="0"/>
            </a:endParaRPr>
          </a:p>
          <a:p>
            <a:pPr eaLnBrk="1" hangingPunct="1"/>
            <a:r>
              <a:rPr lang="en-IN" sz="2400" dirty="0">
                <a:ea typeface="Cambria Math" pitchFamily="18" charset="0"/>
                <a:cs typeface="Cambria Math" pitchFamily="18" charset="0"/>
              </a:rPr>
              <a:t>The assessment to be made with in 5 years from the due date for filing annual return</a:t>
            </a:r>
          </a:p>
          <a:p>
            <a:pPr eaLnBrk="1" hangingPunct="1"/>
            <a:endParaRPr lang="en-IN" sz="2400" dirty="0">
              <a:ea typeface="Cambria Math" pitchFamily="18" charset="0"/>
              <a:cs typeface="Cambria Math" pitchFamily="18" charset="0"/>
            </a:endParaRPr>
          </a:p>
          <a:p>
            <a:pPr eaLnBrk="1" hangingPunct="1"/>
            <a:endParaRPr lang="en-IN" sz="2400" dirty="0">
              <a:ea typeface="Cambria Math" pitchFamily="18" charset="0"/>
              <a:cs typeface="Cambria Math" pitchFamily="18" charset="0"/>
            </a:endParaRPr>
          </a:p>
          <a:p>
            <a:pPr lvl="1" eaLnBrk="1" hangingPunct="1"/>
            <a:endParaRPr lang="en-US" sz="1000" dirty="0">
              <a:ea typeface="Cambria Math" pitchFamily="18" charset="0"/>
              <a:cs typeface="Cambria Math" pitchFamily="18" charset="0"/>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133</a:t>
            </a:fld>
            <a:endParaRPr lang="en-IN" altLang="en-US">
              <a:solidFill>
                <a:schemeClr val="bg1"/>
              </a:solidFill>
            </a:endParaRPr>
          </a:p>
        </p:txBody>
      </p:sp>
    </p:spTree>
    <p:extLst>
      <p:ext uri="{BB962C8B-B14F-4D97-AF65-F5344CB8AC3E}">
        <p14:creationId xmlns:p14="http://schemas.microsoft.com/office/powerpoint/2010/main" val="179274708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Summary Assessment</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528638" y="1579562"/>
            <a:ext cx="11144250" cy="4649788"/>
          </a:xfrm>
        </p:spPr>
        <p:txBody>
          <a:bodyPr/>
          <a:lstStyle/>
          <a:p>
            <a:pPr eaLnBrk="1" hangingPunct="1"/>
            <a:r>
              <a:rPr lang="en-IN" sz="2400" dirty="0">
                <a:ea typeface="Cambria Math" pitchFamily="18" charset="0"/>
                <a:cs typeface="Cambria Math" pitchFamily="18" charset="0"/>
              </a:rPr>
              <a:t>Having evidence and delay may adversely effect the revenue</a:t>
            </a:r>
          </a:p>
          <a:p>
            <a:pPr eaLnBrk="1" hangingPunct="1"/>
            <a:endParaRPr lang="en-IN" sz="2400" dirty="0">
              <a:ea typeface="Cambria Math" pitchFamily="18" charset="0"/>
              <a:cs typeface="Cambria Math" pitchFamily="18" charset="0"/>
            </a:endParaRPr>
          </a:p>
          <a:p>
            <a:pPr eaLnBrk="1" hangingPunct="1"/>
            <a:r>
              <a:rPr lang="en-IN" sz="2400" dirty="0">
                <a:ea typeface="Cambria Math" pitchFamily="18" charset="0"/>
                <a:cs typeface="Cambria Math" pitchFamily="18" charset="0"/>
              </a:rPr>
              <a:t>In the interest of revenue and with due permission</a:t>
            </a:r>
          </a:p>
          <a:p>
            <a:pPr eaLnBrk="1" hangingPunct="1"/>
            <a:endParaRPr lang="en-IN" sz="2400" dirty="0">
              <a:ea typeface="Cambria Math" pitchFamily="18" charset="0"/>
              <a:cs typeface="Cambria Math" pitchFamily="18" charset="0"/>
            </a:endParaRPr>
          </a:p>
          <a:p>
            <a:pPr eaLnBrk="1" hangingPunct="1"/>
            <a:r>
              <a:rPr lang="en-IN" sz="2400" dirty="0">
                <a:ea typeface="Cambria Math" pitchFamily="18" charset="0"/>
                <a:cs typeface="Cambria Math" pitchFamily="18" charset="0"/>
              </a:rPr>
              <a:t>Application filed or on his own motion Addl. / Joint Commissioner</a:t>
            </a:r>
          </a:p>
          <a:p>
            <a:pPr eaLnBrk="1" hangingPunct="1"/>
            <a:endParaRPr lang="en-IN" sz="2400" dirty="0">
              <a:ea typeface="Cambria Math" pitchFamily="18" charset="0"/>
              <a:cs typeface="Cambria Math" pitchFamily="18" charset="0"/>
            </a:endParaRPr>
          </a:p>
          <a:p>
            <a:pPr eaLnBrk="1" hangingPunct="1"/>
            <a:r>
              <a:rPr lang="en-IN" sz="2400" dirty="0">
                <a:ea typeface="Cambria Math" pitchFamily="18" charset="0"/>
                <a:cs typeface="Cambria Math" pitchFamily="18" charset="0"/>
              </a:rPr>
              <a:t>If the order is erroneous; Addl./Joint Commissioner may withdraw such order</a:t>
            </a:r>
          </a:p>
          <a:p>
            <a:pPr eaLnBrk="1" hangingPunct="1"/>
            <a:endParaRPr lang="en-IN" sz="2400" dirty="0">
              <a:ea typeface="Cambria Math" pitchFamily="18" charset="0"/>
              <a:cs typeface="Cambria Math" pitchFamily="18" charset="0"/>
            </a:endParaRPr>
          </a:p>
          <a:p>
            <a:pPr eaLnBrk="1" hangingPunct="1"/>
            <a:endParaRPr lang="en-IN" sz="2400" dirty="0">
              <a:ea typeface="Cambria Math" pitchFamily="18" charset="0"/>
              <a:cs typeface="Cambria Math" pitchFamily="18" charset="0"/>
            </a:endParaRPr>
          </a:p>
          <a:p>
            <a:pPr lvl="1" eaLnBrk="1" hangingPunct="1"/>
            <a:endParaRPr lang="en-US" sz="1000" dirty="0">
              <a:ea typeface="Cambria Math" pitchFamily="18" charset="0"/>
              <a:cs typeface="Cambria Math" pitchFamily="18" charset="0"/>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134</a:t>
            </a:fld>
            <a:endParaRPr lang="en-IN" altLang="en-US">
              <a:solidFill>
                <a:schemeClr val="bg1"/>
              </a:solidFill>
            </a:endParaRPr>
          </a:p>
        </p:txBody>
      </p:sp>
    </p:spTree>
    <p:extLst>
      <p:ext uri="{BB962C8B-B14F-4D97-AF65-F5344CB8AC3E}">
        <p14:creationId xmlns:p14="http://schemas.microsoft.com/office/powerpoint/2010/main" val="394043798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IN"/>
              <a:t>© Indirect Taxes Committee, ICAI</a:t>
            </a:r>
          </a:p>
        </p:txBody>
      </p:sp>
      <p:sp>
        <p:nvSpPr>
          <p:cNvPr id="7373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CCFF1EC4-4B82-4601-96C3-8ED6FC7CBDBB}" type="slidenum">
              <a:rPr lang="en-IN" altLang="en-US">
                <a:solidFill>
                  <a:schemeClr val="bg1"/>
                </a:solidFill>
              </a:rPr>
              <a:pPr>
                <a:spcBef>
                  <a:spcPct val="0"/>
                </a:spcBef>
                <a:buClrTx/>
                <a:buSzTx/>
                <a:buFontTx/>
                <a:buNone/>
              </a:pPr>
              <a:t>135</a:t>
            </a:fld>
            <a:endParaRPr lang="en-IN" altLang="en-US">
              <a:solidFill>
                <a:schemeClr val="bg1"/>
              </a:solidFill>
            </a:endParaRPr>
          </a:p>
        </p:txBody>
      </p:sp>
      <p:sp>
        <p:nvSpPr>
          <p:cNvPr id="5" name="Rectangle 4"/>
          <p:cNvSpPr/>
          <p:nvPr/>
        </p:nvSpPr>
        <p:spPr>
          <a:xfrm>
            <a:off x="2828925" y="2828925"/>
            <a:ext cx="6615113" cy="1446213"/>
          </a:xfrm>
          <a:prstGeom prst="rect">
            <a:avLst/>
          </a:prstGeom>
        </p:spPr>
        <p:txBody>
          <a:bodyPr>
            <a:spAutoFit/>
          </a:bodyPr>
          <a:lstStyle/>
          <a:p>
            <a:pPr algn="ctr">
              <a:defRPr/>
            </a:pPr>
            <a: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t>Audit under GST</a:t>
            </a:r>
            <a:b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br>
            <a:endPar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endParaRPr>
          </a:p>
        </p:txBody>
      </p:sp>
    </p:spTree>
    <p:extLst>
      <p:ext uri="{BB962C8B-B14F-4D97-AF65-F5344CB8AC3E}">
        <p14:creationId xmlns:p14="http://schemas.microsoft.com/office/powerpoint/2010/main" val="372575973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2139" y="450057"/>
            <a:ext cx="8761413" cy="827087"/>
          </a:xfrm>
        </p:spPr>
        <p:txBody>
          <a:bodyPr rtlCol="0">
            <a:noAutofit/>
          </a:bodyPr>
          <a:lstStyle/>
          <a:p>
            <a:pPr eaLnBrk="1" fontAlgn="auto" hangingPunct="1">
              <a:spcAft>
                <a:spcPts val="0"/>
              </a:spcAft>
              <a:defRPr/>
            </a:pPr>
            <a:r>
              <a:rPr lang="en-IN" sz="3200" dirty="0"/>
              <a:t>What is Audit?</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528638" y="1490663"/>
            <a:ext cx="11144250" cy="4443412"/>
          </a:xfrm>
        </p:spPr>
        <p:txBody>
          <a:bodyPr/>
          <a:lstStyle/>
          <a:p>
            <a:pPr marL="285750" lvl="1"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Section 2(14): “Audit”  means :</a:t>
            </a:r>
          </a:p>
          <a:p>
            <a:pPr marL="571500" lvl="1"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985838" lvl="1" algn="just" eaLnBrk="1" hangingPunct="1">
              <a:spcBef>
                <a:spcPts val="0"/>
              </a:spcBef>
              <a:defRPr/>
            </a:pPr>
            <a:r>
              <a:rPr lang="en-IN" altLang="en-US" sz="2200" dirty="0">
                <a:ea typeface="Cambria Math" panose="02040503050406030204" pitchFamily="18" charset="0"/>
                <a:cs typeface="Cambria Math" panose="02040503050406030204" pitchFamily="18" charset="0"/>
              </a:rPr>
              <a:t>examination  of records,  returns  and other  documents maintained or furnished by the taxable person under this Act or rules made thereunder or under any other law for the time being in force to verify, inter alia, </a:t>
            </a:r>
          </a:p>
          <a:p>
            <a:pPr marL="985838" lvl="1" algn="just" eaLnBrk="1" hangingPunct="1">
              <a:spcBef>
                <a:spcPts val="0"/>
              </a:spcBef>
              <a:defRPr/>
            </a:pPr>
            <a:endParaRPr lang="en-IN" altLang="en-US" sz="2200" dirty="0">
              <a:ea typeface="Cambria Math" panose="02040503050406030204" pitchFamily="18" charset="0"/>
              <a:cs typeface="Cambria Math" panose="02040503050406030204" pitchFamily="18" charset="0"/>
            </a:endParaRPr>
          </a:p>
          <a:p>
            <a:pPr marL="985838" lvl="1" algn="just" eaLnBrk="1" hangingPunct="1">
              <a:spcBef>
                <a:spcPts val="0"/>
              </a:spcBef>
              <a:defRPr/>
            </a:pPr>
            <a:r>
              <a:rPr lang="en-IN" altLang="en-US" sz="2200" dirty="0">
                <a:ea typeface="Cambria Math" panose="02040503050406030204" pitchFamily="18" charset="0"/>
                <a:cs typeface="Cambria Math" panose="02040503050406030204" pitchFamily="18" charset="0"/>
              </a:rPr>
              <a:t>the correctness of turnover declared, taxes paid, refund claimed and input tax credit availed, and </a:t>
            </a:r>
          </a:p>
          <a:p>
            <a:pPr marL="985838" lvl="1" algn="just" eaLnBrk="1" hangingPunct="1">
              <a:spcBef>
                <a:spcPts val="0"/>
              </a:spcBef>
              <a:defRPr/>
            </a:pPr>
            <a:endParaRPr lang="en-IN" altLang="en-US" sz="2200" dirty="0">
              <a:ea typeface="Cambria Math" panose="02040503050406030204" pitchFamily="18" charset="0"/>
              <a:cs typeface="Cambria Math" panose="02040503050406030204" pitchFamily="18" charset="0"/>
            </a:endParaRPr>
          </a:p>
          <a:p>
            <a:pPr marL="985838" lvl="1" algn="just" eaLnBrk="1" hangingPunct="1">
              <a:spcBef>
                <a:spcPts val="0"/>
              </a:spcBef>
              <a:defRPr/>
            </a:pPr>
            <a:r>
              <a:rPr lang="en-IN" altLang="en-US" sz="2200" dirty="0">
                <a:ea typeface="Cambria Math" panose="02040503050406030204" pitchFamily="18" charset="0"/>
                <a:cs typeface="Cambria Math" panose="02040503050406030204" pitchFamily="18" charset="0"/>
              </a:rPr>
              <a:t>to assess his compliance with the provisions of this Act or rules made thereunder</a:t>
            </a: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136</a:t>
            </a:fld>
            <a:endParaRPr lang="en-IN" altLang="en-US">
              <a:solidFill>
                <a:schemeClr val="bg1"/>
              </a:solidFill>
            </a:endParaRPr>
          </a:p>
        </p:txBody>
      </p:sp>
    </p:spTree>
    <p:extLst>
      <p:ext uri="{BB962C8B-B14F-4D97-AF65-F5344CB8AC3E}">
        <p14:creationId xmlns:p14="http://schemas.microsoft.com/office/powerpoint/2010/main" val="138858343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Kinds of Audits under GST</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137</a:t>
            </a:fld>
            <a:endParaRPr lang="en-IN" altLang="en-US">
              <a:solidFill>
                <a:schemeClr val="bg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115490731"/>
              </p:ext>
            </p:extLst>
          </p:nvPr>
        </p:nvGraphicFramePr>
        <p:xfrm>
          <a:off x="1378857" y="1822073"/>
          <a:ext cx="8708571" cy="36659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316829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Audit by tax authorities </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528638" y="1490663"/>
            <a:ext cx="11144250" cy="4443412"/>
          </a:xfrm>
        </p:spPr>
        <p:txBody>
          <a:bodyPr/>
          <a:lstStyle/>
          <a:p>
            <a:pPr marL="285750" lvl="1"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Commissioner of CGST / SGST or any officer authorized</a:t>
            </a:r>
          </a:p>
          <a:p>
            <a:pPr marL="285750" lvl="1"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285750" lvl="1"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Audit of taxable person</a:t>
            </a:r>
          </a:p>
          <a:p>
            <a:pPr marL="285750" lvl="1"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285750" lvl="1"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At the place of taxable person or in their office</a:t>
            </a:r>
          </a:p>
          <a:p>
            <a:pPr marL="285750" lvl="1"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285750" lvl="1"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Guidelines for audit </a:t>
            </a:r>
          </a:p>
          <a:p>
            <a:pPr marL="285750" lvl="1"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285750" lvl="1"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Taxable person to provide the required information &amp; facility</a:t>
            </a:r>
          </a:p>
          <a:p>
            <a:pPr marL="285750" lvl="1"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285750" lvl="1"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Result of audit to be intimated and further action will be taken</a:t>
            </a: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138</a:t>
            </a:fld>
            <a:endParaRPr lang="en-IN" altLang="en-US">
              <a:solidFill>
                <a:schemeClr val="bg1"/>
              </a:solidFill>
            </a:endParaRPr>
          </a:p>
        </p:txBody>
      </p:sp>
    </p:spTree>
    <p:extLst>
      <p:ext uri="{BB962C8B-B14F-4D97-AF65-F5344CB8AC3E}">
        <p14:creationId xmlns:p14="http://schemas.microsoft.com/office/powerpoint/2010/main" val="110928765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Special Audit</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528638" y="1490663"/>
            <a:ext cx="11144250" cy="4443412"/>
          </a:xfrm>
        </p:spPr>
        <p:txBody>
          <a:bodyPr/>
          <a:lstStyle/>
          <a:p>
            <a:pPr marL="285750" lvl="1"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Proceedings pending before Dy. / Asst. Commissioner</a:t>
            </a:r>
          </a:p>
          <a:p>
            <a:pPr marL="285750" lvl="1"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285750" lvl="1"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Nature &amp; complexity of the case</a:t>
            </a:r>
          </a:p>
          <a:p>
            <a:pPr marL="285750" lvl="1"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285750" lvl="1"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In the interest of revenue</a:t>
            </a:r>
          </a:p>
          <a:p>
            <a:pPr marL="285750" lvl="1"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285750" lvl="1"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Correct value and eligible ITC</a:t>
            </a:r>
          </a:p>
          <a:p>
            <a:pPr marL="285750" lvl="1"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285750" lvl="1"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Direct the taxable person to be subject to special audit</a:t>
            </a:r>
          </a:p>
          <a:p>
            <a:pPr marL="285750" lvl="1"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285750" lvl="1"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Nominated by the Commissioner of CGST / SGST</a:t>
            </a:r>
          </a:p>
          <a:p>
            <a:pPr marL="285750" lvl="1" algn="just" eaLnBrk="1" hangingPunct="1">
              <a:spcBef>
                <a:spcPts val="0"/>
              </a:spcBef>
              <a:buFont typeface="Wingdings" panose="05000000000000000000" pitchFamily="2" charset="2"/>
              <a:buChar char="§"/>
              <a:defRPr/>
            </a:pPr>
            <a:endParaRPr lang="en-IN" altLang="en-US" sz="2200" dirty="0">
              <a:ea typeface="Cambria Math" panose="02040503050406030204" pitchFamily="18" charset="0"/>
              <a:cs typeface="Cambria Math" panose="02040503050406030204" pitchFamily="18" charset="0"/>
            </a:endParaRPr>
          </a:p>
          <a:p>
            <a:pPr marL="285750" lvl="1" algn="just" eaLnBrk="1" hangingPunct="1">
              <a:spcBef>
                <a:spcPts val="0"/>
              </a:spcBef>
              <a:buFont typeface="Wingdings" panose="05000000000000000000" pitchFamily="2" charset="2"/>
              <a:buChar char="§"/>
              <a:defRPr/>
            </a:pPr>
            <a:r>
              <a:rPr lang="en-IN" altLang="en-US" sz="2200" dirty="0">
                <a:ea typeface="Cambria Math" panose="02040503050406030204" pitchFamily="18" charset="0"/>
                <a:cs typeface="Cambria Math" panose="02040503050406030204" pitchFamily="18" charset="0"/>
              </a:rPr>
              <a:t>Time limit &amp; audit conclusion</a:t>
            </a: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139</a:t>
            </a:fld>
            <a:endParaRPr lang="en-IN" altLang="en-US">
              <a:solidFill>
                <a:schemeClr val="bg1"/>
              </a:solidFill>
            </a:endParaRPr>
          </a:p>
        </p:txBody>
      </p:sp>
    </p:spTree>
    <p:extLst>
      <p:ext uri="{BB962C8B-B14F-4D97-AF65-F5344CB8AC3E}">
        <p14:creationId xmlns:p14="http://schemas.microsoft.com/office/powerpoint/2010/main" val="332809151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Annual Audit</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16387" name="Content Placeholder 2"/>
          <p:cNvSpPr>
            <a:spLocks noGrp="1"/>
          </p:cNvSpPr>
          <p:nvPr>
            <p:ph idx="1"/>
          </p:nvPr>
        </p:nvSpPr>
        <p:spPr>
          <a:xfrm>
            <a:off x="528638" y="1490663"/>
            <a:ext cx="11144250" cy="4443412"/>
          </a:xfrm>
        </p:spPr>
        <p:txBody>
          <a:bodyPr/>
          <a:lstStyle/>
          <a:p>
            <a:pPr eaLnBrk="1" hangingPunct="1"/>
            <a:r>
              <a:rPr lang="en-US" sz="2200" dirty="0">
                <a:ea typeface="Cambria Math" pitchFamily="18" charset="0"/>
                <a:cs typeface="Cambria Math" pitchFamily="18" charset="0"/>
              </a:rPr>
              <a:t>As per Section 53, every registered taxable person whose turnover during a financial year crosses the threshold limit shall get his accounts audited by</a:t>
            </a:r>
          </a:p>
          <a:p>
            <a:pPr lvl="1" eaLnBrk="1" hangingPunct="1"/>
            <a:r>
              <a:rPr lang="en-US" sz="2000" dirty="0">
                <a:ea typeface="Cambria Math" pitchFamily="18" charset="0"/>
                <a:cs typeface="Cambria Math" pitchFamily="18" charset="0"/>
              </a:rPr>
              <a:t>Chartered Accountant or</a:t>
            </a:r>
          </a:p>
          <a:p>
            <a:pPr lvl="1" eaLnBrk="1" hangingPunct="1"/>
            <a:r>
              <a:rPr lang="en-US" sz="2000" dirty="0">
                <a:ea typeface="Cambria Math" pitchFamily="18" charset="0"/>
                <a:cs typeface="Cambria Math" pitchFamily="18" charset="0"/>
              </a:rPr>
              <a:t>Cost Accountant</a:t>
            </a:r>
          </a:p>
          <a:p>
            <a:pPr lvl="1" eaLnBrk="1" hangingPunct="1"/>
            <a:endParaRPr lang="en-US" sz="1000" dirty="0">
              <a:ea typeface="Cambria Math" pitchFamily="18" charset="0"/>
              <a:cs typeface="Cambria Math" pitchFamily="18" charset="0"/>
            </a:endParaRPr>
          </a:p>
          <a:p>
            <a:pPr eaLnBrk="1" hangingPunct="1"/>
            <a:r>
              <a:rPr lang="en-US" sz="2200" dirty="0">
                <a:ea typeface="Cambria Math" pitchFamily="18" charset="0"/>
                <a:cs typeface="Cambria Math" pitchFamily="18" charset="0"/>
              </a:rPr>
              <a:t>Contents of the audit report</a:t>
            </a:r>
          </a:p>
          <a:p>
            <a:pPr eaLnBrk="1" hangingPunct="1"/>
            <a:endParaRPr lang="en-US" sz="1000" dirty="0">
              <a:ea typeface="Cambria Math" pitchFamily="18" charset="0"/>
              <a:cs typeface="Cambria Math" pitchFamily="18" charset="0"/>
            </a:endParaRPr>
          </a:p>
          <a:p>
            <a:pPr eaLnBrk="1" hangingPunct="1"/>
            <a:r>
              <a:rPr lang="en-US" sz="2200" dirty="0">
                <a:ea typeface="Cambria Math" pitchFamily="18" charset="0"/>
                <a:cs typeface="Cambria Math" pitchFamily="18" charset="0"/>
              </a:rPr>
              <a:t>Other particulars and reconciliation</a:t>
            </a:r>
          </a:p>
          <a:p>
            <a:pPr eaLnBrk="1" hangingPunct="1"/>
            <a:endParaRPr lang="en-US" sz="1000" dirty="0">
              <a:ea typeface="Cambria Math" pitchFamily="18" charset="0"/>
              <a:cs typeface="Cambria Math" pitchFamily="18" charset="0"/>
            </a:endParaRPr>
          </a:p>
          <a:p>
            <a:pPr eaLnBrk="1" hangingPunct="1"/>
            <a:r>
              <a:rPr lang="en-US" sz="2200" dirty="0">
                <a:ea typeface="Cambria Math" pitchFamily="18" charset="0"/>
                <a:cs typeface="Cambria Math" pitchFamily="18" charset="0"/>
              </a:rPr>
              <a:t>Time limit</a:t>
            </a: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140</a:t>
            </a:fld>
            <a:endParaRPr lang="en-IN" altLang="en-US">
              <a:solidFill>
                <a:schemeClr val="bg1"/>
              </a:solidFill>
            </a:endParaRPr>
          </a:p>
        </p:txBody>
      </p:sp>
    </p:spTree>
    <p:extLst>
      <p:ext uri="{BB962C8B-B14F-4D97-AF65-F5344CB8AC3E}">
        <p14:creationId xmlns:p14="http://schemas.microsoft.com/office/powerpoint/2010/main" val="100023908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295275"/>
            <a:ext cx="8761413" cy="826700"/>
          </a:xfrm>
        </p:spPr>
        <p:txBody>
          <a:bodyPr/>
          <a:lstStyle/>
          <a:p>
            <a:r>
              <a:rPr lang="en-IN" dirty="0"/>
              <a:t>CAG Audit</a:t>
            </a:r>
          </a:p>
        </p:txBody>
      </p:sp>
      <p:sp>
        <p:nvSpPr>
          <p:cNvPr id="3" name="Content Placeholder 2"/>
          <p:cNvSpPr>
            <a:spLocks noGrp="1"/>
          </p:cNvSpPr>
          <p:nvPr>
            <p:ph idx="1"/>
          </p:nvPr>
        </p:nvSpPr>
        <p:spPr>
          <a:xfrm>
            <a:off x="914626" y="1589995"/>
            <a:ext cx="9437462" cy="3416300"/>
          </a:xfrm>
        </p:spPr>
        <p:txBody>
          <a:bodyPr/>
          <a:lstStyle/>
          <a:p>
            <a:pPr marL="0" indent="0">
              <a:lnSpc>
                <a:spcPct val="150000"/>
              </a:lnSpc>
              <a:buNone/>
            </a:pPr>
            <a:r>
              <a:rPr lang="en-IN" b="1" dirty="0"/>
              <a:t>Power of CAG to call for information</a:t>
            </a:r>
          </a:p>
          <a:p>
            <a:pPr marL="0" indent="0">
              <a:lnSpc>
                <a:spcPct val="150000"/>
              </a:lnSpc>
              <a:buNone/>
            </a:pPr>
            <a:r>
              <a:rPr lang="en-IN" dirty="0"/>
              <a:t>On the request of CAG, the PO shall furnish information, records and returns required for the conduct of audit</a:t>
            </a:r>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141</a:t>
            </a:fld>
            <a:endParaRPr lang="en-IN" altLang="en-US"/>
          </a:p>
        </p:txBody>
      </p:sp>
    </p:spTree>
    <p:extLst>
      <p:ext uri="{BB962C8B-B14F-4D97-AF65-F5344CB8AC3E}">
        <p14:creationId xmlns:p14="http://schemas.microsoft.com/office/powerpoint/2010/main" val="204593557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IN"/>
              <a:t>© Indirect Taxes Committee, ICAI</a:t>
            </a:r>
          </a:p>
        </p:txBody>
      </p:sp>
      <p:sp>
        <p:nvSpPr>
          <p:cNvPr id="7373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CCFF1EC4-4B82-4601-96C3-8ED6FC7CBDBB}" type="slidenum">
              <a:rPr lang="en-IN" altLang="en-US">
                <a:solidFill>
                  <a:schemeClr val="bg1"/>
                </a:solidFill>
              </a:rPr>
              <a:pPr>
                <a:spcBef>
                  <a:spcPct val="0"/>
                </a:spcBef>
                <a:buClrTx/>
                <a:buSzTx/>
                <a:buFontTx/>
                <a:buNone/>
              </a:pPr>
              <a:t>142</a:t>
            </a:fld>
            <a:endParaRPr lang="en-IN" altLang="en-US">
              <a:solidFill>
                <a:schemeClr val="bg1"/>
              </a:solidFill>
            </a:endParaRPr>
          </a:p>
        </p:txBody>
      </p:sp>
      <p:sp>
        <p:nvSpPr>
          <p:cNvPr id="5" name="Rectangle 4"/>
          <p:cNvSpPr/>
          <p:nvPr/>
        </p:nvSpPr>
        <p:spPr>
          <a:xfrm>
            <a:off x="2828925" y="2828925"/>
            <a:ext cx="6615113" cy="1446213"/>
          </a:xfrm>
          <a:prstGeom prst="rect">
            <a:avLst/>
          </a:prstGeom>
        </p:spPr>
        <p:txBody>
          <a:bodyPr>
            <a:spAutoFit/>
          </a:bodyPr>
          <a:lstStyle/>
          <a:p>
            <a:pPr algn="ctr">
              <a:defRPr/>
            </a:pPr>
            <a: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t>Demand &amp; Recovery</a:t>
            </a:r>
            <a:b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br>
            <a:endPar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endParaRPr>
          </a:p>
        </p:txBody>
      </p:sp>
    </p:spTree>
    <p:extLst>
      <p:ext uri="{BB962C8B-B14F-4D97-AF65-F5344CB8AC3E}">
        <p14:creationId xmlns:p14="http://schemas.microsoft.com/office/powerpoint/2010/main" val="413856810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Determination of tax not paid or short paid or erroneously refunded</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143</a:t>
            </a:fld>
            <a:endParaRPr lang="en-IN" altLang="en-US">
              <a:solidFill>
                <a:schemeClr val="bg1"/>
              </a:solidFill>
            </a:endParaRPr>
          </a:p>
        </p:txBody>
      </p:sp>
      <p:graphicFrame>
        <p:nvGraphicFramePr>
          <p:cNvPr id="7" name="Content Placeholder 7"/>
          <p:cNvGraphicFramePr>
            <a:graphicFrameLocks noGrp="1"/>
          </p:cNvGraphicFramePr>
          <p:nvPr>
            <p:ph idx="1"/>
            <p:extLst>
              <p:ext uri="{D42A27DB-BD31-4B8C-83A1-F6EECF244321}">
                <p14:modId xmlns:p14="http://schemas.microsoft.com/office/powerpoint/2010/main" val="2301980573"/>
              </p:ext>
            </p:extLst>
          </p:nvPr>
        </p:nvGraphicFramePr>
        <p:xfrm>
          <a:off x="727746" y="1534138"/>
          <a:ext cx="10462542" cy="4686754"/>
        </p:xfrm>
        <a:graphic>
          <a:graphicData uri="http://schemas.openxmlformats.org/drawingml/2006/table">
            <a:tbl>
              <a:tblPr firstRow="1" bandRow="1">
                <a:tableStyleId>{775DCB02-9BB8-47FD-8907-85C794F793BA}</a:tableStyleId>
              </a:tblPr>
              <a:tblGrid>
                <a:gridCol w="5231271">
                  <a:extLst>
                    <a:ext uri="{9D8B030D-6E8A-4147-A177-3AD203B41FA5}">
                      <a16:colId xmlns:a16="http://schemas.microsoft.com/office/drawing/2014/main" val="20000"/>
                    </a:ext>
                  </a:extLst>
                </a:gridCol>
                <a:gridCol w="5231271">
                  <a:extLst>
                    <a:ext uri="{9D8B030D-6E8A-4147-A177-3AD203B41FA5}">
                      <a16:colId xmlns:a16="http://schemas.microsoft.com/office/drawing/2014/main" val="20001"/>
                    </a:ext>
                  </a:extLst>
                </a:gridCol>
              </a:tblGrid>
              <a:tr h="1310640">
                <a:tc>
                  <a:txBody>
                    <a:bodyPr/>
                    <a:lstStyle/>
                    <a:p>
                      <a:r>
                        <a:rPr lang="en-US" sz="2000" dirty="0">
                          <a:latin typeface="+mn-lt"/>
                        </a:rPr>
                        <a:t>Section</a:t>
                      </a:r>
                      <a:r>
                        <a:rPr lang="en-US" sz="2000" baseline="0" dirty="0">
                          <a:latin typeface="+mn-lt"/>
                        </a:rPr>
                        <a:t> 66: </a:t>
                      </a:r>
                      <a:r>
                        <a:rPr lang="en-US" sz="2000" kern="1200" dirty="0">
                          <a:latin typeface="+mn-lt"/>
                        </a:rPr>
                        <a:t>Applicable in case of non-payment or short payment of tax without fraud or willful-misstatement. </a:t>
                      </a:r>
                    </a:p>
                    <a:p>
                      <a:endParaRPr lang="en-US" sz="20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r>
                        <a:rPr lang="en-US" sz="2000" kern="1200" dirty="0">
                          <a:latin typeface="+mn-lt"/>
                        </a:rPr>
                        <a:t>Section 67: Applicable in case of non-payment or short payment of tax with fraud or willful-misstatement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96240">
                <a:tc gridSpan="2">
                  <a:txBody>
                    <a:bodyPr/>
                    <a:lstStyle/>
                    <a:p>
                      <a:pPr algn="ctr"/>
                      <a:r>
                        <a:rPr lang="en-US" sz="2000" dirty="0">
                          <a:latin typeface="+mn-lt"/>
                        </a:rPr>
                        <a:t>Proper</a:t>
                      </a:r>
                      <a:r>
                        <a:rPr lang="en-US" sz="2000" baseline="0" dirty="0">
                          <a:latin typeface="+mn-lt"/>
                        </a:rPr>
                        <a:t> officer to issue a Show Cause Notice in both cases</a:t>
                      </a:r>
                      <a:endParaRPr lang="en-US" sz="20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dirty="0"/>
                    </a:p>
                  </a:txBody>
                  <a:tcPr/>
                </a:tc>
                <a:extLst>
                  <a:ext uri="{0D108BD9-81ED-4DB2-BD59-A6C34878D82A}">
                    <a16:rowId xmlns:a16="http://schemas.microsoft.com/office/drawing/2014/main" val="10001"/>
                  </a:ext>
                </a:extLst>
              </a:tr>
              <a:tr h="1005840">
                <a:tc gridSpan="2">
                  <a:txBody>
                    <a:bodyPr/>
                    <a:lstStyle/>
                    <a:p>
                      <a:r>
                        <a:rPr lang="en-US" sz="2000" kern="1200" dirty="0">
                          <a:latin typeface="+mn-lt"/>
                        </a:rPr>
                        <a:t>Mere statement containing the non-payment or short payment can be served for subsequent periods instead of detailed</a:t>
                      </a:r>
                      <a:r>
                        <a:rPr lang="en-US" sz="2000" kern="1200" baseline="0" dirty="0">
                          <a:latin typeface="+mn-lt"/>
                        </a:rPr>
                        <a:t> show cause notice</a:t>
                      </a:r>
                      <a:r>
                        <a:rPr lang="en-US" sz="2000" kern="1200" dirty="0">
                          <a:latin typeface="+mn-lt"/>
                        </a:rPr>
                        <a:t>, only if the grounds raised are identical to the ones raised in the previous year.</a:t>
                      </a:r>
                      <a:endParaRPr lang="en-US" sz="20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dirty="0"/>
                    </a:p>
                  </a:txBody>
                  <a:tcPr/>
                </a:tc>
                <a:extLst>
                  <a:ext uri="{0D108BD9-81ED-4DB2-BD59-A6C34878D82A}">
                    <a16:rowId xmlns:a16="http://schemas.microsoft.com/office/drawing/2014/main" val="10002"/>
                  </a:ext>
                </a:extLst>
              </a:tr>
              <a:tr h="701040">
                <a:tc>
                  <a:txBody>
                    <a:bodyPr/>
                    <a:lstStyle/>
                    <a:p>
                      <a:r>
                        <a:rPr lang="en-US" sz="2000" dirty="0">
                          <a:latin typeface="+mn-lt"/>
                        </a:rPr>
                        <a:t>Time limit for the proper officer to issue notice – at least 3 months prior</a:t>
                      </a:r>
                      <a:r>
                        <a:rPr lang="en-US" sz="2000" baseline="0" dirty="0">
                          <a:latin typeface="+mn-lt"/>
                        </a:rPr>
                        <a:t> to issuance of order</a:t>
                      </a:r>
                      <a:endParaRPr lang="en-US" sz="20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latin typeface="+mn-lt"/>
                        </a:rPr>
                        <a:t>Time limit for the proper officer to issue notice – at least 6 months prior</a:t>
                      </a:r>
                      <a:r>
                        <a:rPr lang="en-US" sz="2000" baseline="0" dirty="0">
                          <a:latin typeface="+mn-lt"/>
                        </a:rPr>
                        <a:t> to issuance of order</a:t>
                      </a:r>
                      <a:endParaRPr lang="en-US" sz="20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272994">
                <a:tc>
                  <a:txBody>
                    <a:bodyPr/>
                    <a:lstStyle/>
                    <a:p>
                      <a:r>
                        <a:rPr lang="en-US" sz="2000" kern="1200" dirty="0">
                          <a:effectLst/>
                          <a:latin typeface="+mn-lt"/>
                        </a:rPr>
                        <a:t>Time limit for the proper officer to issue an order  is within </a:t>
                      </a:r>
                      <a:r>
                        <a:rPr lang="en-US" sz="2000" b="1" kern="1200" dirty="0">
                          <a:effectLst/>
                          <a:latin typeface="+mn-lt"/>
                        </a:rPr>
                        <a:t>three years from the due date / actual date of filing of annual return.</a:t>
                      </a:r>
                      <a:endParaRPr lang="en-US" sz="2000" b="1"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000" kern="1200" dirty="0">
                          <a:effectLst/>
                          <a:latin typeface="+mn-lt"/>
                        </a:rPr>
                        <a:t>Time limit for the proper officer to issue an order  is </a:t>
                      </a:r>
                      <a:r>
                        <a:rPr lang="en-US" sz="2000" b="1" kern="1200" dirty="0">
                          <a:effectLst/>
                          <a:latin typeface="+mn-lt"/>
                        </a:rPr>
                        <a:t>within five years from the due date / actual date of filing of annual return</a:t>
                      </a:r>
                      <a:endParaRPr lang="en-US" sz="20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78702815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Determination of tax not paid or short paid or erroneously refunded</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144</a:t>
            </a:fld>
            <a:endParaRPr lang="en-IN" altLang="en-US">
              <a:solidFill>
                <a:schemeClr val="bg1"/>
              </a:solidFill>
            </a:endParaRP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058726046"/>
              </p:ext>
            </p:extLst>
          </p:nvPr>
        </p:nvGraphicFramePr>
        <p:xfrm>
          <a:off x="733426" y="1728787"/>
          <a:ext cx="10810876" cy="3785997"/>
        </p:xfrm>
        <a:graphic>
          <a:graphicData uri="http://schemas.openxmlformats.org/drawingml/2006/table">
            <a:tbl>
              <a:tblPr firstRow="1" bandRow="1">
                <a:tableStyleId>{5C22544A-7EE6-4342-B048-85BDC9FD1C3A}</a:tableStyleId>
              </a:tblPr>
              <a:tblGrid>
                <a:gridCol w="5405438">
                  <a:extLst>
                    <a:ext uri="{9D8B030D-6E8A-4147-A177-3AD203B41FA5}">
                      <a16:colId xmlns:a16="http://schemas.microsoft.com/office/drawing/2014/main" val="20000"/>
                    </a:ext>
                  </a:extLst>
                </a:gridCol>
                <a:gridCol w="5405438">
                  <a:extLst>
                    <a:ext uri="{9D8B030D-6E8A-4147-A177-3AD203B41FA5}">
                      <a16:colId xmlns:a16="http://schemas.microsoft.com/office/drawing/2014/main" val="20001"/>
                    </a:ext>
                  </a:extLst>
                </a:gridCol>
              </a:tblGrid>
              <a:tr h="724557">
                <a:tc>
                  <a:txBody>
                    <a:bodyPr/>
                    <a:lstStyle/>
                    <a:p>
                      <a:r>
                        <a:rPr lang="en-US" sz="2000" dirty="0"/>
                        <a:t>Section</a:t>
                      </a:r>
                      <a:r>
                        <a:rPr lang="en-US" sz="2000" baseline="0" dirty="0"/>
                        <a:t> 66:</a:t>
                      </a:r>
                      <a:endParaRPr lang="en-US" sz="2000" dirty="0"/>
                    </a:p>
                  </a:txBody>
                  <a:tcPr marL="91427" marR="91427" marT="45706" marB="457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r>
                        <a:rPr lang="en-US" sz="2000" b="1" kern="1200" dirty="0">
                          <a:solidFill>
                            <a:schemeClr val="lt1"/>
                          </a:solidFill>
                          <a:latin typeface="+mn-lt"/>
                          <a:ea typeface="+mn-ea"/>
                          <a:cs typeface="+mn-cs"/>
                        </a:rPr>
                        <a:t>Section 67:</a:t>
                      </a:r>
                      <a:endParaRPr lang="en-US" sz="2000" dirty="0"/>
                    </a:p>
                  </a:txBody>
                  <a:tcPr marL="91427" marR="91427" marT="45706" marB="457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440216">
                <a:tc>
                  <a:txBody>
                    <a:bodyPr/>
                    <a:lstStyle/>
                    <a:p>
                      <a:r>
                        <a:rPr lang="en-US" sz="2000" b="1" dirty="0"/>
                        <a:t>No issue of Show</a:t>
                      </a:r>
                      <a:r>
                        <a:rPr lang="en-US" sz="2000" b="1" baseline="0" dirty="0"/>
                        <a:t> Cause Notice where:-</a:t>
                      </a:r>
                      <a:endParaRPr lang="en-US" sz="2000" b="1" dirty="0"/>
                    </a:p>
                  </a:txBody>
                  <a:tcPr marL="91427" marR="91427" marT="45706" marB="457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2000" dirty="0"/>
                    </a:p>
                  </a:txBody>
                  <a:tcPr marL="91427" marR="91427" marT="45706" marB="457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764165">
                <a:tc>
                  <a:txBody>
                    <a:bodyPr/>
                    <a:lstStyle/>
                    <a:p>
                      <a:r>
                        <a:rPr lang="en-US" sz="2000" kern="1200" dirty="0">
                          <a:solidFill>
                            <a:schemeClr val="dk1"/>
                          </a:solidFill>
                          <a:effectLst/>
                          <a:latin typeface="+mn-lt"/>
                          <a:ea typeface="+mn-ea"/>
                          <a:cs typeface="+mn-cs"/>
                        </a:rPr>
                        <a:t>Voluntary payment of  </a:t>
                      </a:r>
                      <a:r>
                        <a:rPr lang="en-US" sz="2000" b="1" kern="1200" dirty="0">
                          <a:solidFill>
                            <a:schemeClr val="dk1"/>
                          </a:solidFill>
                          <a:effectLst/>
                          <a:latin typeface="+mn-lt"/>
                          <a:ea typeface="+mn-ea"/>
                          <a:cs typeface="+mn-cs"/>
                        </a:rPr>
                        <a:t>Tax + Interest</a:t>
                      </a:r>
                      <a:r>
                        <a:rPr lang="en-US" sz="2000" b="1" kern="1200" baseline="0" dirty="0">
                          <a:solidFill>
                            <a:schemeClr val="dk1"/>
                          </a:solidFill>
                          <a:effectLst/>
                          <a:latin typeface="+mn-lt"/>
                          <a:ea typeface="+mn-ea"/>
                          <a:cs typeface="+mn-cs"/>
                        </a:rPr>
                        <a:t> </a:t>
                      </a:r>
                      <a:r>
                        <a:rPr lang="en-US" sz="2000" b="1" kern="1200" dirty="0">
                          <a:solidFill>
                            <a:schemeClr val="dk1"/>
                          </a:solidFill>
                          <a:effectLst/>
                          <a:latin typeface="+mn-lt"/>
                          <a:ea typeface="+mn-ea"/>
                          <a:cs typeface="+mn-cs"/>
                        </a:rPr>
                        <a:t>as per section 45</a:t>
                      </a:r>
                      <a:r>
                        <a:rPr lang="en-US" sz="2000" kern="1200" dirty="0">
                          <a:solidFill>
                            <a:schemeClr val="dk1"/>
                          </a:solidFill>
                          <a:effectLst/>
                          <a:latin typeface="+mn-lt"/>
                          <a:ea typeface="+mn-ea"/>
                          <a:cs typeface="+mn-cs"/>
                        </a:rPr>
                        <a:t> made before</a:t>
                      </a:r>
                      <a:r>
                        <a:rPr lang="en-US" sz="2000" kern="1200" baseline="0" dirty="0">
                          <a:solidFill>
                            <a:schemeClr val="dk1"/>
                          </a:solidFill>
                          <a:effectLst/>
                          <a:latin typeface="+mn-lt"/>
                          <a:ea typeface="+mn-ea"/>
                          <a:cs typeface="+mn-cs"/>
                        </a:rPr>
                        <a:t> </a:t>
                      </a:r>
                      <a:r>
                        <a:rPr lang="en-US" sz="2000" kern="1200" dirty="0">
                          <a:solidFill>
                            <a:schemeClr val="dk1"/>
                          </a:solidFill>
                          <a:effectLst/>
                          <a:latin typeface="+mn-lt"/>
                          <a:ea typeface="+mn-ea"/>
                          <a:cs typeface="+mn-cs"/>
                        </a:rPr>
                        <a:t>issue of notice either</a:t>
                      </a:r>
                    </a:p>
                    <a:p>
                      <a:pPr marL="285750" indent="-285750">
                        <a:buFont typeface="Arial" charset="0"/>
                        <a:buChar char="•"/>
                      </a:pPr>
                      <a:r>
                        <a:rPr lang="en-US" sz="2000" kern="1200" dirty="0">
                          <a:solidFill>
                            <a:schemeClr val="dk1"/>
                          </a:solidFill>
                          <a:effectLst/>
                          <a:latin typeface="+mn-lt"/>
                          <a:ea typeface="+mn-ea"/>
                          <a:cs typeface="+mn-cs"/>
                        </a:rPr>
                        <a:t> As per the ascertainment of the defaulter or; </a:t>
                      </a:r>
                    </a:p>
                    <a:p>
                      <a:pPr marL="285750" indent="-285750">
                        <a:buFont typeface="Arial" charset="0"/>
                        <a:buChar char="•"/>
                      </a:pPr>
                      <a:r>
                        <a:rPr lang="en-US" sz="2000" kern="1200" dirty="0">
                          <a:solidFill>
                            <a:schemeClr val="dk1"/>
                          </a:solidFill>
                          <a:effectLst/>
                          <a:latin typeface="+mn-lt"/>
                          <a:ea typeface="+mn-ea"/>
                          <a:cs typeface="+mn-cs"/>
                        </a:rPr>
                        <a:t>As per the ascertainment of the proper officer; </a:t>
                      </a:r>
                    </a:p>
                    <a:p>
                      <a:endParaRPr lang="en-US" sz="2000" dirty="0"/>
                    </a:p>
                  </a:txBody>
                  <a:tcPr marL="91427" marR="91427" marT="45706" marB="457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000" kern="1200" dirty="0">
                          <a:solidFill>
                            <a:schemeClr val="dk1"/>
                          </a:solidFill>
                          <a:effectLst/>
                          <a:latin typeface="+mn-lt"/>
                          <a:ea typeface="+mn-ea"/>
                          <a:cs typeface="+mn-cs"/>
                        </a:rPr>
                        <a:t>Voluntary payment of </a:t>
                      </a:r>
                      <a:r>
                        <a:rPr lang="en-US" sz="2000" b="1" kern="1200" dirty="0">
                          <a:solidFill>
                            <a:schemeClr val="dk1"/>
                          </a:solidFill>
                          <a:effectLst/>
                          <a:latin typeface="+mn-lt"/>
                          <a:ea typeface="+mn-ea"/>
                          <a:cs typeface="+mn-cs"/>
                        </a:rPr>
                        <a:t>Tax +</a:t>
                      </a:r>
                      <a:r>
                        <a:rPr lang="en-US" sz="2000" b="1" kern="1200" baseline="0" dirty="0">
                          <a:solidFill>
                            <a:schemeClr val="dk1"/>
                          </a:solidFill>
                          <a:effectLst/>
                          <a:latin typeface="+mn-lt"/>
                          <a:ea typeface="+mn-ea"/>
                          <a:cs typeface="+mn-cs"/>
                        </a:rPr>
                        <a:t> Interest as per </a:t>
                      </a:r>
                      <a:r>
                        <a:rPr lang="en-US" sz="2000" b="1" kern="1200" dirty="0">
                          <a:solidFill>
                            <a:schemeClr val="dk1"/>
                          </a:solidFill>
                          <a:effectLst/>
                          <a:latin typeface="+mn-lt"/>
                          <a:ea typeface="+mn-ea"/>
                          <a:cs typeface="+mn-cs"/>
                        </a:rPr>
                        <a:t>section 45 + 15% of tax as penalty </a:t>
                      </a:r>
                      <a:r>
                        <a:rPr lang="en-US" sz="2000" kern="1200" dirty="0">
                          <a:solidFill>
                            <a:schemeClr val="dk1"/>
                          </a:solidFill>
                          <a:effectLst/>
                          <a:latin typeface="+mn-lt"/>
                          <a:ea typeface="+mn-ea"/>
                          <a:cs typeface="+mn-cs"/>
                        </a:rPr>
                        <a:t>made before</a:t>
                      </a:r>
                      <a:r>
                        <a:rPr lang="en-US" sz="2000" kern="1200" baseline="0" dirty="0">
                          <a:solidFill>
                            <a:schemeClr val="dk1"/>
                          </a:solidFill>
                          <a:effectLst/>
                          <a:latin typeface="+mn-lt"/>
                          <a:ea typeface="+mn-ea"/>
                          <a:cs typeface="+mn-cs"/>
                        </a:rPr>
                        <a:t> </a:t>
                      </a:r>
                      <a:r>
                        <a:rPr lang="en-US" sz="2000" kern="1200" dirty="0">
                          <a:solidFill>
                            <a:schemeClr val="dk1"/>
                          </a:solidFill>
                          <a:effectLst/>
                          <a:latin typeface="+mn-lt"/>
                          <a:ea typeface="+mn-ea"/>
                          <a:cs typeface="+mn-cs"/>
                        </a:rPr>
                        <a:t> issue of notice either</a:t>
                      </a:r>
                    </a:p>
                    <a:p>
                      <a:pPr marL="285750" indent="-285750">
                        <a:buFont typeface="Arial" charset="0"/>
                        <a:buChar char="•"/>
                      </a:pPr>
                      <a:r>
                        <a:rPr lang="en-US" sz="2000" kern="1200" dirty="0">
                          <a:solidFill>
                            <a:schemeClr val="dk1"/>
                          </a:solidFill>
                          <a:effectLst/>
                          <a:latin typeface="+mn-lt"/>
                          <a:ea typeface="+mn-ea"/>
                          <a:cs typeface="+mn-cs"/>
                        </a:rPr>
                        <a:t> As per the ascertainment of the defaulter or; </a:t>
                      </a:r>
                    </a:p>
                    <a:p>
                      <a:pPr marL="285750" indent="-285750">
                        <a:buFont typeface="Arial" charset="0"/>
                        <a:buChar char="•"/>
                      </a:pPr>
                      <a:r>
                        <a:rPr lang="en-US" sz="2000" kern="1200" dirty="0">
                          <a:solidFill>
                            <a:schemeClr val="dk1"/>
                          </a:solidFill>
                          <a:effectLst/>
                          <a:latin typeface="+mn-lt"/>
                          <a:ea typeface="+mn-ea"/>
                          <a:cs typeface="+mn-cs"/>
                        </a:rPr>
                        <a:t>As per the ascertainment of the proper officer; </a:t>
                      </a:r>
                    </a:p>
                    <a:p>
                      <a:endParaRPr lang="en-US" sz="2000" dirty="0"/>
                    </a:p>
                  </a:txBody>
                  <a:tcPr marL="91427" marR="91427" marT="45706" marB="457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645109">
                <a:tc gridSpan="2">
                  <a:txBody>
                    <a:bodyPr/>
                    <a:lstStyle/>
                    <a:p>
                      <a:r>
                        <a:rPr lang="en-US" sz="2000" kern="1200" dirty="0">
                          <a:solidFill>
                            <a:schemeClr val="dk1"/>
                          </a:solidFill>
                          <a:effectLst/>
                          <a:latin typeface="+mn-lt"/>
                          <a:ea typeface="+mn-ea"/>
                          <a:cs typeface="+mn-cs"/>
                        </a:rPr>
                        <a:t>However</a:t>
                      </a:r>
                      <a:r>
                        <a:rPr lang="en-US" sz="2000" kern="1200" baseline="0" dirty="0">
                          <a:solidFill>
                            <a:schemeClr val="dk1"/>
                          </a:solidFill>
                          <a:effectLst/>
                          <a:latin typeface="+mn-lt"/>
                          <a:ea typeface="+mn-ea"/>
                          <a:cs typeface="+mn-cs"/>
                        </a:rPr>
                        <a:t> a</a:t>
                      </a:r>
                      <a:r>
                        <a:rPr lang="en-US" sz="2000" kern="1200" dirty="0">
                          <a:solidFill>
                            <a:schemeClr val="dk1"/>
                          </a:solidFill>
                          <a:effectLst/>
                          <a:latin typeface="+mn-lt"/>
                          <a:ea typeface="+mn-ea"/>
                          <a:cs typeface="+mn-cs"/>
                        </a:rPr>
                        <a:t>mount paid as per the ascertainment of the defaulter falls short, the Department can issue a notice for the tax still payable. </a:t>
                      </a:r>
                    </a:p>
                  </a:txBody>
                  <a:tcPr marL="91427" marR="91427" marT="45706" marB="457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07409753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Determination of tax not paid or short paid or erroneously refunded</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145</a:t>
            </a:fld>
            <a:endParaRPr lang="en-IN" altLang="en-US">
              <a:solidFill>
                <a:schemeClr val="bg1"/>
              </a:solidFill>
            </a:endParaRPr>
          </a:p>
        </p:txBody>
      </p:sp>
      <p:graphicFrame>
        <p:nvGraphicFramePr>
          <p:cNvPr id="7" name="Content Placeholder 7"/>
          <p:cNvGraphicFramePr>
            <a:graphicFrameLocks noGrp="1"/>
          </p:cNvGraphicFramePr>
          <p:nvPr>
            <p:ph idx="1"/>
            <p:extLst>
              <p:ext uri="{D42A27DB-BD31-4B8C-83A1-F6EECF244321}">
                <p14:modId xmlns:p14="http://schemas.microsoft.com/office/powerpoint/2010/main" val="3395267278"/>
              </p:ext>
            </p:extLst>
          </p:nvPr>
        </p:nvGraphicFramePr>
        <p:xfrm>
          <a:off x="760413" y="1599566"/>
          <a:ext cx="10733086" cy="2951056"/>
        </p:xfrm>
        <a:graphic>
          <a:graphicData uri="http://schemas.openxmlformats.org/drawingml/2006/table">
            <a:tbl>
              <a:tblPr firstRow="1" bandRow="1">
                <a:tableStyleId>{5C22544A-7EE6-4342-B048-85BDC9FD1C3A}</a:tableStyleId>
              </a:tblPr>
              <a:tblGrid>
                <a:gridCol w="5366543">
                  <a:extLst>
                    <a:ext uri="{9D8B030D-6E8A-4147-A177-3AD203B41FA5}">
                      <a16:colId xmlns:a16="http://schemas.microsoft.com/office/drawing/2014/main" val="20000"/>
                    </a:ext>
                  </a:extLst>
                </a:gridCol>
                <a:gridCol w="5366543">
                  <a:extLst>
                    <a:ext uri="{9D8B030D-6E8A-4147-A177-3AD203B41FA5}">
                      <a16:colId xmlns:a16="http://schemas.microsoft.com/office/drawing/2014/main" val="20001"/>
                    </a:ext>
                  </a:extLst>
                </a:gridCol>
              </a:tblGrid>
              <a:tr h="494306">
                <a:tc>
                  <a:txBody>
                    <a:bodyPr/>
                    <a:lstStyle/>
                    <a:p>
                      <a:r>
                        <a:rPr lang="en-US" sz="2000" dirty="0"/>
                        <a:t>Section</a:t>
                      </a:r>
                      <a:r>
                        <a:rPr lang="en-US" sz="2000" baseline="0" dirty="0"/>
                        <a:t> 66:</a:t>
                      </a:r>
                      <a:endParaRPr lang="en-US" sz="2000" dirty="0"/>
                    </a:p>
                  </a:txBody>
                  <a:tcPr marL="91448" marR="91448" marT="45726" marB="457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r>
                        <a:rPr lang="en-US" sz="2000" b="1" kern="1200" dirty="0">
                          <a:solidFill>
                            <a:schemeClr val="lt1"/>
                          </a:solidFill>
                          <a:latin typeface="+mn-lt"/>
                          <a:ea typeface="+mn-ea"/>
                          <a:cs typeface="+mn-cs"/>
                        </a:rPr>
                        <a:t>Section 67:</a:t>
                      </a:r>
                      <a:endParaRPr lang="en-US" sz="2000" dirty="0"/>
                    </a:p>
                  </a:txBody>
                  <a:tcPr marL="91448" marR="91448" marT="45726" marB="457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807">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b="1" dirty="0"/>
                        <a:t>Case</a:t>
                      </a:r>
                      <a:r>
                        <a:rPr lang="en-US" sz="2000" b="1" baseline="0" dirty="0"/>
                        <a:t> where all proceedings are deemed to be concluded after issue of SCN:</a:t>
                      </a:r>
                      <a:endParaRPr lang="en-US" sz="2000" b="1" dirty="0"/>
                    </a:p>
                  </a:txBody>
                  <a:tcPr marL="91448" marR="91448" marT="45726" marB="457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dirty="0"/>
                    </a:p>
                  </a:txBody>
                  <a:tcPr/>
                </a:tc>
                <a:extLst>
                  <a:ext uri="{0D108BD9-81ED-4DB2-BD59-A6C34878D82A}">
                    <a16:rowId xmlns:a16="http://schemas.microsoft.com/office/drawing/2014/main" val="10001"/>
                  </a:ext>
                </a:extLst>
              </a:tr>
              <a:tr h="914519">
                <a:tc>
                  <a:txBody>
                    <a:bodyPr/>
                    <a:lstStyle/>
                    <a:p>
                      <a:pPr algn="just"/>
                      <a:r>
                        <a:rPr lang="en-US" sz="2000" kern="1200" dirty="0">
                          <a:solidFill>
                            <a:schemeClr val="dk1"/>
                          </a:solidFill>
                          <a:effectLst/>
                          <a:latin typeface="+mn-lt"/>
                          <a:ea typeface="+mn-ea"/>
                          <a:cs typeface="+mn-cs"/>
                        </a:rPr>
                        <a:t>Payment of  </a:t>
                      </a:r>
                      <a:r>
                        <a:rPr lang="en-US" sz="2000" b="1" kern="1200" dirty="0">
                          <a:solidFill>
                            <a:schemeClr val="dk1"/>
                          </a:solidFill>
                          <a:effectLst/>
                          <a:latin typeface="+mn-lt"/>
                          <a:ea typeface="+mn-ea"/>
                          <a:cs typeface="+mn-cs"/>
                        </a:rPr>
                        <a:t>Tax + Interest</a:t>
                      </a:r>
                      <a:r>
                        <a:rPr lang="en-US" sz="2000" b="1" kern="1200" baseline="0" dirty="0">
                          <a:solidFill>
                            <a:schemeClr val="dk1"/>
                          </a:solidFill>
                          <a:effectLst/>
                          <a:latin typeface="+mn-lt"/>
                          <a:ea typeface="+mn-ea"/>
                          <a:cs typeface="+mn-cs"/>
                        </a:rPr>
                        <a:t> </a:t>
                      </a:r>
                      <a:r>
                        <a:rPr lang="en-US" sz="2000" kern="1200" dirty="0">
                          <a:solidFill>
                            <a:schemeClr val="dk1"/>
                          </a:solidFill>
                          <a:effectLst/>
                          <a:latin typeface="+mn-lt"/>
                          <a:ea typeface="+mn-ea"/>
                          <a:cs typeface="+mn-cs"/>
                        </a:rPr>
                        <a:t>as per section 45 made within</a:t>
                      </a:r>
                      <a:r>
                        <a:rPr lang="en-US" sz="2000" kern="1200" baseline="0" dirty="0">
                          <a:solidFill>
                            <a:schemeClr val="dk1"/>
                          </a:solidFill>
                          <a:effectLst/>
                          <a:latin typeface="+mn-lt"/>
                          <a:ea typeface="+mn-ea"/>
                          <a:cs typeface="+mn-cs"/>
                        </a:rPr>
                        <a:t> 30 days of  issue </a:t>
                      </a:r>
                      <a:r>
                        <a:rPr lang="en-US" sz="2000" kern="1200" dirty="0">
                          <a:solidFill>
                            <a:schemeClr val="dk1"/>
                          </a:solidFill>
                          <a:effectLst/>
                          <a:latin typeface="+mn-lt"/>
                          <a:ea typeface="+mn-ea"/>
                          <a:cs typeface="+mn-cs"/>
                        </a:rPr>
                        <a:t>of notice. No penalty</a:t>
                      </a:r>
                      <a:endParaRPr lang="en-US" sz="2000" dirty="0"/>
                    </a:p>
                  </a:txBody>
                  <a:tcPr marL="91448" marR="91448" marT="45726" marB="457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r>
                        <a:rPr lang="en-US" sz="2000" kern="1200" dirty="0">
                          <a:solidFill>
                            <a:schemeClr val="dk1"/>
                          </a:solidFill>
                          <a:effectLst/>
                          <a:latin typeface="+mn-lt"/>
                          <a:ea typeface="+mn-ea"/>
                          <a:cs typeface="+mn-cs"/>
                        </a:rPr>
                        <a:t>Payment of  </a:t>
                      </a:r>
                      <a:r>
                        <a:rPr lang="en-US" sz="2000" b="1" kern="1200" dirty="0">
                          <a:solidFill>
                            <a:schemeClr val="dk1"/>
                          </a:solidFill>
                          <a:effectLst/>
                          <a:latin typeface="+mn-lt"/>
                          <a:ea typeface="+mn-ea"/>
                          <a:cs typeface="+mn-cs"/>
                        </a:rPr>
                        <a:t>Tax + Interest</a:t>
                      </a:r>
                      <a:r>
                        <a:rPr lang="en-US" sz="2000" b="1" kern="1200" baseline="0" dirty="0">
                          <a:solidFill>
                            <a:schemeClr val="dk1"/>
                          </a:solidFill>
                          <a:effectLst/>
                          <a:latin typeface="+mn-lt"/>
                          <a:ea typeface="+mn-ea"/>
                          <a:cs typeface="+mn-cs"/>
                        </a:rPr>
                        <a:t> </a:t>
                      </a:r>
                      <a:r>
                        <a:rPr lang="en-US" sz="2000" kern="1200" dirty="0">
                          <a:solidFill>
                            <a:schemeClr val="dk1"/>
                          </a:solidFill>
                          <a:effectLst/>
                          <a:latin typeface="+mn-lt"/>
                          <a:ea typeface="+mn-ea"/>
                          <a:cs typeface="+mn-cs"/>
                        </a:rPr>
                        <a:t>as per section 45 </a:t>
                      </a:r>
                      <a:r>
                        <a:rPr lang="en-US" sz="2000" b="1" kern="1200" baseline="0" dirty="0">
                          <a:solidFill>
                            <a:schemeClr val="dk1"/>
                          </a:solidFill>
                          <a:effectLst/>
                          <a:latin typeface="+mn-lt"/>
                          <a:ea typeface="+mn-ea"/>
                          <a:cs typeface="+mn-cs"/>
                        </a:rPr>
                        <a:t>+25% of tax as penalty </a:t>
                      </a:r>
                      <a:r>
                        <a:rPr lang="en-US" sz="2000" kern="1200" dirty="0">
                          <a:solidFill>
                            <a:schemeClr val="dk1"/>
                          </a:solidFill>
                          <a:effectLst/>
                          <a:latin typeface="+mn-lt"/>
                          <a:ea typeface="+mn-ea"/>
                          <a:cs typeface="+mn-cs"/>
                        </a:rPr>
                        <a:t>made within</a:t>
                      </a:r>
                      <a:r>
                        <a:rPr lang="en-US" sz="2000" kern="1200" baseline="0" dirty="0">
                          <a:solidFill>
                            <a:schemeClr val="dk1"/>
                          </a:solidFill>
                          <a:effectLst/>
                          <a:latin typeface="+mn-lt"/>
                          <a:ea typeface="+mn-ea"/>
                          <a:cs typeface="+mn-cs"/>
                        </a:rPr>
                        <a:t> 30 days of  issue</a:t>
                      </a:r>
                      <a:r>
                        <a:rPr lang="en-US" sz="2000" kern="1200" dirty="0">
                          <a:solidFill>
                            <a:schemeClr val="dk1"/>
                          </a:solidFill>
                          <a:effectLst/>
                          <a:latin typeface="+mn-lt"/>
                          <a:ea typeface="+mn-ea"/>
                          <a:cs typeface="+mn-cs"/>
                        </a:rPr>
                        <a:t> of notice</a:t>
                      </a:r>
                      <a:endParaRPr lang="en-US" sz="2000" dirty="0"/>
                    </a:p>
                  </a:txBody>
                  <a:tcPr marL="91448" marR="91448" marT="45726" marB="457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054646">
                <a:tc>
                  <a:txBody>
                    <a:bodyPr/>
                    <a:lstStyle/>
                    <a:p>
                      <a:pPr algn="just"/>
                      <a:r>
                        <a:rPr lang="en-US" sz="2000" kern="1200" dirty="0">
                          <a:solidFill>
                            <a:schemeClr val="dk1"/>
                          </a:solidFill>
                          <a:effectLst/>
                          <a:latin typeface="+mn-lt"/>
                          <a:ea typeface="+mn-ea"/>
                          <a:cs typeface="+mn-cs"/>
                        </a:rPr>
                        <a:t>Payment of  </a:t>
                      </a:r>
                      <a:r>
                        <a:rPr lang="en-US" sz="2000" b="1" kern="1200" dirty="0">
                          <a:solidFill>
                            <a:schemeClr val="dk1"/>
                          </a:solidFill>
                          <a:effectLst/>
                          <a:latin typeface="+mn-lt"/>
                          <a:ea typeface="+mn-ea"/>
                          <a:cs typeface="+mn-cs"/>
                        </a:rPr>
                        <a:t>Tax + Interest</a:t>
                      </a:r>
                      <a:r>
                        <a:rPr lang="en-US" sz="2000" b="1" kern="1200" baseline="0" dirty="0">
                          <a:solidFill>
                            <a:schemeClr val="dk1"/>
                          </a:solidFill>
                          <a:effectLst/>
                          <a:latin typeface="+mn-lt"/>
                          <a:ea typeface="+mn-ea"/>
                          <a:cs typeface="+mn-cs"/>
                        </a:rPr>
                        <a:t> </a:t>
                      </a:r>
                      <a:r>
                        <a:rPr lang="en-US" sz="2000" b="1" kern="1200" dirty="0">
                          <a:solidFill>
                            <a:schemeClr val="dk1"/>
                          </a:solidFill>
                          <a:effectLst/>
                          <a:latin typeface="+mn-lt"/>
                          <a:ea typeface="+mn-ea"/>
                          <a:cs typeface="+mn-cs"/>
                        </a:rPr>
                        <a:t>as per section 45 +(10% of tax or Rs.10,000 </a:t>
                      </a:r>
                      <a:r>
                        <a:rPr lang="en-US" sz="2000" b="1" kern="1200" dirty="0" err="1">
                          <a:solidFill>
                            <a:schemeClr val="dk1"/>
                          </a:solidFill>
                          <a:effectLst/>
                          <a:latin typeface="+mn-lt"/>
                          <a:ea typeface="+mn-ea"/>
                          <a:cs typeface="+mn-cs"/>
                        </a:rPr>
                        <a:t>w.e.h</a:t>
                      </a:r>
                      <a:r>
                        <a:rPr lang="en-US" sz="2000" b="1" kern="1200" dirty="0">
                          <a:solidFill>
                            <a:schemeClr val="dk1"/>
                          </a:solidFill>
                          <a:effectLst/>
                          <a:latin typeface="+mn-lt"/>
                          <a:ea typeface="+mn-ea"/>
                          <a:cs typeface="+mn-cs"/>
                        </a:rPr>
                        <a:t>)</a:t>
                      </a:r>
                      <a:r>
                        <a:rPr lang="en-US" sz="2000" b="1" kern="1200" baseline="0" dirty="0">
                          <a:solidFill>
                            <a:schemeClr val="dk1"/>
                          </a:solidFill>
                          <a:effectLst/>
                          <a:latin typeface="+mn-lt"/>
                          <a:ea typeface="+mn-ea"/>
                          <a:cs typeface="+mn-cs"/>
                        </a:rPr>
                        <a:t> </a:t>
                      </a:r>
                      <a:r>
                        <a:rPr lang="en-US" sz="2000" b="1" kern="1200" dirty="0">
                          <a:solidFill>
                            <a:schemeClr val="dk1"/>
                          </a:solidFill>
                          <a:effectLst/>
                          <a:latin typeface="+mn-lt"/>
                          <a:ea typeface="+mn-ea"/>
                          <a:cs typeface="+mn-cs"/>
                        </a:rPr>
                        <a:t>as penalty </a:t>
                      </a:r>
                      <a:r>
                        <a:rPr lang="en-US" sz="2000" kern="1200" dirty="0">
                          <a:solidFill>
                            <a:schemeClr val="dk1"/>
                          </a:solidFill>
                          <a:effectLst/>
                          <a:latin typeface="+mn-lt"/>
                          <a:ea typeface="+mn-ea"/>
                          <a:cs typeface="+mn-cs"/>
                        </a:rPr>
                        <a:t>made after </a:t>
                      </a:r>
                      <a:r>
                        <a:rPr lang="en-US" sz="2000" kern="1200" baseline="0" dirty="0">
                          <a:solidFill>
                            <a:schemeClr val="dk1"/>
                          </a:solidFill>
                          <a:effectLst/>
                          <a:latin typeface="+mn-lt"/>
                          <a:ea typeface="+mn-ea"/>
                          <a:cs typeface="+mn-cs"/>
                        </a:rPr>
                        <a:t>30 days of issue </a:t>
                      </a:r>
                      <a:r>
                        <a:rPr lang="en-US" sz="2000" kern="1200" dirty="0">
                          <a:solidFill>
                            <a:schemeClr val="dk1"/>
                          </a:solidFill>
                          <a:effectLst/>
                          <a:latin typeface="+mn-lt"/>
                          <a:ea typeface="+mn-ea"/>
                          <a:cs typeface="+mn-cs"/>
                        </a:rPr>
                        <a:t>of notice</a:t>
                      </a:r>
                      <a:endParaRPr lang="en-US" sz="2000" dirty="0"/>
                    </a:p>
                  </a:txBody>
                  <a:tcPr marL="91448" marR="91448" marT="45726" marB="457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r>
                        <a:rPr lang="en-US" sz="2000" kern="1200" dirty="0">
                          <a:solidFill>
                            <a:schemeClr val="dk1"/>
                          </a:solidFill>
                          <a:effectLst/>
                          <a:latin typeface="+mn-lt"/>
                          <a:ea typeface="+mn-ea"/>
                          <a:cs typeface="+mn-cs"/>
                        </a:rPr>
                        <a:t>Payment of  </a:t>
                      </a:r>
                      <a:r>
                        <a:rPr lang="en-US" sz="2000" b="1" kern="1200" dirty="0">
                          <a:solidFill>
                            <a:schemeClr val="dk1"/>
                          </a:solidFill>
                          <a:effectLst/>
                          <a:latin typeface="+mn-lt"/>
                          <a:ea typeface="+mn-ea"/>
                          <a:cs typeface="+mn-cs"/>
                        </a:rPr>
                        <a:t>Tax + Interest </a:t>
                      </a:r>
                      <a:r>
                        <a:rPr lang="en-US" sz="2000" kern="1200" dirty="0">
                          <a:solidFill>
                            <a:schemeClr val="dk1"/>
                          </a:solidFill>
                          <a:effectLst/>
                          <a:latin typeface="+mn-lt"/>
                          <a:ea typeface="+mn-ea"/>
                          <a:cs typeface="+mn-cs"/>
                        </a:rPr>
                        <a:t>as per section 45 </a:t>
                      </a:r>
                      <a:r>
                        <a:rPr lang="en-US" sz="2000" b="1" kern="1200" baseline="0" dirty="0">
                          <a:solidFill>
                            <a:schemeClr val="dk1"/>
                          </a:solidFill>
                          <a:effectLst/>
                          <a:latin typeface="+mn-lt"/>
                          <a:ea typeface="+mn-ea"/>
                          <a:cs typeface="+mn-cs"/>
                        </a:rPr>
                        <a:t> +50% of tax as penalty </a:t>
                      </a:r>
                      <a:r>
                        <a:rPr lang="en-US" sz="2000" kern="1200" dirty="0">
                          <a:solidFill>
                            <a:schemeClr val="dk1"/>
                          </a:solidFill>
                          <a:effectLst/>
                          <a:latin typeface="+mn-lt"/>
                          <a:ea typeface="+mn-ea"/>
                          <a:cs typeface="+mn-cs"/>
                        </a:rPr>
                        <a:t>made within</a:t>
                      </a:r>
                      <a:r>
                        <a:rPr lang="en-US" sz="2000" kern="1200" baseline="0" dirty="0">
                          <a:solidFill>
                            <a:schemeClr val="dk1"/>
                          </a:solidFill>
                          <a:effectLst/>
                          <a:latin typeface="+mn-lt"/>
                          <a:ea typeface="+mn-ea"/>
                          <a:cs typeface="+mn-cs"/>
                        </a:rPr>
                        <a:t> 30 days of  communication</a:t>
                      </a:r>
                      <a:r>
                        <a:rPr lang="en-US" sz="2000" kern="1200" dirty="0">
                          <a:solidFill>
                            <a:schemeClr val="dk1"/>
                          </a:solidFill>
                          <a:effectLst/>
                          <a:latin typeface="+mn-lt"/>
                          <a:ea typeface="+mn-ea"/>
                          <a:cs typeface="+mn-cs"/>
                        </a:rPr>
                        <a:t> of order</a:t>
                      </a:r>
                      <a:endParaRPr lang="en-US" sz="2000" dirty="0"/>
                    </a:p>
                  </a:txBody>
                  <a:tcPr marL="91448" marR="91448" marT="45726" marB="457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5" name="TextBox 4"/>
          <p:cNvSpPr txBox="1"/>
          <p:nvPr/>
        </p:nvSpPr>
        <p:spPr>
          <a:xfrm>
            <a:off x="760413" y="5870799"/>
            <a:ext cx="10644188" cy="369332"/>
          </a:xfrm>
          <a:prstGeom prst="rect">
            <a:avLst/>
          </a:prstGeom>
          <a:noFill/>
        </p:spPr>
        <p:txBody>
          <a:bodyPr wrap="square" rtlCol="0">
            <a:spAutoFit/>
          </a:bodyPr>
          <a:lstStyle/>
          <a:p>
            <a:r>
              <a:rPr lang="en-IN" b="1" i="1" dirty="0">
                <a:latin typeface="+mn-lt"/>
              </a:rPr>
              <a:t>w.e.h means Whichever is Higher</a:t>
            </a:r>
          </a:p>
        </p:txBody>
      </p:sp>
    </p:spTree>
    <p:extLst>
      <p:ext uri="{BB962C8B-B14F-4D97-AF65-F5344CB8AC3E}">
        <p14:creationId xmlns:p14="http://schemas.microsoft.com/office/powerpoint/2010/main" val="275943129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General provisions relating to demand of tax: Sec 68</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146</a:t>
            </a:fld>
            <a:endParaRPr lang="en-IN" altLang="en-US">
              <a:solidFill>
                <a:schemeClr val="bg1"/>
              </a:solidFill>
            </a:endParaRPr>
          </a:p>
        </p:txBody>
      </p:sp>
      <p:sp>
        <p:nvSpPr>
          <p:cNvPr id="4" name="Content Placeholder 3"/>
          <p:cNvSpPr>
            <a:spLocks noGrp="1"/>
          </p:cNvSpPr>
          <p:nvPr>
            <p:ph idx="1"/>
          </p:nvPr>
        </p:nvSpPr>
        <p:spPr>
          <a:xfrm>
            <a:off x="528638" y="1377951"/>
            <a:ext cx="11058525" cy="4894262"/>
          </a:xfrm>
        </p:spPr>
        <p:txBody>
          <a:bodyPr/>
          <a:lstStyle/>
          <a:p>
            <a:pPr algn="just"/>
            <a:r>
              <a:rPr lang="en-IN" dirty="0"/>
              <a:t>Where the service of a notice or an issue of the order has been stayed by an order of a Court or Tribunal, such period of stay shall be excluded from the period of 5 or 3 years accordingly. </a:t>
            </a:r>
          </a:p>
          <a:p>
            <a:pPr algn="just"/>
            <a:r>
              <a:rPr lang="en-IN" dirty="0"/>
              <a:t>When a notice has been issued under clause (1) of sub-section (B) but the charges of fraud, suppression and misstatement of facts to evade tax are not sustainable or not established, the tax is to be determined only for the normal period of 3 years. </a:t>
            </a:r>
          </a:p>
          <a:p>
            <a:pPr algn="just"/>
            <a:r>
              <a:rPr lang="en-IN" dirty="0"/>
              <a:t>Where any order is required to be issued in pursuance of direction of Tribunal/ Court, such order shall be issued within 2 years from date of communication of such order</a:t>
            </a:r>
          </a:p>
          <a:p>
            <a:pPr algn="just"/>
            <a:r>
              <a:rPr lang="en-IN" dirty="0"/>
              <a:t>Opportunity of personal hearing has to be granted when requested in writing by the person chargeable with tax or where any adverse decision is proposed to be taken against the person. </a:t>
            </a:r>
          </a:p>
          <a:p>
            <a:pPr algn="just"/>
            <a:r>
              <a:rPr lang="en-IN" dirty="0"/>
              <a:t>Personal hearing can be adjourned when sufficient cause is shown in writing. However, such adjournment can be granted for a maximum of 3 times</a:t>
            </a:r>
          </a:p>
        </p:txBody>
      </p:sp>
    </p:spTree>
    <p:extLst>
      <p:ext uri="{BB962C8B-B14F-4D97-AF65-F5344CB8AC3E}">
        <p14:creationId xmlns:p14="http://schemas.microsoft.com/office/powerpoint/2010/main" val="176800194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General provisions relating to demand of tax: Sec 68</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147</a:t>
            </a:fld>
            <a:endParaRPr lang="en-IN" altLang="en-US">
              <a:solidFill>
                <a:schemeClr val="bg1"/>
              </a:solidFill>
            </a:endParaRPr>
          </a:p>
        </p:txBody>
      </p:sp>
      <p:sp>
        <p:nvSpPr>
          <p:cNvPr id="4" name="Content Placeholder 3"/>
          <p:cNvSpPr>
            <a:spLocks noGrp="1"/>
          </p:cNvSpPr>
          <p:nvPr>
            <p:ph idx="1"/>
          </p:nvPr>
        </p:nvSpPr>
        <p:spPr>
          <a:xfrm>
            <a:off x="528638" y="1529093"/>
            <a:ext cx="11058525" cy="4743119"/>
          </a:xfrm>
        </p:spPr>
        <p:txBody>
          <a:bodyPr/>
          <a:lstStyle/>
          <a:p>
            <a:pPr algn="just"/>
            <a:r>
              <a:rPr lang="en-IN" dirty="0"/>
              <a:t>The relevant facts and basis of the decision shall be set out in the order. </a:t>
            </a:r>
          </a:p>
          <a:p>
            <a:pPr algn="just"/>
            <a:r>
              <a:rPr lang="en-IN" dirty="0"/>
              <a:t>The amount of tax + interest + penalty shall not be more than what is mentioned in the order and the grounds shall not go beyond what is mentioned in the notice. </a:t>
            </a:r>
          </a:p>
          <a:p>
            <a:pPr algn="just"/>
            <a:r>
              <a:rPr lang="en-IN" dirty="0"/>
              <a:t>When the Tribunal/ Court/ Appellate authority modifies the amount of tax, correspondingly interest and penalty shall also be modified. </a:t>
            </a:r>
          </a:p>
          <a:p>
            <a:pPr algn="just"/>
            <a:r>
              <a:rPr lang="en-IN" dirty="0"/>
              <a:t>Interest shall be payable in all cases whether specifically mentioned or not. </a:t>
            </a:r>
          </a:p>
          <a:p>
            <a:pPr algn="just"/>
            <a:r>
              <a:rPr lang="en-IN" dirty="0"/>
              <a:t>If the order is not issued within the time limits of 3/5 years then the proceedings shall be deemed to be concluded</a:t>
            </a:r>
          </a:p>
          <a:p>
            <a:pPr algn="just"/>
            <a:r>
              <a:rPr lang="en-GB" dirty="0"/>
              <a:t>Where any amount of tax in accordance with a return furnished under section 34 remains unpaid, either wholly or partly, or any amount of interest payable on such tax remains unpaid, the same shall be recovered under the provisions of section 72. </a:t>
            </a:r>
            <a:endParaRPr lang="en-IN" dirty="0"/>
          </a:p>
          <a:p>
            <a:pPr marL="0" indent="0" algn="just">
              <a:buNone/>
            </a:pPr>
            <a:endParaRPr lang="en-IN" dirty="0"/>
          </a:p>
        </p:txBody>
      </p:sp>
    </p:spTree>
    <p:extLst>
      <p:ext uri="{BB962C8B-B14F-4D97-AF65-F5344CB8AC3E}">
        <p14:creationId xmlns:p14="http://schemas.microsoft.com/office/powerpoint/2010/main" val="272026320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Tax collected but not deposited with the Central or State Government: Sec 69</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148</a:t>
            </a:fld>
            <a:endParaRPr lang="en-IN" altLang="en-US">
              <a:solidFill>
                <a:schemeClr val="bg1"/>
              </a:solidFill>
            </a:endParaRPr>
          </a:p>
        </p:txBody>
      </p:sp>
      <p:sp>
        <p:nvSpPr>
          <p:cNvPr id="4" name="Content Placeholder 3"/>
          <p:cNvSpPr>
            <a:spLocks noGrp="1"/>
          </p:cNvSpPr>
          <p:nvPr>
            <p:ph idx="1"/>
          </p:nvPr>
        </p:nvSpPr>
        <p:spPr>
          <a:xfrm>
            <a:off x="528638" y="1529093"/>
            <a:ext cx="11058525" cy="4743119"/>
          </a:xfrm>
        </p:spPr>
        <p:txBody>
          <a:bodyPr/>
          <a:lstStyle/>
          <a:p>
            <a:pPr algn="just">
              <a:spcAft>
                <a:spcPts val="600"/>
              </a:spcAft>
            </a:pPr>
            <a:r>
              <a:rPr lang="en-IN" dirty="0"/>
              <a:t>Any amount collected as tax but not remitted to the Central/State Government is required to make the payment forthwith regardless of whether the related supplies are taxable or not. </a:t>
            </a:r>
          </a:p>
          <a:p>
            <a:pPr algn="just">
              <a:spcAft>
                <a:spcPts val="600"/>
              </a:spcAft>
            </a:pPr>
            <a:r>
              <a:rPr lang="en-IN" dirty="0"/>
              <a:t>Proper Officer has to serve a notice </a:t>
            </a:r>
          </a:p>
          <a:p>
            <a:pPr algn="just">
              <a:spcAft>
                <a:spcPts val="600"/>
              </a:spcAft>
            </a:pPr>
            <a:r>
              <a:rPr lang="en-IN" dirty="0"/>
              <a:t>The person is permitted to make representation against the notice served on him. The person is given an opportunity of being heard where a request is made by him in writing. </a:t>
            </a:r>
          </a:p>
          <a:p>
            <a:pPr algn="just">
              <a:spcAft>
                <a:spcPts val="600"/>
              </a:spcAft>
            </a:pPr>
            <a:r>
              <a:rPr lang="en-IN" dirty="0"/>
              <a:t>The Proper Officer shall determine the amount due from the person and pass an order within one year from the date of issue of notice. </a:t>
            </a:r>
          </a:p>
          <a:p>
            <a:pPr algn="just">
              <a:spcAft>
                <a:spcPts val="600"/>
              </a:spcAft>
            </a:pPr>
            <a:r>
              <a:rPr lang="en-IN" dirty="0"/>
              <a:t>There is no time limit to commence proceedings under this section. </a:t>
            </a:r>
          </a:p>
          <a:p>
            <a:pPr algn="just">
              <a:spcAft>
                <a:spcPts val="600"/>
              </a:spcAft>
            </a:pPr>
            <a:r>
              <a:rPr lang="en-IN" dirty="0"/>
              <a:t>Under the present tax laws, similar provision exists in Central Excise Law(11D) , Customs Law (28B) as well as Service Tax Law (73A). </a:t>
            </a:r>
          </a:p>
          <a:p>
            <a:pPr algn="just">
              <a:spcAft>
                <a:spcPts val="600"/>
              </a:spcAft>
            </a:pPr>
            <a:r>
              <a:rPr lang="en-IN" dirty="0"/>
              <a:t>Similar provision also exists in all most all the state VAT Acts</a:t>
            </a:r>
          </a:p>
        </p:txBody>
      </p:sp>
    </p:spTree>
    <p:extLst>
      <p:ext uri="{BB962C8B-B14F-4D97-AF65-F5344CB8AC3E}">
        <p14:creationId xmlns:p14="http://schemas.microsoft.com/office/powerpoint/2010/main" val="61724586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Tax wrongfully collected and deposited with the Central or a State Government: Sec 70</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149</a:t>
            </a:fld>
            <a:endParaRPr lang="en-IN" altLang="en-US">
              <a:solidFill>
                <a:schemeClr val="bg1"/>
              </a:solidFill>
            </a:endParaRPr>
          </a:p>
        </p:txBody>
      </p:sp>
      <p:sp>
        <p:nvSpPr>
          <p:cNvPr id="4" name="Content Placeholder 3"/>
          <p:cNvSpPr>
            <a:spLocks noGrp="1"/>
          </p:cNvSpPr>
          <p:nvPr>
            <p:ph idx="1"/>
          </p:nvPr>
        </p:nvSpPr>
        <p:spPr>
          <a:xfrm>
            <a:off x="528638" y="1529093"/>
            <a:ext cx="11058525" cy="4743119"/>
          </a:xfrm>
        </p:spPr>
        <p:txBody>
          <a:bodyPr/>
          <a:lstStyle/>
          <a:p>
            <a:pPr algn="just">
              <a:spcAft>
                <a:spcPts val="600"/>
              </a:spcAft>
            </a:pPr>
            <a:r>
              <a:rPr lang="en-IN" dirty="0"/>
              <a:t>Taxable person has paid CGST/SGST considering a transaction to be intra-state supply  </a:t>
            </a:r>
          </a:p>
          <a:p>
            <a:pPr lvl="1" algn="just">
              <a:spcAft>
                <a:spcPts val="600"/>
              </a:spcAft>
            </a:pPr>
            <a:r>
              <a:rPr lang="en-IN" sz="2000" dirty="0"/>
              <a:t>Subsequently held to be inter-state supply</a:t>
            </a:r>
          </a:p>
          <a:p>
            <a:pPr lvl="1" algn="just">
              <a:spcAft>
                <a:spcPts val="600"/>
              </a:spcAft>
            </a:pPr>
            <a:r>
              <a:rPr lang="en-IN" sz="2000" dirty="0"/>
              <a:t>Allowed refund of CGST/SGST paid, subject to conditions </a:t>
            </a:r>
            <a:endParaRPr lang="en-IN" dirty="0"/>
          </a:p>
          <a:p>
            <a:pPr algn="just">
              <a:spcAft>
                <a:spcPts val="600"/>
              </a:spcAft>
            </a:pPr>
            <a:r>
              <a:rPr lang="en-GB" dirty="0"/>
              <a:t>A taxable person who has paid IGST on a transaction considered by him to be an inter-state supply</a:t>
            </a:r>
          </a:p>
          <a:p>
            <a:pPr lvl="1" algn="just">
              <a:spcAft>
                <a:spcPts val="600"/>
              </a:spcAft>
            </a:pPr>
            <a:r>
              <a:rPr lang="en-GB" sz="2000" dirty="0"/>
              <a:t>Subsequently held to be an intra-state supply</a:t>
            </a:r>
          </a:p>
          <a:p>
            <a:pPr lvl="1" algn="just">
              <a:spcAft>
                <a:spcPts val="600"/>
              </a:spcAft>
            </a:pPr>
            <a:r>
              <a:rPr lang="en-GB" sz="2000" dirty="0"/>
              <a:t>Not be required to pay any interest on the amount of CGST/SGST payable. </a:t>
            </a:r>
            <a:endParaRPr lang="en-IN" dirty="0"/>
          </a:p>
          <a:p>
            <a:pPr algn="just">
              <a:spcAft>
                <a:spcPts val="600"/>
              </a:spcAft>
            </a:pPr>
            <a:r>
              <a:rPr lang="en-IN" dirty="0"/>
              <a:t>As set off of CGST/SGST is not allowed against IGST, in case the supplier files refund application then, he may not get the refund due to the application of the principle of unjust enrichment. Furthermore, the subsequent payment of integrated GST may become a cost to the supplier who may not be able to recover the same from its receiver</a:t>
            </a:r>
          </a:p>
        </p:txBody>
      </p:sp>
    </p:spTree>
    <p:extLst>
      <p:ext uri="{BB962C8B-B14F-4D97-AF65-F5344CB8AC3E}">
        <p14:creationId xmlns:p14="http://schemas.microsoft.com/office/powerpoint/2010/main" val="366595772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295275"/>
            <a:ext cx="8761413" cy="826700"/>
          </a:xfrm>
        </p:spPr>
        <p:txBody>
          <a:bodyPr/>
          <a:lstStyle/>
          <a:p>
            <a:r>
              <a:rPr lang="en-IN" sz="3200" dirty="0"/>
              <a:t>Initiation of recovery proceedings: Sec 71</a:t>
            </a:r>
          </a:p>
        </p:txBody>
      </p:sp>
      <p:sp>
        <p:nvSpPr>
          <p:cNvPr id="3" name="Content Placeholder 2"/>
          <p:cNvSpPr>
            <a:spLocks noGrp="1"/>
          </p:cNvSpPr>
          <p:nvPr>
            <p:ph idx="1"/>
          </p:nvPr>
        </p:nvSpPr>
        <p:spPr>
          <a:xfrm>
            <a:off x="893295" y="1745597"/>
            <a:ext cx="9824010" cy="2409544"/>
          </a:xfrm>
        </p:spPr>
        <p:txBody>
          <a:bodyPr/>
          <a:lstStyle/>
          <a:p>
            <a:r>
              <a:rPr lang="en-GB" dirty="0"/>
              <a:t>Amount payable in pursuance of an order passed shall be paid  within a period of </a:t>
            </a:r>
            <a:r>
              <a:rPr lang="en-GB" b="1" dirty="0"/>
              <a:t>ninety days </a:t>
            </a:r>
            <a:r>
              <a:rPr lang="en-GB" dirty="0"/>
              <a:t>from the date of service of order</a:t>
            </a:r>
          </a:p>
          <a:p>
            <a:r>
              <a:rPr lang="en-GB" dirty="0"/>
              <a:t>In the interest of revenue, PO may require the taxable person to make such payment within a shorter period</a:t>
            </a:r>
          </a:p>
          <a:p>
            <a:pPr lvl="1"/>
            <a:r>
              <a:rPr lang="en-GB" sz="2000" dirty="0"/>
              <a:t>Reasons to be recorded in writing	</a:t>
            </a:r>
            <a:endParaRPr lang="en-IN" sz="2000" dirty="0"/>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150</a:t>
            </a:fld>
            <a:endParaRPr lang="en-IN" altLang="en-US"/>
          </a:p>
        </p:txBody>
      </p:sp>
    </p:spTree>
    <p:extLst>
      <p:ext uri="{BB962C8B-B14F-4D97-AF65-F5344CB8AC3E}">
        <p14:creationId xmlns:p14="http://schemas.microsoft.com/office/powerpoint/2010/main" val="326585346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Recovery of Tax : Sec 72</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151</a:t>
            </a:fld>
            <a:endParaRPr lang="en-IN" altLang="en-US">
              <a:solidFill>
                <a:schemeClr val="bg1"/>
              </a:solidFill>
            </a:endParaRPr>
          </a:p>
        </p:txBody>
      </p:sp>
      <p:sp>
        <p:nvSpPr>
          <p:cNvPr id="4" name="Content Placeholder 3"/>
          <p:cNvSpPr>
            <a:spLocks noGrp="1"/>
          </p:cNvSpPr>
          <p:nvPr>
            <p:ph idx="1"/>
          </p:nvPr>
        </p:nvSpPr>
        <p:spPr>
          <a:xfrm>
            <a:off x="528638" y="1333831"/>
            <a:ext cx="11058525" cy="5057444"/>
          </a:xfrm>
        </p:spPr>
        <p:txBody>
          <a:bodyPr/>
          <a:lstStyle/>
          <a:p>
            <a:pPr marL="0" indent="0" algn="just">
              <a:spcAft>
                <a:spcPts val="600"/>
              </a:spcAft>
              <a:buNone/>
            </a:pPr>
            <a:r>
              <a:rPr lang="en-IN" dirty="0"/>
              <a:t>Recovery modes to collect/recover any amount payable under GST laws but not paid:</a:t>
            </a:r>
          </a:p>
          <a:p>
            <a:pPr algn="just">
              <a:spcAft>
                <a:spcPts val="600"/>
              </a:spcAft>
            </a:pPr>
            <a:r>
              <a:rPr lang="en-IN" dirty="0"/>
              <a:t>Adjust demand from any money under the control of the PO/ any specified officer to the taxpayer.</a:t>
            </a:r>
          </a:p>
          <a:p>
            <a:pPr algn="just">
              <a:spcAft>
                <a:spcPts val="600"/>
              </a:spcAft>
            </a:pPr>
            <a:r>
              <a:rPr lang="en-IN" dirty="0"/>
              <a:t>Detain and sell any goods belonging to the taxpayer and under the control of the Proper Officer .</a:t>
            </a:r>
          </a:p>
          <a:p>
            <a:pPr algn="just">
              <a:spcAft>
                <a:spcPts val="600"/>
              </a:spcAft>
            </a:pPr>
            <a:r>
              <a:rPr lang="en-IN" dirty="0"/>
              <a:t>Recovery from any other person who owns money to the tax payer by way of issue of notice</a:t>
            </a:r>
          </a:p>
          <a:p>
            <a:pPr algn="just">
              <a:spcAft>
                <a:spcPts val="600"/>
              </a:spcAft>
            </a:pPr>
            <a:r>
              <a:rPr lang="en-IN" dirty="0"/>
              <a:t>Detain any movable or immovable property belonging to or under the control of the taxpayer to recover the amount due and sell it after 30 days in case of non-recovery; </a:t>
            </a:r>
          </a:p>
          <a:p>
            <a:pPr algn="just">
              <a:spcAft>
                <a:spcPts val="600"/>
              </a:spcAft>
            </a:pPr>
            <a:r>
              <a:rPr lang="en-IN" dirty="0"/>
              <a:t>Prepare a Recovery Certificate specifying the amount due and send it to the concerned district Collector in respect of the tax payer. The Collector shall then proceed to recover the amount specified there under from the tax payer as if it were an arrear of land revenue.</a:t>
            </a:r>
          </a:p>
          <a:p>
            <a:pPr algn="just">
              <a:spcAft>
                <a:spcPts val="600"/>
              </a:spcAft>
            </a:pPr>
            <a:r>
              <a:rPr lang="en-IN" dirty="0"/>
              <a:t>File an application to the appropriate Magistrate, who shall then proceed to recover the amount specified thereunder from the taxpayer as if it were a fine imposed by him.	</a:t>
            </a:r>
          </a:p>
          <a:p>
            <a:pPr algn="just">
              <a:spcAft>
                <a:spcPts val="600"/>
              </a:spcAft>
            </a:pPr>
            <a:endParaRPr lang="en-IN" dirty="0"/>
          </a:p>
          <a:p>
            <a:pPr algn="just">
              <a:spcAft>
                <a:spcPts val="600"/>
              </a:spcAft>
            </a:pPr>
            <a:endParaRPr lang="en-IN" dirty="0"/>
          </a:p>
        </p:txBody>
      </p:sp>
    </p:spTree>
    <p:extLst>
      <p:ext uri="{BB962C8B-B14F-4D97-AF65-F5344CB8AC3E}">
        <p14:creationId xmlns:p14="http://schemas.microsoft.com/office/powerpoint/2010/main" val="29663121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295275"/>
            <a:ext cx="8761413" cy="826700"/>
          </a:xfrm>
        </p:spPr>
        <p:txBody>
          <a:bodyPr/>
          <a:lstStyle/>
          <a:p>
            <a:r>
              <a:rPr lang="en-IN" sz="3000" dirty="0"/>
              <a:t>Bar on recovery proceedings: Sec 73 &amp; Payment of tax and other amount in instalments: Sec 74</a:t>
            </a:r>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152</a:t>
            </a:fld>
            <a:endParaRPr lang="en-IN" altLang="en-US"/>
          </a:p>
        </p:txBody>
      </p:sp>
      <p:sp>
        <p:nvSpPr>
          <p:cNvPr id="7" name="Content Placeholder 3"/>
          <p:cNvSpPr txBox="1">
            <a:spLocks/>
          </p:cNvSpPr>
          <p:nvPr/>
        </p:nvSpPr>
        <p:spPr bwMode="auto">
          <a:xfrm>
            <a:off x="657681" y="1486231"/>
            <a:ext cx="10211932" cy="5057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
              <a:defRPr sz="2000" kern="1200">
                <a:solidFill>
                  <a:schemeClr val="tx1"/>
                </a:solidFill>
                <a:latin typeface="+mn-lt"/>
                <a:ea typeface="+mn-ea"/>
                <a:cs typeface="+mn-cs"/>
              </a:defRPr>
            </a:lvl1pPr>
            <a:lvl2pPr marL="742950" indent="-285750" algn="l" defTabSz="457200" rtl="0" eaLnBrk="0" fontAlgn="base" hangingPunct="0">
              <a:spcBef>
                <a:spcPts val="1000"/>
              </a:spcBef>
              <a:spcAft>
                <a:spcPct val="0"/>
              </a:spcAft>
              <a:buClr>
                <a:schemeClr val="tx2">
                  <a:lumMod val="75000"/>
                </a:schemeClr>
              </a:buClr>
              <a:buSzPct val="80000"/>
              <a:buFont typeface="Arial" panose="020B0604020202020204" pitchFamily="34" charset="0"/>
              <a:buChar char="•"/>
              <a:defRPr sz="1800" kern="1200">
                <a:solidFill>
                  <a:schemeClr val="tx1"/>
                </a:solidFill>
                <a:latin typeface="+mn-lt"/>
                <a:ea typeface="+mn-ea"/>
                <a:cs typeface="+mn-cs"/>
              </a:defRPr>
            </a:lvl2pPr>
            <a:lvl3pPr marL="1143000" indent="-228600" algn="l" defTabSz="457200" rtl="0" eaLnBrk="0" fontAlgn="base" hangingPunct="0">
              <a:spcBef>
                <a:spcPts val="1000"/>
              </a:spcBef>
              <a:spcAft>
                <a:spcPct val="0"/>
              </a:spcAft>
              <a:buClr>
                <a:schemeClr val="tx2">
                  <a:lumMod val="75000"/>
                </a:schemeClr>
              </a:buClr>
              <a:buSzPct val="80000"/>
              <a:buFont typeface="Courier New" panose="02070309020205020404" pitchFamily="49" charset="0"/>
              <a:buChar char="o"/>
              <a:defRPr sz="1600" kern="1200">
                <a:solidFill>
                  <a:schemeClr val="tx1"/>
                </a:solidFill>
                <a:latin typeface="+mn-lt"/>
                <a:ea typeface="+mn-ea"/>
                <a:cs typeface="+mn-cs"/>
              </a:defRPr>
            </a:lvl3pPr>
            <a:lvl4pPr marL="16002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Ø"/>
              <a:defRPr sz="1400" kern="1200">
                <a:solidFill>
                  <a:schemeClr val="tx1"/>
                </a:solidFill>
                <a:latin typeface="+mn-lt"/>
                <a:ea typeface="+mn-ea"/>
                <a:cs typeface="+mn-cs"/>
              </a:defRPr>
            </a:lvl4pPr>
            <a:lvl5pPr marL="20574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ü"/>
              <a:defRPr sz="1400" kern="1200">
                <a:solidFill>
                  <a:schemeClr val="tx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eaLnBrk="1" hangingPunct="1"/>
            <a:r>
              <a:rPr lang="en-GB" u="sng" dirty="0"/>
              <a:t>Sec 73</a:t>
            </a:r>
            <a:r>
              <a:rPr lang="en-GB" dirty="0"/>
              <a:t>: No recovery proceedings are to be initiated against the order of demand against which appeal is filed</a:t>
            </a:r>
            <a:endParaRPr lang="en-US" dirty="0"/>
          </a:p>
          <a:p>
            <a:pPr marL="0" indent="0" algn="just" eaLnBrk="1" hangingPunct="1">
              <a:buNone/>
            </a:pPr>
            <a:endParaRPr lang="en-US" altLang="en-US" dirty="0"/>
          </a:p>
          <a:p>
            <a:pPr algn="just" eaLnBrk="1" hangingPunct="1"/>
            <a:r>
              <a:rPr lang="en-US" altLang="en-US" dirty="0"/>
              <a:t>Sec 74: If a tax payer </a:t>
            </a:r>
            <a:r>
              <a:rPr lang="en-US" altLang="en-US" b="1" dirty="0"/>
              <a:t>makes an application </a:t>
            </a:r>
            <a:r>
              <a:rPr lang="en-US" altLang="en-US" dirty="0"/>
              <a:t>to either </a:t>
            </a:r>
            <a:r>
              <a:rPr lang="en-US" altLang="en-US" b="1" dirty="0"/>
              <a:t>extend the time for payment or allow payment of any amount due</a:t>
            </a:r>
            <a:r>
              <a:rPr lang="en-US" altLang="en-US" dirty="0"/>
              <a:t> (other than the amount due as per the liability self-assessed in any return) in </a:t>
            </a:r>
            <a:r>
              <a:rPr lang="en-US" altLang="en-US" b="1" dirty="0"/>
              <a:t>monthly installments </a:t>
            </a:r>
            <a:r>
              <a:rPr lang="en-US" altLang="en-US" dirty="0"/>
              <a:t>(not exceeding 24), the jurisdictional Commissioner/Chief Commissioner may, for reasons to be recorded in writing, allow to do so </a:t>
            </a:r>
            <a:r>
              <a:rPr lang="en-US" altLang="en-US" b="1" dirty="0"/>
              <a:t>subject to payment of interest </a:t>
            </a:r>
            <a:r>
              <a:rPr lang="en-US" altLang="en-US" dirty="0"/>
              <a:t>with such restrictions and conditions as may be prescribed. </a:t>
            </a:r>
          </a:p>
          <a:p>
            <a:pPr marL="0" indent="0" algn="just" eaLnBrk="1" hangingPunct="1">
              <a:buFont typeface="Wingdings" panose="05000000000000000000" pitchFamily="2" charset="2"/>
              <a:buNone/>
            </a:pPr>
            <a:endParaRPr lang="en-US" altLang="en-US" dirty="0"/>
          </a:p>
          <a:p>
            <a:pPr algn="just" eaLnBrk="1" hangingPunct="1"/>
            <a:r>
              <a:rPr lang="en-US" altLang="en-US" dirty="0"/>
              <a:t>Default in payment of </a:t>
            </a:r>
            <a:r>
              <a:rPr lang="en-US" altLang="en-US" b="1" dirty="0"/>
              <a:t>any one installment </a:t>
            </a:r>
            <a:r>
              <a:rPr lang="en-US" altLang="en-US" dirty="0"/>
              <a:t>on its due date would result in the whole outstanding balance payable on such date becoming due and becoming payable forthwith and liable for recovery</a:t>
            </a:r>
            <a:r>
              <a:rPr lang="en-IN" dirty="0"/>
              <a:t>.	</a:t>
            </a:r>
          </a:p>
          <a:p>
            <a:pPr algn="just">
              <a:spcAft>
                <a:spcPts val="600"/>
              </a:spcAft>
            </a:pPr>
            <a:endParaRPr lang="en-IN" dirty="0"/>
          </a:p>
          <a:p>
            <a:pPr algn="just">
              <a:spcAft>
                <a:spcPts val="600"/>
              </a:spcAft>
            </a:pPr>
            <a:endParaRPr lang="en-IN" dirty="0"/>
          </a:p>
        </p:txBody>
      </p:sp>
    </p:spTree>
    <p:extLst>
      <p:ext uri="{BB962C8B-B14F-4D97-AF65-F5344CB8AC3E}">
        <p14:creationId xmlns:p14="http://schemas.microsoft.com/office/powerpoint/2010/main" val="285807224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US" sz="3200" dirty="0"/>
              <a:t>Transfer of property to be void in certain cases</a:t>
            </a:r>
            <a:r>
              <a:rPr lang="en-IN" sz="3200" dirty="0"/>
              <a:t>: Sec 75</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153</a:t>
            </a:fld>
            <a:endParaRPr lang="en-IN" altLang="en-US">
              <a:solidFill>
                <a:schemeClr val="bg1"/>
              </a:solidFill>
            </a:endParaRPr>
          </a:p>
        </p:txBody>
      </p:sp>
      <p:sp>
        <p:nvSpPr>
          <p:cNvPr id="4" name="Content Placeholder 3"/>
          <p:cNvSpPr>
            <a:spLocks noGrp="1"/>
          </p:cNvSpPr>
          <p:nvPr>
            <p:ph idx="1"/>
          </p:nvPr>
        </p:nvSpPr>
        <p:spPr>
          <a:xfrm>
            <a:off x="528638" y="1333831"/>
            <a:ext cx="11058525" cy="5057444"/>
          </a:xfrm>
        </p:spPr>
        <p:txBody>
          <a:bodyPr/>
          <a:lstStyle/>
          <a:p>
            <a:pPr algn="just" eaLnBrk="1" hangingPunct="1"/>
            <a:r>
              <a:rPr lang="en-IN" altLang="en-US" dirty="0"/>
              <a:t>Where a person, after any amount has become due from him, </a:t>
            </a:r>
          </a:p>
          <a:p>
            <a:pPr marL="0" indent="0" algn="just" eaLnBrk="1" hangingPunct="1">
              <a:buNone/>
            </a:pPr>
            <a:r>
              <a:rPr lang="en-IN" altLang="en-US" dirty="0"/>
              <a:t>	(i) creates a charge on or </a:t>
            </a:r>
          </a:p>
          <a:p>
            <a:pPr marL="0" indent="0" algn="just" eaLnBrk="1" hangingPunct="1">
              <a:buNone/>
            </a:pPr>
            <a:r>
              <a:rPr lang="en-IN" altLang="en-US" dirty="0"/>
              <a:t>	(ii) parts with his property by way of sale, mortgage, exchange or any other mode of transfer in	 	favour of any other person with the intention of defrauding the government revenue, </a:t>
            </a:r>
          </a:p>
          <a:p>
            <a:pPr marL="0" indent="0" algn="just" eaLnBrk="1" hangingPunct="1">
              <a:buNone/>
            </a:pPr>
            <a:r>
              <a:rPr lang="en-IN" altLang="en-US" dirty="0"/>
              <a:t>Charge or transfer shall be void as against any claim in respect of any tax or other sum payable by such tax payer. </a:t>
            </a:r>
          </a:p>
          <a:p>
            <a:pPr algn="just" eaLnBrk="1" hangingPunct="1"/>
            <a:endParaRPr lang="en-IN" altLang="en-US" dirty="0"/>
          </a:p>
          <a:p>
            <a:pPr algn="just" eaLnBrk="1" hangingPunct="1"/>
            <a:r>
              <a:rPr lang="en-IN" altLang="en-US" dirty="0"/>
              <a:t>However, this provision shall not affect any such charge or transfer if it is made </a:t>
            </a:r>
          </a:p>
          <a:p>
            <a:pPr marL="0" indent="0" algn="just" eaLnBrk="1" hangingPunct="1">
              <a:buNone/>
            </a:pPr>
            <a:r>
              <a:rPr lang="en-IN" altLang="en-US" dirty="0"/>
              <a:t>	(i) for adequate consideration and without notice of the pendency of proceedings against/ 	amount(s) 	payable by the taxpayer, or </a:t>
            </a:r>
          </a:p>
          <a:p>
            <a:pPr marL="0" indent="0" algn="just" eaLnBrk="1" hangingPunct="1">
              <a:buNone/>
            </a:pPr>
            <a:r>
              <a:rPr lang="en-IN" altLang="en-US" dirty="0"/>
              <a:t>	(ii) with the previous permission of the tax officer</a:t>
            </a:r>
          </a:p>
          <a:p>
            <a:pPr algn="just">
              <a:spcAft>
                <a:spcPts val="600"/>
              </a:spcAft>
            </a:pPr>
            <a:endParaRPr lang="en-IN" dirty="0"/>
          </a:p>
          <a:p>
            <a:pPr algn="just">
              <a:spcAft>
                <a:spcPts val="600"/>
              </a:spcAft>
            </a:pPr>
            <a:endParaRPr lang="en-IN" dirty="0"/>
          </a:p>
        </p:txBody>
      </p:sp>
    </p:spTree>
    <p:extLst>
      <p:ext uri="{BB962C8B-B14F-4D97-AF65-F5344CB8AC3E}">
        <p14:creationId xmlns:p14="http://schemas.microsoft.com/office/powerpoint/2010/main" val="66353843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US" altLang="en-US" sz="3200" dirty="0"/>
              <a:t>Tax to be first charge on property</a:t>
            </a:r>
            <a:r>
              <a:rPr lang="en-IN" sz="3200" dirty="0"/>
              <a:t>: Sec 76</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154</a:t>
            </a:fld>
            <a:endParaRPr lang="en-IN" altLang="en-US">
              <a:solidFill>
                <a:schemeClr val="bg1"/>
              </a:solidFill>
            </a:endParaRPr>
          </a:p>
        </p:txBody>
      </p:sp>
      <p:sp>
        <p:nvSpPr>
          <p:cNvPr id="4" name="Content Placeholder 3"/>
          <p:cNvSpPr>
            <a:spLocks noGrp="1"/>
          </p:cNvSpPr>
          <p:nvPr>
            <p:ph idx="1"/>
          </p:nvPr>
        </p:nvSpPr>
        <p:spPr>
          <a:xfrm>
            <a:off x="1051152" y="1435100"/>
            <a:ext cx="9558791" cy="5057444"/>
          </a:xfrm>
        </p:spPr>
        <p:txBody>
          <a:bodyPr/>
          <a:lstStyle/>
          <a:p>
            <a:pPr algn="just">
              <a:spcAft>
                <a:spcPts val="600"/>
              </a:spcAft>
            </a:pPr>
            <a:endParaRPr lang="en-IN" dirty="0"/>
          </a:p>
          <a:p>
            <a:pPr algn="just">
              <a:spcAft>
                <a:spcPts val="600"/>
              </a:spcAft>
            </a:pPr>
            <a:r>
              <a:rPr lang="en-IN" dirty="0"/>
              <a:t>Amount payable by a taxable person on account of tax, interest or penalty shall be the first charge on the property of such person </a:t>
            </a:r>
          </a:p>
          <a:p>
            <a:pPr algn="just">
              <a:spcAft>
                <a:spcPts val="600"/>
              </a:spcAft>
            </a:pPr>
            <a:endParaRPr lang="en-IN" dirty="0"/>
          </a:p>
          <a:p>
            <a:pPr algn="just">
              <a:spcAft>
                <a:spcPts val="600"/>
              </a:spcAft>
            </a:pPr>
            <a:r>
              <a:rPr lang="en-IN" dirty="0"/>
              <a:t>This provision also covers any other person since there are many provisions in the CGST Act, which provide for creating a liability or recovery from a person other than the taxable person like a legal representative, member of partitioned HUF etc.</a:t>
            </a:r>
          </a:p>
          <a:p>
            <a:pPr algn="just">
              <a:spcAft>
                <a:spcPts val="600"/>
              </a:spcAft>
            </a:pPr>
            <a:endParaRPr lang="en-IN" dirty="0"/>
          </a:p>
        </p:txBody>
      </p:sp>
    </p:spTree>
    <p:extLst>
      <p:ext uri="{BB962C8B-B14F-4D97-AF65-F5344CB8AC3E}">
        <p14:creationId xmlns:p14="http://schemas.microsoft.com/office/powerpoint/2010/main" val="147409978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altLang="en-US" sz="3200" dirty="0"/>
              <a:t>Provisional attachment to protect revenue in certain cases</a:t>
            </a:r>
            <a:r>
              <a:rPr lang="en-IN" sz="3200" dirty="0"/>
              <a:t>: Sec 77</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155</a:t>
            </a:fld>
            <a:endParaRPr lang="en-IN" altLang="en-US">
              <a:solidFill>
                <a:schemeClr val="bg1"/>
              </a:solidFill>
            </a:endParaRPr>
          </a:p>
        </p:txBody>
      </p:sp>
      <p:sp>
        <p:nvSpPr>
          <p:cNvPr id="4" name="Content Placeholder 3"/>
          <p:cNvSpPr>
            <a:spLocks noGrp="1"/>
          </p:cNvSpPr>
          <p:nvPr>
            <p:ph idx="1"/>
          </p:nvPr>
        </p:nvSpPr>
        <p:spPr>
          <a:xfrm>
            <a:off x="773793" y="1406071"/>
            <a:ext cx="9645876" cy="4670879"/>
          </a:xfrm>
        </p:spPr>
        <p:txBody>
          <a:bodyPr/>
          <a:lstStyle/>
          <a:p>
            <a:pPr algn="just">
              <a:spcAft>
                <a:spcPts val="600"/>
              </a:spcAft>
            </a:pPr>
            <a:r>
              <a:rPr lang="en-IN" b="1" dirty="0"/>
              <a:t>During the pendency of any proceedings</a:t>
            </a:r>
            <a:r>
              <a:rPr lang="en-IN" dirty="0"/>
              <a:t>, the jurisdictional Commissioner may order provisional attachment of any property, including bank account, belonging to the taxpayer </a:t>
            </a:r>
          </a:p>
          <a:p>
            <a:pPr lvl="1" algn="just">
              <a:spcAft>
                <a:spcPts val="600"/>
              </a:spcAft>
            </a:pPr>
            <a:r>
              <a:rPr lang="en-IN" sz="2000" dirty="0"/>
              <a:t>Manner prescribed</a:t>
            </a:r>
          </a:p>
          <a:p>
            <a:pPr lvl="1" algn="just">
              <a:spcAft>
                <a:spcPts val="600"/>
              </a:spcAft>
            </a:pPr>
            <a:r>
              <a:rPr lang="en-IN" sz="2000" dirty="0"/>
              <a:t>Order to be in writing</a:t>
            </a:r>
          </a:p>
          <a:p>
            <a:pPr marL="0" indent="0" algn="just">
              <a:spcAft>
                <a:spcPts val="600"/>
              </a:spcAft>
              <a:buNone/>
            </a:pPr>
            <a:r>
              <a:rPr lang="en-IN" dirty="0"/>
              <a:t>If he is of the opinion that such </a:t>
            </a:r>
            <a:r>
              <a:rPr lang="en-IN" b="1" dirty="0"/>
              <a:t>provisional attachment </a:t>
            </a:r>
            <a:r>
              <a:rPr lang="en-IN" dirty="0"/>
              <a:t>is necessary for the purpose of protecting the interest of the Government revenue. </a:t>
            </a:r>
          </a:p>
          <a:p>
            <a:pPr marL="0" indent="0" algn="just">
              <a:spcAft>
                <a:spcPts val="600"/>
              </a:spcAft>
              <a:buNone/>
            </a:pPr>
            <a:endParaRPr lang="en-IN" dirty="0"/>
          </a:p>
          <a:p>
            <a:pPr algn="just">
              <a:spcAft>
                <a:spcPts val="600"/>
              </a:spcAft>
            </a:pPr>
            <a:r>
              <a:rPr lang="en-IN" dirty="0"/>
              <a:t>Such provisional attachment shall cease to have effect after the expiry of 1 year from the date of the provisional attachment order.</a:t>
            </a:r>
          </a:p>
          <a:p>
            <a:pPr algn="just">
              <a:spcAft>
                <a:spcPts val="600"/>
              </a:spcAft>
            </a:pPr>
            <a:endParaRPr lang="en-IN" dirty="0"/>
          </a:p>
        </p:txBody>
      </p:sp>
    </p:spTree>
    <p:extLst>
      <p:ext uri="{BB962C8B-B14F-4D97-AF65-F5344CB8AC3E}">
        <p14:creationId xmlns:p14="http://schemas.microsoft.com/office/powerpoint/2010/main" val="241010465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US" sz="3200" dirty="0"/>
              <a:t>Continuation and validation of certain recovery proceedings</a:t>
            </a:r>
            <a:r>
              <a:rPr lang="en-IN" sz="3200" dirty="0"/>
              <a:t>: Sec 78</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156</a:t>
            </a:fld>
            <a:endParaRPr lang="en-IN" altLang="en-US">
              <a:solidFill>
                <a:schemeClr val="bg1"/>
              </a:solidFill>
            </a:endParaRPr>
          </a:p>
        </p:txBody>
      </p:sp>
      <p:sp>
        <p:nvSpPr>
          <p:cNvPr id="4" name="Content Placeholder 3"/>
          <p:cNvSpPr>
            <a:spLocks noGrp="1"/>
          </p:cNvSpPr>
          <p:nvPr>
            <p:ph idx="1"/>
          </p:nvPr>
        </p:nvSpPr>
        <p:spPr>
          <a:xfrm>
            <a:off x="880157" y="1404711"/>
            <a:ext cx="9891031" cy="5138964"/>
          </a:xfrm>
        </p:spPr>
        <p:txBody>
          <a:bodyPr/>
          <a:lstStyle/>
          <a:p>
            <a:pPr marL="0" indent="0" algn="just">
              <a:spcAft>
                <a:spcPts val="600"/>
              </a:spcAft>
              <a:buNone/>
            </a:pPr>
            <a:r>
              <a:rPr lang="en-IN" dirty="0"/>
              <a:t>Notice is served for recovery of government dues from a taxable person and upon any appeal, revision application there is :-</a:t>
            </a:r>
          </a:p>
          <a:p>
            <a:pPr algn="just">
              <a:spcAft>
                <a:spcPts val="600"/>
              </a:spcAft>
            </a:pPr>
            <a:r>
              <a:rPr lang="en-IN" u="sng" dirty="0"/>
              <a:t>Enhancement of Govt. dues</a:t>
            </a:r>
            <a:endParaRPr lang="en-US" u="sng" dirty="0"/>
          </a:p>
          <a:p>
            <a:pPr lvl="1" algn="just">
              <a:spcAft>
                <a:spcPts val="600"/>
              </a:spcAft>
            </a:pPr>
            <a:r>
              <a:rPr lang="en-IN" sz="2000" dirty="0"/>
              <a:t>Commission shall serve another notice on the taxable person, in respect of the enhanced amount. </a:t>
            </a:r>
          </a:p>
          <a:p>
            <a:pPr lvl="1" algn="just">
              <a:spcAft>
                <a:spcPts val="600"/>
              </a:spcAft>
            </a:pPr>
            <a:r>
              <a:rPr lang="en-IN" sz="2000" dirty="0"/>
              <a:t>If notice of demand is already served on taxable person before such appeal, revision or any other proceedings, then recovery of enhanced amount would be continued from the stage at which the initial proceedings stood. There is no need to issue a fresh notice of demand to the extent already covered by earlier notice.</a:t>
            </a:r>
          </a:p>
        </p:txBody>
      </p:sp>
    </p:spTree>
    <p:extLst>
      <p:ext uri="{BB962C8B-B14F-4D97-AF65-F5344CB8AC3E}">
        <p14:creationId xmlns:p14="http://schemas.microsoft.com/office/powerpoint/2010/main" val="313151683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US" sz="3200" dirty="0"/>
              <a:t>Continuation of certain recovery proceedings</a:t>
            </a:r>
            <a:r>
              <a:rPr lang="en-IN" sz="3200" dirty="0"/>
              <a:t>: Sec 78</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157</a:t>
            </a:fld>
            <a:endParaRPr lang="en-IN" altLang="en-US">
              <a:solidFill>
                <a:schemeClr val="bg1"/>
              </a:solidFill>
            </a:endParaRPr>
          </a:p>
        </p:txBody>
      </p:sp>
      <p:sp>
        <p:nvSpPr>
          <p:cNvPr id="4" name="Content Placeholder 3"/>
          <p:cNvSpPr>
            <a:spLocks noGrp="1"/>
          </p:cNvSpPr>
          <p:nvPr>
            <p:ph idx="1"/>
          </p:nvPr>
        </p:nvSpPr>
        <p:spPr>
          <a:xfrm>
            <a:off x="891495" y="1333831"/>
            <a:ext cx="10081305" cy="5057444"/>
          </a:xfrm>
        </p:spPr>
        <p:txBody>
          <a:bodyPr/>
          <a:lstStyle/>
          <a:p>
            <a:pPr marL="342900" lvl="1" indent="-342900" algn="just">
              <a:spcAft>
                <a:spcPts val="600"/>
              </a:spcAft>
              <a:buFont typeface="Wingdings" panose="05000000000000000000" pitchFamily="2" charset="2"/>
              <a:buChar char="§"/>
            </a:pPr>
            <a:r>
              <a:rPr lang="en-IN" sz="2000" u="sng" dirty="0"/>
              <a:t>Reduction of Govt. dues </a:t>
            </a:r>
          </a:p>
          <a:p>
            <a:pPr marL="742950" lvl="2" indent="-342900" algn="just">
              <a:spcAft>
                <a:spcPts val="600"/>
              </a:spcAft>
              <a:buFont typeface="Arial" panose="020B0604020202020204" pitchFamily="34" charset="0"/>
              <a:buChar char="•"/>
            </a:pPr>
            <a:r>
              <a:rPr lang="en-IN" sz="2000" dirty="0"/>
              <a:t>Commissioner not required to serve fresh notice of demand upon the taxable person. He shall intimate such reduction to taxable person and also to appropriate authority with whom recovery proceedings are pending</a:t>
            </a:r>
          </a:p>
          <a:p>
            <a:pPr marL="742950" lvl="2" indent="-342900" algn="just">
              <a:spcAft>
                <a:spcPts val="600"/>
              </a:spcAft>
              <a:buFont typeface="Arial" panose="020B0604020202020204" pitchFamily="34" charset="0"/>
              <a:buChar char="•"/>
            </a:pPr>
            <a:r>
              <a:rPr lang="en-IN" sz="2000" dirty="0"/>
              <a:t>Any recovery proceedings are initiated prior to the disposal of such appeal, revision application or other proceeding may be continued in relation to the amount so reduced from the stage at which such proceedings stood immediately before such disposal</a:t>
            </a:r>
          </a:p>
        </p:txBody>
      </p:sp>
    </p:spTree>
    <p:extLst>
      <p:ext uri="{BB962C8B-B14F-4D97-AF65-F5344CB8AC3E}">
        <p14:creationId xmlns:p14="http://schemas.microsoft.com/office/powerpoint/2010/main" val="35087806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IN"/>
              <a:t>© Indirect Taxes Committee, ICAI</a:t>
            </a:r>
          </a:p>
        </p:txBody>
      </p:sp>
      <p:sp>
        <p:nvSpPr>
          <p:cNvPr id="7373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CCFF1EC4-4B82-4601-96C3-8ED6FC7CBDBB}" type="slidenum">
              <a:rPr lang="en-IN" altLang="en-US">
                <a:solidFill>
                  <a:schemeClr val="bg1"/>
                </a:solidFill>
              </a:rPr>
              <a:pPr>
                <a:spcBef>
                  <a:spcPct val="0"/>
                </a:spcBef>
                <a:buClrTx/>
                <a:buSzTx/>
                <a:buFontTx/>
                <a:buNone/>
              </a:pPr>
              <a:t>158</a:t>
            </a:fld>
            <a:endParaRPr lang="en-IN" altLang="en-US">
              <a:solidFill>
                <a:schemeClr val="bg1"/>
              </a:solidFill>
            </a:endParaRPr>
          </a:p>
        </p:txBody>
      </p:sp>
      <p:sp>
        <p:nvSpPr>
          <p:cNvPr id="5" name="Rectangle 4"/>
          <p:cNvSpPr/>
          <p:nvPr/>
        </p:nvSpPr>
        <p:spPr>
          <a:xfrm>
            <a:off x="2828925" y="2828925"/>
            <a:ext cx="6615113" cy="2123658"/>
          </a:xfrm>
          <a:prstGeom prst="rect">
            <a:avLst/>
          </a:prstGeom>
        </p:spPr>
        <p:txBody>
          <a:bodyPr>
            <a:spAutoFit/>
          </a:bodyPr>
          <a:lstStyle/>
          <a:p>
            <a:pPr algn="ctr">
              <a:defRPr/>
            </a:pPr>
            <a: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t>Inspection, Search, Seizure &amp; Arrest</a:t>
            </a:r>
            <a:b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br>
            <a:endPar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endParaRPr>
          </a:p>
        </p:txBody>
      </p:sp>
    </p:spTree>
    <p:extLst>
      <p:ext uri="{BB962C8B-B14F-4D97-AF65-F5344CB8AC3E}">
        <p14:creationId xmlns:p14="http://schemas.microsoft.com/office/powerpoint/2010/main" val="122347482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effectLst>
                  <a:outerShdw blurRad="38100" dist="38100" dir="2700000" algn="tl">
                    <a:srgbClr val="000000">
                      <a:alpha val="43137"/>
                    </a:srgbClr>
                  </a:outerShdw>
                </a:effectLst>
              </a:rPr>
              <a:t>Power of Inspection, Search &amp; Seizure </a:t>
            </a:r>
            <a:r>
              <a:rPr lang="en-IN" sz="3200" dirty="0"/>
              <a:t>: Sec 79</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159</a:t>
            </a:fld>
            <a:endParaRPr lang="en-IN" altLang="en-US">
              <a:solidFill>
                <a:schemeClr val="bg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951166788"/>
              </p:ext>
            </p:extLst>
          </p:nvPr>
        </p:nvGraphicFramePr>
        <p:xfrm>
          <a:off x="528638" y="3201875"/>
          <a:ext cx="11058525" cy="2969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6"/>
          <p:cNvGraphicFramePr>
            <a:graphicFrameLocks/>
          </p:cNvGraphicFramePr>
          <p:nvPr>
            <p:extLst>
              <p:ext uri="{D42A27DB-BD31-4B8C-83A1-F6EECF244321}">
                <p14:modId xmlns:p14="http://schemas.microsoft.com/office/powerpoint/2010/main" val="1664980685"/>
              </p:ext>
            </p:extLst>
          </p:nvPr>
        </p:nvGraphicFramePr>
        <p:xfrm>
          <a:off x="528638" y="1305360"/>
          <a:ext cx="11058525" cy="179930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350247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graphicEl>
                                              <a:dgm id="{3658F239-23BC-4C97-81EB-9372A24D4DD0}"/>
                                            </p:graphicEl>
                                          </p:spTgt>
                                        </p:tgtEl>
                                        <p:attrNameLst>
                                          <p:attrName>style.visibility</p:attrName>
                                        </p:attrNameLst>
                                      </p:cBhvr>
                                      <p:to>
                                        <p:strVal val="visible"/>
                                      </p:to>
                                    </p:set>
                                    <p:animEffect transition="in" filter="fade">
                                      <p:cBhvr>
                                        <p:cTn id="7" dur="500"/>
                                        <p:tgtEl>
                                          <p:spTgt spid="6">
                                            <p:graphicEl>
                                              <a:dgm id="{3658F239-23BC-4C97-81EB-9372A24D4DD0}"/>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graphicEl>
                                              <a:dgm id="{285E8A4B-4085-4FA5-8DFA-3A6EEFA4246D}"/>
                                            </p:graphicEl>
                                          </p:spTgt>
                                        </p:tgtEl>
                                        <p:attrNameLst>
                                          <p:attrName>style.visibility</p:attrName>
                                        </p:attrNameLst>
                                      </p:cBhvr>
                                      <p:to>
                                        <p:strVal val="visible"/>
                                      </p:to>
                                    </p:set>
                                    <p:animEffect transition="in" filter="fade">
                                      <p:cBhvr>
                                        <p:cTn id="10" dur="500"/>
                                        <p:tgtEl>
                                          <p:spTgt spid="6">
                                            <p:graphicEl>
                                              <a:dgm id="{285E8A4B-4085-4FA5-8DFA-3A6EEFA4246D}"/>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graphicEl>
                                              <a:dgm id="{5F86024E-3F37-4526-B4A6-FF4E176D4E33}"/>
                                            </p:graphicEl>
                                          </p:spTgt>
                                        </p:tgtEl>
                                        <p:attrNameLst>
                                          <p:attrName>style.visibility</p:attrName>
                                        </p:attrNameLst>
                                      </p:cBhvr>
                                      <p:to>
                                        <p:strVal val="visible"/>
                                      </p:to>
                                    </p:set>
                                    <p:animEffect transition="in" filter="fade">
                                      <p:cBhvr>
                                        <p:cTn id="15" dur="500"/>
                                        <p:tgtEl>
                                          <p:spTgt spid="6">
                                            <p:graphicEl>
                                              <a:dgm id="{5F86024E-3F37-4526-B4A6-FF4E176D4E33}"/>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graphicEl>
                                              <a:dgm id="{13669A54-64BA-4FF4-B47C-96A623FC6361}"/>
                                            </p:graphicEl>
                                          </p:spTgt>
                                        </p:tgtEl>
                                        <p:attrNameLst>
                                          <p:attrName>style.visibility</p:attrName>
                                        </p:attrNameLst>
                                      </p:cBhvr>
                                      <p:to>
                                        <p:strVal val="visible"/>
                                      </p:to>
                                    </p:set>
                                    <p:animEffect transition="in" filter="fade">
                                      <p:cBhvr>
                                        <p:cTn id="20" dur="500"/>
                                        <p:tgtEl>
                                          <p:spTgt spid="6">
                                            <p:graphicEl>
                                              <a:dgm id="{13669A54-64BA-4FF4-B47C-96A623FC6361}"/>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graphicEl>
                                              <a:dgm id="{CFA9B588-5877-4E9E-B166-44FE6D845627}"/>
                                            </p:graphicEl>
                                          </p:spTgt>
                                        </p:tgtEl>
                                        <p:attrNameLst>
                                          <p:attrName>style.visibility</p:attrName>
                                        </p:attrNameLst>
                                      </p:cBhvr>
                                      <p:to>
                                        <p:strVal val="visible"/>
                                      </p:to>
                                    </p:set>
                                    <p:animEffect transition="in" filter="fade">
                                      <p:cBhvr>
                                        <p:cTn id="25" dur="500"/>
                                        <p:tgtEl>
                                          <p:spTgt spid="6">
                                            <p:graphicEl>
                                              <a:dgm id="{CFA9B588-5877-4E9E-B166-44FE6D845627}"/>
                                            </p:graphic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6">
                                            <p:graphicEl>
                                              <a:dgm id="{1BC240F8-02D1-4AC1-AA63-6BFF82240E07}"/>
                                            </p:graphicEl>
                                          </p:spTgt>
                                        </p:tgtEl>
                                        <p:attrNameLst>
                                          <p:attrName>style.visibility</p:attrName>
                                        </p:attrNameLst>
                                      </p:cBhvr>
                                      <p:to>
                                        <p:strVal val="visible"/>
                                      </p:to>
                                    </p:set>
                                    <p:animEffect transition="in" filter="fade">
                                      <p:cBhvr>
                                        <p:cTn id="30" dur="500"/>
                                        <p:tgtEl>
                                          <p:spTgt spid="6">
                                            <p:graphicEl>
                                              <a:dgm id="{1BC240F8-02D1-4AC1-AA63-6BFF82240E0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effectLst>
                  <a:outerShdw blurRad="38100" dist="38100" dir="2700000" algn="tl">
                    <a:srgbClr val="000000">
                      <a:alpha val="43137"/>
                    </a:srgbClr>
                  </a:outerShdw>
                </a:effectLst>
              </a:rPr>
              <a:t>Power of Inspection, Search &amp; Seizure </a:t>
            </a:r>
            <a:r>
              <a:rPr lang="en-IN" sz="3200" dirty="0"/>
              <a:t>: Sec 79</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160</a:t>
            </a:fld>
            <a:endParaRPr lang="en-IN" altLang="en-US">
              <a:solidFill>
                <a:schemeClr val="bg1"/>
              </a:solidFill>
            </a:endParaRPr>
          </a:p>
        </p:txBody>
      </p:sp>
      <p:sp>
        <p:nvSpPr>
          <p:cNvPr id="4" name="Content Placeholder 3"/>
          <p:cNvSpPr>
            <a:spLocks noGrp="1"/>
          </p:cNvSpPr>
          <p:nvPr>
            <p:ph idx="1"/>
          </p:nvPr>
        </p:nvSpPr>
        <p:spPr>
          <a:xfrm>
            <a:off x="528638" y="1496698"/>
            <a:ext cx="11109179" cy="4682837"/>
          </a:xfrm>
        </p:spPr>
        <p:txBody>
          <a:bodyPr/>
          <a:lstStyle/>
          <a:p>
            <a:pPr algn="just"/>
            <a:r>
              <a:rPr lang="en-US" dirty="0"/>
              <a:t>Custodian of seized documents is entitled to take photocopy </a:t>
            </a:r>
            <a:r>
              <a:rPr lang="en-IN" dirty="0"/>
              <a:t>or </a:t>
            </a:r>
            <a:r>
              <a:rPr lang="en-US" dirty="0"/>
              <a:t>extract, in presence of GST officers.</a:t>
            </a:r>
          </a:p>
          <a:p>
            <a:pPr algn="just"/>
            <a:r>
              <a:rPr lang="en-US" dirty="0"/>
              <a:t>Seized goods shall be released on execution of bond/ furnishing security of such quantum as may be prescribed or on payment of applicable tax, interest and penalty</a:t>
            </a:r>
          </a:p>
          <a:p>
            <a:pPr algn="just"/>
            <a:endParaRPr lang="en-US" sz="100" dirty="0"/>
          </a:p>
          <a:p>
            <a:pPr algn="just"/>
            <a:r>
              <a:rPr lang="en-US" dirty="0"/>
              <a:t>The officer is bound to issue the notice within 6 months of such seizure else seized goods are liable to be returned</a:t>
            </a:r>
          </a:p>
          <a:p>
            <a:pPr lvl="1" algn="just"/>
            <a:r>
              <a:rPr lang="en-US" dirty="0"/>
              <a:t>Competent authority may extend the notice period of 6 months for a further period of 6 months for sufficient causes</a:t>
            </a:r>
          </a:p>
          <a:p>
            <a:pPr algn="just"/>
            <a:endParaRPr lang="en-US" sz="100" dirty="0"/>
          </a:p>
          <a:p>
            <a:pPr algn="just"/>
            <a:r>
              <a:rPr lang="en-US" dirty="0"/>
              <a:t>Disposal permitted of goods which are of perishable or hazardous nature, or of depreciating value by passage of time or there is constrained for storage immediately after the seizure. </a:t>
            </a:r>
          </a:p>
          <a:p>
            <a:pPr algn="just"/>
            <a:endParaRPr lang="en-US" sz="100" dirty="0"/>
          </a:p>
          <a:p>
            <a:pPr algn="just"/>
            <a:r>
              <a:rPr lang="en-US" dirty="0"/>
              <a:t>Officer to maintain inventory of Goods seized.</a:t>
            </a:r>
          </a:p>
          <a:p>
            <a:pPr algn="just"/>
            <a:endParaRPr lang="en-US" sz="100" dirty="0"/>
          </a:p>
          <a:p>
            <a:pPr algn="just"/>
            <a:r>
              <a:rPr lang="en-US" dirty="0"/>
              <a:t>Provisions of Code of Criminal Procedure, 1973 relating to search and seizure to apply and powers conferred to ‘Magistrate’ to be possessed by CGST/ SGST Principal Commissioner or Commissioner.</a:t>
            </a:r>
            <a:endParaRPr lang="en-IN" dirty="0"/>
          </a:p>
          <a:p>
            <a:pPr algn="just"/>
            <a:endParaRPr lang="en-US" dirty="0"/>
          </a:p>
          <a:p>
            <a:endParaRPr lang="en-IN" dirty="0"/>
          </a:p>
        </p:txBody>
      </p:sp>
    </p:spTree>
    <p:extLst>
      <p:ext uri="{BB962C8B-B14F-4D97-AF65-F5344CB8AC3E}">
        <p14:creationId xmlns:p14="http://schemas.microsoft.com/office/powerpoint/2010/main" val="1567459473"/>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effectLst>
                  <a:outerShdw blurRad="38100" dist="38100" dir="2700000" algn="tl">
                    <a:srgbClr val="000000">
                      <a:alpha val="43137"/>
                    </a:srgbClr>
                  </a:outerShdw>
                </a:effectLst>
              </a:rPr>
              <a:t>Power of Inspection &amp; Arrest </a:t>
            </a:r>
            <a:r>
              <a:rPr lang="en-IN" sz="3200" dirty="0"/>
              <a:t>: Sec 80 &amp; 81</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161</a:t>
            </a:fld>
            <a:endParaRPr lang="en-IN" altLang="en-US">
              <a:solidFill>
                <a:schemeClr val="bg1"/>
              </a:solidFill>
            </a:endParaRPr>
          </a:p>
        </p:txBody>
      </p:sp>
      <p:sp>
        <p:nvSpPr>
          <p:cNvPr id="4" name="Content Placeholder 3"/>
          <p:cNvSpPr>
            <a:spLocks noGrp="1"/>
          </p:cNvSpPr>
          <p:nvPr>
            <p:ph idx="1"/>
          </p:nvPr>
        </p:nvSpPr>
        <p:spPr>
          <a:xfrm>
            <a:off x="528638" y="1510145"/>
            <a:ext cx="11109179" cy="4682837"/>
          </a:xfrm>
        </p:spPr>
        <p:txBody>
          <a:bodyPr/>
          <a:lstStyle/>
          <a:p>
            <a:pPr algn="just"/>
            <a:r>
              <a:rPr lang="en-US" dirty="0"/>
              <a:t>The Central Govt. or State Govt. may require the person in charge of the conveyance carrying any consignment of goods exceeding the specified value to carry prescribed documents which need to be produced for verification when vehicle is intercepted by Proper Officer. </a:t>
            </a:r>
          </a:p>
          <a:p>
            <a:pPr algn="just"/>
            <a:endParaRPr lang="en-US" sz="100" dirty="0"/>
          </a:p>
          <a:p>
            <a:pPr algn="just"/>
            <a:endParaRPr lang="en-US" sz="100" dirty="0"/>
          </a:p>
          <a:p>
            <a:pPr algn="just"/>
            <a:endParaRPr lang="en-US" sz="100" dirty="0"/>
          </a:p>
          <a:p>
            <a:pPr algn="just"/>
            <a:r>
              <a:rPr lang="en-US" dirty="0"/>
              <a:t>The person committing an offence of tax evasion or repletion of tax evasion (as provided u/s 92) may </a:t>
            </a:r>
            <a:r>
              <a:rPr lang="en-IN" dirty="0"/>
              <a:t>be arrested by officer on authorization from the Commissioner of CGST/SGST</a:t>
            </a:r>
            <a:endParaRPr lang="en-US" dirty="0"/>
          </a:p>
          <a:p>
            <a:pPr algn="just"/>
            <a:endParaRPr lang="en-US" dirty="0"/>
          </a:p>
          <a:p>
            <a:pPr algn="just"/>
            <a:r>
              <a:rPr lang="en-US" dirty="0"/>
              <a:t>The person so arrested </a:t>
            </a:r>
            <a:r>
              <a:rPr lang="en-IN" dirty="0"/>
              <a:t>is required to be produced before magistrate within 24 hours in case of cognizable offences.</a:t>
            </a:r>
          </a:p>
          <a:p>
            <a:pPr algn="just"/>
            <a:endParaRPr lang="en-IN" dirty="0"/>
          </a:p>
          <a:p>
            <a:pPr algn="just"/>
            <a:r>
              <a:rPr lang="en-IN" dirty="0"/>
              <a:t>In case of non-cognizable and bailable offences the Assistant/Deputy Commissioner may grant the bail.</a:t>
            </a:r>
            <a:endParaRPr lang="en-US" dirty="0"/>
          </a:p>
          <a:p>
            <a:pPr marL="0" indent="0" algn="just">
              <a:buNone/>
            </a:pPr>
            <a:endParaRPr lang="en-IN" dirty="0"/>
          </a:p>
          <a:p>
            <a:pPr algn="just"/>
            <a:endParaRPr lang="en-US" dirty="0"/>
          </a:p>
          <a:p>
            <a:endParaRPr lang="en-IN" dirty="0"/>
          </a:p>
        </p:txBody>
      </p:sp>
    </p:spTree>
    <p:extLst>
      <p:ext uri="{BB962C8B-B14F-4D97-AF65-F5344CB8AC3E}">
        <p14:creationId xmlns:p14="http://schemas.microsoft.com/office/powerpoint/2010/main" val="326521903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effectLst>
                  <a:outerShdw blurRad="38100" dist="38100" dir="2700000" algn="tl">
                    <a:srgbClr val="000000">
                      <a:alpha val="43137"/>
                    </a:srgbClr>
                  </a:outerShdw>
                </a:effectLst>
              </a:rPr>
              <a:t>Power to issue Summons &amp; Access to Business premises </a:t>
            </a:r>
            <a:r>
              <a:rPr lang="en-IN" sz="3200" dirty="0"/>
              <a:t>: Sec 82 &amp; 83</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162</a:t>
            </a:fld>
            <a:endParaRPr lang="en-IN" altLang="en-US">
              <a:solidFill>
                <a:schemeClr val="bg1"/>
              </a:solidFill>
            </a:endParaRPr>
          </a:p>
        </p:txBody>
      </p:sp>
      <p:graphicFrame>
        <p:nvGraphicFramePr>
          <p:cNvPr id="5" name="Content Placeholder 4"/>
          <p:cNvGraphicFramePr>
            <a:graphicFrameLocks noGrp="1"/>
          </p:cNvGraphicFramePr>
          <p:nvPr>
            <p:ph idx="1"/>
            <p:extLst/>
          </p:nvPr>
        </p:nvGraphicFramePr>
        <p:xfrm>
          <a:off x="528638" y="1243734"/>
          <a:ext cx="11109179" cy="48811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6876447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IN"/>
              <a:t>© Indirect Taxes Committee, ICAI</a:t>
            </a:r>
          </a:p>
        </p:txBody>
      </p:sp>
      <p:sp>
        <p:nvSpPr>
          <p:cNvPr id="7373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CCFF1EC4-4B82-4601-96C3-8ED6FC7CBDBB}" type="slidenum">
              <a:rPr lang="en-IN" altLang="en-US">
                <a:solidFill>
                  <a:schemeClr val="bg1"/>
                </a:solidFill>
              </a:rPr>
              <a:pPr>
                <a:spcBef>
                  <a:spcPct val="0"/>
                </a:spcBef>
                <a:buClrTx/>
                <a:buSzTx/>
                <a:buFontTx/>
                <a:buNone/>
              </a:pPr>
              <a:t>163</a:t>
            </a:fld>
            <a:endParaRPr lang="en-IN" altLang="en-US">
              <a:solidFill>
                <a:schemeClr val="bg1"/>
              </a:solidFill>
            </a:endParaRPr>
          </a:p>
        </p:txBody>
      </p:sp>
      <p:sp>
        <p:nvSpPr>
          <p:cNvPr id="5" name="Rectangle 4"/>
          <p:cNvSpPr/>
          <p:nvPr/>
        </p:nvSpPr>
        <p:spPr>
          <a:xfrm>
            <a:off x="2828925" y="2828925"/>
            <a:ext cx="6615113" cy="1446213"/>
          </a:xfrm>
          <a:prstGeom prst="rect">
            <a:avLst/>
          </a:prstGeom>
        </p:spPr>
        <p:txBody>
          <a:bodyPr>
            <a:spAutoFit/>
          </a:bodyPr>
          <a:lstStyle/>
          <a:p>
            <a:pPr algn="ctr">
              <a:defRPr/>
            </a:pPr>
            <a: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t>Offences &amp; Penalties</a:t>
            </a:r>
            <a:b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br>
            <a:endPar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endParaRPr>
          </a:p>
        </p:txBody>
      </p:sp>
    </p:spTree>
    <p:extLst>
      <p:ext uri="{BB962C8B-B14F-4D97-AF65-F5344CB8AC3E}">
        <p14:creationId xmlns:p14="http://schemas.microsoft.com/office/powerpoint/2010/main" val="414281692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effectLst>
                  <a:outerShdw blurRad="38100" dist="38100" dir="2700000" algn="tl">
                    <a:srgbClr val="000000">
                      <a:alpha val="43137"/>
                    </a:srgbClr>
                  </a:outerShdw>
                </a:effectLst>
              </a:rPr>
              <a:t>Offences &amp; Penalties</a:t>
            </a:r>
            <a:r>
              <a:rPr lang="en-IN" sz="3200" dirty="0"/>
              <a:t>: Sec 85</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a:xfrm>
            <a:off x="0" y="6582093"/>
            <a:ext cx="3859212" cy="304800"/>
          </a:xfrm>
        </p:spPr>
        <p:txBody>
          <a:bodyPr/>
          <a:lstStyle/>
          <a:p>
            <a:pPr>
              <a:defRPr/>
            </a:pPr>
            <a:r>
              <a:rPr lang="en-IN" dirty="0"/>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164</a:t>
            </a:fld>
            <a:endParaRPr lang="en-IN" altLang="en-US">
              <a:solidFill>
                <a:schemeClr val="bg1"/>
              </a:solidFill>
            </a:endParaRPr>
          </a:p>
        </p:txBody>
      </p:sp>
      <p:graphicFrame>
        <p:nvGraphicFramePr>
          <p:cNvPr id="6" name="Content Placeholder 5"/>
          <p:cNvGraphicFramePr>
            <a:graphicFrameLocks noGrp="1"/>
          </p:cNvGraphicFramePr>
          <p:nvPr>
            <p:ph idx="1"/>
            <p:extLst/>
          </p:nvPr>
        </p:nvGraphicFramePr>
        <p:xfrm>
          <a:off x="417802" y="1282542"/>
          <a:ext cx="11192308" cy="5394960"/>
        </p:xfrm>
        <a:graphic>
          <a:graphicData uri="http://schemas.openxmlformats.org/drawingml/2006/table">
            <a:tbl>
              <a:tblPr firstRow="1" bandRow="1">
                <a:tableStyleId>{00A15C55-8517-42AA-B614-E9B94910E393}</a:tableStyleId>
              </a:tblPr>
              <a:tblGrid>
                <a:gridCol w="8961726">
                  <a:extLst>
                    <a:ext uri="{9D8B030D-6E8A-4147-A177-3AD203B41FA5}">
                      <a16:colId xmlns:a16="http://schemas.microsoft.com/office/drawing/2014/main" val="576329130"/>
                    </a:ext>
                  </a:extLst>
                </a:gridCol>
                <a:gridCol w="2230582">
                  <a:extLst>
                    <a:ext uri="{9D8B030D-6E8A-4147-A177-3AD203B41FA5}">
                      <a16:colId xmlns:a16="http://schemas.microsoft.com/office/drawing/2014/main" val="100200552"/>
                    </a:ext>
                  </a:extLst>
                </a:gridCol>
              </a:tblGrid>
              <a:tr h="3657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800" dirty="0">
                          <a:ln>
                            <a:noFill/>
                          </a:ln>
                          <a:effectLst>
                            <a:outerShdw blurRad="38100" dist="38100" dir="2700000" algn="tl">
                              <a:srgbClr val="000000">
                                <a:alpha val="43137"/>
                              </a:srgbClr>
                            </a:outerShdw>
                          </a:effectLst>
                        </a:rPr>
                        <a:t>Nature of Offence</a:t>
                      </a:r>
                    </a:p>
                  </a:txBody>
                  <a:tcPr>
                    <a:solidFill>
                      <a:schemeClr val="tx2"/>
                    </a:solidFill>
                  </a:tcPr>
                </a:tc>
                <a:tc>
                  <a:txBody>
                    <a:bodyPr/>
                    <a:lstStyle/>
                    <a:p>
                      <a:pPr algn="ctr"/>
                      <a:r>
                        <a:rPr lang="en-IN" dirty="0">
                          <a:effectLst>
                            <a:outerShdw blurRad="38100" dist="38100" dir="2700000" algn="tl">
                              <a:srgbClr val="000000">
                                <a:alpha val="43137"/>
                              </a:srgbClr>
                            </a:outerShdw>
                          </a:effectLst>
                        </a:rPr>
                        <a:t>Prescribed Penalty</a:t>
                      </a:r>
                    </a:p>
                  </a:txBody>
                  <a:tcPr>
                    <a:solidFill>
                      <a:schemeClr val="tx2"/>
                    </a:solidFill>
                  </a:tcPr>
                </a:tc>
                <a:extLst>
                  <a:ext uri="{0D108BD9-81ED-4DB2-BD59-A6C34878D82A}">
                    <a16:rowId xmlns:a16="http://schemas.microsoft.com/office/drawing/2014/main" val="3839721767"/>
                  </a:ext>
                </a:extLst>
              </a:tr>
              <a:tr h="5029200">
                <a:tc>
                  <a:txBody>
                    <a:bodyPr/>
                    <a:lstStyle/>
                    <a:p>
                      <a:pPr marL="285750" indent="-285750" algn="just">
                        <a:buFont typeface="Arial" panose="020B0604020202020204" pitchFamily="34" charset="0"/>
                        <a:buChar char="•"/>
                      </a:pPr>
                      <a:r>
                        <a:rPr lang="en-IN" sz="1800" dirty="0"/>
                        <a:t>Supplies any goods without invoice</a:t>
                      </a:r>
                    </a:p>
                    <a:p>
                      <a:pPr marL="285750" indent="-285750" algn="just">
                        <a:buFont typeface="Arial" panose="020B0604020202020204" pitchFamily="34" charset="0"/>
                        <a:buChar char="•"/>
                      </a:pPr>
                      <a:r>
                        <a:rPr lang="en-IN" sz="1800" dirty="0"/>
                        <a:t>Issues invoice without supply of goods</a:t>
                      </a:r>
                    </a:p>
                    <a:p>
                      <a:pPr marL="285750" indent="-285750" algn="just">
                        <a:buFont typeface="Arial" panose="020B0604020202020204" pitchFamily="34" charset="0"/>
                        <a:buChar char="•"/>
                      </a:pPr>
                      <a:r>
                        <a:rPr lang="en-IN" sz="1800" dirty="0"/>
                        <a:t>Collects tax amount but does not pay the same into the appropriate government treasury</a:t>
                      </a:r>
                    </a:p>
                    <a:p>
                      <a:pPr marL="285750" indent="-285750" algn="just">
                        <a:buFont typeface="Arial" panose="020B0604020202020204" pitchFamily="34" charset="0"/>
                        <a:buChar char="•"/>
                      </a:pPr>
                      <a:r>
                        <a:rPr lang="en-IN" sz="1800" dirty="0"/>
                        <a:t>Collects tax in contravention of the Act</a:t>
                      </a:r>
                    </a:p>
                    <a:p>
                      <a:pPr marL="285750" marR="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1800" dirty="0"/>
                        <a:t>Fails to deduct or collect tax and also fails to pay it to the appropriate governments</a:t>
                      </a:r>
                    </a:p>
                    <a:p>
                      <a:pPr marL="285750" indent="-285750" algn="just">
                        <a:buFont typeface="Arial" panose="020B0604020202020204" pitchFamily="34" charset="0"/>
                        <a:buChar char="•"/>
                        <a:tabLst>
                          <a:tab pos="266700" algn="l"/>
                        </a:tabLst>
                      </a:pPr>
                      <a:r>
                        <a:rPr lang="en-IN" sz="1800" dirty="0"/>
                        <a:t>Takes input tax credit without receipt of goods</a:t>
                      </a:r>
                    </a:p>
                    <a:p>
                      <a:pPr marL="285750" indent="-285750" algn="just">
                        <a:buFont typeface="Arial" panose="020B0604020202020204" pitchFamily="34" charset="0"/>
                        <a:buChar char="•"/>
                      </a:pPr>
                      <a:r>
                        <a:rPr lang="en-IN" sz="1800" dirty="0"/>
                        <a:t>Obtains refund by fraud</a:t>
                      </a:r>
                    </a:p>
                    <a:p>
                      <a:pPr marL="285750" indent="-285750" algn="just">
                        <a:buFont typeface="Arial" panose="020B0604020202020204" pitchFamily="34" charset="0"/>
                        <a:buChar char="•"/>
                      </a:pPr>
                      <a:r>
                        <a:rPr lang="en-IN" sz="1800" dirty="0"/>
                        <a:t>Manipulates financial records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1800" dirty="0"/>
                        <a:t>Fails to get registered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1800" dirty="0"/>
                        <a:t>Gives false information</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1800" dirty="0"/>
                        <a:t>Transports taxable goods without documents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1800" dirty="0"/>
                        <a:t>Fails to maintain books of accounts.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1800" dirty="0"/>
                        <a:t>Fails to provide information and required documents.</a:t>
                      </a:r>
                    </a:p>
                    <a:p>
                      <a:pPr marL="285750" indent="-285750" algn="l">
                        <a:buFont typeface="Arial" panose="020B0604020202020204" pitchFamily="34" charset="0"/>
                        <a:buChar char="•"/>
                        <a:tabLst>
                          <a:tab pos="266700" algn="l"/>
                        </a:tabLst>
                      </a:pPr>
                      <a:r>
                        <a:rPr lang="en-IN" sz="1800" dirty="0"/>
                        <a:t>Takes or distributes</a:t>
                      </a:r>
                      <a:r>
                        <a:rPr lang="en-IN" sz="1800" baseline="0" dirty="0"/>
                        <a:t> credit in violation</a:t>
                      </a:r>
                    </a:p>
                    <a:p>
                      <a:pPr marL="285750" indent="-285750" algn="l">
                        <a:buFont typeface="Arial" panose="020B0604020202020204" pitchFamily="34" charset="0"/>
                        <a:buChar char="•"/>
                        <a:tabLst>
                          <a:tab pos="266700" algn="l"/>
                        </a:tabLst>
                      </a:pPr>
                      <a:r>
                        <a:rPr lang="en-IN" sz="1800" baseline="0" dirty="0"/>
                        <a:t>Obstructs or prevents a officer in discharge of duty</a:t>
                      </a:r>
                    </a:p>
                    <a:p>
                      <a:pPr marL="285750" indent="-285750" algn="l">
                        <a:buFont typeface="Arial" panose="020B0604020202020204" pitchFamily="34" charset="0"/>
                        <a:buChar char="•"/>
                        <a:tabLst>
                          <a:tab pos="266700" algn="l"/>
                        </a:tabLst>
                      </a:pPr>
                      <a:r>
                        <a:rPr lang="en-IN" sz="1800" baseline="0" dirty="0"/>
                        <a:t>Suppresses turnover</a:t>
                      </a:r>
                    </a:p>
                    <a:p>
                      <a:pPr marL="285750" indent="-285750" algn="l">
                        <a:buFont typeface="Arial" panose="020B0604020202020204" pitchFamily="34" charset="0"/>
                        <a:buChar char="•"/>
                        <a:tabLst>
                          <a:tab pos="266700" algn="l"/>
                        </a:tabLst>
                      </a:pPr>
                      <a:r>
                        <a:rPr lang="en-IN" sz="1800" baseline="0" dirty="0"/>
                        <a:t>Tampers or destroys evidence</a:t>
                      </a:r>
                    </a:p>
                    <a:p>
                      <a:pPr marL="285750" indent="-285750" algn="l">
                        <a:buFont typeface="Arial" panose="020B0604020202020204" pitchFamily="34" charset="0"/>
                        <a:buChar char="•"/>
                        <a:tabLst>
                          <a:tab pos="266700" algn="l"/>
                        </a:tabLst>
                      </a:pPr>
                      <a:r>
                        <a:rPr lang="en-IN" sz="1800" baseline="0" dirty="0"/>
                        <a:t>Disposes or tampers goods detailed or seized </a:t>
                      </a:r>
                      <a:r>
                        <a:rPr lang="en-IN" sz="1800" baseline="0" dirty="0" err="1"/>
                        <a:t>etc</a:t>
                      </a:r>
                      <a:endParaRPr lang="en-IN" sz="1600" dirty="0"/>
                    </a:p>
                  </a:txBody>
                  <a:tcPr>
                    <a:solidFill>
                      <a:schemeClr val="bg2">
                        <a:lumMod val="90000"/>
                      </a:schemeClr>
                    </a:solidFill>
                  </a:tcPr>
                </a:tc>
                <a:tc>
                  <a:txBody>
                    <a:bodyPr/>
                    <a:lstStyle/>
                    <a:p>
                      <a:pPr algn="l"/>
                      <a:r>
                        <a:rPr lang="en-IN" sz="1800" b="1" u="sng" dirty="0"/>
                        <a:t>Higher of following:</a:t>
                      </a:r>
                    </a:p>
                    <a:p>
                      <a:pPr marL="228600" indent="-228600" algn="l">
                        <a:buFont typeface="+mj-lt"/>
                        <a:buAutoNum type="arabicPeriod"/>
                      </a:pPr>
                      <a:r>
                        <a:rPr lang="en-IN" sz="1800" b="1" dirty="0"/>
                        <a:t>Rs. 10,000/-; </a:t>
                      </a:r>
                      <a:r>
                        <a:rPr lang="en-IN" sz="1800" b="1" u="sng" dirty="0"/>
                        <a:t>or</a:t>
                      </a:r>
                      <a:r>
                        <a:rPr lang="en-IN" sz="1800" b="1" dirty="0"/>
                        <a:t> </a:t>
                      </a:r>
                    </a:p>
                    <a:p>
                      <a:pPr marL="228600" indent="-228600" algn="l">
                        <a:buFont typeface="+mj-lt"/>
                        <a:buAutoNum type="arabicPeriod"/>
                      </a:pPr>
                      <a:r>
                        <a:rPr lang="en-IN" sz="1800" b="1" dirty="0"/>
                        <a:t>An amount equivalent to the amount of tax evaded/not</a:t>
                      </a:r>
                      <a:r>
                        <a:rPr lang="en-IN" sz="1800" b="1" baseline="0" dirty="0"/>
                        <a:t> deducted/collected</a:t>
                      </a:r>
                      <a:r>
                        <a:rPr lang="en-IN" sz="1800" b="1" dirty="0"/>
                        <a:t> or input</a:t>
                      </a:r>
                      <a:r>
                        <a:rPr lang="en-IN" sz="1800" b="1" baseline="0" dirty="0"/>
                        <a:t> tax </a:t>
                      </a:r>
                      <a:r>
                        <a:rPr lang="en-IN" sz="1800" b="1" dirty="0"/>
                        <a:t>credit availed or</a:t>
                      </a:r>
                      <a:r>
                        <a:rPr lang="en-IN" sz="1800" b="1" baseline="0" dirty="0"/>
                        <a:t> distributed or refund claimed</a:t>
                      </a:r>
                      <a:r>
                        <a:rPr lang="en-IN" sz="1800" b="1" dirty="0"/>
                        <a:t> in the matter</a:t>
                      </a:r>
                      <a:endParaRPr lang="en-IN" sz="1800" b="1" u="sng" dirty="0"/>
                    </a:p>
                    <a:p>
                      <a:pPr marL="228600" indent="-228600" algn="just">
                        <a:buFont typeface="+mj-lt"/>
                        <a:buAutoNum type="arabicPeriod"/>
                      </a:pPr>
                      <a:endParaRPr lang="en-IN" sz="1800" b="1" u="sng" dirty="0"/>
                    </a:p>
                  </a:txBody>
                  <a:tcPr anchor="ctr">
                    <a:solidFill>
                      <a:schemeClr val="bg2">
                        <a:lumMod val="90000"/>
                      </a:schemeClr>
                    </a:solidFill>
                  </a:tcPr>
                </a:tc>
                <a:extLst>
                  <a:ext uri="{0D108BD9-81ED-4DB2-BD59-A6C34878D82A}">
                    <a16:rowId xmlns:a16="http://schemas.microsoft.com/office/drawing/2014/main" val="3387008988"/>
                  </a:ext>
                </a:extLst>
              </a:tr>
            </a:tbl>
          </a:graphicData>
        </a:graphic>
      </p:graphicFrame>
    </p:spTree>
    <p:extLst>
      <p:ext uri="{BB962C8B-B14F-4D97-AF65-F5344CB8AC3E}">
        <p14:creationId xmlns:p14="http://schemas.microsoft.com/office/powerpoint/2010/main" val="75653873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effectLst>
                  <a:outerShdw blurRad="38100" dist="38100" dir="2700000" algn="tl">
                    <a:srgbClr val="000000">
                      <a:alpha val="43137"/>
                    </a:srgbClr>
                  </a:outerShdw>
                </a:effectLst>
              </a:rPr>
              <a:t>Offences &amp; Penalties</a:t>
            </a:r>
            <a:r>
              <a:rPr lang="en-IN" sz="3200" dirty="0"/>
              <a:t>: Sec 85</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a:xfrm>
            <a:off x="0" y="6582093"/>
            <a:ext cx="3859212" cy="304800"/>
          </a:xfrm>
        </p:spPr>
        <p:txBody>
          <a:bodyPr/>
          <a:lstStyle/>
          <a:p>
            <a:pPr>
              <a:defRPr/>
            </a:pPr>
            <a:r>
              <a:rPr lang="en-IN" dirty="0"/>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165</a:t>
            </a:fld>
            <a:endParaRPr lang="en-IN" altLang="en-US">
              <a:solidFill>
                <a:schemeClr val="bg1"/>
              </a:solidFill>
            </a:endParaRPr>
          </a:p>
        </p:txBody>
      </p:sp>
      <p:graphicFrame>
        <p:nvGraphicFramePr>
          <p:cNvPr id="6" name="Content Placeholder 5"/>
          <p:cNvGraphicFramePr>
            <a:graphicFrameLocks noGrp="1"/>
          </p:cNvGraphicFramePr>
          <p:nvPr>
            <p:ph idx="1"/>
            <p:extLst/>
          </p:nvPr>
        </p:nvGraphicFramePr>
        <p:xfrm>
          <a:off x="487074" y="1377951"/>
          <a:ext cx="11192308" cy="4221540"/>
        </p:xfrm>
        <a:graphic>
          <a:graphicData uri="http://schemas.openxmlformats.org/drawingml/2006/table">
            <a:tbl>
              <a:tblPr firstRow="1" bandRow="1">
                <a:tableStyleId>{00A15C55-8517-42AA-B614-E9B94910E393}</a:tableStyleId>
              </a:tblPr>
              <a:tblGrid>
                <a:gridCol w="7465435">
                  <a:extLst>
                    <a:ext uri="{9D8B030D-6E8A-4147-A177-3AD203B41FA5}">
                      <a16:colId xmlns:a16="http://schemas.microsoft.com/office/drawing/2014/main" val="576329130"/>
                    </a:ext>
                  </a:extLst>
                </a:gridCol>
                <a:gridCol w="3726873">
                  <a:extLst>
                    <a:ext uri="{9D8B030D-6E8A-4147-A177-3AD203B41FA5}">
                      <a16:colId xmlns:a16="http://schemas.microsoft.com/office/drawing/2014/main" val="100200552"/>
                    </a:ext>
                  </a:extLst>
                </a:gridCol>
              </a:tblGrid>
              <a:tr h="55869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2800" dirty="0">
                          <a:ln>
                            <a:noFill/>
                          </a:ln>
                          <a:effectLst>
                            <a:outerShdw blurRad="38100" dist="38100" dir="2700000" algn="tl">
                              <a:srgbClr val="000000">
                                <a:alpha val="43137"/>
                              </a:srgbClr>
                            </a:outerShdw>
                          </a:effectLst>
                        </a:rPr>
                        <a:t>Nature of Offence</a:t>
                      </a:r>
                    </a:p>
                  </a:txBody>
                  <a:tcP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2800" b="1" kern="1200" dirty="0">
                          <a:ln>
                            <a:noFill/>
                          </a:ln>
                          <a:solidFill>
                            <a:schemeClr val="lt1"/>
                          </a:solidFill>
                          <a:effectLst>
                            <a:outerShdw blurRad="38100" dist="38100" dir="2700000" algn="tl">
                              <a:srgbClr val="000000">
                                <a:alpha val="43137"/>
                              </a:srgbClr>
                            </a:outerShdw>
                          </a:effectLst>
                          <a:latin typeface="+mn-lt"/>
                          <a:ea typeface="+mn-ea"/>
                          <a:cs typeface="+mn-cs"/>
                        </a:rPr>
                        <a:t>Prescribed Penalty</a:t>
                      </a:r>
                    </a:p>
                  </a:txBody>
                  <a:tcPr>
                    <a:solidFill>
                      <a:schemeClr val="tx2"/>
                    </a:solidFill>
                  </a:tcPr>
                </a:tc>
                <a:extLst>
                  <a:ext uri="{0D108BD9-81ED-4DB2-BD59-A6C34878D82A}">
                    <a16:rowId xmlns:a16="http://schemas.microsoft.com/office/drawing/2014/main" val="3839721767"/>
                  </a:ext>
                </a:extLst>
              </a:tr>
              <a:tr h="1263757">
                <a:tc>
                  <a:txBody>
                    <a:bodyPr/>
                    <a:lstStyle/>
                    <a:p>
                      <a:pPr marL="285750" indent="-285750" algn="just">
                        <a:buFont typeface="Arial" panose="020B0604020202020204" pitchFamily="34" charset="0"/>
                        <a:buChar char="•"/>
                      </a:pPr>
                      <a:r>
                        <a:rPr lang="en-IN" sz="2000" dirty="0"/>
                        <a:t>Registered taxable person repeatedly making short payment of tax. </a:t>
                      </a:r>
                    </a:p>
                    <a:p>
                      <a:pPr marL="285750" indent="-285750" algn="just">
                        <a:buFont typeface="Arial" panose="020B0604020202020204" pitchFamily="34" charset="0"/>
                        <a:buChar char="•"/>
                      </a:pPr>
                      <a:r>
                        <a:rPr lang="en-IN" sz="2000" dirty="0"/>
                        <a:t>Short payment of taxes in 3 returns during any 6 consecutive tax periods would be deemed to be an offence committed ‘repeatedly’.</a:t>
                      </a:r>
                    </a:p>
                  </a:txBody>
                  <a:tcPr>
                    <a:solidFill>
                      <a:schemeClr val="bg2">
                        <a:lumMod val="90000"/>
                      </a:schemeClr>
                    </a:solidFill>
                  </a:tcPr>
                </a:tc>
                <a:tc>
                  <a:txBody>
                    <a:bodyPr/>
                    <a:lstStyle/>
                    <a:p>
                      <a:pPr algn="l"/>
                      <a:r>
                        <a:rPr lang="en-IN" sz="2000" b="1" u="sng" dirty="0"/>
                        <a:t>Higher of following:</a:t>
                      </a:r>
                    </a:p>
                    <a:p>
                      <a:pPr marL="228600" indent="-228600" algn="l">
                        <a:buFont typeface="+mj-lt"/>
                        <a:buAutoNum type="arabicPeriod"/>
                      </a:pPr>
                      <a:r>
                        <a:rPr lang="en-IN" sz="2000" b="1" dirty="0"/>
                        <a:t>Rs. 10,000/-; </a:t>
                      </a:r>
                      <a:r>
                        <a:rPr lang="en-IN" sz="2000" b="1" u="sng" dirty="0"/>
                        <a:t>or</a:t>
                      </a:r>
                      <a:r>
                        <a:rPr lang="en-IN" sz="2000" b="1" dirty="0"/>
                        <a:t> </a:t>
                      </a:r>
                    </a:p>
                    <a:p>
                      <a:pPr marL="228600" indent="-228600" algn="l">
                        <a:buFont typeface="+mj-lt"/>
                        <a:buAutoNum type="arabicPeriod"/>
                      </a:pPr>
                      <a:r>
                        <a:rPr lang="en-IN" sz="2000" b="1" dirty="0"/>
                        <a:t>10% of tax short paid</a:t>
                      </a:r>
                    </a:p>
                  </a:txBody>
                  <a:tcPr>
                    <a:solidFill>
                      <a:schemeClr val="bg2">
                        <a:lumMod val="90000"/>
                      </a:schemeClr>
                    </a:solidFill>
                  </a:tcPr>
                </a:tc>
                <a:extLst>
                  <a:ext uri="{0D108BD9-81ED-4DB2-BD59-A6C34878D82A}">
                    <a16:rowId xmlns:a16="http://schemas.microsoft.com/office/drawing/2014/main" val="3387008988"/>
                  </a:ext>
                </a:extLst>
              </a:tr>
              <a:tr h="2399091">
                <a:tc>
                  <a:txBody>
                    <a:bodyPr/>
                    <a:lstStyle/>
                    <a:p>
                      <a:pPr marL="285750" indent="-285750" algn="l">
                        <a:buFont typeface="Arial" panose="020B0604020202020204" pitchFamily="34" charset="0"/>
                        <a:buChar char="•"/>
                      </a:pPr>
                      <a:r>
                        <a:rPr lang="en-IN" sz="2000" dirty="0"/>
                        <a:t>Applicable </a:t>
                      </a:r>
                      <a:r>
                        <a:rPr lang="en-IN" sz="2000" b="1" u="sng" dirty="0"/>
                        <a:t>to any person</a:t>
                      </a:r>
                      <a:r>
                        <a:rPr lang="en-IN" sz="2000" b="1" u="none" dirty="0"/>
                        <a:t> </a:t>
                      </a:r>
                      <a:r>
                        <a:rPr lang="en-IN" sz="2000" b="0" u="none" dirty="0"/>
                        <a:t>who aids or abets any of the offences specified in clauses (</a:t>
                      </a:r>
                      <a:r>
                        <a:rPr lang="en-IN" sz="2000" b="0" u="none" dirty="0" err="1"/>
                        <a:t>i</a:t>
                      </a:r>
                      <a:r>
                        <a:rPr lang="en-IN" sz="2000" b="0" u="none" dirty="0"/>
                        <a:t>) to (xxi) of sub-section 85(1);</a:t>
                      </a:r>
                      <a:r>
                        <a:rPr lang="en-IN" sz="2000" b="0" u="none" baseline="0" dirty="0"/>
                        <a:t> or </a:t>
                      </a:r>
                    </a:p>
                    <a:p>
                      <a:pPr marL="285750" indent="-285750" algn="l">
                        <a:buFont typeface="Arial" panose="020B0604020202020204" pitchFamily="34" charset="0"/>
                        <a:buChar char="•"/>
                      </a:pPr>
                      <a:r>
                        <a:rPr lang="en-IN" sz="2000" b="0" u="none" baseline="0" dirty="0"/>
                        <a:t>Who acquires possession of, or deals with any goods which he knows or has reason to believe are liable to confiscation;</a:t>
                      </a:r>
                    </a:p>
                    <a:p>
                      <a:pPr marL="285750" indent="-285750" algn="l">
                        <a:buFont typeface="Arial" panose="020B0604020202020204" pitchFamily="34" charset="0"/>
                        <a:buChar char="•"/>
                      </a:pPr>
                      <a:r>
                        <a:rPr lang="en-IN" sz="2000" b="0" u="none" baseline="0" dirty="0"/>
                        <a:t>Receives any supply of services in contravention</a:t>
                      </a:r>
                    </a:p>
                    <a:p>
                      <a:pPr marL="285750" indent="-285750" algn="l">
                        <a:buFont typeface="Arial" panose="020B0604020202020204" pitchFamily="34" charset="0"/>
                        <a:buChar char="•"/>
                      </a:pPr>
                      <a:r>
                        <a:rPr lang="en-IN" sz="2000" b="0" u="none" baseline="0" dirty="0"/>
                        <a:t>Fails to appear before GST officer to honour the summons;</a:t>
                      </a:r>
                    </a:p>
                    <a:p>
                      <a:pPr marL="285750" indent="-285750" algn="l">
                        <a:buFont typeface="Arial" panose="020B0604020202020204" pitchFamily="34" charset="0"/>
                        <a:buChar char="•"/>
                      </a:pPr>
                      <a:r>
                        <a:rPr lang="en-IN" sz="2000" b="0" u="none" baseline="0" dirty="0"/>
                        <a:t>Fails to issue invoice or record it</a:t>
                      </a:r>
                      <a:endParaRPr lang="en-IN" sz="2000" dirty="0"/>
                    </a:p>
                  </a:txBody>
                  <a:tcPr>
                    <a:solidFill>
                      <a:schemeClr val="bg2">
                        <a:lumMod val="90000"/>
                      </a:schemeClr>
                    </a:solidFill>
                  </a:tcPr>
                </a:tc>
                <a:tc>
                  <a:txBody>
                    <a:bodyPr/>
                    <a:lstStyle/>
                    <a:p>
                      <a:pPr marL="0" indent="0" algn="just">
                        <a:buFont typeface="+mj-lt"/>
                        <a:buNone/>
                      </a:pPr>
                      <a:r>
                        <a:rPr lang="en-IN" sz="2000" b="1" u="sng" dirty="0"/>
                        <a:t>Rs.</a:t>
                      </a:r>
                      <a:r>
                        <a:rPr lang="en-IN" sz="2000" b="1" u="sng" baseline="0" dirty="0"/>
                        <a:t> 25,000/-</a:t>
                      </a:r>
                      <a:endParaRPr lang="en-IN" sz="2000" b="1" u="sng" dirty="0"/>
                    </a:p>
                  </a:txBody>
                  <a:tcPr anchor="ctr">
                    <a:solidFill>
                      <a:schemeClr val="bg2">
                        <a:lumMod val="90000"/>
                      </a:schemeClr>
                    </a:solidFill>
                  </a:tcPr>
                </a:tc>
                <a:extLst>
                  <a:ext uri="{0D108BD9-81ED-4DB2-BD59-A6C34878D82A}">
                    <a16:rowId xmlns:a16="http://schemas.microsoft.com/office/drawing/2014/main" val="1079219011"/>
                  </a:ext>
                </a:extLst>
              </a:tr>
            </a:tbl>
          </a:graphicData>
        </a:graphic>
      </p:graphicFrame>
    </p:spTree>
    <p:extLst>
      <p:ext uri="{BB962C8B-B14F-4D97-AF65-F5344CB8AC3E}">
        <p14:creationId xmlns:p14="http://schemas.microsoft.com/office/powerpoint/2010/main" val="1882637815"/>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effectLst>
                  <a:outerShdw blurRad="38100" dist="38100" dir="2700000" algn="tl">
                    <a:srgbClr val="000000">
                      <a:alpha val="43137"/>
                    </a:srgbClr>
                  </a:outerShdw>
                </a:effectLst>
              </a:rPr>
              <a:t>General Discipline related to Penalty </a:t>
            </a:r>
            <a:r>
              <a:rPr lang="en-IN" sz="3200" dirty="0"/>
              <a:t>: Sec 87</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a:xfrm>
            <a:off x="0" y="6582093"/>
            <a:ext cx="3859212" cy="304800"/>
          </a:xfrm>
        </p:spPr>
        <p:txBody>
          <a:bodyPr/>
          <a:lstStyle/>
          <a:p>
            <a:pPr>
              <a:defRPr/>
            </a:pPr>
            <a:r>
              <a:rPr lang="en-IN" dirty="0"/>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166</a:t>
            </a:fld>
            <a:endParaRPr lang="en-IN" altLang="en-US">
              <a:solidFill>
                <a:schemeClr val="bg1"/>
              </a:solidFill>
            </a:endParaRPr>
          </a:p>
        </p:txBody>
      </p:sp>
      <p:sp>
        <p:nvSpPr>
          <p:cNvPr id="4" name="Content Placeholder 3"/>
          <p:cNvSpPr>
            <a:spLocks noGrp="1"/>
          </p:cNvSpPr>
          <p:nvPr>
            <p:ph idx="1"/>
          </p:nvPr>
        </p:nvSpPr>
        <p:spPr>
          <a:xfrm>
            <a:off x="457201" y="1494992"/>
            <a:ext cx="11139054" cy="4905808"/>
          </a:xfrm>
        </p:spPr>
        <p:txBody>
          <a:bodyPr/>
          <a:lstStyle/>
          <a:p>
            <a:r>
              <a:rPr lang="en-IN" dirty="0"/>
              <a:t>No Penalty for minor breach/mistake where the tax involved is less than Rs. 5,000/- and are easily rectifiable.</a:t>
            </a:r>
          </a:p>
          <a:p>
            <a:endParaRPr lang="en-IN" dirty="0"/>
          </a:p>
          <a:p>
            <a:r>
              <a:rPr lang="en-IN" dirty="0"/>
              <a:t>No penalty will be imposed without issuing SCN or giving personal hearing</a:t>
            </a:r>
            <a:endParaRPr lang="en-US" dirty="0"/>
          </a:p>
          <a:p>
            <a:endParaRPr lang="en-IN" dirty="0"/>
          </a:p>
          <a:p>
            <a:r>
              <a:rPr lang="en-IN" dirty="0"/>
              <a:t>Penalty cannot be levied suo-moto on contravention. Reasonable explanation needs to be provided by the Officer</a:t>
            </a:r>
          </a:p>
          <a:p>
            <a:endParaRPr lang="en-IN" dirty="0"/>
          </a:p>
          <a:p>
            <a:r>
              <a:rPr lang="en-IN" dirty="0"/>
              <a:t>For voluntary disclosure of non-payment of tax – consideration while levying penalty</a:t>
            </a:r>
          </a:p>
          <a:p>
            <a:endParaRPr lang="en-IN" u="sng" dirty="0"/>
          </a:p>
          <a:p>
            <a:r>
              <a:rPr lang="en-IN" u="sng" dirty="0"/>
              <a:t>S-87 will not apply, where the penalty is expressly prescribed under the Act as either a fixed sum or expressed as a fixed percentage</a:t>
            </a:r>
            <a:endParaRPr lang="en-US" dirty="0"/>
          </a:p>
          <a:p>
            <a:endParaRPr lang="en-US" dirty="0"/>
          </a:p>
          <a:p>
            <a:endParaRPr lang="en-US" dirty="0"/>
          </a:p>
          <a:p>
            <a:endParaRPr lang="en-US" dirty="0"/>
          </a:p>
          <a:p>
            <a:endParaRPr lang="en-IN" dirty="0"/>
          </a:p>
        </p:txBody>
      </p:sp>
    </p:spTree>
    <p:extLst>
      <p:ext uri="{BB962C8B-B14F-4D97-AF65-F5344CB8AC3E}">
        <p14:creationId xmlns:p14="http://schemas.microsoft.com/office/powerpoint/2010/main" val="27498143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396595"/>
            <a:ext cx="8761413" cy="827087"/>
          </a:xfrm>
        </p:spPr>
        <p:txBody>
          <a:bodyPr rtlCol="0">
            <a:noAutofit/>
          </a:bodyPr>
          <a:lstStyle/>
          <a:p>
            <a:pPr eaLnBrk="1" fontAlgn="auto" hangingPunct="1">
              <a:spcAft>
                <a:spcPts val="0"/>
              </a:spcAft>
              <a:defRPr/>
            </a:pPr>
            <a:r>
              <a:rPr lang="en-IN" sz="3000" dirty="0">
                <a:effectLst>
                  <a:outerShdw blurRad="38100" dist="38100" dir="2700000" algn="tl">
                    <a:srgbClr val="000000">
                      <a:alpha val="43137"/>
                    </a:srgbClr>
                  </a:outerShdw>
                </a:effectLst>
              </a:rPr>
              <a:t>Detention, seizure and confiscation of goods and/ or conveyances: Section 89 &amp; 90</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a:xfrm>
            <a:off x="0" y="6582093"/>
            <a:ext cx="3859212" cy="304800"/>
          </a:xfrm>
        </p:spPr>
        <p:txBody>
          <a:bodyPr/>
          <a:lstStyle/>
          <a:p>
            <a:pPr>
              <a:defRPr/>
            </a:pPr>
            <a:r>
              <a:rPr lang="en-IN" dirty="0"/>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167</a:t>
            </a:fld>
            <a:endParaRPr lang="en-IN" altLang="en-US">
              <a:solidFill>
                <a:schemeClr val="bg1"/>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366112765"/>
              </p:ext>
            </p:extLst>
          </p:nvPr>
        </p:nvGraphicFramePr>
        <p:xfrm>
          <a:off x="322729" y="1319118"/>
          <a:ext cx="11470341" cy="5120188"/>
        </p:xfrm>
        <a:graphic>
          <a:graphicData uri="http://schemas.openxmlformats.org/drawingml/2006/table">
            <a:tbl>
              <a:tblPr firstRow="1" bandRow="1">
                <a:tableStyleId>{073A0DAA-6AF3-43AB-8588-CEC1D06C72B9}</a:tableStyleId>
              </a:tblPr>
              <a:tblGrid>
                <a:gridCol w="623342">
                  <a:extLst>
                    <a:ext uri="{9D8B030D-6E8A-4147-A177-3AD203B41FA5}">
                      <a16:colId xmlns:a16="http://schemas.microsoft.com/office/drawing/2014/main" val="149191616"/>
                    </a:ext>
                  </a:extLst>
                </a:gridCol>
                <a:gridCol w="5871588">
                  <a:extLst>
                    <a:ext uri="{9D8B030D-6E8A-4147-A177-3AD203B41FA5}">
                      <a16:colId xmlns:a16="http://schemas.microsoft.com/office/drawing/2014/main" val="797263946"/>
                    </a:ext>
                  </a:extLst>
                </a:gridCol>
                <a:gridCol w="4975411">
                  <a:extLst>
                    <a:ext uri="{9D8B030D-6E8A-4147-A177-3AD203B41FA5}">
                      <a16:colId xmlns:a16="http://schemas.microsoft.com/office/drawing/2014/main" val="1457827802"/>
                    </a:ext>
                  </a:extLst>
                </a:gridCol>
              </a:tblGrid>
              <a:tr h="679019">
                <a:tc>
                  <a:txBody>
                    <a:bodyPr/>
                    <a:lstStyle/>
                    <a:p>
                      <a:r>
                        <a:rPr lang="en-IN" dirty="0"/>
                        <a:t>Sec No.</a:t>
                      </a:r>
                    </a:p>
                  </a:txBody>
                  <a:tcPr>
                    <a:solidFill>
                      <a:schemeClr val="tx2"/>
                    </a:solidFill>
                  </a:tcPr>
                </a:tc>
                <a:tc>
                  <a:txBody>
                    <a:bodyPr/>
                    <a:lstStyle/>
                    <a:p>
                      <a:r>
                        <a:rPr lang="en-IN" dirty="0"/>
                        <a:t>Nature of Offence</a:t>
                      </a:r>
                    </a:p>
                  </a:txBody>
                  <a:tcPr>
                    <a:solidFill>
                      <a:schemeClr val="tx2"/>
                    </a:solidFill>
                  </a:tcPr>
                </a:tc>
                <a:tc>
                  <a:txBody>
                    <a:bodyPr/>
                    <a:lstStyle/>
                    <a:p>
                      <a:r>
                        <a:rPr lang="en-IN" dirty="0"/>
                        <a:t>Repercussion</a:t>
                      </a:r>
                    </a:p>
                  </a:txBody>
                  <a:tcPr>
                    <a:solidFill>
                      <a:schemeClr val="tx2"/>
                    </a:solidFill>
                  </a:tcPr>
                </a:tc>
                <a:extLst>
                  <a:ext uri="{0D108BD9-81ED-4DB2-BD59-A6C34878D82A}">
                    <a16:rowId xmlns:a16="http://schemas.microsoft.com/office/drawing/2014/main" val="4130650275"/>
                  </a:ext>
                </a:extLst>
              </a:tr>
              <a:tr h="1807380">
                <a:tc>
                  <a:txBody>
                    <a:bodyPr/>
                    <a:lstStyle/>
                    <a:p>
                      <a:r>
                        <a:rPr lang="en-IN" b="1" dirty="0"/>
                        <a:t>89</a:t>
                      </a:r>
                    </a:p>
                  </a:txBody>
                  <a:tcPr/>
                </a:tc>
                <a:tc>
                  <a:txBody>
                    <a:bodyPr/>
                    <a:lstStyle/>
                    <a:p>
                      <a:pPr marL="0" indent="0" algn="just">
                        <a:buFont typeface="+mj-lt"/>
                        <a:buNone/>
                      </a:pPr>
                      <a:r>
                        <a:rPr lang="en-IN" sz="1800" baseline="0" dirty="0"/>
                        <a:t>Applicable to any person who:</a:t>
                      </a:r>
                    </a:p>
                    <a:p>
                      <a:pPr marL="342900" indent="-342900" algn="just">
                        <a:buFont typeface="Arial" panose="020B0604020202020204" pitchFamily="34" charset="0"/>
                        <a:buChar char="•"/>
                      </a:pPr>
                      <a:r>
                        <a:rPr lang="en-IN" sz="1800" baseline="0" dirty="0"/>
                        <a:t>Transports or stores any goods while in transit in violation of provision of Act; or</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800" u="none" dirty="0"/>
                        <a:t>Detention/ seizure of goods and conveyance used for transport of goods. Can</a:t>
                      </a:r>
                      <a:r>
                        <a:rPr lang="en-IN" sz="1800" u="none" baseline="0" dirty="0"/>
                        <a:t> be released on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1800" u="none" baseline="0" dirty="0"/>
                        <a:t>payment of tax and penalty(100% of tax) where owner comes forward </a:t>
                      </a:r>
                      <a:r>
                        <a:rPr lang="en-IN" sz="1800" b="1" u="none" baseline="0" dirty="0"/>
                        <a:t>OR</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1800" b="0" u="none" baseline="0" dirty="0"/>
                        <a:t>In all other cases, Payment of tax and penalty (50% of value of goods-tax paid) </a:t>
                      </a:r>
                    </a:p>
                  </a:txBody>
                  <a:tcPr/>
                </a:tc>
                <a:extLst>
                  <a:ext uri="{0D108BD9-81ED-4DB2-BD59-A6C34878D82A}">
                    <a16:rowId xmlns:a16="http://schemas.microsoft.com/office/drawing/2014/main" val="3842241138"/>
                  </a:ext>
                </a:extLst>
              </a:tr>
              <a:tr h="2633789">
                <a:tc>
                  <a:txBody>
                    <a:bodyPr/>
                    <a:lstStyle/>
                    <a:p>
                      <a:r>
                        <a:rPr lang="en-IN" b="1" dirty="0"/>
                        <a:t>90</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800" dirty="0"/>
                        <a:t>Applicable to any person who:</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t>Supplies/receives goods in contravention of any of the provisions of this Act leading to evasion of tax; </a:t>
                      </a:r>
                      <a:r>
                        <a:rPr lang="en-GB" sz="1800" b="1" dirty="0"/>
                        <a:t>OR</a:t>
                      </a:r>
                      <a:r>
                        <a:rPr lang="en-GB" sz="1800" b="1" baseline="0" dirty="0"/>
                        <a:t> </a:t>
                      </a:r>
                      <a:r>
                        <a:rPr lang="en-GB" sz="1800" dirty="0"/>
                        <a:t>does not account for any goods on which he is liable to pay tax</a:t>
                      </a:r>
                      <a:r>
                        <a:rPr lang="en-GB" sz="1800" baseline="0" dirty="0"/>
                        <a:t> </a:t>
                      </a:r>
                      <a:r>
                        <a:rPr lang="en-GB" sz="1800" b="1" baseline="0" dirty="0"/>
                        <a:t>OR </a:t>
                      </a:r>
                      <a:r>
                        <a:rPr lang="en-GB" sz="1800" dirty="0"/>
                        <a:t>supplies</a:t>
                      </a:r>
                      <a:r>
                        <a:rPr lang="en-GB" sz="1800" baseline="0" dirty="0"/>
                        <a:t> goods liable to tax without having applied for the registration </a:t>
                      </a:r>
                      <a:r>
                        <a:rPr lang="en-GB" sz="1800" b="1" baseline="0" dirty="0"/>
                        <a:t>OR </a:t>
                      </a:r>
                      <a:r>
                        <a:rPr lang="en-GB" sz="1800" dirty="0"/>
                        <a:t>contravenes provisions of this Act with intent to evade payment of tax </a:t>
                      </a:r>
                      <a:r>
                        <a:rPr lang="en-GB" sz="1800" b="1" dirty="0"/>
                        <a:t>OR</a:t>
                      </a:r>
                      <a:r>
                        <a:rPr lang="en-GB" sz="1800" b="1" baseline="0" dirty="0"/>
                        <a:t> </a:t>
                      </a:r>
                      <a:r>
                        <a:rPr lang="en-GB" sz="1800" b="0" baseline="0" dirty="0"/>
                        <a:t>uses conveyance as means of transport for carriage of taxable goods in contravention of this Act</a:t>
                      </a:r>
                      <a:endParaRPr lang="en-IN" sz="1800" dirty="0"/>
                    </a:p>
                  </a:txBody>
                  <a:tcPr/>
                </a:tc>
                <a:tc>
                  <a:txBody>
                    <a:bodyPr/>
                    <a:lstStyle/>
                    <a:p>
                      <a:pPr marL="0" indent="0">
                        <a:buFont typeface="Arial" panose="020B0604020202020204" pitchFamily="34" charset="0"/>
                        <a:buNone/>
                      </a:pPr>
                      <a:r>
                        <a:rPr lang="en-GB" dirty="0"/>
                        <a:t>All such goods and/ or conveyance shall be liable to confiscation and the person shall be liable to penalty under section 85</a:t>
                      </a:r>
                    </a:p>
                    <a:p>
                      <a:pPr marL="0" indent="0">
                        <a:buFont typeface="Arial" panose="020B0604020202020204" pitchFamily="34" charset="0"/>
                        <a:buNone/>
                      </a:pPr>
                      <a:endParaRPr lang="en-GB" dirty="0"/>
                    </a:p>
                    <a:p>
                      <a:pPr marL="0" indent="0">
                        <a:buFont typeface="Arial" panose="020B0604020202020204" pitchFamily="34" charset="0"/>
                        <a:buNone/>
                      </a:pPr>
                      <a:r>
                        <a:rPr lang="en-IN" dirty="0"/>
                        <a:t>Option to pay fine in lieu of confiscation </a:t>
                      </a:r>
                    </a:p>
                  </a:txBody>
                  <a:tcPr/>
                </a:tc>
                <a:extLst>
                  <a:ext uri="{0D108BD9-81ED-4DB2-BD59-A6C34878D82A}">
                    <a16:rowId xmlns:a16="http://schemas.microsoft.com/office/drawing/2014/main" val="1958362890"/>
                  </a:ext>
                </a:extLst>
              </a:tr>
            </a:tbl>
          </a:graphicData>
        </a:graphic>
      </p:graphicFrame>
    </p:spTree>
    <p:extLst>
      <p:ext uri="{BB962C8B-B14F-4D97-AF65-F5344CB8AC3E}">
        <p14:creationId xmlns:p14="http://schemas.microsoft.com/office/powerpoint/2010/main" val="3580109824"/>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IN"/>
              <a:t>© Indirect Taxes Committee, ICAI</a:t>
            </a:r>
          </a:p>
        </p:txBody>
      </p:sp>
      <p:sp>
        <p:nvSpPr>
          <p:cNvPr id="7373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CCFF1EC4-4B82-4601-96C3-8ED6FC7CBDBB}" type="slidenum">
              <a:rPr lang="en-IN" altLang="en-US">
                <a:solidFill>
                  <a:schemeClr val="bg1"/>
                </a:solidFill>
              </a:rPr>
              <a:pPr>
                <a:spcBef>
                  <a:spcPct val="0"/>
                </a:spcBef>
                <a:buClrTx/>
                <a:buSzTx/>
                <a:buFontTx/>
                <a:buNone/>
              </a:pPr>
              <a:t>168</a:t>
            </a:fld>
            <a:endParaRPr lang="en-IN" altLang="en-US">
              <a:solidFill>
                <a:schemeClr val="bg1"/>
              </a:solidFill>
            </a:endParaRPr>
          </a:p>
        </p:txBody>
      </p:sp>
      <p:sp>
        <p:nvSpPr>
          <p:cNvPr id="5" name="Rectangle 4"/>
          <p:cNvSpPr/>
          <p:nvPr/>
        </p:nvSpPr>
        <p:spPr>
          <a:xfrm>
            <a:off x="1607128" y="2474752"/>
            <a:ext cx="7809202" cy="1446550"/>
          </a:xfrm>
          <a:prstGeom prst="rect">
            <a:avLst/>
          </a:prstGeom>
        </p:spPr>
        <p:txBody>
          <a:bodyPr wrap="square" anchor="ctr">
            <a:spAutoFit/>
          </a:bodyPr>
          <a:lstStyle/>
          <a:p>
            <a:pPr algn="ctr">
              <a:defRPr/>
            </a:pPr>
            <a: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t>Prosecution and Compounding of Offences</a:t>
            </a:r>
          </a:p>
        </p:txBody>
      </p:sp>
    </p:spTree>
    <p:extLst>
      <p:ext uri="{BB962C8B-B14F-4D97-AF65-F5344CB8AC3E}">
        <p14:creationId xmlns:p14="http://schemas.microsoft.com/office/powerpoint/2010/main" val="31073858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9136063" cy="827087"/>
          </a:xfrm>
        </p:spPr>
        <p:txBody>
          <a:bodyPr rtlCol="0">
            <a:noAutofit/>
          </a:bodyPr>
          <a:lstStyle/>
          <a:p>
            <a:pPr eaLnBrk="1" fontAlgn="auto" hangingPunct="1">
              <a:spcAft>
                <a:spcPts val="0"/>
              </a:spcAft>
              <a:defRPr/>
            </a:pPr>
            <a:r>
              <a:rPr lang="en-IN" sz="3200" dirty="0">
                <a:effectLst>
                  <a:outerShdw blurRad="38100" dist="38100" dir="2700000" algn="tl">
                    <a:srgbClr val="000000">
                      <a:alpha val="43137"/>
                    </a:srgbClr>
                  </a:outerShdw>
                </a:effectLst>
              </a:rPr>
              <a:t>Prosecution &amp; Compounding of Offences </a:t>
            </a:r>
            <a:r>
              <a:rPr lang="en-IN" sz="3200" dirty="0"/>
              <a:t>: Sec 92</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a:xfrm>
            <a:off x="0" y="6582093"/>
            <a:ext cx="3859212" cy="304800"/>
          </a:xfrm>
        </p:spPr>
        <p:txBody>
          <a:bodyPr/>
          <a:lstStyle/>
          <a:p>
            <a:pPr>
              <a:defRPr/>
            </a:pPr>
            <a:r>
              <a:rPr lang="en-IN" dirty="0"/>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169</a:t>
            </a:fld>
            <a:endParaRPr lang="en-IN" altLang="en-US">
              <a:solidFill>
                <a:schemeClr val="bg1"/>
              </a:solidFill>
            </a:endParaRPr>
          </a:p>
        </p:txBody>
      </p:sp>
      <p:graphicFrame>
        <p:nvGraphicFramePr>
          <p:cNvPr id="7" name="Content Placeholder 5"/>
          <p:cNvGraphicFramePr>
            <a:graphicFrameLocks/>
          </p:cNvGraphicFramePr>
          <p:nvPr>
            <p:extLst>
              <p:ext uri="{D42A27DB-BD31-4B8C-83A1-F6EECF244321}">
                <p14:modId xmlns:p14="http://schemas.microsoft.com/office/powerpoint/2010/main" val="2901575280"/>
              </p:ext>
            </p:extLst>
          </p:nvPr>
        </p:nvGraphicFramePr>
        <p:xfrm>
          <a:off x="511098" y="1297360"/>
          <a:ext cx="11090564" cy="20835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Content Placeholder 4"/>
          <p:cNvGraphicFramePr>
            <a:graphicFrameLocks/>
          </p:cNvGraphicFramePr>
          <p:nvPr>
            <p:extLst>
              <p:ext uri="{D42A27DB-BD31-4B8C-83A1-F6EECF244321}">
                <p14:modId xmlns:p14="http://schemas.microsoft.com/office/powerpoint/2010/main" val="185114792"/>
              </p:ext>
            </p:extLst>
          </p:nvPr>
        </p:nvGraphicFramePr>
        <p:xfrm>
          <a:off x="533401" y="3433323"/>
          <a:ext cx="6808694" cy="3148770"/>
        </p:xfrm>
        <a:graphic>
          <a:graphicData uri="http://schemas.openxmlformats.org/drawingml/2006/table">
            <a:tbl>
              <a:tblPr firstRow="1" bandRow="1">
                <a:tableStyleId>{073A0DAA-6AF3-43AB-8588-CEC1D06C72B9}</a:tableStyleId>
              </a:tblPr>
              <a:tblGrid>
                <a:gridCol w="4347882">
                  <a:extLst>
                    <a:ext uri="{9D8B030D-6E8A-4147-A177-3AD203B41FA5}">
                      <a16:colId xmlns:a16="http://schemas.microsoft.com/office/drawing/2014/main" val="1260561710"/>
                    </a:ext>
                  </a:extLst>
                </a:gridCol>
                <a:gridCol w="2460812">
                  <a:extLst>
                    <a:ext uri="{9D8B030D-6E8A-4147-A177-3AD203B41FA5}">
                      <a16:colId xmlns:a16="http://schemas.microsoft.com/office/drawing/2014/main" val="1557005399"/>
                    </a:ext>
                  </a:extLst>
                </a:gridCol>
              </a:tblGrid>
              <a:tr h="64008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800" dirty="0">
                          <a:effectLst>
                            <a:outerShdw blurRad="38100" dist="38100" dir="2700000" algn="tl">
                              <a:srgbClr val="000000">
                                <a:alpha val="43137"/>
                              </a:srgbClr>
                            </a:outerShdw>
                          </a:effectLst>
                        </a:rPr>
                        <a:t>Amount of Tax Evaded</a:t>
                      </a:r>
                    </a:p>
                  </a:txBody>
                  <a:tcPr>
                    <a:solidFill>
                      <a:schemeClr val="tx2"/>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800" dirty="0">
                          <a:effectLst>
                            <a:outerShdw blurRad="38100" dist="38100" dir="2700000" algn="tl">
                              <a:srgbClr val="000000">
                                <a:alpha val="43137"/>
                              </a:srgbClr>
                            </a:outerShdw>
                          </a:effectLst>
                        </a:rPr>
                        <a:t>Period of Maximum Imprisonment &amp; Fine</a:t>
                      </a:r>
                    </a:p>
                  </a:txBody>
                  <a:tcPr>
                    <a:solidFill>
                      <a:schemeClr val="tx2"/>
                    </a:solidFill>
                  </a:tcPr>
                </a:tc>
                <a:extLst>
                  <a:ext uri="{0D108BD9-81ED-4DB2-BD59-A6C34878D82A}">
                    <a16:rowId xmlns:a16="http://schemas.microsoft.com/office/drawing/2014/main" val="3522975191"/>
                  </a:ext>
                </a:extLst>
              </a:tr>
              <a:tr h="438136">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N" sz="1800" dirty="0"/>
                        <a:t>Exceeding Rs. 250 Lakhs </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800" dirty="0"/>
                        <a:t>5 Yrs. and Fine</a:t>
                      </a:r>
                    </a:p>
                  </a:txBody>
                  <a:tcPr/>
                </a:tc>
                <a:extLst>
                  <a:ext uri="{0D108BD9-81ED-4DB2-BD59-A6C34878D82A}">
                    <a16:rowId xmlns:a16="http://schemas.microsoft.com/office/drawing/2014/main" val="3700871601"/>
                  </a:ext>
                </a:extLst>
              </a:tr>
              <a:tr h="640080">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N" sz="1800" dirty="0"/>
                        <a:t>Exceeding Rs. 100 Lakhs upto Rs. 250 Lakhs</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800" dirty="0"/>
                        <a:t>3 Yrs. and Fine</a:t>
                      </a:r>
                    </a:p>
                  </a:txBody>
                  <a:tcPr/>
                </a:tc>
                <a:extLst>
                  <a:ext uri="{0D108BD9-81ED-4DB2-BD59-A6C34878D82A}">
                    <a16:rowId xmlns:a16="http://schemas.microsoft.com/office/drawing/2014/main" val="2328658528"/>
                  </a:ext>
                </a:extLst>
              </a:tr>
              <a:tr h="424634">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N" sz="1800" dirty="0"/>
                        <a:t>Exceeding Rs. 50 Lakhs upto Rs. 100 Lakhs</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800" dirty="0"/>
                        <a:t>1 Yr. and Fine</a:t>
                      </a:r>
                    </a:p>
                  </a:txBody>
                  <a:tcPr/>
                </a:tc>
                <a:extLst>
                  <a:ext uri="{0D108BD9-81ED-4DB2-BD59-A6C34878D82A}">
                    <a16:rowId xmlns:a16="http://schemas.microsoft.com/office/drawing/2014/main" val="847175741"/>
                  </a:ext>
                </a:extLst>
              </a:tr>
              <a:tr h="640080">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N" sz="1800" dirty="0"/>
                        <a:t>Commits/</a:t>
                      </a:r>
                      <a:r>
                        <a:rPr lang="en-IN" sz="1800" baseline="0" dirty="0"/>
                        <a:t> abets in the commission of certain specified offences </a:t>
                      </a:r>
                      <a:endParaRPr lang="en-IN" sz="1800"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800" dirty="0"/>
                        <a:t>Imprisonment</a:t>
                      </a:r>
                      <a:r>
                        <a:rPr lang="en-IN" sz="1800" baseline="0" dirty="0"/>
                        <a:t> up to 6 months and/ or fine</a:t>
                      </a:r>
                      <a:endParaRPr lang="en-IN" sz="1800" dirty="0"/>
                    </a:p>
                  </a:txBody>
                  <a:tcPr/>
                </a:tc>
                <a:extLst>
                  <a:ext uri="{0D108BD9-81ED-4DB2-BD59-A6C34878D82A}">
                    <a16:rowId xmlns:a16="http://schemas.microsoft.com/office/drawing/2014/main" val="10004"/>
                  </a:ext>
                </a:extLst>
              </a:tr>
              <a:tr h="365760">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N" sz="1800" dirty="0"/>
                        <a:t>In</a:t>
                      </a:r>
                      <a:r>
                        <a:rPr lang="en-IN" sz="1800" baseline="0" dirty="0"/>
                        <a:t> case of repetition of Offence</a:t>
                      </a:r>
                      <a:endParaRPr lang="en-IN" sz="1800"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1800" dirty="0"/>
                        <a:t>5 Yrs. and Fine</a:t>
                      </a:r>
                    </a:p>
                  </a:txBody>
                  <a:tcPr/>
                </a:tc>
                <a:extLst>
                  <a:ext uri="{0D108BD9-81ED-4DB2-BD59-A6C34878D82A}">
                    <a16:rowId xmlns:a16="http://schemas.microsoft.com/office/drawing/2014/main" val="2846232069"/>
                  </a:ext>
                </a:extLst>
              </a:tr>
            </a:tbl>
          </a:graphicData>
        </a:graphic>
      </p:graphicFrame>
      <p:graphicFrame>
        <p:nvGraphicFramePr>
          <p:cNvPr id="11" name="Content Placeholder 6"/>
          <p:cNvGraphicFramePr>
            <a:graphicFrameLocks/>
          </p:cNvGraphicFramePr>
          <p:nvPr>
            <p:extLst>
              <p:ext uri="{D42A27DB-BD31-4B8C-83A1-F6EECF244321}">
                <p14:modId xmlns:p14="http://schemas.microsoft.com/office/powerpoint/2010/main" val="4100406742"/>
              </p:ext>
            </p:extLst>
          </p:nvPr>
        </p:nvGraphicFramePr>
        <p:xfrm>
          <a:off x="7230037" y="3620366"/>
          <a:ext cx="4689763" cy="268630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780383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graphicEl>
                                              <a:dgm id="{FE5C6AF8-AAEF-40F4-B860-5413A2116B0D}"/>
                                            </p:graphicEl>
                                          </p:spTgt>
                                        </p:tgtEl>
                                        <p:attrNameLst>
                                          <p:attrName>style.visibility</p:attrName>
                                        </p:attrNameLst>
                                      </p:cBhvr>
                                      <p:to>
                                        <p:strVal val="visible"/>
                                      </p:to>
                                    </p:set>
                                    <p:animEffect transition="in" filter="fade">
                                      <p:cBhvr>
                                        <p:cTn id="12" dur="500"/>
                                        <p:tgtEl>
                                          <p:spTgt spid="11">
                                            <p:graphicEl>
                                              <a:dgm id="{FE5C6AF8-AAEF-40F4-B860-5413A2116B0D}"/>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graphicEl>
                                              <a:dgm id="{7D761F92-F852-4756-A762-0450073E40AC}"/>
                                            </p:graphicEl>
                                          </p:spTgt>
                                        </p:tgtEl>
                                        <p:attrNameLst>
                                          <p:attrName>style.visibility</p:attrName>
                                        </p:attrNameLst>
                                      </p:cBhvr>
                                      <p:to>
                                        <p:strVal val="visible"/>
                                      </p:to>
                                    </p:set>
                                    <p:animEffect transition="in" filter="fade">
                                      <p:cBhvr>
                                        <p:cTn id="17" dur="500"/>
                                        <p:tgtEl>
                                          <p:spTgt spid="11">
                                            <p:graphicEl>
                                              <a:dgm id="{7D761F92-F852-4756-A762-0450073E40A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11" grpId="0">
        <p:bldSub>
          <a:bldDgm bld="one"/>
        </p:bldSub>
      </p:bldGraphic>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9136063" cy="827087"/>
          </a:xfrm>
        </p:spPr>
        <p:txBody>
          <a:bodyPr rtlCol="0">
            <a:noAutofit/>
          </a:bodyPr>
          <a:lstStyle/>
          <a:p>
            <a:pPr eaLnBrk="1" fontAlgn="auto" hangingPunct="1">
              <a:spcAft>
                <a:spcPts val="0"/>
              </a:spcAft>
              <a:defRPr/>
            </a:pPr>
            <a:r>
              <a:rPr lang="en-IN" sz="3200" dirty="0">
                <a:effectLst>
                  <a:outerShdw blurRad="38100" dist="38100" dir="2700000" algn="tl">
                    <a:srgbClr val="000000">
                      <a:alpha val="43137"/>
                    </a:srgbClr>
                  </a:outerShdw>
                </a:effectLst>
              </a:rPr>
              <a:t>Prosecution &amp; Compounding of Offences </a:t>
            </a:r>
            <a:r>
              <a:rPr lang="en-IN" sz="3200" dirty="0"/>
              <a:t>: : Sec 93, 94, 95 &amp; 96</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a:xfrm>
            <a:off x="0" y="6582093"/>
            <a:ext cx="3859212" cy="304800"/>
          </a:xfrm>
        </p:spPr>
        <p:txBody>
          <a:bodyPr/>
          <a:lstStyle/>
          <a:p>
            <a:pPr>
              <a:defRPr/>
            </a:pPr>
            <a:r>
              <a:rPr lang="en-IN" dirty="0"/>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170</a:t>
            </a:fld>
            <a:endParaRPr lang="en-IN" altLang="en-US">
              <a:solidFill>
                <a:schemeClr val="bg1"/>
              </a:solidFill>
            </a:endParaRPr>
          </a:p>
        </p:txBody>
      </p:sp>
      <p:sp>
        <p:nvSpPr>
          <p:cNvPr id="8" name="Content Placeholder 3"/>
          <p:cNvSpPr>
            <a:spLocks noGrp="1"/>
          </p:cNvSpPr>
          <p:nvPr>
            <p:ph idx="1"/>
          </p:nvPr>
        </p:nvSpPr>
        <p:spPr>
          <a:xfrm>
            <a:off x="609600" y="1418215"/>
            <a:ext cx="11125200" cy="5072062"/>
          </a:xfrm>
        </p:spPr>
        <p:txBody>
          <a:bodyPr/>
          <a:lstStyle/>
          <a:p>
            <a:pPr algn="just"/>
            <a:r>
              <a:rPr lang="en-IN" dirty="0"/>
              <a:t>Offences under this Act to be tried only before the Court of Judicial Magistrate First Class or above only with prior approval of designated authority. (Sec 93)</a:t>
            </a:r>
          </a:p>
          <a:p>
            <a:r>
              <a:rPr lang="en-IN" dirty="0"/>
              <a:t>Obligation cast on the offender to prove the absence of </a:t>
            </a:r>
            <a:r>
              <a:rPr lang="en-IN" i="1" dirty="0"/>
              <a:t>mens-rea, </a:t>
            </a:r>
            <a:r>
              <a:rPr lang="en-IN" dirty="0"/>
              <a:t>else its implied that offence committed intentionally with guilty mind. (Sec 94)</a:t>
            </a:r>
          </a:p>
          <a:p>
            <a:r>
              <a:rPr lang="en-IN" dirty="0"/>
              <a:t>Statement recorded during the course of investigation or enquiry relevant to prove the truthfulness of the facts when (Sec 95):</a:t>
            </a:r>
          </a:p>
          <a:p>
            <a:pPr marL="720725">
              <a:buFont typeface="Arial" panose="020B0604020202020204" pitchFamily="34" charset="0"/>
              <a:buChar char="•"/>
            </a:pPr>
            <a:r>
              <a:rPr lang="en-IN" dirty="0"/>
              <a:t>Made by person not available during proceedings</a:t>
            </a:r>
          </a:p>
          <a:p>
            <a:pPr marL="720725">
              <a:buFont typeface="Arial" panose="020B0604020202020204" pitchFamily="34" charset="0"/>
              <a:buChar char="•"/>
            </a:pPr>
            <a:r>
              <a:rPr lang="en-IN" dirty="0"/>
              <a:t>court admits that statement as evidence after examining the person making the statement as witness.</a:t>
            </a:r>
            <a:endParaRPr lang="en-US" dirty="0"/>
          </a:p>
          <a:p>
            <a:r>
              <a:rPr lang="en-US" dirty="0"/>
              <a:t>Offence committed by Company : person-in-charge </a:t>
            </a:r>
            <a:r>
              <a:rPr lang="en-IN" dirty="0"/>
              <a:t>such as Director, Secretary, Manager etc., considered guilty and liable for punishment along with company</a:t>
            </a:r>
          </a:p>
          <a:p>
            <a:r>
              <a:rPr lang="en-IN" dirty="0"/>
              <a:t>Offence Committed by Partnership Firm, Limited Liability Partnership, Hindu Undivided Family or Trust : Partner/ Karta of Family/ Managing Trustee of the Trust deemed to be guilty.</a:t>
            </a:r>
            <a:endParaRPr lang="en-US" dirty="0"/>
          </a:p>
          <a:p>
            <a:pPr marL="720725">
              <a:buFont typeface="Arial" panose="020B0604020202020204" pitchFamily="34" charset="0"/>
              <a:buChar char="•"/>
            </a:pPr>
            <a:r>
              <a:rPr lang="en-IN" dirty="0"/>
              <a:t>If proved that person was unaware or took suitable precautions to prevent offence – No punishment</a:t>
            </a:r>
            <a:endParaRPr lang="en-US" dirty="0"/>
          </a:p>
          <a:p>
            <a:endParaRPr lang="en-IN" dirty="0"/>
          </a:p>
          <a:p>
            <a:endParaRPr lang="en-US" dirty="0"/>
          </a:p>
          <a:p>
            <a:endParaRPr lang="en-IN" dirty="0"/>
          </a:p>
        </p:txBody>
      </p:sp>
    </p:spTree>
    <p:extLst>
      <p:ext uri="{BB962C8B-B14F-4D97-AF65-F5344CB8AC3E}">
        <p14:creationId xmlns:p14="http://schemas.microsoft.com/office/powerpoint/2010/main" val="190026525"/>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9136063" cy="827087"/>
          </a:xfrm>
        </p:spPr>
        <p:txBody>
          <a:bodyPr rtlCol="0">
            <a:noAutofit/>
          </a:bodyPr>
          <a:lstStyle/>
          <a:p>
            <a:pPr eaLnBrk="1" fontAlgn="auto" hangingPunct="1">
              <a:spcAft>
                <a:spcPts val="0"/>
              </a:spcAft>
              <a:defRPr/>
            </a:pPr>
            <a:r>
              <a:rPr lang="en-IN" sz="3200" dirty="0">
                <a:effectLst>
                  <a:outerShdw blurRad="38100" dist="38100" dir="2700000" algn="tl">
                    <a:srgbClr val="000000">
                      <a:alpha val="43137"/>
                    </a:srgbClr>
                  </a:outerShdw>
                </a:effectLst>
              </a:rPr>
              <a:t>Compounding of Offences </a:t>
            </a:r>
            <a:r>
              <a:rPr lang="en-IN" sz="3200" dirty="0"/>
              <a:t>: Sec 97</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a:xfrm>
            <a:off x="0" y="6582093"/>
            <a:ext cx="3859212" cy="304800"/>
          </a:xfrm>
        </p:spPr>
        <p:txBody>
          <a:bodyPr/>
          <a:lstStyle/>
          <a:p>
            <a:pPr>
              <a:defRPr/>
            </a:pPr>
            <a:r>
              <a:rPr lang="en-IN" dirty="0"/>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171</a:t>
            </a:fld>
            <a:endParaRPr lang="en-IN" altLang="en-US">
              <a:solidFill>
                <a:schemeClr val="bg1"/>
              </a:solidFill>
            </a:endParaRPr>
          </a:p>
        </p:txBody>
      </p:sp>
      <p:sp>
        <p:nvSpPr>
          <p:cNvPr id="4" name="Content Placeholder 3"/>
          <p:cNvSpPr>
            <a:spLocks noGrp="1"/>
          </p:cNvSpPr>
          <p:nvPr>
            <p:ph idx="1"/>
          </p:nvPr>
        </p:nvSpPr>
        <p:spPr>
          <a:xfrm>
            <a:off x="609600" y="1418215"/>
            <a:ext cx="11125200" cy="5072062"/>
          </a:xfrm>
        </p:spPr>
        <p:txBody>
          <a:bodyPr/>
          <a:lstStyle/>
          <a:p>
            <a:pPr lvl="0"/>
            <a:r>
              <a:rPr lang="en-IN" dirty="0"/>
              <a:t>Compounding is available only one time in respect of certain specified offences</a:t>
            </a:r>
          </a:p>
          <a:p>
            <a:pPr lvl="0" algn="just"/>
            <a:r>
              <a:rPr lang="en-IN" dirty="0"/>
              <a:t>Compounding is not available for the subsequent time in respect of other offences and offences under SGST &amp; IGST, if in the previous compounding case, value of supplies exceeds </a:t>
            </a:r>
            <a:r>
              <a:rPr lang="en-IN" dirty="0" err="1"/>
              <a:t>Rs</a:t>
            </a:r>
            <a:r>
              <a:rPr lang="en-IN" dirty="0"/>
              <a:t>. 1 Crore. </a:t>
            </a:r>
          </a:p>
          <a:p>
            <a:r>
              <a:rPr lang="en-IN" dirty="0"/>
              <a:t>Compounding is not permissible in case the offence is also an offence under Narcotics Act, FEMA or any other law like IPC etc.</a:t>
            </a:r>
          </a:p>
          <a:p>
            <a:r>
              <a:rPr lang="en-IN" dirty="0"/>
              <a:t>A person convicted for an offence under this Act cannot apply for compounding</a:t>
            </a:r>
          </a:p>
          <a:p>
            <a:r>
              <a:rPr lang="en-IN" dirty="0"/>
              <a:t>A person accused of committing certain specified offences cannot apply for compounding</a:t>
            </a:r>
          </a:p>
          <a:p>
            <a:endParaRPr lang="en-IN" dirty="0"/>
          </a:p>
          <a:p>
            <a:r>
              <a:rPr lang="en-IN" dirty="0"/>
              <a:t>Minimum Compounding amount = </a:t>
            </a:r>
            <a:r>
              <a:rPr lang="en-IN" dirty="0" err="1"/>
              <a:t>Rs</a:t>
            </a:r>
            <a:r>
              <a:rPr lang="en-IN" dirty="0"/>
              <a:t>. 10,000/- or 50% of tax involved whichever is higher.</a:t>
            </a:r>
          </a:p>
          <a:p>
            <a:r>
              <a:rPr lang="en-IN" dirty="0"/>
              <a:t>Maximum compounding amount = </a:t>
            </a:r>
            <a:r>
              <a:rPr lang="en-IN" dirty="0" err="1"/>
              <a:t>Rs</a:t>
            </a:r>
            <a:r>
              <a:rPr lang="en-IN" dirty="0"/>
              <a:t>. 30,000/- or 150% of tax whichever is higher</a:t>
            </a:r>
            <a:endParaRPr lang="en-US" dirty="0"/>
          </a:p>
        </p:txBody>
      </p:sp>
    </p:spTree>
    <p:extLst>
      <p:ext uri="{BB962C8B-B14F-4D97-AF65-F5344CB8AC3E}">
        <p14:creationId xmlns:p14="http://schemas.microsoft.com/office/powerpoint/2010/main" val="2178358160"/>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IN"/>
              <a:t>© Indirect Taxes Committee, ICAI</a:t>
            </a:r>
          </a:p>
        </p:txBody>
      </p:sp>
      <p:sp>
        <p:nvSpPr>
          <p:cNvPr id="7373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CCFF1EC4-4B82-4601-96C3-8ED6FC7CBDBB}" type="slidenum">
              <a:rPr lang="en-IN" altLang="en-US">
                <a:solidFill>
                  <a:schemeClr val="bg1"/>
                </a:solidFill>
              </a:rPr>
              <a:pPr>
                <a:spcBef>
                  <a:spcPct val="0"/>
                </a:spcBef>
                <a:buClrTx/>
                <a:buSzTx/>
                <a:buFontTx/>
                <a:buNone/>
              </a:pPr>
              <a:t>172</a:t>
            </a:fld>
            <a:endParaRPr lang="en-IN" altLang="en-US">
              <a:solidFill>
                <a:schemeClr val="bg1"/>
              </a:solidFill>
            </a:endParaRPr>
          </a:p>
        </p:txBody>
      </p:sp>
      <p:sp>
        <p:nvSpPr>
          <p:cNvPr id="5" name="Rectangle 4"/>
          <p:cNvSpPr/>
          <p:nvPr/>
        </p:nvSpPr>
        <p:spPr>
          <a:xfrm>
            <a:off x="2828925" y="2828925"/>
            <a:ext cx="6615113" cy="1446213"/>
          </a:xfrm>
          <a:prstGeom prst="rect">
            <a:avLst/>
          </a:prstGeom>
        </p:spPr>
        <p:txBody>
          <a:bodyPr>
            <a:spAutoFit/>
          </a:bodyPr>
          <a:lstStyle/>
          <a:p>
            <a:pPr algn="ctr">
              <a:defRPr/>
            </a:pPr>
            <a: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t>Advance Ruling</a:t>
            </a:r>
            <a:b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br>
            <a:endPar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endParaRPr>
          </a:p>
        </p:txBody>
      </p:sp>
    </p:spTree>
    <p:extLst>
      <p:ext uri="{BB962C8B-B14F-4D97-AF65-F5344CB8AC3E}">
        <p14:creationId xmlns:p14="http://schemas.microsoft.com/office/powerpoint/2010/main" val="15533015"/>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983663" cy="827087"/>
          </a:xfrm>
        </p:spPr>
        <p:txBody>
          <a:bodyPr rtlCol="0">
            <a:noAutofit/>
          </a:bodyPr>
          <a:lstStyle/>
          <a:p>
            <a:pPr eaLnBrk="1" fontAlgn="auto" hangingPunct="1">
              <a:spcAft>
                <a:spcPts val="0"/>
              </a:spcAft>
              <a:defRPr/>
            </a:pPr>
            <a:r>
              <a:rPr lang="en-IN" sz="3200" dirty="0"/>
              <a:t>Application for Advance ruling – Sec: 113,114 &amp; 116</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475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D6E341DC-BA4F-4482-A0BC-E5B7F27D3F6E}" type="slidenum">
              <a:rPr lang="en-IN" altLang="en-US">
                <a:solidFill>
                  <a:schemeClr val="bg1"/>
                </a:solidFill>
              </a:rPr>
              <a:pPr>
                <a:spcBef>
                  <a:spcPct val="0"/>
                </a:spcBef>
                <a:buClrTx/>
                <a:buSzTx/>
                <a:buFontTx/>
                <a:buNone/>
              </a:pPr>
              <a:t>173</a:t>
            </a:fld>
            <a:endParaRPr lang="en-IN" altLang="en-US">
              <a:solidFill>
                <a:schemeClr val="bg1"/>
              </a:solidFill>
            </a:endParaRPr>
          </a:p>
        </p:txBody>
      </p:sp>
      <p:sp>
        <p:nvSpPr>
          <p:cNvPr id="6" name="Rounded Rectangle 5"/>
          <p:cNvSpPr/>
          <p:nvPr/>
        </p:nvSpPr>
        <p:spPr>
          <a:xfrm>
            <a:off x="4560888" y="1377950"/>
            <a:ext cx="2971800" cy="91440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2000" u="sng" dirty="0">
                <a:solidFill>
                  <a:schemeClr val="tx1"/>
                </a:solidFill>
              </a:rPr>
              <a:t>AAR (Each State)</a:t>
            </a:r>
          </a:p>
          <a:p>
            <a:pPr algn="ctr"/>
            <a:r>
              <a:rPr lang="en-US" sz="2000" dirty="0">
                <a:solidFill>
                  <a:schemeClr val="tx1"/>
                </a:solidFill>
              </a:rPr>
              <a:t>1 CGST      +     1 SGST</a:t>
            </a:r>
          </a:p>
          <a:p>
            <a:pPr algn="ctr"/>
            <a:r>
              <a:rPr lang="en-US" sz="2000" dirty="0">
                <a:solidFill>
                  <a:schemeClr val="tx1"/>
                </a:solidFill>
              </a:rPr>
              <a:t>  Member          Member</a:t>
            </a:r>
          </a:p>
        </p:txBody>
      </p:sp>
      <p:sp>
        <p:nvSpPr>
          <p:cNvPr id="7" name="Rounded Rectangle 6"/>
          <p:cNvSpPr/>
          <p:nvPr/>
        </p:nvSpPr>
        <p:spPr>
          <a:xfrm>
            <a:off x="8142288" y="3816350"/>
            <a:ext cx="2209800" cy="53340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solidFill>
                  <a:schemeClr val="tx1"/>
                </a:solidFill>
              </a:rPr>
              <a:t>Prescribed Officer</a:t>
            </a:r>
          </a:p>
        </p:txBody>
      </p:sp>
      <p:sp>
        <p:nvSpPr>
          <p:cNvPr id="8" name="Rounded Rectangle 7"/>
          <p:cNvSpPr/>
          <p:nvPr/>
        </p:nvSpPr>
        <p:spPr>
          <a:xfrm>
            <a:off x="1741488" y="3892550"/>
            <a:ext cx="1219200" cy="53340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solidFill>
                  <a:schemeClr val="tx1"/>
                </a:solidFill>
              </a:rPr>
              <a:t>Applicant</a:t>
            </a:r>
            <a:endParaRPr lang="en-US" sz="1600" dirty="0">
              <a:solidFill>
                <a:schemeClr val="tx1"/>
              </a:solidFill>
            </a:endParaRPr>
          </a:p>
        </p:txBody>
      </p:sp>
      <p:sp>
        <p:nvSpPr>
          <p:cNvPr id="9" name="Rounded Rectangle 8"/>
          <p:cNvSpPr/>
          <p:nvPr/>
        </p:nvSpPr>
        <p:spPr>
          <a:xfrm>
            <a:off x="5475288" y="3130550"/>
            <a:ext cx="1219200" cy="60960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solidFill>
                  <a:schemeClr val="tx1"/>
                </a:solidFill>
              </a:rPr>
              <a:t>Accept or Reject</a:t>
            </a:r>
            <a:endParaRPr lang="en-US" sz="1600" dirty="0">
              <a:solidFill>
                <a:schemeClr val="tx1"/>
              </a:solidFill>
            </a:endParaRPr>
          </a:p>
        </p:txBody>
      </p:sp>
      <p:sp>
        <p:nvSpPr>
          <p:cNvPr id="10" name="Rounded Rectangle 9"/>
          <p:cNvSpPr/>
          <p:nvPr/>
        </p:nvSpPr>
        <p:spPr>
          <a:xfrm>
            <a:off x="5094288" y="4273550"/>
            <a:ext cx="2133600" cy="91440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2000" dirty="0">
                <a:solidFill>
                  <a:schemeClr val="tx1"/>
                </a:solidFill>
              </a:rPr>
              <a:t>Reject after opportunity of Hearing</a:t>
            </a:r>
            <a:endParaRPr lang="en-US" dirty="0">
              <a:solidFill>
                <a:schemeClr val="tx1"/>
              </a:solidFill>
            </a:endParaRPr>
          </a:p>
        </p:txBody>
      </p:sp>
      <p:sp>
        <p:nvSpPr>
          <p:cNvPr id="11" name="Bent Arrow 10"/>
          <p:cNvSpPr/>
          <p:nvPr/>
        </p:nvSpPr>
        <p:spPr>
          <a:xfrm>
            <a:off x="1956813" y="1703647"/>
            <a:ext cx="2527875" cy="1905851"/>
          </a:xfrm>
          <a:prstGeom prst="bentArrow">
            <a:avLst>
              <a:gd name="adj1" fmla="val 6036"/>
              <a:gd name="adj2" fmla="val 7835"/>
              <a:gd name="adj3" fmla="val 30485"/>
              <a:gd name="adj4" fmla="val 37529"/>
            </a:avLst>
          </a:prstGeom>
          <a:solidFill>
            <a:schemeClr val="tx2"/>
          </a:solidFill>
          <a:ln w="12700">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sz="2000">
              <a:solidFill>
                <a:schemeClr val="tx1"/>
              </a:solidFill>
            </a:endParaRPr>
          </a:p>
        </p:txBody>
      </p:sp>
      <p:sp>
        <p:nvSpPr>
          <p:cNvPr id="12" name="TextBox 11"/>
          <p:cNvSpPr txBox="1"/>
          <p:nvPr/>
        </p:nvSpPr>
        <p:spPr>
          <a:xfrm>
            <a:off x="2475138" y="2522505"/>
            <a:ext cx="1752600" cy="1200329"/>
          </a:xfrm>
          <a:prstGeom prst="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just"/>
            <a:r>
              <a:rPr lang="en-US" b="1" dirty="0"/>
              <a:t>Prescribed form &amp; fees w.r.t. specified questions only.</a:t>
            </a:r>
          </a:p>
        </p:txBody>
      </p:sp>
      <p:sp>
        <p:nvSpPr>
          <p:cNvPr id="13" name="Bent Arrow 12"/>
          <p:cNvSpPr/>
          <p:nvPr/>
        </p:nvSpPr>
        <p:spPr>
          <a:xfrm rot="16200000" flipH="1" flipV="1">
            <a:off x="7913688" y="1329630"/>
            <a:ext cx="1981200" cy="2590800"/>
          </a:xfrm>
          <a:prstGeom prst="bentArrow">
            <a:avLst>
              <a:gd name="adj1" fmla="val 4701"/>
              <a:gd name="adj2" fmla="val 4770"/>
              <a:gd name="adj3" fmla="val 19754"/>
              <a:gd name="adj4" fmla="val 41815"/>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sz="2000">
              <a:solidFill>
                <a:schemeClr val="tx1"/>
              </a:solidFill>
            </a:endParaRPr>
          </a:p>
        </p:txBody>
      </p:sp>
      <p:sp>
        <p:nvSpPr>
          <p:cNvPr id="14" name="TextBox 13"/>
          <p:cNvSpPr txBox="1"/>
          <p:nvPr/>
        </p:nvSpPr>
        <p:spPr>
          <a:xfrm>
            <a:off x="7685088" y="1987550"/>
            <a:ext cx="2057400" cy="707886"/>
          </a:xfrm>
          <a:prstGeom prst="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US" sz="2000" b="1" dirty="0"/>
              <a:t>Shall send copy,      </a:t>
            </a:r>
          </a:p>
          <a:p>
            <a:pPr algn="r"/>
            <a:r>
              <a:rPr lang="en-US" sz="2000" b="1" dirty="0"/>
              <a:t>may call records</a:t>
            </a:r>
          </a:p>
        </p:txBody>
      </p:sp>
      <p:sp>
        <p:nvSpPr>
          <p:cNvPr id="15" name="Down Arrow 14"/>
          <p:cNvSpPr/>
          <p:nvPr/>
        </p:nvSpPr>
        <p:spPr>
          <a:xfrm>
            <a:off x="6008688" y="2301528"/>
            <a:ext cx="152400" cy="762000"/>
          </a:xfrm>
          <a:prstGeom prst="downArrow">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sz="2000">
              <a:solidFill>
                <a:schemeClr val="tx1"/>
              </a:solidFill>
            </a:endParaRPr>
          </a:p>
        </p:txBody>
      </p:sp>
      <p:sp>
        <p:nvSpPr>
          <p:cNvPr id="16" name="Down Arrow 15"/>
          <p:cNvSpPr/>
          <p:nvPr/>
        </p:nvSpPr>
        <p:spPr>
          <a:xfrm>
            <a:off x="6008688" y="3816350"/>
            <a:ext cx="152400" cy="457200"/>
          </a:xfrm>
          <a:prstGeom prst="downArrow">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sz="2000">
              <a:solidFill>
                <a:schemeClr val="tx1"/>
              </a:solidFill>
            </a:endParaRPr>
          </a:p>
        </p:txBody>
      </p:sp>
      <p:sp>
        <p:nvSpPr>
          <p:cNvPr id="17" name="Down Arrow 16"/>
          <p:cNvSpPr/>
          <p:nvPr/>
        </p:nvSpPr>
        <p:spPr>
          <a:xfrm>
            <a:off x="6008688" y="5187950"/>
            <a:ext cx="152400" cy="457200"/>
          </a:xfrm>
          <a:prstGeom prst="downArrow">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sz="2000">
              <a:solidFill>
                <a:schemeClr val="tx1"/>
              </a:solidFill>
            </a:endParaRPr>
          </a:p>
        </p:txBody>
      </p:sp>
      <p:sp>
        <p:nvSpPr>
          <p:cNvPr id="18" name="Rounded Rectangle 17"/>
          <p:cNvSpPr/>
          <p:nvPr/>
        </p:nvSpPr>
        <p:spPr>
          <a:xfrm>
            <a:off x="5551488" y="5645150"/>
            <a:ext cx="1066800" cy="30480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2000" dirty="0">
                <a:solidFill>
                  <a:schemeClr val="tx1"/>
                </a:solidFill>
              </a:rPr>
              <a:t>Copy</a:t>
            </a:r>
          </a:p>
        </p:txBody>
      </p:sp>
      <p:sp>
        <p:nvSpPr>
          <p:cNvPr id="19" name="Bent Arrow 18"/>
          <p:cNvSpPr/>
          <p:nvPr/>
        </p:nvSpPr>
        <p:spPr>
          <a:xfrm rot="16200000">
            <a:off x="3113088" y="3511550"/>
            <a:ext cx="1295400" cy="3429000"/>
          </a:xfrm>
          <a:prstGeom prst="bentArrow">
            <a:avLst>
              <a:gd name="adj1" fmla="val 6036"/>
              <a:gd name="adj2" fmla="val 7835"/>
              <a:gd name="adj3" fmla="val 29839"/>
              <a:gd name="adj4" fmla="val 37529"/>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sz="2000">
              <a:solidFill>
                <a:schemeClr val="tx1"/>
              </a:solidFill>
            </a:endParaRPr>
          </a:p>
        </p:txBody>
      </p:sp>
      <p:sp>
        <p:nvSpPr>
          <p:cNvPr id="20" name="Bent Arrow 19"/>
          <p:cNvSpPr/>
          <p:nvPr/>
        </p:nvSpPr>
        <p:spPr>
          <a:xfrm rot="16200000" flipV="1">
            <a:off x="7799388" y="3397250"/>
            <a:ext cx="1371600" cy="3581400"/>
          </a:xfrm>
          <a:prstGeom prst="bentArrow">
            <a:avLst>
              <a:gd name="adj1" fmla="val 6036"/>
              <a:gd name="adj2" fmla="val 5900"/>
              <a:gd name="adj3" fmla="val 27258"/>
              <a:gd name="adj4" fmla="val 25916"/>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sz="2000">
              <a:solidFill>
                <a:schemeClr val="tx1"/>
              </a:solidFill>
            </a:endParaRPr>
          </a:p>
        </p:txBody>
      </p:sp>
      <p:sp>
        <p:nvSpPr>
          <p:cNvPr id="21" name="Oval 20"/>
          <p:cNvSpPr/>
          <p:nvPr/>
        </p:nvSpPr>
        <p:spPr>
          <a:xfrm>
            <a:off x="2583657" y="2139950"/>
            <a:ext cx="304800" cy="304800"/>
          </a:xfrm>
          <a:prstGeom prst="ellipse">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2000" dirty="0">
                <a:solidFill>
                  <a:schemeClr val="tx1"/>
                </a:solidFill>
              </a:rPr>
              <a:t>1</a:t>
            </a:r>
          </a:p>
        </p:txBody>
      </p:sp>
      <p:sp>
        <p:nvSpPr>
          <p:cNvPr id="22" name="Oval 21"/>
          <p:cNvSpPr/>
          <p:nvPr/>
        </p:nvSpPr>
        <p:spPr>
          <a:xfrm>
            <a:off x="9971088" y="1911350"/>
            <a:ext cx="304800" cy="304800"/>
          </a:xfrm>
          <a:prstGeom prst="ellipse">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2000" dirty="0">
                <a:solidFill>
                  <a:schemeClr val="tx1"/>
                </a:solidFill>
              </a:rPr>
              <a:t>2</a:t>
            </a:r>
          </a:p>
        </p:txBody>
      </p:sp>
      <p:sp>
        <p:nvSpPr>
          <p:cNvPr id="23" name="Oval 22"/>
          <p:cNvSpPr/>
          <p:nvPr/>
        </p:nvSpPr>
        <p:spPr>
          <a:xfrm>
            <a:off x="5627688" y="2825750"/>
            <a:ext cx="304800" cy="304800"/>
          </a:xfrm>
          <a:prstGeom prst="ellipse">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2000" dirty="0">
                <a:solidFill>
                  <a:schemeClr val="tx1"/>
                </a:solidFill>
              </a:rPr>
              <a:t>3</a:t>
            </a:r>
          </a:p>
        </p:txBody>
      </p:sp>
      <p:sp>
        <p:nvSpPr>
          <p:cNvPr id="24" name="TextBox 23"/>
          <p:cNvSpPr txBox="1"/>
          <p:nvPr/>
        </p:nvSpPr>
        <p:spPr>
          <a:xfrm>
            <a:off x="1524000" y="6074469"/>
            <a:ext cx="9144000" cy="338554"/>
          </a:xfrm>
          <a:prstGeom prst="rect">
            <a:avLst/>
          </a:prstGeom>
          <a:noFill/>
        </p:spPr>
        <p:txBody>
          <a:bodyPr wrap="square" rtlCol="0">
            <a:spAutoFit/>
          </a:bodyPr>
          <a:lstStyle/>
          <a:p>
            <a:pPr algn="just"/>
            <a:r>
              <a:rPr lang="en-US" sz="1600" dirty="0">
                <a:ln w="0"/>
                <a:effectLst>
                  <a:outerShdw blurRad="38100" dist="19050" dir="2700000" algn="tl" rotWithShape="0">
                    <a:schemeClr val="dk1">
                      <a:alpha val="40000"/>
                    </a:schemeClr>
                  </a:outerShdw>
                </a:effectLst>
                <a:latin typeface="+mn-lt"/>
              </a:rPr>
              <a:t>* Not to admit if already before/decided by any Adjudicating or Appellate  Authority</a:t>
            </a:r>
            <a:r>
              <a:rPr lang="en-US" sz="1600" dirty="0">
                <a:ln w="0"/>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98308996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983663" cy="827087"/>
          </a:xfrm>
        </p:spPr>
        <p:txBody>
          <a:bodyPr rtlCol="0">
            <a:noAutofit/>
          </a:bodyPr>
          <a:lstStyle/>
          <a:p>
            <a:pPr eaLnBrk="1" fontAlgn="auto" hangingPunct="1">
              <a:spcAft>
                <a:spcPts val="0"/>
              </a:spcAft>
              <a:defRPr/>
            </a:pPr>
            <a:r>
              <a:rPr lang="en-IN" sz="3200" dirty="0"/>
              <a:t>Procedure for Advance ruling – Sec: 117</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475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D6E341DC-BA4F-4482-A0BC-E5B7F27D3F6E}" type="slidenum">
              <a:rPr lang="en-IN" altLang="en-US">
                <a:solidFill>
                  <a:schemeClr val="bg1"/>
                </a:solidFill>
              </a:rPr>
              <a:pPr>
                <a:spcBef>
                  <a:spcPct val="0"/>
                </a:spcBef>
                <a:buClrTx/>
                <a:buSzTx/>
                <a:buFontTx/>
                <a:buNone/>
              </a:pPr>
              <a:t>174</a:t>
            </a:fld>
            <a:endParaRPr lang="en-IN" altLang="en-US">
              <a:solidFill>
                <a:schemeClr val="bg1"/>
              </a:solidFill>
            </a:endParaRPr>
          </a:p>
        </p:txBody>
      </p:sp>
      <p:sp>
        <p:nvSpPr>
          <p:cNvPr id="25" name="Rounded Rectangle 24"/>
          <p:cNvSpPr/>
          <p:nvPr/>
        </p:nvSpPr>
        <p:spPr>
          <a:xfrm>
            <a:off x="5073108" y="1552699"/>
            <a:ext cx="1219200" cy="45720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solidFill>
                  <a:schemeClr val="tx1"/>
                </a:solidFill>
              </a:rPr>
              <a:t>AAR</a:t>
            </a:r>
          </a:p>
        </p:txBody>
      </p:sp>
      <p:sp>
        <p:nvSpPr>
          <p:cNvPr id="26" name="Rounded Rectangle 25"/>
          <p:cNvSpPr/>
          <p:nvPr/>
        </p:nvSpPr>
        <p:spPr>
          <a:xfrm>
            <a:off x="7227888" y="3808412"/>
            <a:ext cx="2209800" cy="152400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solidFill>
                  <a:schemeClr val="tx1"/>
                </a:solidFill>
              </a:rPr>
              <a:t>Prescribed Officer/ Jurisdictional CGST/SGST Officer</a:t>
            </a:r>
          </a:p>
        </p:txBody>
      </p:sp>
      <p:sp>
        <p:nvSpPr>
          <p:cNvPr id="27" name="Rounded Rectangle 26"/>
          <p:cNvSpPr/>
          <p:nvPr/>
        </p:nvSpPr>
        <p:spPr>
          <a:xfrm>
            <a:off x="1436688" y="3884612"/>
            <a:ext cx="1219200" cy="53340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solidFill>
                  <a:schemeClr val="tx1"/>
                </a:solidFill>
              </a:rPr>
              <a:t>Applicant</a:t>
            </a:r>
          </a:p>
        </p:txBody>
      </p:sp>
      <p:sp>
        <p:nvSpPr>
          <p:cNvPr id="28" name="Rounded Rectangle 27"/>
          <p:cNvSpPr/>
          <p:nvPr/>
        </p:nvSpPr>
        <p:spPr>
          <a:xfrm>
            <a:off x="4525156" y="4232352"/>
            <a:ext cx="2133600" cy="91440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solidFill>
                  <a:schemeClr val="tx1"/>
                </a:solidFill>
              </a:rPr>
              <a:t>Advance ruling on Question in Application</a:t>
            </a:r>
          </a:p>
        </p:txBody>
      </p:sp>
      <p:sp>
        <p:nvSpPr>
          <p:cNvPr id="29" name="Bent Arrow 28"/>
          <p:cNvSpPr/>
          <p:nvPr/>
        </p:nvSpPr>
        <p:spPr>
          <a:xfrm>
            <a:off x="1817688" y="1827212"/>
            <a:ext cx="3048000" cy="1981200"/>
          </a:xfrm>
          <a:prstGeom prst="bentArrow">
            <a:avLst>
              <a:gd name="adj1" fmla="val 5345"/>
              <a:gd name="adj2" fmla="val 5074"/>
              <a:gd name="adj3" fmla="val 29839"/>
              <a:gd name="adj4" fmla="val 37529"/>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solidFill>
                <a:schemeClr val="tx1"/>
              </a:solidFill>
            </a:endParaRPr>
          </a:p>
        </p:txBody>
      </p:sp>
      <p:sp>
        <p:nvSpPr>
          <p:cNvPr id="30" name="TextBox 29"/>
          <p:cNvSpPr txBox="1"/>
          <p:nvPr/>
        </p:nvSpPr>
        <p:spPr>
          <a:xfrm>
            <a:off x="3409950" y="2649785"/>
            <a:ext cx="1752600" cy="1200329"/>
          </a:xfrm>
          <a:prstGeom prst="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US" b="1" dirty="0"/>
              <a:t>Opportunity of Hearing</a:t>
            </a:r>
          </a:p>
          <a:p>
            <a:pPr algn="ctr"/>
            <a:endParaRPr lang="en-US" b="1" dirty="0"/>
          </a:p>
          <a:p>
            <a:pPr algn="ctr"/>
            <a:r>
              <a:rPr lang="en-US" b="1" dirty="0"/>
              <a:t>90 Days</a:t>
            </a:r>
          </a:p>
        </p:txBody>
      </p:sp>
      <p:sp>
        <p:nvSpPr>
          <p:cNvPr id="31" name="Bent Arrow 30"/>
          <p:cNvSpPr/>
          <p:nvPr/>
        </p:nvSpPr>
        <p:spPr>
          <a:xfrm rot="16200000" flipH="1" flipV="1">
            <a:off x="7795128" y="344833"/>
            <a:ext cx="914400" cy="3657600"/>
          </a:xfrm>
          <a:prstGeom prst="bentArrow">
            <a:avLst>
              <a:gd name="adj1" fmla="val 8849"/>
              <a:gd name="adj2" fmla="val 8814"/>
              <a:gd name="adj3" fmla="val 35415"/>
              <a:gd name="adj4" fmla="val 41815"/>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solidFill>
                <a:schemeClr val="tx1"/>
              </a:solidFill>
            </a:endParaRPr>
          </a:p>
        </p:txBody>
      </p:sp>
      <p:sp>
        <p:nvSpPr>
          <p:cNvPr id="32" name="TextBox 31"/>
          <p:cNvSpPr txBox="1"/>
          <p:nvPr/>
        </p:nvSpPr>
        <p:spPr>
          <a:xfrm>
            <a:off x="7380288" y="1979612"/>
            <a:ext cx="2362200" cy="646331"/>
          </a:xfrm>
          <a:prstGeom prst="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b="1" dirty="0"/>
              <a:t>If members differs,</a:t>
            </a:r>
          </a:p>
          <a:p>
            <a:r>
              <a:rPr lang="en-US" b="1" dirty="0"/>
              <a:t>refer to</a:t>
            </a:r>
          </a:p>
        </p:txBody>
      </p:sp>
      <p:sp>
        <p:nvSpPr>
          <p:cNvPr id="33" name="Down Arrow 32"/>
          <p:cNvSpPr/>
          <p:nvPr/>
        </p:nvSpPr>
        <p:spPr>
          <a:xfrm>
            <a:off x="5493259" y="2009899"/>
            <a:ext cx="181518" cy="2179513"/>
          </a:xfrm>
          <a:prstGeom prst="downArrow">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solidFill>
                <a:schemeClr val="tx1"/>
              </a:solidFill>
            </a:endParaRPr>
          </a:p>
        </p:txBody>
      </p:sp>
      <p:sp>
        <p:nvSpPr>
          <p:cNvPr id="34" name="Down Arrow 33"/>
          <p:cNvSpPr/>
          <p:nvPr/>
        </p:nvSpPr>
        <p:spPr>
          <a:xfrm>
            <a:off x="5322888" y="5180012"/>
            <a:ext cx="152400" cy="457200"/>
          </a:xfrm>
          <a:prstGeom prst="downArrow">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solidFill>
                <a:schemeClr val="tx1"/>
              </a:solidFill>
            </a:endParaRPr>
          </a:p>
        </p:txBody>
      </p:sp>
      <p:sp>
        <p:nvSpPr>
          <p:cNvPr id="35" name="Rounded Rectangle 34"/>
          <p:cNvSpPr/>
          <p:nvPr/>
        </p:nvSpPr>
        <p:spPr>
          <a:xfrm>
            <a:off x="4941888" y="5713412"/>
            <a:ext cx="838200" cy="38100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solidFill>
                  <a:schemeClr val="tx1"/>
                </a:solidFill>
              </a:rPr>
              <a:t>Copy</a:t>
            </a:r>
          </a:p>
        </p:txBody>
      </p:sp>
      <p:sp>
        <p:nvSpPr>
          <p:cNvPr id="36" name="Bent Arrow 35"/>
          <p:cNvSpPr/>
          <p:nvPr/>
        </p:nvSpPr>
        <p:spPr>
          <a:xfrm rot="16200000">
            <a:off x="2655888" y="3656012"/>
            <a:ext cx="1295400" cy="3124200"/>
          </a:xfrm>
          <a:prstGeom prst="bentArrow">
            <a:avLst>
              <a:gd name="adj1" fmla="val 6036"/>
              <a:gd name="adj2" fmla="val 7835"/>
              <a:gd name="adj3" fmla="val 29839"/>
              <a:gd name="adj4" fmla="val 37529"/>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solidFill>
                <a:schemeClr val="tx1"/>
              </a:solidFill>
            </a:endParaRPr>
          </a:p>
        </p:txBody>
      </p:sp>
      <p:sp>
        <p:nvSpPr>
          <p:cNvPr id="37" name="Bent Arrow 36"/>
          <p:cNvSpPr/>
          <p:nvPr/>
        </p:nvSpPr>
        <p:spPr>
          <a:xfrm rot="16200000" flipV="1">
            <a:off x="6770688" y="4418012"/>
            <a:ext cx="533400" cy="2362200"/>
          </a:xfrm>
          <a:prstGeom prst="bentArrow">
            <a:avLst>
              <a:gd name="adj1" fmla="val 11800"/>
              <a:gd name="adj2" fmla="val 14195"/>
              <a:gd name="adj3" fmla="val 41083"/>
              <a:gd name="adj4" fmla="val 25916"/>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solidFill>
                <a:schemeClr val="tx1"/>
              </a:solidFill>
            </a:endParaRPr>
          </a:p>
        </p:txBody>
      </p:sp>
      <p:sp>
        <p:nvSpPr>
          <p:cNvPr id="38" name="Oval 37"/>
          <p:cNvSpPr/>
          <p:nvPr/>
        </p:nvSpPr>
        <p:spPr>
          <a:xfrm>
            <a:off x="1741488" y="1674812"/>
            <a:ext cx="304800" cy="304800"/>
          </a:xfrm>
          <a:prstGeom prst="ellipse">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solidFill>
                  <a:schemeClr val="tx1"/>
                </a:solidFill>
              </a:rPr>
              <a:t>1</a:t>
            </a:r>
          </a:p>
        </p:txBody>
      </p:sp>
      <p:sp>
        <p:nvSpPr>
          <p:cNvPr id="39" name="Oval 38"/>
          <p:cNvSpPr/>
          <p:nvPr/>
        </p:nvSpPr>
        <p:spPr>
          <a:xfrm>
            <a:off x="10146718" y="1827212"/>
            <a:ext cx="304800" cy="304800"/>
          </a:xfrm>
          <a:prstGeom prst="ellipse">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solidFill>
                  <a:schemeClr val="tx1"/>
                </a:solidFill>
              </a:rPr>
              <a:t>3</a:t>
            </a:r>
          </a:p>
        </p:txBody>
      </p:sp>
      <p:sp>
        <p:nvSpPr>
          <p:cNvPr id="40" name="Oval 39"/>
          <p:cNvSpPr/>
          <p:nvPr/>
        </p:nvSpPr>
        <p:spPr>
          <a:xfrm>
            <a:off x="4941888" y="3884612"/>
            <a:ext cx="304800" cy="304800"/>
          </a:xfrm>
          <a:prstGeom prst="ellipse">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solidFill>
                  <a:schemeClr val="tx1"/>
                </a:solidFill>
              </a:rPr>
              <a:t>2</a:t>
            </a:r>
          </a:p>
        </p:txBody>
      </p:sp>
      <p:sp>
        <p:nvSpPr>
          <p:cNvPr id="41" name="Rounded Rectangle 40"/>
          <p:cNvSpPr/>
          <p:nvPr/>
        </p:nvSpPr>
        <p:spPr>
          <a:xfrm>
            <a:off x="9247188" y="2744785"/>
            <a:ext cx="1295400" cy="60960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solidFill>
                  <a:schemeClr val="tx1"/>
                </a:solidFill>
              </a:rPr>
              <a:t>Appellate Authority</a:t>
            </a:r>
          </a:p>
        </p:txBody>
      </p:sp>
      <p:sp>
        <p:nvSpPr>
          <p:cNvPr id="42" name="Oval 41"/>
          <p:cNvSpPr/>
          <p:nvPr/>
        </p:nvSpPr>
        <p:spPr>
          <a:xfrm>
            <a:off x="7075488" y="3198812"/>
            <a:ext cx="304800" cy="304800"/>
          </a:xfrm>
          <a:prstGeom prst="ellipse">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solidFill>
                  <a:schemeClr val="tx1"/>
                </a:solidFill>
              </a:rPr>
              <a:t>1</a:t>
            </a:r>
          </a:p>
        </p:txBody>
      </p:sp>
      <p:sp>
        <p:nvSpPr>
          <p:cNvPr id="43" name="Left Arrow 42"/>
          <p:cNvSpPr/>
          <p:nvPr/>
        </p:nvSpPr>
        <p:spPr>
          <a:xfrm rot="3278346">
            <a:off x="5735303" y="2987342"/>
            <a:ext cx="1993960" cy="161079"/>
          </a:xfrm>
          <a:prstGeom prst="leftArrow">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404211370"/>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983663" cy="827087"/>
          </a:xfrm>
        </p:spPr>
        <p:txBody>
          <a:bodyPr rtlCol="0">
            <a:noAutofit/>
          </a:bodyPr>
          <a:lstStyle/>
          <a:p>
            <a:pPr eaLnBrk="1" fontAlgn="auto" hangingPunct="1">
              <a:spcAft>
                <a:spcPts val="0"/>
              </a:spcAft>
              <a:defRPr/>
            </a:pPr>
            <a:r>
              <a:rPr lang="en-IN" sz="3200" dirty="0"/>
              <a:t>Appellate Authority for Advance ruling – Sec: 115 &amp; 117</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475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D6E341DC-BA4F-4482-A0BC-E5B7F27D3F6E}" type="slidenum">
              <a:rPr lang="en-IN" altLang="en-US">
                <a:solidFill>
                  <a:schemeClr val="bg1"/>
                </a:solidFill>
              </a:rPr>
              <a:pPr>
                <a:spcBef>
                  <a:spcPct val="0"/>
                </a:spcBef>
                <a:buClrTx/>
                <a:buSzTx/>
                <a:buFontTx/>
                <a:buNone/>
              </a:pPr>
              <a:t>175</a:t>
            </a:fld>
            <a:endParaRPr lang="en-IN" altLang="en-US">
              <a:solidFill>
                <a:schemeClr val="bg1"/>
              </a:solidFill>
            </a:endParaRPr>
          </a:p>
        </p:txBody>
      </p:sp>
      <p:sp>
        <p:nvSpPr>
          <p:cNvPr id="62" name="Rounded Rectangle 61"/>
          <p:cNvSpPr/>
          <p:nvPr/>
        </p:nvSpPr>
        <p:spPr>
          <a:xfrm>
            <a:off x="3875088" y="2398712"/>
            <a:ext cx="4572000" cy="91440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u="sng" dirty="0"/>
              <a:t>AAAR </a:t>
            </a:r>
          </a:p>
          <a:p>
            <a:pPr algn="ctr"/>
            <a:r>
              <a:rPr lang="en-US" sz="1600" dirty="0"/>
              <a:t>1 Chief Commissioner       1 Commissioner</a:t>
            </a:r>
          </a:p>
          <a:p>
            <a:pPr algn="ctr"/>
            <a:r>
              <a:rPr lang="en-US" sz="1600" dirty="0"/>
              <a:t>CGST                 +          SGST</a:t>
            </a:r>
          </a:p>
        </p:txBody>
      </p:sp>
      <p:sp>
        <p:nvSpPr>
          <p:cNvPr id="63" name="Rounded Rectangle 62"/>
          <p:cNvSpPr/>
          <p:nvPr/>
        </p:nvSpPr>
        <p:spPr>
          <a:xfrm>
            <a:off x="4484688" y="3922712"/>
            <a:ext cx="2514600" cy="121920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t>Advance Ruling</a:t>
            </a:r>
          </a:p>
          <a:p>
            <a:pPr algn="ctr"/>
            <a:r>
              <a:rPr lang="en-US" u="sng" dirty="0"/>
              <a:t>Or</a:t>
            </a:r>
          </a:p>
          <a:p>
            <a:pPr algn="ctr"/>
            <a:r>
              <a:rPr lang="en-US" dirty="0"/>
              <a:t>Decide no ruling can be issued</a:t>
            </a:r>
            <a:endParaRPr lang="en-US" sz="1600" dirty="0"/>
          </a:p>
        </p:txBody>
      </p:sp>
      <p:sp>
        <p:nvSpPr>
          <p:cNvPr id="64" name="Rounded Rectangle 63"/>
          <p:cNvSpPr/>
          <p:nvPr/>
        </p:nvSpPr>
        <p:spPr>
          <a:xfrm>
            <a:off x="7456488" y="5218112"/>
            <a:ext cx="2895600" cy="99060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r>
              <a:rPr lang="en-US" sz="2000" dirty="0"/>
              <a:t>-Applicant</a:t>
            </a:r>
          </a:p>
          <a:p>
            <a:r>
              <a:rPr lang="en-US" sz="2000" dirty="0"/>
              <a:t>-CGST/SGST Officer</a:t>
            </a:r>
          </a:p>
          <a:p>
            <a:r>
              <a:rPr lang="en-US" sz="2000" dirty="0"/>
              <a:t>-AAR</a:t>
            </a:r>
            <a:endParaRPr lang="en-US" dirty="0"/>
          </a:p>
        </p:txBody>
      </p:sp>
      <p:sp>
        <p:nvSpPr>
          <p:cNvPr id="65" name="TextBox 64"/>
          <p:cNvSpPr txBox="1"/>
          <p:nvPr/>
        </p:nvSpPr>
        <p:spPr>
          <a:xfrm>
            <a:off x="4216400" y="3433554"/>
            <a:ext cx="2286000" cy="338554"/>
          </a:xfrm>
          <a:prstGeom prst="rect">
            <a:avLst/>
          </a:prstGeom>
          <a:ln>
            <a:noFill/>
          </a:ln>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1600" b="1" dirty="0">
                <a:solidFill>
                  <a:schemeClr val="tx1"/>
                </a:solidFill>
              </a:rPr>
              <a:t>Within 90 days</a:t>
            </a:r>
          </a:p>
        </p:txBody>
      </p:sp>
      <p:sp>
        <p:nvSpPr>
          <p:cNvPr id="66" name="Down Arrow 65"/>
          <p:cNvSpPr/>
          <p:nvPr/>
        </p:nvSpPr>
        <p:spPr>
          <a:xfrm>
            <a:off x="5703888" y="3313112"/>
            <a:ext cx="152400" cy="609600"/>
          </a:xfrm>
          <a:prstGeom prst="downArrow">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67" name="Down Arrow 66"/>
          <p:cNvSpPr/>
          <p:nvPr/>
        </p:nvSpPr>
        <p:spPr>
          <a:xfrm>
            <a:off x="5703888" y="5141912"/>
            <a:ext cx="152400" cy="533400"/>
          </a:xfrm>
          <a:prstGeom prst="downArrow">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68" name="Rounded Rectangle 67"/>
          <p:cNvSpPr/>
          <p:nvPr/>
        </p:nvSpPr>
        <p:spPr>
          <a:xfrm>
            <a:off x="5246688" y="5675312"/>
            <a:ext cx="1066800" cy="53340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1600" dirty="0"/>
              <a:t>Copy to</a:t>
            </a:r>
          </a:p>
        </p:txBody>
      </p:sp>
      <p:sp>
        <p:nvSpPr>
          <p:cNvPr id="69" name="Oval 68"/>
          <p:cNvSpPr/>
          <p:nvPr/>
        </p:nvSpPr>
        <p:spPr>
          <a:xfrm>
            <a:off x="6008688" y="2017712"/>
            <a:ext cx="304800" cy="304800"/>
          </a:xfrm>
          <a:prstGeom prst="ellipse">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t>1</a:t>
            </a:r>
          </a:p>
        </p:txBody>
      </p:sp>
      <p:sp>
        <p:nvSpPr>
          <p:cNvPr id="70" name="Oval 69"/>
          <p:cNvSpPr/>
          <p:nvPr/>
        </p:nvSpPr>
        <p:spPr>
          <a:xfrm>
            <a:off x="5932488" y="3465512"/>
            <a:ext cx="304800" cy="304800"/>
          </a:xfrm>
          <a:prstGeom prst="ellipse">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t>2</a:t>
            </a:r>
          </a:p>
        </p:txBody>
      </p:sp>
      <p:sp>
        <p:nvSpPr>
          <p:cNvPr id="71" name="Oval 70"/>
          <p:cNvSpPr/>
          <p:nvPr/>
        </p:nvSpPr>
        <p:spPr>
          <a:xfrm>
            <a:off x="5856288" y="5218112"/>
            <a:ext cx="304800" cy="304800"/>
          </a:xfrm>
          <a:prstGeom prst="ellipse">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t>3</a:t>
            </a:r>
          </a:p>
        </p:txBody>
      </p:sp>
      <p:sp>
        <p:nvSpPr>
          <p:cNvPr id="72" name="Rounded Rectangle 71"/>
          <p:cNvSpPr/>
          <p:nvPr/>
        </p:nvSpPr>
        <p:spPr>
          <a:xfrm>
            <a:off x="5246688" y="1560512"/>
            <a:ext cx="1066800" cy="30480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2000" dirty="0"/>
              <a:t>AAR</a:t>
            </a:r>
          </a:p>
        </p:txBody>
      </p:sp>
      <p:sp>
        <p:nvSpPr>
          <p:cNvPr id="73" name="Down Arrow 72"/>
          <p:cNvSpPr/>
          <p:nvPr/>
        </p:nvSpPr>
        <p:spPr>
          <a:xfrm flipH="1">
            <a:off x="5703888" y="1865312"/>
            <a:ext cx="152400" cy="533400"/>
          </a:xfrm>
          <a:prstGeom prst="downArrow">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74" name="Right Arrow 73"/>
          <p:cNvSpPr/>
          <p:nvPr/>
        </p:nvSpPr>
        <p:spPr>
          <a:xfrm>
            <a:off x="6313488" y="5827712"/>
            <a:ext cx="1143000" cy="152400"/>
          </a:xfrm>
          <a:prstGeom prst="rightArrow">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834682938"/>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983663" cy="827087"/>
          </a:xfrm>
        </p:spPr>
        <p:txBody>
          <a:bodyPr rtlCol="0">
            <a:noAutofit/>
          </a:bodyPr>
          <a:lstStyle/>
          <a:p>
            <a:pPr eaLnBrk="1" fontAlgn="auto" hangingPunct="1">
              <a:spcAft>
                <a:spcPts val="0"/>
              </a:spcAft>
              <a:defRPr/>
            </a:pPr>
            <a:r>
              <a:rPr lang="en-IN" sz="3200" dirty="0"/>
              <a:t>Appellate Authority for Advance ruling – Sec: 115 &amp; 117</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475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D6E341DC-BA4F-4482-A0BC-E5B7F27D3F6E}" type="slidenum">
              <a:rPr lang="en-IN" altLang="en-US">
                <a:solidFill>
                  <a:schemeClr val="bg1"/>
                </a:solidFill>
              </a:rPr>
              <a:pPr>
                <a:spcBef>
                  <a:spcPct val="0"/>
                </a:spcBef>
                <a:buClrTx/>
                <a:buSzTx/>
                <a:buFontTx/>
                <a:buNone/>
              </a:pPr>
              <a:t>176</a:t>
            </a:fld>
            <a:endParaRPr lang="en-IN" altLang="en-US">
              <a:solidFill>
                <a:schemeClr val="bg1"/>
              </a:solidFill>
            </a:endParaRPr>
          </a:p>
        </p:txBody>
      </p:sp>
      <p:sp>
        <p:nvSpPr>
          <p:cNvPr id="62" name="Rounded Rectangle 61"/>
          <p:cNvSpPr/>
          <p:nvPr/>
        </p:nvSpPr>
        <p:spPr>
          <a:xfrm>
            <a:off x="3875088" y="2168207"/>
            <a:ext cx="4572000" cy="100584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u="sng" dirty="0"/>
              <a:t>AAAR </a:t>
            </a:r>
          </a:p>
          <a:p>
            <a:pPr algn="ctr"/>
            <a:r>
              <a:rPr lang="en-US" sz="1600" dirty="0"/>
              <a:t>1 Chief Commissioner       1 Commissioner</a:t>
            </a:r>
          </a:p>
          <a:p>
            <a:pPr algn="ctr"/>
            <a:r>
              <a:rPr lang="en-US" sz="1600" dirty="0"/>
              <a:t>CGST                 +          SGST</a:t>
            </a:r>
          </a:p>
        </p:txBody>
      </p:sp>
      <p:sp>
        <p:nvSpPr>
          <p:cNvPr id="63" name="Rounded Rectangle 62"/>
          <p:cNvSpPr/>
          <p:nvPr/>
        </p:nvSpPr>
        <p:spPr>
          <a:xfrm>
            <a:off x="3875089" y="3676967"/>
            <a:ext cx="4677240" cy="94869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t>Advance Ruling</a:t>
            </a:r>
          </a:p>
          <a:p>
            <a:pPr algn="ctr"/>
            <a:r>
              <a:rPr lang="en-US" u="sng" dirty="0"/>
              <a:t>Or</a:t>
            </a:r>
          </a:p>
          <a:p>
            <a:pPr algn="ctr"/>
            <a:r>
              <a:rPr lang="en-US" dirty="0"/>
              <a:t>Decide no ruling can be issued</a:t>
            </a:r>
            <a:endParaRPr lang="en-US" sz="1600" dirty="0"/>
          </a:p>
        </p:txBody>
      </p:sp>
      <p:sp>
        <p:nvSpPr>
          <p:cNvPr id="64" name="Rounded Rectangle 63"/>
          <p:cNvSpPr/>
          <p:nvPr/>
        </p:nvSpPr>
        <p:spPr>
          <a:xfrm>
            <a:off x="7456488" y="4983797"/>
            <a:ext cx="2895600" cy="108966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r>
              <a:rPr lang="en-US" sz="2000" dirty="0"/>
              <a:t>-Applicant</a:t>
            </a:r>
          </a:p>
          <a:p>
            <a:r>
              <a:rPr lang="en-US" sz="2000" dirty="0"/>
              <a:t>-CGST/SGST Officer</a:t>
            </a:r>
          </a:p>
          <a:p>
            <a:r>
              <a:rPr lang="en-US" sz="2000" dirty="0"/>
              <a:t>-AAR</a:t>
            </a:r>
            <a:endParaRPr lang="en-US" dirty="0"/>
          </a:p>
        </p:txBody>
      </p:sp>
      <p:sp>
        <p:nvSpPr>
          <p:cNvPr id="65" name="TextBox 64"/>
          <p:cNvSpPr txBox="1"/>
          <p:nvPr/>
        </p:nvSpPr>
        <p:spPr>
          <a:xfrm>
            <a:off x="4216400" y="3231842"/>
            <a:ext cx="2286000" cy="372409"/>
          </a:xfrm>
          <a:prstGeom prst="rect">
            <a:avLst/>
          </a:prstGeom>
          <a:ln>
            <a:noFill/>
          </a:ln>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1600" b="1" dirty="0">
                <a:solidFill>
                  <a:schemeClr val="tx1"/>
                </a:solidFill>
              </a:rPr>
              <a:t>Within 90 days</a:t>
            </a:r>
          </a:p>
        </p:txBody>
      </p:sp>
      <p:sp>
        <p:nvSpPr>
          <p:cNvPr id="66" name="Down Arrow 65"/>
          <p:cNvSpPr/>
          <p:nvPr/>
        </p:nvSpPr>
        <p:spPr>
          <a:xfrm>
            <a:off x="5703888" y="3097847"/>
            <a:ext cx="152400" cy="670560"/>
          </a:xfrm>
          <a:prstGeom prst="downArrow">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67" name="Down Arrow 66"/>
          <p:cNvSpPr/>
          <p:nvPr/>
        </p:nvSpPr>
        <p:spPr>
          <a:xfrm>
            <a:off x="5728635" y="4669472"/>
            <a:ext cx="152400" cy="586740"/>
          </a:xfrm>
          <a:prstGeom prst="downArrow">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68" name="Rounded Rectangle 67"/>
          <p:cNvSpPr/>
          <p:nvPr/>
        </p:nvSpPr>
        <p:spPr>
          <a:xfrm>
            <a:off x="5246688" y="5256323"/>
            <a:ext cx="1066800" cy="58674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1600" dirty="0"/>
              <a:t>Copy to</a:t>
            </a:r>
          </a:p>
        </p:txBody>
      </p:sp>
      <p:sp>
        <p:nvSpPr>
          <p:cNvPr id="69" name="Oval 68"/>
          <p:cNvSpPr/>
          <p:nvPr/>
        </p:nvSpPr>
        <p:spPr>
          <a:xfrm>
            <a:off x="6008688" y="1817687"/>
            <a:ext cx="304800" cy="335280"/>
          </a:xfrm>
          <a:prstGeom prst="ellipse">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t>1</a:t>
            </a:r>
          </a:p>
        </p:txBody>
      </p:sp>
      <p:sp>
        <p:nvSpPr>
          <p:cNvPr id="70" name="Oval 69"/>
          <p:cNvSpPr/>
          <p:nvPr/>
        </p:nvSpPr>
        <p:spPr>
          <a:xfrm>
            <a:off x="5932488" y="3265487"/>
            <a:ext cx="304800" cy="335280"/>
          </a:xfrm>
          <a:prstGeom prst="ellipse">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t>2</a:t>
            </a:r>
          </a:p>
        </p:txBody>
      </p:sp>
      <p:sp>
        <p:nvSpPr>
          <p:cNvPr id="71" name="Oval 70"/>
          <p:cNvSpPr/>
          <p:nvPr/>
        </p:nvSpPr>
        <p:spPr>
          <a:xfrm>
            <a:off x="5856288" y="4774452"/>
            <a:ext cx="304800" cy="335280"/>
          </a:xfrm>
          <a:prstGeom prst="ellipse">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t>3</a:t>
            </a:r>
          </a:p>
        </p:txBody>
      </p:sp>
      <p:sp>
        <p:nvSpPr>
          <p:cNvPr id="72" name="Rounded Rectangle 71"/>
          <p:cNvSpPr/>
          <p:nvPr/>
        </p:nvSpPr>
        <p:spPr>
          <a:xfrm>
            <a:off x="5246688" y="1360487"/>
            <a:ext cx="1066800" cy="33528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2000" dirty="0"/>
              <a:t>AAR</a:t>
            </a:r>
          </a:p>
        </p:txBody>
      </p:sp>
      <p:sp>
        <p:nvSpPr>
          <p:cNvPr id="73" name="Down Arrow 72"/>
          <p:cNvSpPr/>
          <p:nvPr/>
        </p:nvSpPr>
        <p:spPr>
          <a:xfrm flipH="1">
            <a:off x="5703888" y="1653857"/>
            <a:ext cx="152400" cy="586740"/>
          </a:xfrm>
          <a:prstGeom prst="downArrow">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74" name="Right Arrow 73"/>
          <p:cNvSpPr/>
          <p:nvPr/>
        </p:nvSpPr>
        <p:spPr>
          <a:xfrm>
            <a:off x="6313488" y="5465873"/>
            <a:ext cx="1143000" cy="167640"/>
          </a:xfrm>
          <a:prstGeom prst="rightArrow">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4" name="TextBox 3"/>
          <p:cNvSpPr txBox="1"/>
          <p:nvPr/>
        </p:nvSpPr>
        <p:spPr>
          <a:xfrm>
            <a:off x="295835" y="5549693"/>
            <a:ext cx="4598894" cy="646331"/>
          </a:xfrm>
          <a:prstGeom prst="rect">
            <a:avLst/>
          </a:prstGeom>
          <a:noFill/>
        </p:spPr>
        <p:txBody>
          <a:bodyPr wrap="square" rtlCol="0">
            <a:spAutoFit/>
          </a:bodyPr>
          <a:lstStyle/>
          <a:p>
            <a:r>
              <a:rPr lang="en-IN" b="1" dirty="0"/>
              <a:t>Note: </a:t>
            </a:r>
            <a:r>
              <a:rPr lang="en-IN" dirty="0"/>
              <a:t>Rulings pronounced will only have a prospective effect</a:t>
            </a:r>
            <a:endParaRPr lang="en-IN" b="1" dirty="0"/>
          </a:p>
        </p:txBody>
      </p:sp>
    </p:spTree>
    <p:extLst>
      <p:ext uri="{BB962C8B-B14F-4D97-AF65-F5344CB8AC3E}">
        <p14:creationId xmlns:p14="http://schemas.microsoft.com/office/powerpoint/2010/main" val="767229321"/>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983663" cy="827087"/>
          </a:xfrm>
        </p:spPr>
        <p:txBody>
          <a:bodyPr rtlCol="0">
            <a:noAutofit/>
          </a:bodyPr>
          <a:lstStyle/>
          <a:p>
            <a:pPr eaLnBrk="1" fontAlgn="auto" hangingPunct="1">
              <a:spcAft>
                <a:spcPts val="0"/>
              </a:spcAft>
              <a:defRPr/>
            </a:pPr>
            <a:r>
              <a:rPr lang="en-IN" sz="3200" dirty="0"/>
              <a:t>Appellate Authority for Advance ruling – Sec: 118 &amp; 119</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475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D6E341DC-BA4F-4482-A0BC-E5B7F27D3F6E}" type="slidenum">
              <a:rPr lang="en-IN" altLang="en-US">
                <a:solidFill>
                  <a:schemeClr val="bg1"/>
                </a:solidFill>
              </a:rPr>
              <a:pPr>
                <a:spcBef>
                  <a:spcPct val="0"/>
                </a:spcBef>
                <a:buClrTx/>
                <a:buSzTx/>
                <a:buFontTx/>
                <a:buNone/>
              </a:pPr>
              <a:t>177</a:t>
            </a:fld>
            <a:endParaRPr lang="en-IN" altLang="en-US">
              <a:solidFill>
                <a:schemeClr val="bg1"/>
              </a:solidFill>
            </a:endParaRPr>
          </a:p>
        </p:txBody>
      </p:sp>
      <p:sp>
        <p:nvSpPr>
          <p:cNvPr id="18" name="Rounded Rectangle 17"/>
          <p:cNvSpPr/>
          <p:nvPr/>
        </p:nvSpPr>
        <p:spPr>
          <a:xfrm>
            <a:off x="4524375" y="6026150"/>
            <a:ext cx="2667000" cy="53340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1600" dirty="0">
                <a:solidFill>
                  <a:schemeClr val="tx1"/>
                </a:solidFill>
              </a:rPr>
              <a:t>Decide no ruling</a:t>
            </a:r>
          </a:p>
          <a:p>
            <a:pPr algn="ctr"/>
            <a:r>
              <a:rPr lang="en-US" sz="1600" dirty="0">
                <a:solidFill>
                  <a:schemeClr val="tx1"/>
                </a:solidFill>
              </a:rPr>
              <a:t>can be issued</a:t>
            </a:r>
          </a:p>
        </p:txBody>
      </p:sp>
      <p:sp>
        <p:nvSpPr>
          <p:cNvPr id="19" name="Rounded Rectangle 18"/>
          <p:cNvSpPr/>
          <p:nvPr/>
        </p:nvSpPr>
        <p:spPr>
          <a:xfrm>
            <a:off x="7191375" y="2978150"/>
            <a:ext cx="2209800" cy="76200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1600" dirty="0">
                <a:solidFill>
                  <a:schemeClr val="tx1"/>
                </a:solidFill>
              </a:rPr>
              <a:t>Prescribed Officer </a:t>
            </a:r>
            <a:r>
              <a:rPr lang="en-US" sz="1600" u="sng" dirty="0">
                <a:solidFill>
                  <a:schemeClr val="tx1"/>
                </a:solidFill>
              </a:rPr>
              <a:t>or</a:t>
            </a:r>
          </a:p>
          <a:p>
            <a:pPr algn="ctr"/>
            <a:r>
              <a:rPr lang="en-US" sz="1600" dirty="0">
                <a:solidFill>
                  <a:schemeClr val="tx1"/>
                </a:solidFill>
              </a:rPr>
              <a:t>CGST/SGST Officer</a:t>
            </a:r>
          </a:p>
        </p:txBody>
      </p:sp>
      <p:sp>
        <p:nvSpPr>
          <p:cNvPr id="20" name="Rounded Rectangle 19"/>
          <p:cNvSpPr/>
          <p:nvPr/>
        </p:nvSpPr>
        <p:spPr>
          <a:xfrm>
            <a:off x="3381375" y="2978150"/>
            <a:ext cx="1219200" cy="45720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1600" dirty="0">
                <a:solidFill>
                  <a:schemeClr val="tx1"/>
                </a:solidFill>
              </a:rPr>
              <a:t>Applicant</a:t>
            </a:r>
            <a:endParaRPr lang="en-US" sz="1400" dirty="0">
              <a:solidFill>
                <a:schemeClr val="tx1"/>
              </a:solidFill>
            </a:endParaRPr>
          </a:p>
        </p:txBody>
      </p:sp>
      <p:sp>
        <p:nvSpPr>
          <p:cNvPr id="21" name="Rounded Rectangle 20"/>
          <p:cNvSpPr/>
          <p:nvPr/>
        </p:nvSpPr>
        <p:spPr>
          <a:xfrm>
            <a:off x="5286375" y="3968750"/>
            <a:ext cx="1219200" cy="38100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solidFill>
                  <a:schemeClr val="tx1"/>
                </a:solidFill>
              </a:rPr>
              <a:t>AAAR</a:t>
            </a:r>
            <a:endParaRPr lang="en-US" sz="1600" dirty="0">
              <a:solidFill>
                <a:schemeClr val="tx1"/>
              </a:solidFill>
            </a:endParaRPr>
          </a:p>
        </p:txBody>
      </p:sp>
      <p:sp>
        <p:nvSpPr>
          <p:cNvPr id="22" name="TextBox 21"/>
          <p:cNvSpPr txBox="1"/>
          <p:nvPr/>
        </p:nvSpPr>
        <p:spPr>
          <a:xfrm>
            <a:off x="4981575" y="2472908"/>
            <a:ext cx="2057400" cy="1323439"/>
          </a:xfrm>
          <a:prstGeom prst="rect">
            <a:avLst/>
          </a:prstGeom>
          <a:ln>
            <a:no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just"/>
            <a:r>
              <a:rPr lang="en-US" sz="1600" b="1" dirty="0">
                <a:solidFill>
                  <a:schemeClr val="tx1"/>
                </a:solidFill>
                <a:latin typeface="+mn-lt"/>
              </a:rPr>
              <a:t>-within 30 days of Communication of Ruling*</a:t>
            </a:r>
          </a:p>
          <a:p>
            <a:pPr algn="just"/>
            <a:r>
              <a:rPr lang="en-US" sz="1600" b="1" dirty="0">
                <a:solidFill>
                  <a:schemeClr val="tx1"/>
                </a:solidFill>
                <a:latin typeface="+mn-lt"/>
              </a:rPr>
              <a:t>-in Prescribed form</a:t>
            </a:r>
          </a:p>
          <a:p>
            <a:pPr algn="just"/>
            <a:r>
              <a:rPr lang="en-US" sz="1600" b="1" dirty="0">
                <a:solidFill>
                  <a:schemeClr val="tx1"/>
                </a:solidFill>
                <a:latin typeface="+mn-lt"/>
              </a:rPr>
              <a:t>-No fees</a:t>
            </a:r>
          </a:p>
        </p:txBody>
      </p:sp>
      <p:sp>
        <p:nvSpPr>
          <p:cNvPr id="23" name="Bent Arrow 22"/>
          <p:cNvSpPr/>
          <p:nvPr/>
        </p:nvSpPr>
        <p:spPr>
          <a:xfrm rot="16200000" flipH="1" flipV="1">
            <a:off x="7000875" y="1797050"/>
            <a:ext cx="914400" cy="1447800"/>
          </a:xfrm>
          <a:prstGeom prst="bentArrow">
            <a:avLst>
              <a:gd name="adj1" fmla="val 9701"/>
              <a:gd name="adj2" fmla="val 11049"/>
              <a:gd name="adj3" fmla="val 26268"/>
              <a:gd name="adj4" fmla="val 41815"/>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solidFill>
                <a:schemeClr val="tx1"/>
              </a:solidFill>
            </a:endParaRPr>
          </a:p>
        </p:txBody>
      </p:sp>
      <p:sp>
        <p:nvSpPr>
          <p:cNvPr id="24" name="Down Arrow 23"/>
          <p:cNvSpPr/>
          <p:nvPr/>
        </p:nvSpPr>
        <p:spPr>
          <a:xfrm flipH="1">
            <a:off x="5819775" y="4349750"/>
            <a:ext cx="152400" cy="609600"/>
          </a:xfrm>
          <a:prstGeom prst="downArrow">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dirty="0">
              <a:solidFill>
                <a:schemeClr val="tx1"/>
              </a:solidFill>
            </a:endParaRPr>
          </a:p>
        </p:txBody>
      </p:sp>
      <p:sp>
        <p:nvSpPr>
          <p:cNvPr id="25" name="Bent Arrow 24"/>
          <p:cNvSpPr/>
          <p:nvPr/>
        </p:nvSpPr>
        <p:spPr>
          <a:xfrm flipV="1">
            <a:off x="4295775" y="3435350"/>
            <a:ext cx="990600" cy="838200"/>
          </a:xfrm>
          <a:prstGeom prst="bentArrow">
            <a:avLst>
              <a:gd name="adj1" fmla="val 7854"/>
              <a:gd name="adj2" fmla="val 8861"/>
              <a:gd name="adj3" fmla="val 29839"/>
              <a:gd name="adj4" fmla="val 37529"/>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solidFill>
                <a:schemeClr val="tx1"/>
              </a:solidFill>
            </a:endParaRPr>
          </a:p>
        </p:txBody>
      </p:sp>
      <p:sp>
        <p:nvSpPr>
          <p:cNvPr id="26" name="Oval 25"/>
          <p:cNvSpPr/>
          <p:nvPr/>
        </p:nvSpPr>
        <p:spPr>
          <a:xfrm>
            <a:off x="5514975" y="5111750"/>
            <a:ext cx="685800" cy="381000"/>
          </a:xfrm>
          <a:prstGeom prst="ellipse">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1400" dirty="0">
                <a:solidFill>
                  <a:schemeClr val="tx1"/>
                </a:solidFill>
              </a:rPr>
              <a:t>OR</a:t>
            </a:r>
          </a:p>
        </p:txBody>
      </p:sp>
      <p:sp>
        <p:nvSpPr>
          <p:cNvPr id="27" name="Rounded Rectangle 26"/>
          <p:cNvSpPr/>
          <p:nvPr/>
        </p:nvSpPr>
        <p:spPr>
          <a:xfrm>
            <a:off x="5667375" y="1377950"/>
            <a:ext cx="1066800" cy="22860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solidFill>
                  <a:schemeClr val="tx1"/>
                </a:solidFill>
              </a:rPr>
              <a:t>AAR</a:t>
            </a:r>
          </a:p>
        </p:txBody>
      </p:sp>
      <p:sp>
        <p:nvSpPr>
          <p:cNvPr id="28" name="Down Arrow 27"/>
          <p:cNvSpPr/>
          <p:nvPr/>
        </p:nvSpPr>
        <p:spPr>
          <a:xfrm flipH="1">
            <a:off x="6124575" y="1606550"/>
            <a:ext cx="152400" cy="381000"/>
          </a:xfrm>
          <a:prstGeom prst="downArrow">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solidFill>
                <a:schemeClr val="tx1"/>
              </a:solidFill>
            </a:endParaRPr>
          </a:p>
        </p:txBody>
      </p:sp>
      <p:sp>
        <p:nvSpPr>
          <p:cNvPr id="29" name="Rounded Rectangle 28"/>
          <p:cNvSpPr/>
          <p:nvPr/>
        </p:nvSpPr>
        <p:spPr>
          <a:xfrm>
            <a:off x="5667375" y="1987550"/>
            <a:ext cx="1066800" cy="30480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solidFill>
                  <a:schemeClr val="tx1"/>
                </a:solidFill>
              </a:rPr>
              <a:t>Ruling</a:t>
            </a:r>
          </a:p>
        </p:txBody>
      </p:sp>
      <p:sp>
        <p:nvSpPr>
          <p:cNvPr id="30" name="Bent Arrow 29"/>
          <p:cNvSpPr/>
          <p:nvPr/>
        </p:nvSpPr>
        <p:spPr>
          <a:xfrm rot="16200000" flipH="1">
            <a:off x="4257675" y="1644650"/>
            <a:ext cx="914400" cy="1752600"/>
          </a:xfrm>
          <a:prstGeom prst="bentArrow">
            <a:avLst>
              <a:gd name="adj1" fmla="val 12098"/>
              <a:gd name="adj2" fmla="val 10216"/>
              <a:gd name="adj3" fmla="val 31268"/>
              <a:gd name="adj4" fmla="val 41815"/>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solidFill>
                <a:schemeClr val="tx1"/>
              </a:solidFill>
            </a:endParaRPr>
          </a:p>
        </p:txBody>
      </p:sp>
      <p:sp>
        <p:nvSpPr>
          <p:cNvPr id="31" name="Bent Arrow 30"/>
          <p:cNvSpPr/>
          <p:nvPr/>
        </p:nvSpPr>
        <p:spPr>
          <a:xfrm flipH="1" flipV="1">
            <a:off x="6505575" y="3749258"/>
            <a:ext cx="1295400" cy="533400"/>
          </a:xfrm>
          <a:prstGeom prst="bentArrow">
            <a:avLst>
              <a:gd name="adj1" fmla="val 13271"/>
              <a:gd name="adj2" fmla="val 14424"/>
              <a:gd name="adj3" fmla="val 35646"/>
              <a:gd name="adj4" fmla="val 37529"/>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solidFill>
                <a:schemeClr val="tx1"/>
              </a:solidFill>
            </a:endParaRPr>
          </a:p>
        </p:txBody>
      </p:sp>
      <p:sp>
        <p:nvSpPr>
          <p:cNvPr id="32" name="Bent Arrow 31"/>
          <p:cNvSpPr/>
          <p:nvPr/>
        </p:nvSpPr>
        <p:spPr>
          <a:xfrm rot="5400000" flipH="1" flipV="1">
            <a:off x="3724275" y="3321050"/>
            <a:ext cx="1600200" cy="1828800"/>
          </a:xfrm>
          <a:prstGeom prst="bentArrow">
            <a:avLst>
              <a:gd name="adj1" fmla="val 3588"/>
              <a:gd name="adj2" fmla="val 6605"/>
              <a:gd name="adj3" fmla="val 20712"/>
              <a:gd name="adj4" fmla="val 41815"/>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solidFill>
                <a:schemeClr val="tx1"/>
              </a:solidFill>
            </a:endParaRPr>
          </a:p>
        </p:txBody>
      </p:sp>
      <p:sp>
        <p:nvSpPr>
          <p:cNvPr id="33" name="TextBox 32"/>
          <p:cNvSpPr txBox="1"/>
          <p:nvPr/>
        </p:nvSpPr>
        <p:spPr>
          <a:xfrm>
            <a:off x="5995987" y="4358858"/>
            <a:ext cx="1857375" cy="584775"/>
          </a:xfrm>
          <a:prstGeom prst="rect">
            <a:avLst/>
          </a:prstGeom>
          <a:ln>
            <a:solidFill>
              <a:srgbClr val="FFFFFF"/>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r"/>
            <a:r>
              <a:rPr lang="en-US" sz="1600" b="1" dirty="0">
                <a:solidFill>
                  <a:schemeClr val="tx1"/>
                </a:solidFill>
                <a:latin typeface="+mn-lt"/>
              </a:rPr>
              <a:t>Within 90 days    Hearing + Decision</a:t>
            </a:r>
          </a:p>
        </p:txBody>
      </p:sp>
      <p:sp>
        <p:nvSpPr>
          <p:cNvPr id="34" name="Bent Arrow 33"/>
          <p:cNvSpPr/>
          <p:nvPr/>
        </p:nvSpPr>
        <p:spPr>
          <a:xfrm rot="5400000" flipH="1">
            <a:off x="6315075" y="2940050"/>
            <a:ext cx="1219200" cy="2971800"/>
          </a:xfrm>
          <a:prstGeom prst="bentArrow">
            <a:avLst>
              <a:gd name="adj1" fmla="val 5431"/>
              <a:gd name="adj2" fmla="val 6605"/>
              <a:gd name="adj3" fmla="val 20712"/>
              <a:gd name="adj4" fmla="val 41815"/>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solidFill>
                <a:schemeClr val="tx1"/>
              </a:solidFill>
            </a:endParaRPr>
          </a:p>
        </p:txBody>
      </p:sp>
      <p:sp>
        <p:nvSpPr>
          <p:cNvPr id="35" name="Down Arrow 34"/>
          <p:cNvSpPr/>
          <p:nvPr/>
        </p:nvSpPr>
        <p:spPr>
          <a:xfrm flipH="1">
            <a:off x="5819775" y="5492750"/>
            <a:ext cx="152400" cy="533400"/>
          </a:xfrm>
          <a:prstGeom prst="downArrow">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dirty="0">
              <a:solidFill>
                <a:schemeClr val="tx1"/>
              </a:solidFill>
            </a:endParaRPr>
          </a:p>
        </p:txBody>
      </p:sp>
      <p:sp>
        <p:nvSpPr>
          <p:cNvPr id="4" name="TextBox 3"/>
          <p:cNvSpPr txBox="1"/>
          <p:nvPr/>
        </p:nvSpPr>
        <p:spPr>
          <a:xfrm>
            <a:off x="396128" y="5379819"/>
            <a:ext cx="3442447" cy="646331"/>
          </a:xfrm>
          <a:prstGeom prst="rect">
            <a:avLst/>
          </a:prstGeom>
          <a:noFill/>
        </p:spPr>
        <p:txBody>
          <a:bodyPr wrap="square" rtlCol="0">
            <a:spAutoFit/>
          </a:bodyPr>
          <a:lstStyle/>
          <a:p>
            <a:r>
              <a:rPr lang="en-IN" dirty="0">
                <a:latin typeface="+mn-lt"/>
              </a:rPr>
              <a:t>*</a:t>
            </a:r>
            <a:r>
              <a:rPr lang="en-IN" b="1" dirty="0">
                <a:latin typeface="+mn-lt"/>
              </a:rPr>
              <a:t>Note:</a:t>
            </a:r>
            <a:r>
              <a:rPr lang="en-IN" dirty="0">
                <a:latin typeface="+mn-lt"/>
              </a:rPr>
              <a:t> Appellate Authority may allow further period of 30 days</a:t>
            </a:r>
          </a:p>
        </p:txBody>
      </p:sp>
    </p:spTree>
    <p:extLst>
      <p:ext uri="{BB962C8B-B14F-4D97-AF65-F5344CB8AC3E}">
        <p14:creationId xmlns:p14="http://schemas.microsoft.com/office/powerpoint/2010/main" val="107184589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Rectification of Advance ruling – Sec: 120</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178</a:t>
            </a:fld>
            <a:endParaRPr lang="en-IN" altLang="en-US">
              <a:solidFill>
                <a:schemeClr val="bg1"/>
              </a:solidFill>
            </a:endParaRPr>
          </a:p>
        </p:txBody>
      </p:sp>
      <p:sp>
        <p:nvSpPr>
          <p:cNvPr id="4" name="Content Placeholder 3"/>
          <p:cNvSpPr>
            <a:spLocks noGrp="1"/>
          </p:cNvSpPr>
          <p:nvPr>
            <p:ph idx="1"/>
          </p:nvPr>
        </p:nvSpPr>
        <p:spPr>
          <a:xfrm>
            <a:off x="528638" y="1333831"/>
            <a:ext cx="11058525" cy="5057444"/>
          </a:xfrm>
        </p:spPr>
        <p:txBody>
          <a:bodyPr/>
          <a:lstStyle/>
          <a:p>
            <a:pPr marL="0" indent="0" algn="just">
              <a:spcAft>
                <a:spcPts val="600"/>
              </a:spcAft>
              <a:buNone/>
            </a:pPr>
            <a:r>
              <a:rPr lang="en-US" dirty="0"/>
              <a:t>AAR or AAAR may rectify the ruling brought to its notice</a:t>
            </a:r>
          </a:p>
          <a:p>
            <a:pPr marL="0" indent="0" algn="just">
              <a:spcAft>
                <a:spcPts val="600"/>
              </a:spcAft>
              <a:buNone/>
            </a:pPr>
            <a:endParaRPr lang="en-US" sz="100" dirty="0"/>
          </a:p>
          <a:p>
            <a:pPr algn="just">
              <a:spcAft>
                <a:spcPts val="600"/>
              </a:spcAft>
            </a:pPr>
            <a:r>
              <a:rPr lang="en-IN" dirty="0"/>
              <a:t>For mistake apparent from record.</a:t>
            </a:r>
          </a:p>
          <a:p>
            <a:pPr algn="just">
              <a:spcAft>
                <a:spcPts val="600"/>
              </a:spcAft>
            </a:pPr>
            <a:r>
              <a:rPr lang="en-IN" dirty="0"/>
              <a:t>Either on own motion or if brought to notice by </a:t>
            </a:r>
            <a:r>
              <a:rPr lang="en-US" dirty="0"/>
              <a:t>prescribed/ jurisdictional CGST/ SGST officer or applicant </a:t>
            </a:r>
            <a:endParaRPr lang="en-IN" dirty="0"/>
          </a:p>
          <a:p>
            <a:pPr algn="just">
              <a:spcAft>
                <a:spcPts val="600"/>
              </a:spcAft>
            </a:pPr>
            <a:r>
              <a:rPr lang="en-IN" dirty="0"/>
              <a:t>Opportunity of being heard if prejudicial to Applicant/ Appellant</a:t>
            </a:r>
          </a:p>
          <a:p>
            <a:pPr marL="0" indent="0" algn="just">
              <a:spcAft>
                <a:spcPts val="600"/>
              </a:spcAft>
              <a:buNone/>
            </a:pPr>
            <a:endParaRPr lang="en-IN" dirty="0"/>
          </a:p>
          <a:p>
            <a:pPr marL="0" indent="0" algn="just">
              <a:spcAft>
                <a:spcPts val="600"/>
              </a:spcAft>
              <a:buNone/>
            </a:pPr>
            <a:r>
              <a:rPr lang="en-IN" b="1" u="sng" dirty="0"/>
              <a:t>Rectify mistake apparent from record within 6 months of date of order</a:t>
            </a:r>
          </a:p>
          <a:p>
            <a:pPr marL="0" indent="0" algn="just">
              <a:spcAft>
                <a:spcPts val="600"/>
              </a:spcAft>
              <a:buNone/>
            </a:pPr>
            <a:endParaRPr lang="en-IN" dirty="0"/>
          </a:p>
          <a:p>
            <a:pPr marL="0" indent="0" algn="just">
              <a:spcAft>
                <a:spcPts val="600"/>
              </a:spcAft>
              <a:buNone/>
            </a:pPr>
            <a:r>
              <a:rPr lang="en-IN" u="sng" dirty="0"/>
              <a:t>Note</a:t>
            </a:r>
            <a:r>
              <a:rPr lang="en-IN" dirty="0"/>
              <a:t>:- Not to amend substantive part of the order</a:t>
            </a:r>
          </a:p>
        </p:txBody>
      </p:sp>
    </p:spTree>
    <p:extLst>
      <p:ext uri="{BB962C8B-B14F-4D97-AF65-F5344CB8AC3E}">
        <p14:creationId xmlns:p14="http://schemas.microsoft.com/office/powerpoint/2010/main" val="227873243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00" y="518320"/>
            <a:ext cx="8983663" cy="827087"/>
          </a:xfrm>
        </p:spPr>
        <p:txBody>
          <a:bodyPr rtlCol="0">
            <a:noAutofit/>
          </a:bodyPr>
          <a:lstStyle/>
          <a:p>
            <a:pPr eaLnBrk="1" fontAlgn="auto" hangingPunct="1">
              <a:spcAft>
                <a:spcPts val="0"/>
              </a:spcAft>
              <a:defRPr/>
            </a:pPr>
            <a:r>
              <a:rPr lang="en-IN" sz="3200" dirty="0"/>
              <a:t>Applicability of Advance ruling – Sec:121</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475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D6E341DC-BA4F-4482-A0BC-E5B7F27D3F6E}" type="slidenum">
              <a:rPr lang="en-IN" altLang="en-US">
                <a:solidFill>
                  <a:schemeClr val="bg1"/>
                </a:solidFill>
              </a:rPr>
              <a:pPr>
                <a:spcBef>
                  <a:spcPct val="0"/>
                </a:spcBef>
                <a:buClrTx/>
                <a:buSzTx/>
                <a:buFontTx/>
                <a:buNone/>
              </a:pPr>
              <a:t>179</a:t>
            </a:fld>
            <a:endParaRPr lang="en-IN" altLang="en-US">
              <a:solidFill>
                <a:schemeClr val="bg1"/>
              </a:solidFill>
            </a:endParaRPr>
          </a:p>
        </p:txBody>
      </p:sp>
      <p:sp>
        <p:nvSpPr>
          <p:cNvPr id="36" name="Rounded Rectangle 35"/>
          <p:cNvSpPr/>
          <p:nvPr/>
        </p:nvSpPr>
        <p:spPr>
          <a:xfrm>
            <a:off x="5219700" y="1849041"/>
            <a:ext cx="1905000" cy="91440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u="sng" dirty="0">
                <a:solidFill>
                  <a:schemeClr val="tx1"/>
                </a:solidFill>
              </a:rPr>
              <a:t>Advance Ruling</a:t>
            </a:r>
          </a:p>
          <a:p>
            <a:pPr algn="ctr"/>
            <a:r>
              <a:rPr lang="en-US" dirty="0">
                <a:solidFill>
                  <a:schemeClr val="tx1"/>
                </a:solidFill>
              </a:rPr>
              <a:t>Binding on</a:t>
            </a:r>
            <a:endParaRPr lang="en-US" sz="1600" dirty="0">
              <a:solidFill>
                <a:schemeClr val="tx1"/>
              </a:solidFill>
            </a:endParaRPr>
          </a:p>
        </p:txBody>
      </p:sp>
      <p:sp>
        <p:nvSpPr>
          <p:cNvPr id="37" name="Rounded Rectangle 36"/>
          <p:cNvSpPr/>
          <p:nvPr/>
        </p:nvSpPr>
        <p:spPr>
          <a:xfrm>
            <a:off x="2705100" y="3220641"/>
            <a:ext cx="1524000" cy="68580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2000" dirty="0">
                <a:solidFill>
                  <a:schemeClr val="tx1"/>
                </a:solidFill>
              </a:rPr>
              <a:t>Applicant</a:t>
            </a:r>
            <a:endParaRPr lang="en-US" dirty="0">
              <a:solidFill>
                <a:schemeClr val="tx1"/>
              </a:solidFill>
            </a:endParaRPr>
          </a:p>
        </p:txBody>
      </p:sp>
      <p:sp>
        <p:nvSpPr>
          <p:cNvPr id="38" name="Bent Arrow 37"/>
          <p:cNvSpPr/>
          <p:nvPr/>
        </p:nvSpPr>
        <p:spPr>
          <a:xfrm rot="16200000" flipH="1" flipV="1">
            <a:off x="7696200" y="1582341"/>
            <a:ext cx="1066800" cy="2209800"/>
          </a:xfrm>
          <a:prstGeom prst="bentArrow">
            <a:avLst>
              <a:gd name="adj1" fmla="val 8849"/>
              <a:gd name="adj2" fmla="val 8814"/>
              <a:gd name="adj3" fmla="val 35415"/>
              <a:gd name="adj4" fmla="val 41815"/>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solidFill>
                <a:schemeClr val="tx1"/>
              </a:solidFill>
            </a:endParaRPr>
          </a:p>
        </p:txBody>
      </p:sp>
      <p:sp>
        <p:nvSpPr>
          <p:cNvPr id="39" name="Bent Arrow 38"/>
          <p:cNvSpPr/>
          <p:nvPr/>
        </p:nvSpPr>
        <p:spPr>
          <a:xfrm rot="16200000" flipH="1">
            <a:off x="3733800" y="1734741"/>
            <a:ext cx="1066800" cy="1905000"/>
          </a:xfrm>
          <a:prstGeom prst="bentArrow">
            <a:avLst>
              <a:gd name="adj1" fmla="val 8849"/>
              <a:gd name="adj2" fmla="val 8814"/>
              <a:gd name="adj3" fmla="val 35415"/>
              <a:gd name="adj4" fmla="val 41815"/>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solidFill>
                <a:schemeClr val="tx1"/>
              </a:solidFill>
            </a:endParaRPr>
          </a:p>
        </p:txBody>
      </p:sp>
      <p:sp>
        <p:nvSpPr>
          <p:cNvPr id="40" name="Rounded Rectangle 39"/>
          <p:cNvSpPr/>
          <p:nvPr/>
        </p:nvSpPr>
        <p:spPr>
          <a:xfrm>
            <a:off x="8267700" y="3220641"/>
            <a:ext cx="1828800" cy="76200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solidFill>
                  <a:schemeClr val="tx1"/>
                </a:solidFill>
              </a:rPr>
              <a:t>Jurisdictional tax Authority</a:t>
            </a:r>
            <a:endParaRPr lang="en-US" sz="1600" dirty="0">
              <a:solidFill>
                <a:schemeClr val="tx1"/>
              </a:solidFill>
            </a:endParaRPr>
          </a:p>
        </p:txBody>
      </p:sp>
      <p:sp>
        <p:nvSpPr>
          <p:cNvPr id="41" name="Rounded Rectangle 40"/>
          <p:cNvSpPr/>
          <p:nvPr/>
        </p:nvSpPr>
        <p:spPr>
          <a:xfrm>
            <a:off x="5448300" y="4211241"/>
            <a:ext cx="1447800" cy="45720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solidFill>
                  <a:schemeClr val="tx1"/>
                </a:solidFill>
              </a:rPr>
              <a:t>UNLESS</a:t>
            </a:r>
          </a:p>
        </p:txBody>
      </p:sp>
      <p:sp>
        <p:nvSpPr>
          <p:cNvPr id="42" name="Rounded Rectangle 41"/>
          <p:cNvSpPr/>
          <p:nvPr/>
        </p:nvSpPr>
        <p:spPr>
          <a:xfrm>
            <a:off x="3771900" y="5201841"/>
            <a:ext cx="4876800" cy="685800"/>
          </a:xfrm>
          <a:prstGeom prst="roundRect">
            <a:avLst/>
          </a:prstGeom>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2000" dirty="0">
                <a:solidFill>
                  <a:schemeClr val="tx1"/>
                </a:solidFill>
              </a:rPr>
              <a:t>Law, Facts, Circumstances have changed</a:t>
            </a:r>
          </a:p>
        </p:txBody>
      </p:sp>
      <p:sp>
        <p:nvSpPr>
          <p:cNvPr id="43" name="Down Arrow 42"/>
          <p:cNvSpPr/>
          <p:nvPr/>
        </p:nvSpPr>
        <p:spPr>
          <a:xfrm flipH="1">
            <a:off x="6015037" y="4668441"/>
            <a:ext cx="152400" cy="533400"/>
          </a:xfrm>
          <a:prstGeom prst="downArrow">
            <a:avLst/>
          </a:prstGeom>
          <a:solidFill>
            <a:schemeClr val="tx2"/>
          </a:solidFill>
          <a:ln>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754394378"/>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Ruling void </a:t>
            </a:r>
            <a:r>
              <a:rPr lang="en-IN" sz="3200" i="1" dirty="0"/>
              <a:t>ab initio </a:t>
            </a:r>
            <a:r>
              <a:rPr lang="en-IN" sz="3200" dirty="0"/>
              <a:t>– Sec: 122</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180</a:t>
            </a:fld>
            <a:endParaRPr lang="en-IN" altLang="en-US">
              <a:solidFill>
                <a:schemeClr val="bg1"/>
              </a:solidFill>
            </a:endParaRPr>
          </a:p>
        </p:txBody>
      </p:sp>
      <p:sp>
        <p:nvSpPr>
          <p:cNvPr id="4" name="Content Placeholder 3"/>
          <p:cNvSpPr>
            <a:spLocks noGrp="1"/>
          </p:cNvSpPr>
          <p:nvPr>
            <p:ph idx="1"/>
          </p:nvPr>
        </p:nvSpPr>
        <p:spPr>
          <a:xfrm>
            <a:off x="528638" y="1333831"/>
            <a:ext cx="11058525" cy="5057444"/>
          </a:xfrm>
        </p:spPr>
        <p:txBody>
          <a:bodyPr/>
          <a:lstStyle/>
          <a:p>
            <a:pPr marL="0" indent="0" algn="just">
              <a:spcAft>
                <a:spcPts val="600"/>
              </a:spcAft>
              <a:buNone/>
            </a:pPr>
            <a:endParaRPr lang="en-US" sz="100" dirty="0"/>
          </a:p>
          <a:p>
            <a:pPr algn="just">
              <a:spcAft>
                <a:spcPts val="600"/>
              </a:spcAft>
            </a:pPr>
            <a:r>
              <a:rPr lang="en-IN" dirty="0"/>
              <a:t>If AAR/AAAR finds ruling obtained by the applicant /appellant by fraud / misrepresentation / suppression of facts.</a:t>
            </a:r>
          </a:p>
          <a:p>
            <a:pPr algn="just">
              <a:spcAft>
                <a:spcPts val="600"/>
              </a:spcAft>
            </a:pPr>
            <a:endParaRPr lang="en-IN" dirty="0"/>
          </a:p>
          <a:p>
            <a:pPr algn="just">
              <a:spcAft>
                <a:spcPts val="600"/>
              </a:spcAft>
            </a:pPr>
            <a:r>
              <a:rPr lang="en-IN" dirty="0"/>
              <a:t>By order declare advance ruling as void-ab-initio, after giving an opportunity of being heard</a:t>
            </a:r>
          </a:p>
          <a:p>
            <a:pPr marL="0" indent="0" algn="just">
              <a:spcAft>
                <a:spcPts val="600"/>
              </a:spcAft>
              <a:buNone/>
            </a:pPr>
            <a:endParaRPr lang="en-IN" b="1" u="sng" dirty="0"/>
          </a:p>
          <a:p>
            <a:pPr marL="0" indent="0" algn="just">
              <a:spcAft>
                <a:spcPts val="600"/>
              </a:spcAft>
              <a:buNone/>
            </a:pPr>
            <a:r>
              <a:rPr lang="en-IN" u="sng" dirty="0"/>
              <a:t>Note</a:t>
            </a:r>
            <a:r>
              <a:rPr lang="en-IN" dirty="0"/>
              <a:t>:- All provisions of the Act shall apply after excluding period in between date of ruling and this order</a:t>
            </a:r>
          </a:p>
        </p:txBody>
      </p:sp>
    </p:spTree>
    <p:extLst>
      <p:ext uri="{BB962C8B-B14F-4D97-AF65-F5344CB8AC3E}">
        <p14:creationId xmlns:p14="http://schemas.microsoft.com/office/powerpoint/2010/main" val="942277096"/>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Power / Procedure of AAR/ AAAR– Sec: 123 &amp; 124</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27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1619A-B368-4D35-AEBC-D37CED931F45}" type="slidenum">
              <a:rPr lang="en-IN" altLang="en-US">
                <a:solidFill>
                  <a:schemeClr val="bg1"/>
                </a:solidFill>
              </a:rPr>
              <a:pPr>
                <a:spcBef>
                  <a:spcPct val="0"/>
                </a:spcBef>
                <a:buClrTx/>
                <a:buSzTx/>
                <a:buFontTx/>
                <a:buNone/>
              </a:pPr>
              <a:t>181</a:t>
            </a:fld>
            <a:endParaRPr lang="en-IN" altLang="en-US">
              <a:solidFill>
                <a:schemeClr val="bg1"/>
              </a:solidFill>
            </a:endParaRPr>
          </a:p>
        </p:txBody>
      </p:sp>
      <p:sp>
        <p:nvSpPr>
          <p:cNvPr id="4" name="Content Placeholder 3"/>
          <p:cNvSpPr>
            <a:spLocks noGrp="1"/>
          </p:cNvSpPr>
          <p:nvPr>
            <p:ph idx="1"/>
          </p:nvPr>
        </p:nvSpPr>
        <p:spPr>
          <a:xfrm>
            <a:off x="528638" y="1333831"/>
            <a:ext cx="11058525" cy="5057444"/>
          </a:xfrm>
        </p:spPr>
        <p:txBody>
          <a:bodyPr/>
          <a:lstStyle/>
          <a:p>
            <a:pPr marL="0" indent="0" algn="just">
              <a:spcAft>
                <a:spcPts val="600"/>
              </a:spcAft>
              <a:buNone/>
            </a:pPr>
            <a:endParaRPr lang="en-US" sz="100" dirty="0"/>
          </a:p>
          <a:p>
            <a:pPr algn="just">
              <a:spcAft>
                <a:spcPts val="600"/>
              </a:spcAft>
            </a:pPr>
            <a:r>
              <a:rPr lang="en-IN" dirty="0"/>
              <a:t>Deemed to be civil court.</a:t>
            </a:r>
          </a:p>
          <a:p>
            <a:pPr algn="just">
              <a:spcAft>
                <a:spcPts val="600"/>
              </a:spcAft>
            </a:pPr>
            <a:endParaRPr lang="en-IN" dirty="0"/>
          </a:p>
          <a:p>
            <a:pPr algn="just">
              <a:spcAft>
                <a:spcPts val="600"/>
              </a:spcAft>
            </a:pPr>
            <a:r>
              <a:rPr lang="en-IN" dirty="0"/>
              <a:t>Proceedings treated as judicial proceedings.</a:t>
            </a:r>
          </a:p>
          <a:p>
            <a:pPr algn="just">
              <a:spcAft>
                <a:spcPts val="600"/>
              </a:spcAft>
            </a:pPr>
            <a:endParaRPr lang="en-IN" dirty="0"/>
          </a:p>
          <a:p>
            <a:pPr algn="just">
              <a:spcAft>
                <a:spcPts val="600"/>
              </a:spcAft>
            </a:pPr>
            <a:r>
              <a:rPr lang="en-IN" dirty="0"/>
              <a:t>Power to enforce attendance, examining on oath, issuing commission, compelling production of books/records.</a:t>
            </a:r>
          </a:p>
          <a:p>
            <a:pPr algn="just">
              <a:spcAft>
                <a:spcPts val="600"/>
              </a:spcAft>
            </a:pPr>
            <a:endParaRPr lang="en-IN" dirty="0"/>
          </a:p>
          <a:p>
            <a:pPr algn="just">
              <a:spcAft>
                <a:spcPts val="600"/>
              </a:spcAft>
            </a:pPr>
            <a:r>
              <a:rPr lang="en-IN" dirty="0"/>
              <a:t>Power to regulate its own procedure</a:t>
            </a:r>
            <a:endParaRPr lang="en-IN" b="1" u="sng" dirty="0"/>
          </a:p>
        </p:txBody>
      </p:sp>
    </p:spTree>
    <p:extLst>
      <p:ext uri="{BB962C8B-B14F-4D97-AF65-F5344CB8AC3E}">
        <p14:creationId xmlns:p14="http://schemas.microsoft.com/office/powerpoint/2010/main" val="766186453"/>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IN"/>
              <a:t>© Indirect Taxes Committee, ICAI</a:t>
            </a:r>
          </a:p>
        </p:txBody>
      </p:sp>
      <p:sp>
        <p:nvSpPr>
          <p:cNvPr id="7373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CCFF1EC4-4B82-4601-96C3-8ED6FC7CBDBB}" type="slidenum">
              <a:rPr lang="en-IN" altLang="en-US">
                <a:solidFill>
                  <a:schemeClr val="bg1"/>
                </a:solidFill>
              </a:rPr>
              <a:pPr>
                <a:spcBef>
                  <a:spcPct val="0"/>
                </a:spcBef>
                <a:buClrTx/>
                <a:buSzTx/>
                <a:buFontTx/>
                <a:buNone/>
              </a:pPr>
              <a:t>182</a:t>
            </a:fld>
            <a:endParaRPr lang="en-IN" altLang="en-US">
              <a:solidFill>
                <a:schemeClr val="bg1"/>
              </a:solidFill>
            </a:endParaRPr>
          </a:p>
        </p:txBody>
      </p:sp>
      <p:sp>
        <p:nvSpPr>
          <p:cNvPr id="5" name="Rectangle 4"/>
          <p:cNvSpPr/>
          <p:nvPr/>
        </p:nvSpPr>
        <p:spPr>
          <a:xfrm>
            <a:off x="2828925" y="2828925"/>
            <a:ext cx="6615113" cy="2123658"/>
          </a:xfrm>
          <a:prstGeom prst="rect">
            <a:avLst/>
          </a:prstGeom>
        </p:spPr>
        <p:txBody>
          <a:bodyPr>
            <a:spAutoFit/>
          </a:bodyPr>
          <a:lstStyle/>
          <a:p>
            <a:pPr algn="ctr">
              <a:defRPr/>
            </a:pPr>
            <a: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t>Presumption as to Documents</a:t>
            </a:r>
            <a:b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br>
            <a:endPar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endParaRPr>
          </a:p>
        </p:txBody>
      </p:sp>
    </p:spTree>
    <p:extLst>
      <p:ext uri="{BB962C8B-B14F-4D97-AF65-F5344CB8AC3E}">
        <p14:creationId xmlns:p14="http://schemas.microsoft.com/office/powerpoint/2010/main" val="2564080462"/>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00" y="518320"/>
            <a:ext cx="8983663" cy="827087"/>
          </a:xfrm>
        </p:spPr>
        <p:txBody>
          <a:bodyPr rtlCol="0">
            <a:noAutofit/>
          </a:bodyPr>
          <a:lstStyle/>
          <a:p>
            <a:pPr eaLnBrk="1" fontAlgn="auto" hangingPunct="1">
              <a:spcAft>
                <a:spcPts val="0"/>
              </a:spcAft>
              <a:defRPr/>
            </a:pPr>
            <a:r>
              <a:rPr lang="en-IN" sz="3200" dirty="0"/>
              <a:t>Documents – Sec 125</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475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D6E341DC-BA4F-4482-A0BC-E5B7F27D3F6E}" type="slidenum">
              <a:rPr lang="en-IN" altLang="en-US">
                <a:solidFill>
                  <a:schemeClr val="bg1"/>
                </a:solidFill>
              </a:rPr>
              <a:pPr>
                <a:spcBef>
                  <a:spcPct val="0"/>
                </a:spcBef>
                <a:buClrTx/>
                <a:buSzTx/>
                <a:buFontTx/>
                <a:buNone/>
              </a:pPr>
              <a:t>183</a:t>
            </a:fld>
            <a:endParaRPr lang="en-IN" altLang="en-US">
              <a:solidFill>
                <a:schemeClr val="bg1"/>
              </a:solidFill>
            </a:endParaRPr>
          </a:p>
        </p:txBody>
      </p:sp>
      <p:sp>
        <p:nvSpPr>
          <p:cNvPr id="4" name="Content Placeholder 3"/>
          <p:cNvSpPr>
            <a:spLocks noGrp="1"/>
          </p:cNvSpPr>
          <p:nvPr>
            <p:ph idx="1"/>
          </p:nvPr>
        </p:nvSpPr>
        <p:spPr/>
        <p:txBody>
          <a:bodyPr/>
          <a:lstStyle/>
          <a:p>
            <a:endParaRPr lang="en-IN"/>
          </a:p>
        </p:txBody>
      </p:sp>
      <p:graphicFrame>
        <p:nvGraphicFramePr>
          <p:cNvPr id="7" name="Content Placeholder 6"/>
          <p:cNvGraphicFramePr>
            <a:graphicFrameLocks/>
          </p:cNvGraphicFramePr>
          <p:nvPr>
            <p:extLst/>
          </p:nvPr>
        </p:nvGraphicFramePr>
        <p:xfrm>
          <a:off x="1216025" y="1672974"/>
          <a:ext cx="9270856" cy="45566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40065634"/>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00" y="518320"/>
            <a:ext cx="8983663" cy="827087"/>
          </a:xfrm>
        </p:spPr>
        <p:txBody>
          <a:bodyPr rtlCol="0">
            <a:noAutofit/>
          </a:bodyPr>
          <a:lstStyle/>
          <a:p>
            <a:pPr eaLnBrk="1" fontAlgn="auto" hangingPunct="1">
              <a:spcAft>
                <a:spcPts val="0"/>
              </a:spcAft>
              <a:defRPr/>
            </a:pPr>
            <a:r>
              <a:rPr lang="en-IN" sz="3200" dirty="0">
                <a:effectLst>
                  <a:outerShdw blurRad="38100" dist="38100" dir="2700000" algn="tl">
                    <a:srgbClr val="000000">
                      <a:alpha val="43137"/>
                    </a:srgbClr>
                  </a:outerShdw>
                </a:effectLst>
              </a:rPr>
              <a:t>Microfilms, FAX, Computer Printouts</a:t>
            </a:r>
            <a:r>
              <a:rPr lang="en-IN" sz="3200" dirty="0"/>
              <a:t> – Sec 126</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475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D6E341DC-BA4F-4482-A0BC-E5B7F27D3F6E}" type="slidenum">
              <a:rPr lang="en-IN" altLang="en-US">
                <a:solidFill>
                  <a:schemeClr val="bg1"/>
                </a:solidFill>
              </a:rPr>
              <a:pPr>
                <a:spcBef>
                  <a:spcPct val="0"/>
                </a:spcBef>
                <a:buClrTx/>
                <a:buSzTx/>
                <a:buFontTx/>
                <a:buNone/>
              </a:pPr>
              <a:t>184</a:t>
            </a:fld>
            <a:endParaRPr lang="en-IN" altLang="en-US">
              <a:solidFill>
                <a:schemeClr val="bg1"/>
              </a:solidFill>
            </a:endParaRPr>
          </a:p>
        </p:txBody>
      </p:sp>
      <p:sp>
        <p:nvSpPr>
          <p:cNvPr id="4" name="Content Placeholder 3"/>
          <p:cNvSpPr>
            <a:spLocks noGrp="1"/>
          </p:cNvSpPr>
          <p:nvPr>
            <p:ph idx="1"/>
          </p:nvPr>
        </p:nvSpPr>
        <p:spPr>
          <a:xfrm>
            <a:off x="1068966" y="1483952"/>
            <a:ext cx="9823450" cy="4515066"/>
          </a:xfrm>
        </p:spPr>
        <p:txBody>
          <a:bodyPr/>
          <a:lstStyle/>
          <a:p>
            <a:pPr marL="0" indent="0" algn="just">
              <a:buNone/>
            </a:pPr>
            <a:r>
              <a:rPr lang="en-IN" dirty="0"/>
              <a:t>Deemed Documents for purpose of the Act &amp; admissible under proceedings </a:t>
            </a:r>
            <a:r>
              <a:rPr lang="en-IN" i="1" dirty="0"/>
              <a:t>without requirement of production of original document</a:t>
            </a:r>
            <a:r>
              <a:rPr lang="en-IN" dirty="0"/>
              <a:t>:</a:t>
            </a:r>
          </a:p>
          <a:p>
            <a:pPr marL="0" indent="0" algn="just">
              <a:buNone/>
            </a:pPr>
            <a:endParaRPr lang="en-IN" dirty="0"/>
          </a:p>
          <a:p>
            <a:pPr lvl="0" algn="just"/>
            <a:r>
              <a:rPr lang="en-IN" dirty="0"/>
              <a:t>A microfilm document or reproduction of images contained in such microfilm;</a:t>
            </a:r>
          </a:p>
          <a:p>
            <a:pPr lvl="0" algn="just"/>
            <a:endParaRPr lang="en-IN" dirty="0"/>
          </a:p>
          <a:p>
            <a:pPr lvl="0" algn="just"/>
            <a:r>
              <a:rPr lang="en-IN" dirty="0"/>
              <a:t>A facsimile (Fax) copy of document;</a:t>
            </a:r>
          </a:p>
          <a:p>
            <a:pPr lvl="0" algn="just"/>
            <a:endParaRPr lang="en-IN" dirty="0"/>
          </a:p>
          <a:p>
            <a:pPr lvl="0" algn="just"/>
            <a:r>
              <a:rPr lang="en-IN" dirty="0"/>
              <a:t>Computer printed documents;</a:t>
            </a:r>
          </a:p>
          <a:p>
            <a:pPr lvl="0" algn="just"/>
            <a:endParaRPr lang="en-IN" dirty="0"/>
          </a:p>
          <a:p>
            <a:pPr lvl="0" algn="just"/>
            <a:r>
              <a:rPr lang="en-IN" dirty="0"/>
              <a:t>Any information stored on device or media such as CD, Pen drive etc. or printout thereof.</a:t>
            </a:r>
          </a:p>
          <a:p>
            <a:endParaRPr lang="en-IN" dirty="0"/>
          </a:p>
        </p:txBody>
      </p:sp>
    </p:spTree>
    <p:extLst>
      <p:ext uri="{BB962C8B-B14F-4D97-AF65-F5344CB8AC3E}">
        <p14:creationId xmlns:p14="http://schemas.microsoft.com/office/powerpoint/2010/main" val="520856393"/>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IN"/>
              <a:t>© Indirect Taxes Committee, ICAI</a:t>
            </a:r>
          </a:p>
        </p:txBody>
      </p:sp>
      <p:sp>
        <p:nvSpPr>
          <p:cNvPr id="7373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CCFF1EC4-4B82-4601-96C3-8ED6FC7CBDBB}" type="slidenum">
              <a:rPr lang="en-IN" altLang="en-US">
                <a:solidFill>
                  <a:schemeClr val="bg1"/>
                </a:solidFill>
              </a:rPr>
              <a:pPr>
                <a:spcBef>
                  <a:spcPct val="0"/>
                </a:spcBef>
                <a:buClrTx/>
                <a:buSzTx/>
                <a:buFontTx/>
                <a:buNone/>
              </a:pPr>
              <a:t>185</a:t>
            </a:fld>
            <a:endParaRPr lang="en-IN" altLang="en-US">
              <a:solidFill>
                <a:schemeClr val="bg1"/>
              </a:solidFill>
            </a:endParaRPr>
          </a:p>
        </p:txBody>
      </p:sp>
      <p:sp>
        <p:nvSpPr>
          <p:cNvPr id="5" name="Rectangle 4"/>
          <p:cNvSpPr/>
          <p:nvPr/>
        </p:nvSpPr>
        <p:spPr>
          <a:xfrm>
            <a:off x="2828925" y="2828925"/>
            <a:ext cx="6615113" cy="1446213"/>
          </a:xfrm>
          <a:prstGeom prst="rect">
            <a:avLst/>
          </a:prstGeom>
        </p:spPr>
        <p:txBody>
          <a:bodyPr>
            <a:spAutoFit/>
          </a:bodyPr>
          <a:lstStyle/>
          <a:p>
            <a:pPr algn="ctr">
              <a:defRPr/>
            </a:pPr>
            <a: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t>Miscellaneous Provisions</a:t>
            </a:r>
            <a:b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br>
            <a:endPar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endParaRPr>
          </a:p>
        </p:txBody>
      </p:sp>
    </p:spTree>
    <p:extLst>
      <p:ext uri="{BB962C8B-B14F-4D97-AF65-F5344CB8AC3E}">
        <p14:creationId xmlns:p14="http://schemas.microsoft.com/office/powerpoint/2010/main" val="224081274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00" y="518320"/>
            <a:ext cx="8983663" cy="827087"/>
          </a:xfrm>
        </p:spPr>
        <p:txBody>
          <a:bodyPr rtlCol="0">
            <a:noAutofit/>
          </a:bodyPr>
          <a:lstStyle/>
          <a:p>
            <a:pPr eaLnBrk="1" fontAlgn="auto" hangingPunct="1">
              <a:spcAft>
                <a:spcPts val="0"/>
              </a:spcAft>
              <a:defRPr/>
            </a:pPr>
            <a:r>
              <a:rPr lang="en-IN" sz="3200" dirty="0"/>
              <a:t>Delegation Of Powers – Sec156</a:t>
            </a:r>
            <a:br>
              <a:rPr lang="en-IN" sz="3200" dirty="0"/>
            </a:br>
            <a:r>
              <a:rPr lang="en-IN" sz="3200" dirty="0"/>
              <a:t>Instruction to GST Officers – Sec 157</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475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D6E341DC-BA4F-4482-A0BC-E5B7F27D3F6E}" type="slidenum">
              <a:rPr lang="en-IN" altLang="en-US">
                <a:solidFill>
                  <a:schemeClr val="bg1"/>
                </a:solidFill>
              </a:rPr>
              <a:pPr>
                <a:spcBef>
                  <a:spcPct val="0"/>
                </a:spcBef>
                <a:buClrTx/>
                <a:buSzTx/>
                <a:buFontTx/>
                <a:buNone/>
              </a:pPr>
              <a:t>186</a:t>
            </a:fld>
            <a:endParaRPr lang="en-IN" altLang="en-US">
              <a:solidFill>
                <a:schemeClr val="bg1"/>
              </a:solidFill>
            </a:endParaRPr>
          </a:p>
        </p:txBody>
      </p:sp>
      <p:sp>
        <p:nvSpPr>
          <p:cNvPr id="18" name="Content Placeholder 3"/>
          <p:cNvSpPr>
            <a:spLocks noGrp="1"/>
          </p:cNvSpPr>
          <p:nvPr>
            <p:ph idx="1"/>
          </p:nvPr>
        </p:nvSpPr>
        <p:spPr>
          <a:xfrm>
            <a:off x="528638" y="1545573"/>
            <a:ext cx="11058525" cy="4645535"/>
          </a:xfrm>
        </p:spPr>
        <p:txBody>
          <a:bodyPr/>
          <a:lstStyle/>
          <a:p>
            <a:pPr marL="0" indent="0" algn="just">
              <a:spcBef>
                <a:spcPts val="600"/>
              </a:spcBef>
              <a:spcAft>
                <a:spcPts val="600"/>
              </a:spcAft>
              <a:buNone/>
            </a:pPr>
            <a:r>
              <a:rPr lang="en-IN" b="1" u="sng" dirty="0"/>
              <a:t>Delegation Of Powers – Sec 156</a:t>
            </a:r>
          </a:p>
          <a:p>
            <a:pPr algn="just">
              <a:spcBef>
                <a:spcPts val="600"/>
              </a:spcBef>
              <a:spcAft>
                <a:spcPts val="600"/>
              </a:spcAft>
            </a:pPr>
            <a:r>
              <a:rPr lang="en-IN" dirty="0"/>
              <a:t>The Competent Authority may, by notification in the Gazette may delegate the power exercisable by one Authority to another.</a:t>
            </a:r>
          </a:p>
          <a:p>
            <a:pPr marL="0" indent="0" algn="just">
              <a:spcBef>
                <a:spcPts val="600"/>
              </a:spcBef>
              <a:spcAft>
                <a:spcPts val="600"/>
              </a:spcAft>
              <a:buNone/>
            </a:pPr>
            <a:endParaRPr lang="en-IN" dirty="0"/>
          </a:p>
          <a:p>
            <a:pPr marL="0" indent="0" algn="just">
              <a:spcBef>
                <a:spcPts val="600"/>
              </a:spcBef>
              <a:spcAft>
                <a:spcPts val="600"/>
              </a:spcAft>
              <a:buNone/>
            </a:pPr>
            <a:r>
              <a:rPr lang="en-IN" b="1" u="sng" dirty="0"/>
              <a:t>Instruction to GST Officers – Sec 157</a:t>
            </a:r>
          </a:p>
          <a:p>
            <a:pPr algn="just">
              <a:spcBef>
                <a:spcPts val="600"/>
              </a:spcBef>
              <a:spcAft>
                <a:spcPts val="600"/>
              </a:spcAft>
            </a:pPr>
            <a:r>
              <a:rPr lang="en-IN" dirty="0"/>
              <a:t>For maintaining uniformity in implementation of GST, Competent Authority may issue instructions and thereafter all the persons employed under the Act shall comply with such orders or instructions.</a:t>
            </a:r>
          </a:p>
          <a:p>
            <a:pPr algn="just">
              <a:spcBef>
                <a:spcPts val="600"/>
              </a:spcBef>
              <a:spcAft>
                <a:spcPts val="600"/>
              </a:spcAft>
            </a:pPr>
            <a:endParaRPr lang="en-IN" sz="1100" dirty="0"/>
          </a:p>
          <a:p>
            <a:pPr algn="just">
              <a:spcBef>
                <a:spcPts val="600"/>
              </a:spcBef>
              <a:spcAft>
                <a:spcPts val="600"/>
              </a:spcAft>
            </a:pPr>
            <a:r>
              <a:rPr lang="en-IN" dirty="0"/>
              <a:t>No order requiring GST Officer to make a particular assessment in a particular manner;</a:t>
            </a:r>
          </a:p>
          <a:p>
            <a:pPr algn="just">
              <a:spcBef>
                <a:spcPts val="600"/>
              </a:spcBef>
              <a:spcAft>
                <a:spcPts val="600"/>
              </a:spcAft>
            </a:pPr>
            <a:endParaRPr lang="en-IN" sz="1100" dirty="0"/>
          </a:p>
          <a:p>
            <a:pPr algn="just">
              <a:spcBef>
                <a:spcPts val="600"/>
              </a:spcBef>
              <a:spcAft>
                <a:spcPts val="600"/>
              </a:spcAft>
            </a:pPr>
            <a:r>
              <a:rPr lang="en-IN" dirty="0"/>
              <a:t>No order interfering the work of First Appellate Authority .</a:t>
            </a:r>
          </a:p>
          <a:p>
            <a:pPr marL="0" indent="0" algn="just">
              <a:spcBef>
                <a:spcPts val="600"/>
              </a:spcBef>
              <a:spcAft>
                <a:spcPts val="600"/>
              </a:spcAft>
              <a:buNone/>
            </a:pPr>
            <a:endParaRPr lang="en-IN" dirty="0"/>
          </a:p>
        </p:txBody>
      </p:sp>
    </p:spTree>
    <p:extLst>
      <p:ext uri="{BB962C8B-B14F-4D97-AF65-F5344CB8AC3E}">
        <p14:creationId xmlns:p14="http://schemas.microsoft.com/office/powerpoint/2010/main" val="3726533438"/>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00" y="518320"/>
            <a:ext cx="8983663" cy="827087"/>
          </a:xfrm>
        </p:spPr>
        <p:txBody>
          <a:bodyPr rtlCol="0">
            <a:noAutofit/>
          </a:bodyPr>
          <a:lstStyle/>
          <a:p>
            <a:pPr eaLnBrk="1" fontAlgn="auto" hangingPunct="1">
              <a:spcAft>
                <a:spcPts val="0"/>
              </a:spcAft>
              <a:defRPr/>
            </a:pPr>
            <a:r>
              <a:rPr lang="en-IN" sz="3200" dirty="0"/>
              <a:t>Removal Of Difficulties– Sec 158</a:t>
            </a:r>
            <a:br>
              <a:rPr lang="en-IN" sz="3200" dirty="0"/>
            </a:br>
            <a:r>
              <a:rPr lang="en-IN" sz="3200" dirty="0"/>
              <a:t>Rounding Off Tax– Sec 159</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475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D6E341DC-BA4F-4482-A0BC-E5B7F27D3F6E}" type="slidenum">
              <a:rPr lang="en-IN" altLang="en-US">
                <a:solidFill>
                  <a:schemeClr val="bg1"/>
                </a:solidFill>
              </a:rPr>
              <a:pPr>
                <a:spcBef>
                  <a:spcPct val="0"/>
                </a:spcBef>
                <a:buClrTx/>
                <a:buSzTx/>
                <a:buFontTx/>
                <a:buNone/>
              </a:pPr>
              <a:t>187</a:t>
            </a:fld>
            <a:endParaRPr lang="en-IN" altLang="en-US">
              <a:solidFill>
                <a:schemeClr val="bg1"/>
              </a:solidFill>
            </a:endParaRPr>
          </a:p>
        </p:txBody>
      </p:sp>
      <p:sp>
        <p:nvSpPr>
          <p:cNvPr id="18" name="Content Placeholder 3"/>
          <p:cNvSpPr>
            <a:spLocks noGrp="1"/>
          </p:cNvSpPr>
          <p:nvPr>
            <p:ph idx="1"/>
          </p:nvPr>
        </p:nvSpPr>
        <p:spPr>
          <a:xfrm>
            <a:off x="528638" y="1545573"/>
            <a:ext cx="11058525" cy="4645535"/>
          </a:xfrm>
        </p:spPr>
        <p:txBody>
          <a:bodyPr/>
          <a:lstStyle/>
          <a:p>
            <a:pPr marL="0" indent="0" algn="just">
              <a:spcBef>
                <a:spcPts val="600"/>
              </a:spcBef>
              <a:spcAft>
                <a:spcPts val="600"/>
              </a:spcAft>
              <a:buNone/>
            </a:pPr>
            <a:r>
              <a:rPr lang="en-IN" b="1" u="sng" dirty="0"/>
              <a:t>Removal Of Difficulties– Sec 158</a:t>
            </a:r>
          </a:p>
          <a:p>
            <a:pPr algn="just">
              <a:spcBef>
                <a:spcPts val="600"/>
              </a:spcBef>
              <a:spcAft>
                <a:spcPts val="600"/>
              </a:spcAft>
            </a:pPr>
            <a:r>
              <a:rPr lang="en-IN" dirty="0"/>
              <a:t>To remove any difficulty, CG/ SG shall pass an order in official gazette.</a:t>
            </a:r>
          </a:p>
          <a:p>
            <a:pPr algn="just">
              <a:spcBef>
                <a:spcPts val="600"/>
              </a:spcBef>
              <a:spcAft>
                <a:spcPts val="600"/>
              </a:spcAft>
            </a:pPr>
            <a:r>
              <a:rPr lang="en-IN" dirty="0"/>
              <a:t>Order shall be passed upto 2 yrs. from the date on which such difficulty has arisen.</a:t>
            </a:r>
          </a:p>
          <a:p>
            <a:pPr algn="just">
              <a:spcBef>
                <a:spcPts val="600"/>
              </a:spcBef>
              <a:spcAft>
                <a:spcPts val="600"/>
              </a:spcAft>
            </a:pPr>
            <a:r>
              <a:rPr lang="en-IN" dirty="0"/>
              <a:t>Orders shall be presented before Parliament or State Legislature.</a:t>
            </a:r>
          </a:p>
          <a:p>
            <a:pPr marL="0" indent="0" algn="just">
              <a:spcBef>
                <a:spcPts val="600"/>
              </a:spcBef>
              <a:spcAft>
                <a:spcPts val="600"/>
              </a:spcAft>
              <a:buNone/>
            </a:pPr>
            <a:endParaRPr lang="en-IN" sz="800" b="1" u="sng" dirty="0"/>
          </a:p>
          <a:p>
            <a:pPr marL="0" indent="0" algn="just">
              <a:spcBef>
                <a:spcPts val="600"/>
              </a:spcBef>
              <a:spcAft>
                <a:spcPts val="600"/>
              </a:spcAft>
              <a:buNone/>
            </a:pPr>
            <a:r>
              <a:rPr lang="en-IN" b="1" u="sng" dirty="0"/>
              <a:t>Rounding Off Tax – Sec 159</a:t>
            </a:r>
          </a:p>
          <a:p>
            <a:pPr algn="just">
              <a:spcBef>
                <a:spcPts val="600"/>
              </a:spcBef>
              <a:spcAft>
                <a:spcPts val="600"/>
              </a:spcAft>
            </a:pPr>
            <a:r>
              <a:rPr lang="en-IN" dirty="0"/>
              <a:t>Rounding off must be done for every part of the tax contained in the invoice.</a:t>
            </a:r>
          </a:p>
          <a:p>
            <a:pPr algn="just">
              <a:spcBef>
                <a:spcPts val="600"/>
              </a:spcBef>
              <a:spcAft>
                <a:spcPts val="600"/>
              </a:spcAft>
            </a:pPr>
            <a:r>
              <a:rPr lang="en-IN" dirty="0"/>
              <a:t>Applicable for assesse, department and appellate authorities.</a:t>
            </a:r>
          </a:p>
          <a:p>
            <a:pPr eaLnBrk="1" hangingPunct="1">
              <a:buFont typeface="Arial" pitchFamily="34" charset="0"/>
              <a:buChar char="•"/>
              <a:defRPr/>
            </a:pPr>
            <a:endParaRPr lang="en-US" dirty="0"/>
          </a:p>
          <a:p>
            <a:pPr marL="0" indent="0" eaLnBrk="1" hangingPunct="1">
              <a:buFont typeface="Wingdings 3" panose="05040102010807070707" pitchFamily="18" charset="2"/>
              <a:buNone/>
              <a:defRPr/>
            </a:pPr>
            <a:endParaRPr lang="en-US" sz="1800" dirty="0"/>
          </a:p>
          <a:p>
            <a:pPr algn="just">
              <a:spcBef>
                <a:spcPts val="600"/>
              </a:spcBef>
              <a:spcAft>
                <a:spcPts val="600"/>
              </a:spcAft>
            </a:pPr>
            <a:endParaRPr lang="en-IN" dirty="0"/>
          </a:p>
          <a:p>
            <a:pPr algn="just">
              <a:spcBef>
                <a:spcPts val="600"/>
              </a:spcBef>
              <a:spcAft>
                <a:spcPts val="600"/>
              </a:spcAft>
            </a:pPr>
            <a:endParaRPr lang="en-IN" sz="1100" dirty="0"/>
          </a:p>
          <a:p>
            <a:pPr marL="0" indent="0" algn="just">
              <a:spcBef>
                <a:spcPts val="600"/>
              </a:spcBef>
              <a:spcAft>
                <a:spcPts val="600"/>
              </a:spcAft>
              <a:buNone/>
            </a:pPr>
            <a:endParaRPr lang="en-IN" dirty="0"/>
          </a:p>
        </p:txBody>
      </p:sp>
      <p:graphicFrame>
        <p:nvGraphicFramePr>
          <p:cNvPr id="5" name="Table 4"/>
          <p:cNvGraphicFramePr>
            <a:graphicFrameLocks noGrp="1"/>
          </p:cNvGraphicFramePr>
          <p:nvPr>
            <p:extLst/>
          </p:nvPr>
        </p:nvGraphicFramePr>
        <p:xfrm>
          <a:off x="2737247" y="5078588"/>
          <a:ext cx="6717507" cy="1112520"/>
        </p:xfrm>
        <a:graphic>
          <a:graphicData uri="http://schemas.openxmlformats.org/drawingml/2006/table">
            <a:tbl>
              <a:tblPr firstRow="1" bandRow="1">
                <a:tableStyleId>{00A15C55-8517-42AA-B614-E9B94910E393}</a:tableStyleId>
              </a:tblPr>
              <a:tblGrid>
                <a:gridCol w="3617119">
                  <a:extLst>
                    <a:ext uri="{9D8B030D-6E8A-4147-A177-3AD203B41FA5}">
                      <a16:colId xmlns:a16="http://schemas.microsoft.com/office/drawing/2014/main" val="20000"/>
                    </a:ext>
                  </a:extLst>
                </a:gridCol>
                <a:gridCol w="3100388">
                  <a:extLst>
                    <a:ext uri="{9D8B030D-6E8A-4147-A177-3AD203B41FA5}">
                      <a16:colId xmlns:a16="http://schemas.microsoft.com/office/drawing/2014/main" val="20001"/>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t>If amt. contains a part of the rupee</a:t>
                      </a:r>
                      <a:endParaRPr lang="en-IN" sz="1800" dirty="0"/>
                    </a:p>
                  </a:txBody>
                  <a:tcPr>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t>Effect</a:t>
                      </a:r>
                      <a:endParaRPr lang="en-IN" sz="1800" dirty="0"/>
                    </a:p>
                  </a:txBody>
                  <a:tcPr>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t>More than or equal to 50 paisa</a:t>
                      </a:r>
                      <a:endParaRPr lang="en-IN"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t>Must be increased to one rupee</a:t>
                      </a:r>
                      <a:endParaRPr lang="en-IN"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t>Less than 50 paisa</a:t>
                      </a:r>
                      <a:endParaRPr lang="en-IN"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t>Ignored</a:t>
                      </a:r>
                      <a:endParaRPr lang="en-IN"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539625670"/>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00" y="518320"/>
            <a:ext cx="8983663" cy="827087"/>
          </a:xfrm>
        </p:spPr>
        <p:txBody>
          <a:bodyPr rtlCol="0">
            <a:noAutofit/>
          </a:bodyPr>
          <a:lstStyle/>
          <a:p>
            <a:pPr eaLnBrk="1" fontAlgn="auto" hangingPunct="1">
              <a:spcAft>
                <a:spcPts val="0"/>
              </a:spcAft>
              <a:defRPr/>
            </a:pPr>
            <a:r>
              <a:rPr lang="en-IN" sz="3200" dirty="0"/>
              <a:t>Service of Notice – Sec 159</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475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D6E341DC-BA4F-4482-A0BC-E5B7F27D3F6E}" type="slidenum">
              <a:rPr lang="en-IN" altLang="en-US">
                <a:solidFill>
                  <a:schemeClr val="bg1"/>
                </a:solidFill>
              </a:rPr>
              <a:pPr>
                <a:spcBef>
                  <a:spcPct val="0"/>
                </a:spcBef>
                <a:buClrTx/>
                <a:buSzTx/>
                <a:buFontTx/>
                <a:buNone/>
              </a:pPr>
              <a:t>188</a:t>
            </a:fld>
            <a:endParaRPr lang="en-IN" altLang="en-US">
              <a:solidFill>
                <a:schemeClr val="bg1"/>
              </a:solidFill>
            </a:endParaRPr>
          </a:p>
        </p:txBody>
      </p:sp>
      <p:sp>
        <p:nvSpPr>
          <p:cNvPr id="18" name="Content Placeholder 3"/>
          <p:cNvSpPr>
            <a:spLocks noGrp="1"/>
          </p:cNvSpPr>
          <p:nvPr>
            <p:ph idx="1"/>
          </p:nvPr>
        </p:nvSpPr>
        <p:spPr>
          <a:xfrm>
            <a:off x="528638" y="1345407"/>
            <a:ext cx="11058525" cy="5045868"/>
          </a:xfrm>
        </p:spPr>
        <p:txBody>
          <a:bodyPr/>
          <a:lstStyle/>
          <a:p>
            <a:pPr algn="just">
              <a:spcBef>
                <a:spcPts val="600"/>
              </a:spcBef>
              <a:spcAft>
                <a:spcPts val="600"/>
              </a:spcAft>
            </a:pPr>
            <a:r>
              <a:rPr lang="en-IN" dirty="0"/>
              <a:t>Directly or through a messenger to: Taxable Person, his authorized person i.e. manager, advocate, adult family member etc. </a:t>
            </a:r>
          </a:p>
          <a:p>
            <a:pPr algn="just">
              <a:spcBef>
                <a:spcPts val="600"/>
              </a:spcBef>
              <a:spcAft>
                <a:spcPts val="600"/>
              </a:spcAft>
            </a:pPr>
            <a:r>
              <a:rPr lang="en-IN" dirty="0"/>
              <a:t>Post or courier with acknowledgement due;</a:t>
            </a:r>
          </a:p>
          <a:p>
            <a:pPr algn="just">
              <a:spcBef>
                <a:spcPts val="600"/>
              </a:spcBef>
              <a:spcAft>
                <a:spcPts val="600"/>
              </a:spcAft>
            </a:pPr>
            <a:r>
              <a:rPr lang="en-IN" dirty="0"/>
              <a:t>SMS / facsimile/ email/ dashboard of taxpayer</a:t>
            </a:r>
          </a:p>
          <a:p>
            <a:pPr algn="just">
              <a:spcBef>
                <a:spcPts val="600"/>
              </a:spcBef>
              <a:spcAft>
                <a:spcPts val="600"/>
              </a:spcAft>
            </a:pPr>
            <a:r>
              <a:rPr lang="en-IN" dirty="0"/>
              <a:t>Publication in a newspaper circulating in the locality of taxpayer’s last known residence or business;</a:t>
            </a:r>
          </a:p>
          <a:p>
            <a:pPr algn="just">
              <a:spcBef>
                <a:spcPts val="600"/>
              </a:spcBef>
              <a:spcAft>
                <a:spcPts val="600"/>
              </a:spcAft>
            </a:pPr>
            <a:r>
              <a:rPr lang="en-IN" dirty="0"/>
              <a:t>Affixing such communication at a place to attract attention at his last known address;</a:t>
            </a:r>
          </a:p>
          <a:p>
            <a:pPr algn="just">
              <a:spcBef>
                <a:spcPts val="600"/>
              </a:spcBef>
              <a:spcAft>
                <a:spcPts val="600"/>
              </a:spcAft>
            </a:pPr>
            <a:r>
              <a:rPr lang="en-IN" dirty="0"/>
              <a:t>In case none of the above modes seems practicable, affixing a copy on the notice board of the authority making such issue.</a:t>
            </a:r>
          </a:p>
          <a:p>
            <a:pPr algn="just">
              <a:spcBef>
                <a:spcPts val="600"/>
              </a:spcBef>
              <a:spcAft>
                <a:spcPts val="600"/>
              </a:spcAft>
            </a:pPr>
            <a:r>
              <a:rPr lang="en-IN" dirty="0"/>
              <a:t>Every communication  shall be deemed to have been served on the date on which it is tendered/ published/ copy thereof is affixed.</a:t>
            </a:r>
          </a:p>
          <a:p>
            <a:pPr algn="just">
              <a:spcBef>
                <a:spcPts val="600"/>
              </a:spcBef>
              <a:spcAft>
                <a:spcPts val="600"/>
              </a:spcAft>
            </a:pPr>
            <a:r>
              <a:rPr lang="en-IN" dirty="0"/>
              <a:t>Communication through registered post shall be deemed to be received at normal period taken by such posts, unless the  contrary is proved</a:t>
            </a:r>
          </a:p>
          <a:p>
            <a:pPr algn="just">
              <a:spcBef>
                <a:spcPts val="600"/>
              </a:spcBef>
              <a:spcAft>
                <a:spcPts val="600"/>
              </a:spcAft>
            </a:pPr>
            <a:endParaRPr lang="en-IN" sz="1100" dirty="0"/>
          </a:p>
          <a:p>
            <a:pPr marL="0" indent="0" algn="just">
              <a:spcBef>
                <a:spcPts val="600"/>
              </a:spcBef>
              <a:spcAft>
                <a:spcPts val="600"/>
              </a:spcAft>
              <a:buNone/>
            </a:pPr>
            <a:endParaRPr lang="en-IN" dirty="0"/>
          </a:p>
        </p:txBody>
      </p:sp>
    </p:spTree>
    <p:extLst>
      <p:ext uri="{BB962C8B-B14F-4D97-AF65-F5344CB8AC3E}">
        <p14:creationId xmlns:p14="http://schemas.microsoft.com/office/powerpoint/2010/main" val="3110240388"/>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5687" y="518320"/>
            <a:ext cx="9502775" cy="827087"/>
          </a:xfrm>
        </p:spPr>
        <p:txBody>
          <a:bodyPr rtlCol="0">
            <a:noAutofit/>
          </a:bodyPr>
          <a:lstStyle/>
          <a:p>
            <a:pPr eaLnBrk="1" fontAlgn="auto" hangingPunct="1">
              <a:spcAft>
                <a:spcPts val="0"/>
              </a:spcAft>
              <a:defRPr/>
            </a:pPr>
            <a:r>
              <a:rPr lang="en-US" altLang="en-US" sz="2800" dirty="0">
                <a:solidFill>
                  <a:schemeClr val="bg1"/>
                </a:solidFill>
              </a:rPr>
              <a:t>Publication Of Rules And Notifications And Laying Of Rules Before Parliament/ State Legislature</a:t>
            </a:r>
            <a:r>
              <a:rPr lang="en-IN" sz="3200" dirty="0"/>
              <a:t>– Sec 162</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475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D6E341DC-BA4F-4482-A0BC-E5B7F27D3F6E}" type="slidenum">
              <a:rPr lang="en-IN" altLang="en-US">
                <a:solidFill>
                  <a:schemeClr val="bg1"/>
                </a:solidFill>
              </a:rPr>
              <a:pPr>
                <a:spcBef>
                  <a:spcPct val="0"/>
                </a:spcBef>
                <a:buClrTx/>
                <a:buSzTx/>
                <a:buFontTx/>
                <a:buNone/>
              </a:pPr>
              <a:t>189</a:t>
            </a:fld>
            <a:endParaRPr lang="en-IN" altLang="en-US">
              <a:solidFill>
                <a:schemeClr val="bg1"/>
              </a:solidFill>
            </a:endParaRPr>
          </a:p>
        </p:txBody>
      </p:sp>
      <p:sp>
        <p:nvSpPr>
          <p:cNvPr id="18" name="Content Placeholder 3"/>
          <p:cNvSpPr>
            <a:spLocks noGrp="1"/>
          </p:cNvSpPr>
          <p:nvPr>
            <p:ph idx="1"/>
          </p:nvPr>
        </p:nvSpPr>
        <p:spPr>
          <a:xfrm>
            <a:off x="528638" y="1345407"/>
            <a:ext cx="11058525" cy="5045868"/>
          </a:xfrm>
        </p:spPr>
        <p:txBody>
          <a:bodyPr/>
          <a:lstStyle/>
          <a:p>
            <a:pPr algn="just">
              <a:spcBef>
                <a:spcPts val="600"/>
              </a:spcBef>
              <a:spcAft>
                <a:spcPts val="600"/>
              </a:spcAft>
            </a:pPr>
            <a:endParaRPr lang="en-IN" dirty="0"/>
          </a:p>
          <a:p>
            <a:pPr algn="just">
              <a:spcBef>
                <a:spcPts val="600"/>
              </a:spcBef>
              <a:spcAft>
                <a:spcPts val="600"/>
              </a:spcAft>
            </a:pPr>
            <a:r>
              <a:rPr lang="en-IN" dirty="0"/>
              <a:t>All Rules made and notifications issued under the Act shall be published in the Official Gazette.</a:t>
            </a:r>
          </a:p>
          <a:p>
            <a:pPr algn="just">
              <a:spcBef>
                <a:spcPts val="600"/>
              </a:spcBef>
              <a:spcAft>
                <a:spcPts val="600"/>
              </a:spcAft>
            </a:pPr>
            <a:endParaRPr lang="en-IN" dirty="0"/>
          </a:p>
          <a:p>
            <a:pPr algn="just">
              <a:spcBef>
                <a:spcPts val="600"/>
              </a:spcBef>
              <a:spcAft>
                <a:spcPts val="600"/>
              </a:spcAft>
            </a:pPr>
            <a:r>
              <a:rPr lang="en-IN" dirty="0"/>
              <a:t>Rules, notifications, orders made under specified sections, shall be laid before Parliament or State Legislature (in session) for a total period of 30 days.</a:t>
            </a:r>
          </a:p>
          <a:p>
            <a:pPr algn="just">
              <a:spcBef>
                <a:spcPts val="600"/>
              </a:spcBef>
              <a:spcAft>
                <a:spcPts val="600"/>
              </a:spcAft>
            </a:pPr>
            <a:endParaRPr lang="en-IN" dirty="0"/>
          </a:p>
          <a:p>
            <a:pPr algn="just">
              <a:spcBef>
                <a:spcPts val="600"/>
              </a:spcBef>
              <a:spcAft>
                <a:spcPts val="600"/>
              </a:spcAft>
            </a:pPr>
            <a:r>
              <a:rPr lang="en-IN" dirty="0"/>
              <a:t>Above shall not include orders relating to goods or services or both of strategic, secret, individual or personal nature.</a:t>
            </a:r>
            <a:endParaRPr lang="en-IN" sz="1100" dirty="0"/>
          </a:p>
          <a:p>
            <a:pPr marL="0" indent="0" algn="just">
              <a:spcBef>
                <a:spcPts val="600"/>
              </a:spcBef>
              <a:spcAft>
                <a:spcPts val="600"/>
              </a:spcAft>
              <a:buNone/>
            </a:pPr>
            <a:endParaRPr lang="en-IN" dirty="0"/>
          </a:p>
        </p:txBody>
      </p:sp>
    </p:spTree>
    <p:extLst>
      <p:ext uri="{BB962C8B-B14F-4D97-AF65-F5344CB8AC3E}">
        <p14:creationId xmlns:p14="http://schemas.microsoft.com/office/powerpoint/2010/main" val="2484018034"/>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5687" y="518320"/>
            <a:ext cx="9502775" cy="827087"/>
          </a:xfrm>
        </p:spPr>
        <p:txBody>
          <a:bodyPr rtlCol="0">
            <a:noAutofit/>
          </a:bodyPr>
          <a:lstStyle/>
          <a:p>
            <a:pPr eaLnBrk="1" fontAlgn="auto" hangingPunct="1">
              <a:spcAft>
                <a:spcPts val="0"/>
              </a:spcAft>
              <a:defRPr/>
            </a:pPr>
            <a:r>
              <a:rPr lang="en-US" altLang="en-US" sz="2800" dirty="0">
                <a:solidFill>
                  <a:schemeClr val="bg1"/>
                </a:solidFill>
              </a:rPr>
              <a:t>Repeal &amp; Saving </a:t>
            </a:r>
            <a:r>
              <a:rPr lang="en-IN" sz="3200" dirty="0"/>
              <a:t>– Sec 164</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475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D6E341DC-BA4F-4482-A0BC-E5B7F27D3F6E}" type="slidenum">
              <a:rPr lang="en-IN" altLang="en-US">
                <a:solidFill>
                  <a:schemeClr val="bg1"/>
                </a:solidFill>
              </a:rPr>
              <a:pPr>
                <a:spcBef>
                  <a:spcPct val="0"/>
                </a:spcBef>
                <a:buClrTx/>
                <a:buSzTx/>
                <a:buFontTx/>
                <a:buNone/>
              </a:pPr>
              <a:t>190</a:t>
            </a:fld>
            <a:endParaRPr lang="en-IN" altLang="en-US">
              <a:solidFill>
                <a:schemeClr val="bg1"/>
              </a:solidFill>
            </a:endParaRPr>
          </a:p>
        </p:txBody>
      </p:sp>
      <p:sp>
        <p:nvSpPr>
          <p:cNvPr id="18" name="Content Placeholder 3"/>
          <p:cNvSpPr>
            <a:spLocks noGrp="1"/>
          </p:cNvSpPr>
          <p:nvPr>
            <p:ph idx="1"/>
          </p:nvPr>
        </p:nvSpPr>
        <p:spPr>
          <a:xfrm>
            <a:off x="528638" y="1345407"/>
            <a:ext cx="11058525" cy="5045868"/>
          </a:xfrm>
        </p:spPr>
        <p:txBody>
          <a:bodyPr/>
          <a:lstStyle/>
          <a:p>
            <a:pPr algn="just">
              <a:spcBef>
                <a:spcPts val="600"/>
              </a:spcBef>
              <a:spcAft>
                <a:spcPts val="600"/>
              </a:spcAft>
            </a:pPr>
            <a:r>
              <a:rPr lang="en-IN" dirty="0"/>
              <a:t>Clause relating to repeal/ saving ensures that rights, liabilities  etc.  created under old laws are intact.</a:t>
            </a:r>
          </a:p>
          <a:p>
            <a:pPr algn="just">
              <a:spcBef>
                <a:spcPts val="600"/>
              </a:spcBef>
              <a:spcAft>
                <a:spcPts val="600"/>
              </a:spcAft>
            </a:pPr>
            <a:endParaRPr lang="en-IN" dirty="0"/>
          </a:p>
          <a:p>
            <a:pPr algn="just">
              <a:spcBef>
                <a:spcPts val="600"/>
              </a:spcBef>
              <a:spcAft>
                <a:spcPts val="600"/>
              </a:spcAft>
            </a:pPr>
            <a:r>
              <a:rPr lang="en-IN" dirty="0"/>
              <a:t>The (State) General Sales Tax/Value Added Tax Act, the Central Excise Act 1944, and the Central Excise Tariff Act 1985 will apply only in respect of goods included in the entry 84 and entry 54 of the Union List and the State List respectively</a:t>
            </a:r>
          </a:p>
          <a:p>
            <a:pPr algn="just">
              <a:spcBef>
                <a:spcPts val="600"/>
              </a:spcBef>
              <a:spcAft>
                <a:spcPts val="600"/>
              </a:spcAft>
            </a:pPr>
            <a:endParaRPr lang="en-IN" dirty="0"/>
          </a:p>
          <a:p>
            <a:pPr algn="just">
              <a:spcBef>
                <a:spcPts val="600"/>
              </a:spcBef>
              <a:spcAft>
                <a:spcPts val="600"/>
              </a:spcAft>
            </a:pPr>
            <a:r>
              <a:rPr lang="en-IN" dirty="0"/>
              <a:t>Repealed Acts:</a:t>
            </a:r>
          </a:p>
          <a:p>
            <a:pPr marL="714375">
              <a:buFont typeface="Arial" panose="020B0604020202020204" pitchFamily="34" charset="0"/>
              <a:buChar char="•"/>
            </a:pPr>
            <a:r>
              <a:rPr lang="en-IN" dirty="0"/>
              <a:t>The Entry Tax Act,…………………...</a:t>
            </a:r>
          </a:p>
          <a:p>
            <a:pPr marL="714375">
              <a:buFont typeface="Arial" panose="020B0604020202020204" pitchFamily="34" charset="0"/>
              <a:buChar char="•"/>
            </a:pPr>
            <a:r>
              <a:rPr lang="en-IN" dirty="0"/>
              <a:t>The Entertainment Tax, …………………... </a:t>
            </a:r>
          </a:p>
          <a:p>
            <a:pPr marL="714375">
              <a:buFont typeface="Arial" panose="020B0604020202020204" pitchFamily="34" charset="0"/>
              <a:buChar char="•"/>
            </a:pPr>
            <a:r>
              <a:rPr lang="en-IN" dirty="0"/>
              <a:t>The Luxury Tax Act, …………………...</a:t>
            </a:r>
          </a:p>
          <a:p>
            <a:pPr marL="714375">
              <a:buFont typeface="Arial" panose="020B0604020202020204" pitchFamily="34" charset="0"/>
              <a:buChar char="•"/>
            </a:pPr>
            <a:r>
              <a:rPr lang="en-IN" dirty="0"/>
              <a:t>Duty of Excise on Medicinal and Toilet Preparation Act, ………… </a:t>
            </a:r>
          </a:p>
          <a:p>
            <a:pPr marL="714375">
              <a:buFont typeface="Arial" panose="020B0604020202020204" pitchFamily="34" charset="0"/>
              <a:buChar char="•"/>
            </a:pPr>
            <a:r>
              <a:rPr lang="en-IN" dirty="0"/>
              <a:t>Chapter V of the Finance Act, 1994.</a:t>
            </a:r>
          </a:p>
          <a:p>
            <a:pPr algn="just">
              <a:spcBef>
                <a:spcPts val="600"/>
              </a:spcBef>
              <a:spcAft>
                <a:spcPts val="600"/>
              </a:spcAft>
            </a:pPr>
            <a:endParaRPr lang="en-IN" dirty="0"/>
          </a:p>
          <a:p>
            <a:pPr marL="0" indent="0" algn="just">
              <a:spcBef>
                <a:spcPts val="600"/>
              </a:spcBef>
              <a:spcAft>
                <a:spcPts val="600"/>
              </a:spcAft>
              <a:buNone/>
            </a:pPr>
            <a:endParaRPr lang="en-IN" dirty="0"/>
          </a:p>
        </p:txBody>
      </p:sp>
    </p:spTree>
    <p:extLst>
      <p:ext uri="{BB962C8B-B14F-4D97-AF65-F5344CB8AC3E}">
        <p14:creationId xmlns:p14="http://schemas.microsoft.com/office/powerpoint/2010/main" val="4287728502"/>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IN"/>
              <a:t>© Indirect Taxes Committee, ICAI</a:t>
            </a:r>
          </a:p>
        </p:txBody>
      </p:sp>
      <p:sp>
        <p:nvSpPr>
          <p:cNvPr id="7373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CCFF1EC4-4B82-4601-96C3-8ED6FC7CBDBB}" type="slidenum">
              <a:rPr lang="en-IN" altLang="en-US">
                <a:solidFill>
                  <a:schemeClr val="bg1"/>
                </a:solidFill>
              </a:rPr>
              <a:pPr>
                <a:spcBef>
                  <a:spcPct val="0"/>
                </a:spcBef>
                <a:buClrTx/>
                <a:buSzTx/>
                <a:buFontTx/>
                <a:buNone/>
              </a:pPr>
              <a:t>191</a:t>
            </a:fld>
            <a:endParaRPr lang="en-IN" altLang="en-US">
              <a:solidFill>
                <a:schemeClr val="bg1"/>
              </a:solidFill>
            </a:endParaRPr>
          </a:p>
        </p:txBody>
      </p:sp>
      <p:sp>
        <p:nvSpPr>
          <p:cNvPr id="5" name="Rectangle 4"/>
          <p:cNvSpPr/>
          <p:nvPr/>
        </p:nvSpPr>
        <p:spPr>
          <a:xfrm>
            <a:off x="2828925" y="2828925"/>
            <a:ext cx="6615113" cy="1446213"/>
          </a:xfrm>
          <a:prstGeom prst="rect">
            <a:avLst/>
          </a:prstGeom>
        </p:spPr>
        <p:txBody>
          <a:bodyPr>
            <a:spAutoFit/>
          </a:bodyPr>
          <a:lstStyle/>
          <a:p>
            <a:pPr algn="ctr">
              <a:defRPr/>
            </a:pPr>
            <a: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t>Transitional Provisions</a:t>
            </a:r>
            <a:b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br>
            <a:endPar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endParaRPr>
          </a:p>
        </p:txBody>
      </p:sp>
    </p:spTree>
    <p:extLst>
      <p:ext uri="{BB962C8B-B14F-4D97-AF65-F5344CB8AC3E}">
        <p14:creationId xmlns:p14="http://schemas.microsoft.com/office/powerpoint/2010/main" val="3376434978"/>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General Provisions</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475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D6E341DC-BA4F-4482-A0BC-E5B7F27D3F6E}" type="slidenum">
              <a:rPr lang="en-IN" altLang="en-US">
                <a:solidFill>
                  <a:schemeClr val="bg1"/>
                </a:solidFill>
              </a:rPr>
              <a:pPr>
                <a:spcBef>
                  <a:spcPct val="0"/>
                </a:spcBef>
                <a:buClrTx/>
                <a:buSzTx/>
                <a:buFontTx/>
                <a:buNone/>
              </a:pPr>
              <a:t>192</a:t>
            </a:fld>
            <a:endParaRPr lang="en-IN" altLang="en-US">
              <a:solidFill>
                <a:schemeClr val="bg1"/>
              </a:solidFill>
            </a:endParaRPr>
          </a:p>
        </p:txBody>
      </p:sp>
      <p:graphicFrame>
        <p:nvGraphicFramePr>
          <p:cNvPr id="5" name="Diagram 4"/>
          <p:cNvGraphicFramePr/>
          <p:nvPr/>
        </p:nvGraphicFramePr>
        <p:xfrm>
          <a:off x="1071562" y="1612899"/>
          <a:ext cx="9944100" cy="43307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73245693"/>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Migration of Existing Taxpayers to GST</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578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FC79619-CB86-4E66-9A3B-91DCCAA2EB53}" type="slidenum">
              <a:rPr lang="en-IN" altLang="en-US">
                <a:solidFill>
                  <a:schemeClr val="bg1"/>
                </a:solidFill>
              </a:rPr>
              <a:pPr>
                <a:spcBef>
                  <a:spcPct val="0"/>
                </a:spcBef>
                <a:buClrTx/>
                <a:buSzTx/>
                <a:buFontTx/>
                <a:buNone/>
              </a:pPr>
              <a:t>193</a:t>
            </a:fld>
            <a:endParaRPr lang="en-IN" altLang="en-US">
              <a:solidFill>
                <a:schemeClr val="bg1"/>
              </a:solidFill>
            </a:endParaRPr>
          </a:p>
        </p:txBody>
      </p:sp>
      <p:graphicFrame>
        <p:nvGraphicFramePr>
          <p:cNvPr id="5" name="Diagram 4"/>
          <p:cNvGraphicFramePr/>
          <p:nvPr>
            <p:extLst/>
          </p:nvPr>
        </p:nvGraphicFramePr>
        <p:xfrm>
          <a:off x="725713" y="1377950"/>
          <a:ext cx="10798629" cy="45656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93030654"/>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Carry forward of CENVAT Credit</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680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B5206E89-4505-417C-964A-FE31E011C5D9}" type="slidenum">
              <a:rPr lang="en-IN" altLang="en-US">
                <a:solidFill>
                  <a:schemeClr val="bg1"/>
                </a:solidFill>
              </a:rPr>
              <a:pPr>
                <a:spcBef>
                  <a:spcPct val="0"/>
                </a:spcBef>
                <a:buClrTx/>
                <a:buSzTx/>
                <a:buFontTx/>
                <a:buNone/>
              </a:pPr>
              <a:t>194</a:t>
            </a:fld>
            <a:endParaRPr lang="en-IN" altLang="en-US">
              <a:solidFill>
                <a:schemeClr val="bg1"/>
              </a:solidFill>
            </a:endParaRPr>
          </a:p>
        </p:txBody>
      </p:sp>
      <p:graphicFrame>
        <p:nvGraphicFramePr>
          <p:cNvPr id="6" name="Content Placeholder 8"/>
          <p:cNvGraphicFramePr>
            <a:graphicFrameLocks noGrp="1"/>
          </p:cNvGraphicFramePr>
          <p:nvPr>
            <p:ph idx="1"/>
            <p:extLst>
              <p:ext uri="{D42A27DB-BD31-4B8C-83A1-F6EECF244321}">
                <p14:modId xmlns:p14="http://schemas.microsoft.com/office/powerpoint/2010/main" val="3408532425"/>
              </p:ext>
            </p:extLst>
          </p:nvPr>
        </p:nvGraphicFramePr>
        <p:xfrm>
          <a:off x="1124405" y="1504949"/>
          <a:ext cx="10065883" cy="45720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05041762"/>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Unavailed CENVAT Credit on Capital goods</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782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985581E-EA0B-47AC-A383-54853F5C0B56}" type="slidenum">
              <a:rPr lang="en-IN" altLang="en-US">
                <a:solidFill>
                  <a:schemeClr val="bg1"/>
                </a:solidFill>
              </a:rPr>
              <a:pPr>
                <a:spcBef>
                  <a:spcPct val="0"/>
                </a:spcBef>
                <a:buClrTx/>
                <a:buSzTx/>
                <a:buFontTx/>
                <a:buNone/>
              </a:pPr>
              <a:t>195</a:t>
            </a:fld>
            <a:endParaRPr lang="en-IN" altLang="en-US">
              <a:solidFill>
                <a:schemeClr val="bg1"/>
              </a:solidFill>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015437354"/>
              </p:ext>
            </p:extLst>
          </p:nvPr>
        </p:nvGraphicFramePr>
        <p:xfrm>
          <a:off x="1017589" y="1641575"/>
          <a:ext cx="10569574" cy="48941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7150014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8761413" cy="827087"/>
          </a:xfrm>
        </p:spPr>
        <p:txBody>
          <a:bodyPr rtlCol="0">
            <a:noAutofit/>
          </a:bodyPr>
          <a:lstStyle/>
          <a:p>
            <a:pPr eaLnBrk="1" fontAlgn="auto" hangingPunct="1">
              <a:spcAft>
                <a:spcPts val="0"/>
              </a:spcAft>
              <a:defRPr/>
            </a:pPr>
            <a:r>
              <a:rPr lang="en-IN" sz="3200" dirty="0"/>
              <a:t>Credit of eligible duties and taxes on input held in stock</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885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924A5375-119A-4EFC-8717-50C336B4D060}" type="slidenum">
              <a:rPr lang="en-IN" altLang="en-US">
                <a:solidFill>
                  <a:schemeClr val="bg1"/>
                </a:solidFill>
              </a:rPr>
              <a:pPr>
                <a:spcBef>
                  <a:spcPct val="0"/>
                </a:spcBef>
                <a:buClrTx/>
                <a:buSzTx/>
                <a:buFontTx/>
                <a:buNone/>
              </a:pPr>
              <a:t>196</a:t>
            </a:fld>
            <a:endParaRPr lang="en-IN" altLang="en-US">
              <a:solidFill>
                <a:schemeClr val="bg1"/>
              </a:solidFill>
            </a:endParaRPr>
          </a:p>
        </p:txBody>
      </p:sp>
      <p:grpSp>
        <p:nvGrpSpPr>
          <p:cNvPr id="78853" name="Group 7"/>
          <p:cNvGrpSpPr>
            <a:grpSpLocks/>
          </p:cNvGrpSpPr>
          <p:nvPr/>
        </p:nvGrpSpPr>
        <p:grpSpPr bwMode="auto">
          <a:xfrm>
            <a:off x="842963" y="1508125"/>
            <a:ext cx="10475912" cy="4758204"/>
            <a:chOff x="628650" y="1371600"/>
            <a:chExt cx="8131807" cy="5124438"/>
          </a:xfrm>
        </p:grpSpPr>
        <p:sp>
          <p:nvSpPr>
            <p:cNvPr id="9" name="Freeform 8"/>
            <p:cNvSpPr/>
            <p:nvPr/>
          </p:nvSpPr>
          <p:spPr>
            <a:xfrm>
              <a:off x="628650" y="1371600"/>
              <a:ext cx="2255431" cy="608468"/>
            </a:xfrm>
            <a:custGeom>
              <a:avLst/>
              <a:gdLst>
                <a:gd name="connsiteX0" fmla="*/ 0 w 2478434"/>
                <a:gd name="connsiteY0" fmla="*/ 0 h 820196"/>
                <a:gd name="connsiteX1" fmla="*/ 2478434 w 2478434"/>
                <a:gd name="connsiteY1" fmla="*/ 0 h 820196"/>
                <a:gd name="connsiteX2" fmla="*/ 2478434 w 2478434"/>
                <a:gd name="connsiteY2" fmla="*/ 820196 h 820196"/>
                <a:gd name="connsiteX3" fmla="*/ 0 w 2478434"/>
                <a:gd name="connsiteY3" fmla="*/ 820196 h 820196"/>
                <a:gd name="connsiteX4" fmla="*/ 0 w 2478434"/>
                <a:gd name="connsiteY4" fmla="*/ 0 h 820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8434" h="820196">
                  <a:moveTo>
                    <a:pt x="0" y="0"/>
                  </a:moveTo>
                  <a:lnTo>
                    <a:pt x="2478434" y="0"/>
                  </a:lnTo>
                  <a:lnTo>
                    <a:pt x="2478434" y="820196"/>
                  </a:lnTo>
                  <a:lnTo>
                    <a:pt x="0" y="820196"/>
                  </a:lnTo>
                  <a:lnTo>
                    <a:pt x="0" y="0"/>
                  </a:lnTo>
                  <a:close/>
                </a:path>
              </a:pathLst>
            </a:custGeom>
          </p:spPr>
          <p:style>
            <a:lnRef idx="1">
              <a:schemeClr val="accent5"/>
            </a:lnRef>
            <a:fillRef idx="2">
              <a:schemeClr val="accent5"/>
            </a:fillRef>
            <a:effectRef idx="1">
              <a:schemeClr val="accent5"/>
            </a:effectRef>
            <a:fontRef idx="minor">
              <a:schemeClr val="dk1"/>
            </a:fontRef>
          </p:style>
          <p:txBody>
            <a:bodyPr lIns="99568" tIns="56896" rIns="99568" bIns="56896" spcCol="1270" anchor="ctr"/>
            <a:lstStyle/>
            <a:p>
              <a:pPr algn="ctr" defTabSz="622300">
                <a:lnSpc>
                  <a:spcPct val="90000"/>
                </a:lnSpc>
                <a:spcAft>
                  <a:spcPct val="35000"/>
                </a:spcAft>
                <a:defRPr/>
              </a:pPr>
              <a:r>
                <a:rPr lang="en-US" sz="2000" dirty="0">
                  <a:ea typeface="Cambria Math" panose="02040503050406030204" pitchFamily="18" charset="0"/>
                </a:rPr>
                <a:t>Person eligible for input tax credit </a:t>
              </a:r>
            </a:p>
          </p:txBody>
        </p:sp>
        <p:sp>
          <p:nvSpPr>
            <p:cNvPr id="10" name="Freeform 9"/>
            <p:cNvSpPr/>
            <p:nvPr/>
          </p:nvSpPr>
          <p:spPr>
            <a:xfrm>
              <a:off x="631115" y="1981970"/>
              <a:ext cx="2255431" cy="4514068"/>
            </a:xfrm>
            <a:custGeom>
              <a:avLst/>
              <a:gdLst>
                <a:gd name="connsiteX0" fmla="*/ 0 w 2478434"/>
                <a:gd name="connsiteY0" fmla="*/ 0 h 4514838"/>
                <a:gd name="connsiteX1" fmla="*/ 2478434 w 2478434"/>
                <a:gd name="connsiteY1" fmla="*/ 0 h 4514838"/>
                <a:gd name="connsiteX2" fmla="*/ 2478434 w 2478434"/>
                <a:gd name="connsiteY2" fmla="*/ 4514838 h 4514838"/>
                <a:gd name="connsiteX3" fmla="*/ 0 w 2478434"/>
                <a:gd name="connsiteY3" fmla="*/ 4514838 h 4514838"/>
                <a:gd name="connsiteX4" fmla="*/ 0 w 2478434"/>
                <a:gd name="connsiteY4" fmla="*/ 0 h 4514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8434" h="4514838">
                  <a:moveTo>
                    <a:pt x="0" y="0"/>
                  </a:moveTo>
                  <a:lnTo>
                    <a:pt x="2478434" y="0"/>
                  </a:lnTo>
                  <a:lnTo>
                    <a:pt x="2478434" y="4514838"/>
                  </a:lnTo>
                  <a:lnTo>
                    <a:pt x="0" y="4514838"/>
                  </a:lnTo>
                  <a:lnTo>
                    <a:pt x="0" y="0"/>
                  </a:lnTo>
                  <a:close/>
                </a:path>
              </a:pathLst>
            </a:custGeom>
          </p:spPr>
          <p:style>
            <a:lnRef idx="2">
              <a:schemeClr val="accent5"/>
            </a:lnRef>
            <a:fillRef idx="1">
              <a:schemeClr val="lt1"/>
            </a:fillRef>
            <a:effectRef idx="0">
              <a:schemeClr val="accent5"/>
            </a:effectRef>
            <a:fontRef idx="minor">
              <a:schemeClr val="dk1"/>
            </a:fontRef>
          </p:style>
          <p:txBody>
            <a:bodyPr lIns="96012" tIns="96012" rIns="128016" bIns="144018" spcCol="1270"/>
            <a:lstStyle/>
            <a:p>
              <a:pPr marL="171450" lvl="1" indent="-171450" algn="just" defTabSz="800100">
                <a:lnSpc>
                  <a:spcPct val="90000"/>
                </a:lnSpc>
                <a:spcAft>
                  <a:spcPts val="600"/>
                </a:spcAft>
                <a:buFontTx/>
                <a:buChar char="••"/>
                <a:defRPr/>
              </a:pPr>
              <a:r>
                <a:rPr lang="en-US" dirty="0">
                  <a:ea typeface="Cambria Math" panose="02040503050406030204" pitchFamily="18" charset="0"/>
                </a:rPr>
                <a:t>Person not liable  to be registered under the earlier  law </a:t>
              </a:r>
            </a:p>
            <a:p>
              <a:pPr marL="171450" lvl="1" indent="-171450" algn="just" defTabSz="800100">
                <a:lnSpc>
                  <a:spcPct val="90000"/>
                </a:lnSpc>
                <a:spcAft>
                  <a:spcPts val="600"/>
                </a:spcAft>
                <a:buFontTx/>
                <a:buChar char="••"/>
                <a:defRPr/>
              </a:pPr>
              <a:r>
                <a:rPr lang="en-US" dirty="0">
                  <a:ea typeface="Cambria Math" panose="02040503050406030204" pitchFamily="18" charset="0"/>
                </a:rPr>
                <a:t>Person engaged in manufacture/ sale of exempted goods, provision of exempted services</a:t>
              </a:r>
            </a:p>
            <a:p>
              <a:pPr marL="171450" lvl="1" indent="-171450" algn="just" defTabSz="800100">
                <a:lnSpc>
                  <a:spcPct val="90000"/>
                </a:lnSpc>
                <a:spcAft>
                  <a:spcPts val="600"/>
                </a:spcAft>
                <a:buFontTx/>
                <a:buChar char="••"/>
                <a:defRPr/>
              </a:pPr>
              <a:r>
                <a:rPr lang="en-US" dirty="0">
                  <a:ea typeface="Cambria Math" panose="02040503050406030204" pitchFamily="18" charset="0"/>
                </a:rPr>
                <a:t>Person providing works contract service and availing abatement under notification no. 26/2012</a:t>
              </a:r>
            </a:p>
            <a:p>
              <a:pPr marL="171450" lvl="1" indent="-171450" algn="just" defTabSz="800100">
                <a:lnSpc>
                  <a:spcPct val="90000"/>
                </a:lnSpc>
                <a:spcAft>
                  <a:spcPts val="600"/>
                </a:spcAft>
                <a:buFontTx/>
                <a:buChar char="••"/>
                <a:defRPr/>
              </a:pPr>
              <a:r>
                <a:rPr lang="en-US" dirty="0">
                  <a:ea typeface="Cambria Math" panose="02040503050406030204" pitchFamily="18" charset="0"/>
                </a:rPr>
                <a:t>First/ Second stage dealer, importer</a:t>
              </a:r>
              <a:endParaRPr lang="en-US" dirty="0"/>
            </a:p>
          </p:txBody>
        </p:sp>
        <p:sp>
          <p:nvSpPr>
            <p:cNvPr id="11" name="Freeform 10"/>
            <p:cNvSpPr/>
            <p:nvPr/>
          </p:nvSpPr>
          <p:spPr>
            <a:xfrm>
              <a:off x="3043118" y="1371600"/>
              <a:ext cx="2703475" cy="591355"/>
            </a:xfrm>
            <a:custGeom>
              <a:avLst/>
              <a:gdLst>
                <a:gd name="connsiteX0" fmla="*/ 0 w 2478434"/>
                <a:gd name="connsiteY0" fmla="*/ 0 h 739781"/>
                <a:gd name="connsiteX1" fmla="*/ 2478434 w 2478434"/>
                <a:gd name="connsiteY1" fmla="*/ 0 h 739781"/>
                <a:gd name="connsiteX2" fmla="*/ 2478434 w 2478434"/>
                <a:gd name="connsiteY2" fmla="*/ 739781 h 739781"/>
                <a:gd name="connsiteX3" fmla="*/ 0 w 2478434"/>
                <a:gd name="connsiteY3" fmla="*/ 739781 h 739781"/>
                <a:gd name="connsiteX4" fmla="*/ 0 w 2478434"/>
                <a:gd name="connsiteY4" fmla="*/ 0 h 739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8434" h="739781">
                  <a:moveTo>
                    <a:pt x="0" y="0"/>
                  </a:moveTo>
                  <a:lnTo>
                    <a:pt x="2478434" y="0"/>
                  </a:lnTo>
                  <a:lnTo>
                    <a:pt x="2478434" y="739781"/>
                  </a:lnTo>
                  <a:lnTo>
                    <a:pt x="0" y="739781"/>
                  </a:lnTo>
                  <a:lnTo>
                    <a:pt x="0" y="0"/>
                  </a:lnTo>
                  <a:close/>
                </a:path>
              </a:pathLst>
            </a:custGeom>
          </p:spPr>
          <p:style>
            <a:lnRef idx="1">
              <a:schemeClr val="accent5"/>
            </a:lnRef>
            <a:fillRef idx="2">
              <a:schemeClr val="accent5"/>
            </a:fillRef>
            <a:effectRef idx="1">
              <a:schemeClr val="accent5"/>
            </a:effectRef>
            <a:fontRef idx="minor">
              <a:schemeClr val="dk1"/>
            </a:fontRef>
          </p:style>
          <p:txBody>
            <a:bodyPr lIns="99568" tIns="56896" rIns="99568" bIns="56896" spcCol="1270" anchor="ctr"/>
            <a:lstStyle/>
            <a:p>
              <a:pPr algn="ctr" defTabSz="622300">
                <a:lnSpc>
                  <a:spcPct val="90000"/>
                </a:lnSpc>
                <a:spcAft>
                  <a:spcPct val="35000"/>
                </a:spcAft>
                <a:defRPr/>
              </a:pPr>
              <a:r>
                <a:rPr lang="en-US" sz="2000" dirty="0">
                  <a:ea typeface="Cambria Math" panose="02040503050406030204" pitchFamily="18" charset="0"/>
                </a:rPr>
                <a:t>Credit available on</a:t>
              </a:r>
            </a:p>
          </p:txBody>
        </p:sp>
        <p:sp>
          <p:nvSpPr>
            <p:cNvPr id="12" name="Freeform 11"/>
            <p:cNvSpPr/>
            <p:nvPr/>
          </p:nvSpPr>
          <p:spPr>
            <a:xfrm>
              <a:off x="3043118" y="1980068"/>
              <a:ext cx="2703475" cy="4515970"/>
            </a:xfrm>
            <a:custGeom>
              <a:avLst/>
              <a:gdLst>
                <a:gd name="connsiteX0" fmla="*/ 0 w 2478434"/>
                <a:gd name="connsiteY0" fmla="*/ 0 h 4514838"/>
                <a:gd name="connsiteX1" fmla="*/ 2478434 w 2478434"/>
                <a:gd name="connsiteY1" fmla="*/ 0 h 4514838"/>
                <a:gd name="connsiteX2" fmla="*/ 2478434 w 2478434"/>
                <a:gd name="connsiteY2" fmla="*/ 4514838 h 4514838"/>
                <a:gd name="connsiteX3" fmla="*/ 0 w 2478434"/>
                <a:gd name="connsiteY3" fmla="*/ 4514838 h 4514838"/>
                <a:gd name="connsiteX4" fmla="*/ 0 w 2478434"/>
                <a:gd name="connsiteY4" fmla="*/ 0 h 4514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8434" h="4514838">
                  <a:moveTo>
                    <a:pt x="0" y="0"/>
                  </a:moveTo>
                  <a:lnTo>
                    <a:pt x="2478434" y="0"/>
                  </a:lnTo>
                  <a:lnTo>
                    <a:pt x="2478434" y="4514838"/>
                  </a:lnTo>
                  <a:lnTo>
                    <a:pt x="0" y="4514838"/>
                  </a:lnTo>
                  <a:lnTo>
                    <a:pt x="0" y="0"/>
                  </a:lnTo>
                  <a:close/>
                </a:path>
              </a:pathLst>
            </a:custGeom>
          </p:spPr>
          <p:style>
            <a:lnRef idx="2">
              <a:schemeClr val="accent5"/>
            </a:lnRef>
            <a:fillRef idx="1">
              <a:schemeClr val="lt1"/>
            </a:fillRef>
            <a:effectRef idx="0">
              <a:schemeClr val="accent5"/>
            </a:effectRef>
            <a:fontRef idx="minor">
              <a:schemeClr val="dk1"/>
            </a:fontRef>
          </p:style>
          <p:txBody>
            <a:bodyPr lIns="96012" tIns="96012" rIns="128016" bIns="144018" spcCol="1270"/>
            <a:lstStyle/>
            <a:p>
              <a:pPr marL="171450" lvl="1" indent="-171450" algn="just" defTabSz="800100">
                <a:lnSpc>
                  <a:spcPct val="90000"/>
                </a:lnSpc>
                <a:spcAft>
                  <a:spcPct val="15000"/>
                </a:spcAft>
                <a:buFontTx/>
                <a:buChar char="••"/>
                <a:defRPr/>
              </a:pPr>
              <a:r>
                <a:rPr lang="en-IN" dirty="0">
                  <a:ea typeface="Cambria Math" panose="02040503050406030204" pitchFamily="18" charset="0"/>
                </a:rPr>
                <a:t>Inputs held in stock and inputs contained in semi-finished goods or finished goods held in stock as on appointed day </a:t>
              </a:r>
            </a:p>
            <a:p>
              <a:pPr marL="800100" lvl="2" indent="-342900" algn="just" defTabSz="800100">
                <a:lnSpc>
                  <a:spcPct val="90000"/>
                </a:lnSpc>
                <a:spcAft>
                  <a:spcPts val="600"/>
                </a:spcAft>
                <a:buFont typeface="Wingdings" panose="05000000000000000000" pitchFamily="2" charset="2"/>
                <a:buChar char="ü"/>
                <a:defRPr/>
              </a:pPr>
              <a:r>
                <a:rPr lang="en-IN" dirty="0">
                  <a:solidFill>
                    <a:schemeClr val="tx1"/>
                  </a:solidFill>
                  <a:ea typeface="Cambria Math" panose="02040503050406030204" pitchFamily="18" charset="0"/>
                </a:rPr>
                <a:t>Above benefit not available for input services</a:t>
              </a:r>
              <a:endParaRPr lang="en-US" dirty="0">
                <a:solidFill>
                  <a:schemeClr val="tx1"/>
                </a:solidFill>
                <a:ea typeface="Cambria Math" panose="02040503050406030204" pitchFamily="18" charset="0"/>
              </a:endParaRPr>
            </a:p>
            <a:p>
              <a:pPr marL="171450" lvl="1" indent="-171450" algn="just" defTabSz="800100">
                <a:lnSpc>
                  <a:spcPct val="90000"/>
                </a:lnSpc>
                <a:spcAft>
                  <a:spcPct val="15000"/>
                </a:spcAft>
                <a:buFontTx/>
                <a:buChar char="••"/>
                <a:defRPr/>
              </a:pPr>
              <a:r>
                <a:rPr lang="en-US" dirty="0">
                  <a:ea typeface="Cambria Math" panose="02040503050406030204" pitchFamily="18" charset="0"/>
                </a:rPr>
                <a:t>Such credit can be taken in the electronic credit ledger</a:t>
              </a:r>
            </a:p>
          </p:txBody>
        </p:sp>
        <p:sp>
          <p:nvSpPr>
            <p:cNvPr id="13" name="Freeform 12"/>
            <p:cNvSpPr/>
            <p:nvPr/>
          </p:nvSpPr>
          <p:spPr>
            <a:xfrm>
              <a:off x="5903165" y="1371600"/>
              <a:ext cx="2857292" cy="612270"/>
            </a:xfrm>
            <a:custGeom>
              <a:avLst/>
              <a:gdLst>
                <a:gd name="connsiteX0" fmla="*/ 0 w 2478434"/>
                <a:gd name="connsiteY0" fmla="*/ 0 h 611389"/>
                <a:gd name="connsiteX1" fmla="*/ 2478434 w 2478434"/>
                <a:gd name="connsiteY1" fmla="*/ 0 h 611389"/>
                <a:gd name="connsiteX2" fmla="*/ 2478434 w 2478434"/>
                <a:gd name="connsiteY2" fmla="*/ 611389 h 611389"/>
                <a:gd name="connsiteX3" fmla="*/ 0 w 2478434"/>
                <a:gd name="connsiteY3" fmla="*/ 611389 h 611389"/>
                <a:gd name="connsiteX4" fmla="*/ 0 w 2478434"/>
                <a:gd name="connsiteY4" fmla="*/ 0 h 611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8434" h="611389">
                  <a:moveTo>
                    <a:pt x="0" y="0"/>
                  </a:moveTo>
                  <a:lnTo>
                    <a:pt x="2478434" y="0"/>
                  </a:lnTo>
                  <a:lnTo>
                    <a:pt x="2478434" y="611389"/>
                  </a:lnTo>
                  <a:lnTo>
                    <a:pt x="0" y="611389"/>
                  </a:lnTo>
                  <a:lnTo>
                    <a:pt x="0" y="0"/>
                  </a:lnTo>
                  <a:close/>
                </a:path>
              </a:pathLst>
            </a:custGeom>
          </p:spPr>
          <p:style>
            <a:lnRef idx="1">
              <a:schemeClr val="accent5"/>
            </a:lnRef>
            <a:fillRef idx="2">
              <a:schemeClr val="accent5"/>
            </a:fillRef>
            <a:effectRef idx="1">
              <a:schemeClr val="accent5"/>
            </a:effectRef>
            <a:fontRef idx="minor">
              <a:schemeClr val="dk1"/>
            </a:fontRef>
          </p:style>
          <p:txBody>
            <a:bodyPr lIns="99568" tIns="56896" rIns="99568" bIns="56896" spcCol="1270" anchor="ctr"/>
            <a:lstStyle/>
            <a:p>
              <a:pPr algn="ctr" defTabSz="622300">
                <a:lnSpc>
                  <a:spcPct val="90000"/>
                </a:lnSpc>
                <a:spcAft>
                  <a:spcPct val="35000"/>
                </a:spcAft>
                <a:defRPr/>
              </a:pPr>
              <a:r>
                <a:rPr lang="en-US" sz="2000" dirty="0">
                  <a:ea typeface="Cambria Math" panose="02040503050406030204" pitchFamily="18" charset="0"/>
                </a:rPr>
                <a:t>Conditions </a:t>
              </a:r>
            </a:p>
          </p:txBody>
        </p:sp>
        <p:sp>
          <p:nvSpPr>
            <p:cNvPr id="14" name="Freeform 13"/>
            <p:cNvSpPr/>
            <p:nvPr/>
          </p:nvSpPr>
          <p:spPr>
            <a:xfrm>
              <a:off x="5903165" y="1962955"/>
              <a:ext cx="2857292" cy="4514068"/>
            </a:xfrm>
            <a:custGeom>
              <a:avLst/>
              <a:gdLst>
                <a:gd name="connsiteX0" fmla="*/ 0 w 2478434"/>
                <a:gd name="connsiteY0" fmla="*/ 0 h 4514838"/>
                <a:gd name="connsiteX1" fmla="*/ 2478434 w 2478434"/>
                <a:gd name="connsiteY1" fmla="*/ 0 h 4514838"/>
                <a:gd name="connsiteX2" fmla="*/ 2478434 w 2478434"/>
                <a:gd name="connsiteY2" fmla="*/ 4514838 h 4514838"/>
                <a:gd name="connsiteX3" fmla="*/ 0 w 2478434"/>
                <a:gd name="connsiteY3" fmla="*/ 4514838 h 4514838"/>
                <a:gd name="connsiteX4" fmla="*/ 0 w 2478434"/>
                <a:gd name="connsiteY4" fmla="*/ 0 h 4514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8434" h="4514838">
                  <a:moveTo>
                    <a:pt x="0" y="0"/>
                  </a:moveTo>
                  <a:lnTo>
                    <a:pt x="2478434" y="0"/>
                  </a:lnTo>
                  <a:lnTo>
                    <a:pt x="2478434" y="4514838"/>
                  </a:lnTo>
                  <a:lnTo>
                    <a:pt x="0" y="4514838"/>
                  </a:lnTo>
                  <a:lnTo>
                    <a:pt x="0" y="0"/>
                  </a:lnTo>
                  <a:close/>
                </a:path>
              </a:pathLst>
            </a:custGeom>
          </p:spPr>
          <p:style>
            <a:lnRef idx="2">
              <a:schemeClr val="accent5"/>
            </a:lnRef>
            <a:fillRef idx="1">
              <a:schemeClr val="lt1"/>
            </a:fillRef>
            <a:effectRef idx="0">
              <a:schemeClr val="accent5"/>
            </a:effectRef>
            <a:fontRef idx="minor">
              <a:schemeClr val="dk1"/>
            </a:fontRef>
          </p:style>
          <p:txBody>
            <a:bodyPr lIns="96012" tIns="96012" rIns="128016" bIns="144018" spcCol="1270"/>
            <a:lstStyle/>
            <a:p>
              <a:pPr marL="171450" lvl="1" indent="-171450" algn="just" defTabSz="800100">
                <a:lnSpc>
                  <a:spcPct val="90000"/>
                </a:lnSpc>
                <a:spcAft>
                  <a:spcPct val="15000"/>
                </a:spcAft>
                <a:buFontTx/>
                <a:buChar char="••"/>
                <a:defRPr/>
              </a:pPr>
              <a:r>
                <a:rPr lang="en-IN" dirty="0">
                  <a:ea typeface="Cambria Math" panose="02040503050406030204" pitchFamily="18" charset="0"/>
                </a:rPr>
                <a:t>Goods must be used or intended to be used for taxable supply</a:t>
              </a:r>
            </a:p>
            <a:p>
              <a:pPr marL="171450" lvl="1" indent="-171450" algn="just" defTabSz="800100">
                <a:lnSpc>
                  <a:spcPct val="90000"/>
                </a:lnSpc>
                <a:spcAft>
                  <a:spcPct val="15000"/>
                </a:spcAft>
                <a:buFontTx/>
                <a:buChar char="••"/>
                <a:defRPr/>
              </a:pPr>
              <a:r>
                <a:rPr lang="en-IN" dirty="0">
                  <a:ea typeface="Cambria Math" panose="02040503050406030204" pitchFamily="18" charset="0"/>
                </a:rPr>
                <a:t>The taxable person passes on the benefit of such credit to recipients by way of reduced prices</a:t>
              </a:r>
              <a:endParaRPr lang="en-US" dirty="0">
                <a:ea typeface="Cambria Math" panose="02040503050406030204" pitchFamily="18" charset="0"/>
              </a:endParaRPr>
            </a:p>
            <a:p>
              <a:pPr marL="171450" lvl="1" indent="-171450" algn="just" defTabSz="800100">
                <a:lnSpc>
                  <a:spcPct val="90000"/>
                </a:lnSpc>
                <a:spcAft>
                  <a:spcPts val="600"/>
                </a:spcAft>
                <a:buFontTx/>
                <a:buChar char="••"/>
                <a:defRPr/>
              </a:pPr>
              <a:r>
                <a:rPr lang="en-IN" dirty="0">
                  <a:ea typeface="Cambria Math" panose="02040503050406030204" pitchFamily="18" charset="0"/>
                </a:rPr>
                <a:t>Eligible to take the credit under GST law</a:t>
              </a:r>
              <a:endParaRPr lang="en-US" dirty="0">
                <a:ea typeface="Cambria Math" panose="02040503050406030204" pitchFamily="18" charset="0"/>
              </a:endParaRPr>
            </a:p>
            <a:p>
              <a:pPr marL="171450" lvl="1" indent="-171450" algn="just" defTabSz="800100">
                <a:lnSpc>
                  <a:spcPct val="90000"/>
                </a:lnSpc>
                <a:spcAft>
                  <a:spcPts val="600"/>
                </a:spcAft>
                <a:buFontTx/>
                <a:buChar char="••"/>
                <a:defRPr/>
              </a:pPr>
              <a:r>
                <a:rPr lang="en-IN" dirty="0">
                  <a:ea typeface="Cambria Math" panose="02040503050406030204" pitchFamily="18" charset="0"/>
                </a:rPr>
                <a:t>Such person should be in possession of invoice or other prescribed document </a:t>
              </a:r>
              <a:endParaRPr lang="en-US" dirty="0">
                <a:ea typeface="Cambria Math" panose="02040503050406030204" pitchFamily="18" charset="0"/>
              </a:endParaRPr>
            </a:p>
            <a:p>
              <a:pPr marL="171450" lvl="1" indent="-171450" algn="just" defTabSz="800100">
                <a:lnSpc>
                  <a:spcPct val="90000"/>
                </a:lnSpc>
                <a:spcAft>
                  <a:spcPts val="600"/>
                </a:spcAft>
                <a:buFontTx/>
                <a:buChar char="••"/>
                <a:defRPr/>
              </a:pPr>
              <a:r>
                <a:rPr lang="en-IN" dirty="0">
                  <a:ea typeface="Cambria Math" panose="02040503050406030204" pitchFamily="18" charset="0"/>
                </a:rPr>
                <a:t>Invoice or other document should be within 12 months from the appointed day</a:t>
              </a:r>
              <a:endParaRPr lang="en-US" dirty="0">
                <a:ea typeface="Cambria Math" panose="02040503050406030204" pitchFamily="18" charset="0"/>
              </a:endParaRPr>
            </a:p>
            <a:p>
              <a:pPr marL="171450" lvl="1" indent="-171450" algn="just" defTabSz="800100">
                <a:lnSpc>
                  <a:spcPct val="90000"/>
                </a:lnSpc>
                <a:spcAft>
                  <a:spcPts val="600"/>
                </a:spcAft>
                <a:buFontTx/>
                <a:buChar char="••"/>
                <a:defRPr/>
              </a:pPr>
              <a:r>
                <a:rPr lang="en-IN" dirty="0">
                  <a:ea typeface="Cambria Math" panose="02040503050406030204" pitchFamily="18" charset="0"/>
                </a:rPr>
                <a:t>Excess claims will be recovered as arrears of tax under GST law</a:t>
              </a:r>
              <a:endParaRPr lang="en-US" dirty="0">
                <a:ea typeface="Cambria Math" panose="02040503050406030204" pitchFamily="18" charset="0"/>
              </a:endParaRPr>
            </a:p>
          </p:txBody>
        </p:sp>
      </p:grpSp>
    </p:spTree>
    <p:extLst>
      <p:ext uri="{BB962C8B-B14F-4D97-AF65-F5344CB8AC3E}">
        <p14:creationId xmlns:p14="http://schemas.microsoft.com/office/powerpoint/2010/main" val="687393732"/>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295275"/>
            <a:ext cx="8761413" cy="826700"/>
          </a:xfrm>
        </p:spPr>
        <p:txBody>
          <a:bodyPr/>
          <a:lstStyle/>
          <a:p>
            <a:r>
              <a:rPr lang="en-IN" dirty="0"/>
              <a:t>Credit of eligible duties and taxes on input held in stock</a:t>
            </a:r>
          </a:p>
        </p:txBody>
      </p:sp>
      <p:sp>
        <p:nvSpPr>
          <p:cNvPr id="3" name="Content Placeholder 2"/>
          <p:cNvSpPr>
            <a:spLocks noGrp="1"/>
          </p:cNvSpPr>
          <p:nvPr>
            <p:ph idx="1"/>
          </p:nvPr>
        </p:nvSpPr>
        <p:spPr>
          <a:xfrm>
            <a:off x="1216025" y="1582484"/>
            <a:ext cx="9877799" cy="3521356"/>
          </a:xfrm>
        </p:spPr>
        <p:txBody>
          <a:bodyPr/>
          <a:lstStyle/>
          <a:p>
            <a:pPr marL="0" indent="0">
              <a:buNone/>
            </a:pPr>
            <a:r>
              <a:rPr lang="en-IN" dirty="0"/>
              <a:t>A registered taxable person who was engaged in the </a:t>
            </a:r>
            <a:r>
              <a:rPr lang="en-IN" b="1" dirty="0"/>
              <a:t>manufacture of exempted and non-exempted goods under Central Excise </a:t>
            </a:r>
            <a:r>
              <a:rPr lang="en-IN" dirty="0"/>
              <a:t>will be entitled to take the following amounts of CENVAT credit in his electronic credit ledger:-</a:t>
            </a:r>
          </a:p>
          <a:p>
            <a:pPr lvl="1">
              <a:buFont typeface="Wingdings" panose="05000000000000000000" pitchFamily="2" charset="2"/>
              <a:buChar char="Ø"/>
            </a:pPr>
            <a:r>
              <a:rPr lang="en-IN" sz="2000" dirty="0"/>
              <a:t>Amount  c/f in return furnished under earlier law </a:t>
            </a:r>
          </a:p>
          <a:p>
            <a:pPr lvl="1">
              <a:buFont typeface="Wingdings" panose="05000000000000000000" pitchFamily="2" charset="2"/>
              <a:buChar char="Ø"/>
            </a:pPr>
            <a:r>
              <a:rPr lang="en-IN" sz="2000" dirty="0"/>
              <a:t>Amount of eligible duties contained in inputs held in stock and inputs contained in semi-finished goods/ finished goods held in stock on the appointed day relating to exempted goods/ services</a:t>
            </a:r>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197</a:t>
            </a:fld>
            <a:endParaRPr lang="en-IN" altLang="en-US"/>
          </a:p>
        </p:txBody>
      </p:sp>
    </p:spTree>
    <p:extLst>
      <p:ext uri="{BB962C8B-B14F-4D97-AF65-F5344CB8AC3E}">
        <p14:creationId xmlns:p14="http://schemas.microsoft.com/office/powerpoint/2010/main" val="123624299"/>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2894" y="236925"/>
            <a:ext cx="8761413" cy="826700"/>
          </a:xfrm>
        </p:spPr>
        <p:txBody>
          <a:bodyPr/>
          <a:lstStyle/>
          <a:p>
            <a:r>
              <a:rPr lang="en-IN" dirty="0"/>
              <a:t>Credit of eligible duties and taxes on inputs/ input services during transit </a:t>
            </a:r>
          </a:p>
        </p:txBody>
      </p:sp>
      <p:sp>
        <p:nvSpPr>
          <p:cNvPr id="3" name="Content Placeholder 2"/>
          <p:cNvSpPr>
            <a:spLocks noGrp="1"/>
          </p:cNvSpPr>
          <p:nvPr>
            <p:ph idx="1"/>
          </p:nvPr>
        </p:nvSpPr>
        <p:spPr>
          <a:xfrm>
            <a:off x="839507" y="1543891"/>
            <a:ext cx="9998822" cy="4668650"/>
          </a:xfrm>
        </p:spPr>
        <p:txBody>
          <a:bodyPr/>
          <a:lstStyle/>
          <a:p>
            <a:pPr marL="0" indent="0">
              <a:buNone/>
            </a:pPr>
            <a:r>
              <a:rPr lang="en-GB" b="1" u="sng" dirty="0"/>
              <a:t>CGST</a:t>
            </a:r>
          </a:p>
          <a:p>
            <a:pPr>
              <a:buFont typeface="Wingdings" panose="05000000000000000000" pitchFamily="2" charset="2"/>
              <a:buChar char="Ø"/>
            </a:pPr>
            <a:r>
              <a:rPr lang="en-GB" dirty="0"/>
              <a:t>A registered taxable person is entitled to take credit in electronic credit ledger of eligible duties and taxes on inputs/ input services </a:t>
            </a:r>
            <a:r>
              <a:rPr lang="en-GB" b="1" dirty="0"/>
              <a:t>received on/ after the appointed day </a:t>
            </a:r>
            <a:r>
              <a:rPr lang="en-GB" dirty="0"/>
              <a:t>but the </a:t>
            </a:r>
            <a:r>
              <a:rPr lang="en-GB" b="1" dirty="0"/>
              <a:t>duty/ tax has been paid before the appointed day</a:t>
            </a:r>
          </a:p>
          <a:p>
            <a:pPr lvl="1">
              <a:buFont typeface="Wingdings" panose="05000000000000000000" pitchFamily="2" charset="2"/>
              <a:buChar char="Ø"/>
            </a:pPr>
            <a:r>
              <a:rPr lang="en-GB" sz="2000" dirty="0"/>
              <a:t>Condition: Invoice/ any other duty/tax paying document recorded in the books of accounts within 30 days from the appointed day</a:t>
            </a:r>
          </a:p>
          <a:p>
            <a:pPr marL="0" lvl="1" indent="0">
              <a:buNone/>
            </a:pPr>
            <a:r>
              <a:rPr lang="en-GB" sz="2000" b="1" u="sng" dirty="0"/>
              <a:t>SGST</a:t>
            </a:r>
          </a:p>
          <a:p>
            <a:pPr marL="342900" lvl="1" indent="-342900">
              <a:buFont typeface="Wingdings" panose="05000000000000000000" pitchFamily="2" charset="2"/>
              <a:buChar char="Ø"/>
            </a:pPr>
            <a:r>
              <a:rPr lang="en-GB" sz="2000" dirty="0"/>
              <a:t>A registered taxable person shall be entitled to take credit in his electronic credit ledger of VAT and Entry tax on inputs </a:t>
            </a:r>
            <a:r>
              <a:rPr lang="en-GB" sz="2000" b="1" dirty="0"/>
              <a:t>received on/ after the appointed day </a:t>
            </a:r>
            <a:r>
              <a:rPr lang="en-GB" sz="2000" dirty="0"/>
              <a:t>but </a:t>
            </a:r>
            <a:r>
              <a:rPr lang="en-GB" sz="2000" b="1" dirty="0"/>
              <a:t>tax has been paid before the appointed day</a:t>
            </a:r>
          </a:p>
          <a:p>
            <a:pPr marL="742950" lvl="2" indent="-342900">
              <a:buFont typeface="Wingdings" panose="05000000000000000000" pitchFamily="2" charset="2"/>
              <a:buChar char="Ø"/>
            </a:pPr>
            <a:r>
              <a:rPr lang="en-GB" sz="2000" dirty="0"/>
              <a:t>Condition: Invoice/ other tax paying document recorded in the books of accounts within 30 days from the appointed day </a:t>
            </a:r>
          </a:p>
          <a:p>
            <a:pPr marL="457200" lvl="1" indent="0">
              <a:buNone/>
            </a:pPr>
            <a:endParaRPr lang="en-GB" sz="2000" dirty="0"/>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198</a:t>
            </a:fld>
            <a:endParaRPr lang="en-IN" altLang="en-US"/>
          </a:p>
        </p:txBody>
      </p:sp>
    </p:spTree>
    <p:extLst>
      <p:ext uri="{BB962C8B-B14F-4D97-AF65-F5344CB8AC3E}">
        <p14:creationId xmlns:p14="http://schemas.microsoft.com/office/powerpoint/2010/main" val="1372079501"/>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550863"/>
            <a:ext cx="9136063" cy="827087"/>
          </a:xfrm>
        </p:spPr>
        <p:txBody>
          <a:bodyPr rtlCol="0">
            <a:noAutofit/>
          </a:bodyPr>
          <a:lstStyle/>
          <a:p>
            <a:pPr eaLnBrk="1" fontAlgn="auto" hangingPunct="1">
              <a:spcAft>
                <a:spcPts val="0"/>
              </a:spcAft>
              <a:defRPr/>
            </a:pPr>
            <a:r>
              <a:rPr lang="en-IN" sz="3200" dirty="0"/>
              <a:t>Credit of duties and taxes on inputs held in stock on switching over from composition scheme</a:t>
            </a:r>
            <a:br>
              <a:rPr lang="en-IN" sz="3200" dirty="0">
                <a:solidFill>
                  <a:schemeClr val="tx2"/>
                </a:solidFill>
                <a:effectLst>
                  <a:outerShdw blurRad="63500" dist="38100" dir="5400000" algn="t" rotWithShape="0">
                    <a:prstClr val="black">
                      <a:alpha val="25000"/>
                    </a:prstClr>
                  </a:outerShdw>
                </a:effectLst>
              </a:rPr>
            </a:br>
            <a:endParaRPr lang="en-IN"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7987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7DB28BCC-7BD5-4F0B-BBBD-6F7066291616}" type="slidenum">
              <a:rPr lang="en-IN" altLang="en-US">
                <a:solidFill>
                  <a:schemeClr val="bg1"/>
                </a:solidFill>
              </a:rPr>
              <a:pPr>
                <a:spcBef>
                  <a:spcPct val="0"/>
                </a:spcBef>
                <a:buClrTx/>
                <a:buSzTx/>
                <a:buFontTx/>
                <a:buNone/>
              </a:pPr>
              <a:t>199</a:t>
            </a:fld>
            <a:endParaRPr lang="en-IN" altLang="en-US">
              <a:solidFill>
                <a:schemeClr val="bg1"/>
              </a:solidFill>
            </a:endParaRPr>
          </a:p>
        </p:txBody>
      </p:sp>
      <p:grpSp>
        <p:nvGrpSpPr>
          <p:cNvPr id="79877" name="Group 7"/>
          <p:cNvGrpSpPr>
            <a:grpSpLocks/>
          </p:cNvGrpSpPr>
          <p:nvPr/>
        </p:nvGrpSpPr>
        <p:grpSpPr bwMode="auto">
          <a:xfrm>
            <a:off x="842963" y="1508125"/>
            <a:ext cx="10475913" cy="4435475"/>
            <a:chOff x="628650" y="1371600"/>
            <a:chExt cx="8131808" cy="5124438"/>
          </a:xfrm>
        </p:grpSpPr>
        <p:sp>
          <p:nvSpPr>
            <p:cNvPr id="9" name="Freeform 8"/>
            <p:cNvSpPr/>
            <p:nvPr/>
          </p:nvSpPr>
          <p:spPr>
            <a:xfrm>
              <a:off x="628650" y="1371600"/>
              <a:ext cx="1868908" cy="608917"/>
            </a:xfrm>
            <a:custGeom>
              <a:avLst/>
              <a:gdLst>
                <a:gd name="connsiteX0" fmla="*/ 0 w 2478434"/>
                <a:gd name="connsiteY0" fmla="*/ 0 h 820196"/>
                <a:gd name="connsiteX1" fmla="*/ 2478434 w 2478434"/>
                <a:gd name="connsiteY1" fmla="*/ 0 h 820196"/>
                <a:gd name="connsiteX2" fmla="*/ 2478434 w 2478434"/>
                <a:gd name="connsiteY2" fmla="*/ 820196 h 820196"/>
                <a:gd name="connsiteX3" fmla="*/ 0 w 2478434"/>
                <a:gd name="connsiteY3" fmla="*/ 820196 h 820196"/>
                <a:gd name="connsiteX4" fmla="*/ 0 w 2478434"/>
                <a:gd name="connsiteY4" fmla="*/ 0 h 820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8434" h="820196">
                  <a:moveTo>
                    <a:pt x="0" y="0"/>
                  </a:moveTo>
                  <a:lnTo>
                    <a:pt x="2478434" y="0"/>
                  </a:lnTo>
                  <a:lnTo>
                    <a:pt x="2478434" y="820196"/>
                  </a:lnTo>
                  <a:lnTo>
                    <a:pt x="0" y="820196"/>
                  </a:lnTo>
                  <a:lnTo>
                    <a:pt x="0" y="0"/>
                  </a:lnTo>
                  <a:close/>
                </a:path>
              </a:pathLst>
            </a:custGeom>
          </p:spPr>
          <p:style>
            <a:lnRef idx="1">
              <a:schemeClr val="accent5"/>
            </a:lnRef>
            <a:fillRef idx="2">
              <a:schemeClr val="accent5"/>
            </a:fillRef>
            <a:effectRef idx="1">
              <a:schemeClr val="accent5"/>
            </a:effectRef>
            <a:fontRef idx="minor">
              <a:schemeClr val="dk1"/>
            </a:fontRef>
          </p:style>
          <p:txBody>
            <a:bodyPr lIns="99568" tIns="56896" rIns="99568" bIns="56896" spcCol="1270" anchor="ctr"/>
            <a:lstStyle/>
            <a:p>
              <a:pPr algn="ctr" defTabSz="622300">
                <a:lnSpc>
                  <a:spcPct val="90000"/>
                </a:lnSpc>
                <a:spcAft>
                  <a:spcPct val="35000"/>
                </a:spcAft>
                <a:defRPr/>
              </a:pPr>
              <a:r>
                <a:rPr lang="en-US" sz="2000" dirty="0">
                  <a:ea typeface="Cambria Math" panose="02040503050406030204" pitchFamily="18" charset="0"/>
                </a:rPr>
                <a:t>Person eligible for input tax credit </a:t>
              </a:r>
            </a:p>
          </p:txBody>
        </p:sp>
        <p:sp>
          <p:nvSpPr>
            <p:cNvPr id="10" name="Freeform 9"/>
            <p:cNvSpPr/>
            <p:nvPr/>
          </p:nvSpPr>
          <p:spPr>
            <a:xfrm>
              <a:off x="631115" y="1980517"/>
              <a:ext cx="1866900" cy="4515521"/>
            </a:xfrm>
            <a:custGeom>
              <a:avLst/>
              <a:gdLst>
                <a:gd name="connsiteX0" fmla="*/ 0 w 2478434"/>
                <a:gd name="connsiteY0" fmla="*/ 0 h 4514838"/>
                <a:gd name="connsiteX1" fmla="*/ 2478434 w 2478434"/>
                <a:gd name="connsiteY1" fmla="*/ 0 h 4514838"/>
                <a:gd name="connsiteX2" fmla="*/ 2478434 w 2478434"/>
                <a:gd name="connsiteY2" fmla="*/ 4514838 h 4514838"/>
                <a:gd name="connsiteX3" fmla="*/ 0 w 2478434"/>
                <a:gd name="connsiteY3" fmla="*/ 4514838 h 4514838"/>
                <a:gd name="connsiteX4" fmla="*/ 0 w 2478434"/>
                <a:gd name="connsiteY4" fmla="*/ 0 h 4514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8434" h="4514838">
                  <a:moveTo>
                    <a:pt x="0" y="0"/>
                  </a:moveTo>
                  <a:lnTo>
                    <a:pt x="2478434" y="0"/>
                  </a:lnTo>
                  <a:lnTo>
                    <a:pt x="2478434" y="4514838"/>
                  </a:lnTo>
                  <a:lnTo>
                    <a:pt x="0" y="4514838"/>
                  </a:lnTo>
                  <a:lnTo>
                    <a:pt x="0" y="0"/>
                  </a:lnTo>
                  <a:close/>
                </a:path>
              </a:pathLst>
            </a:custGeom>
          </p:spPr>
          <p:style>
            <a:lnRef idx="2">
              <a:schemeClr val="accent5"/>
            </a:lnRef>
            <a:fillRef idx="1">
              <a:schemeClr val="lt1"/>
            </a:fillRef>
            <a:effectRef idx="0">
              <a:schemeClr val="accent5"/>
            </a:effectRef>
            <a:fontRef idx="minor">
              <a:schemeClr val="dk1"/>
            </a:fontRef>
          </p:style>
          <p:txBody>
            <a:bodyPr lIns="96012" tIns="96012" rIns="128016" bIns="144018"/>
            <a:lstStyle>
              <a:lvl1pPr marL="342900" indent="-342900" defTabSz="755650">
                <a:defRPr>
                  <a:solidFill>
                    <a:schemeClr val="tx1"/>
                  </a:solidFill>
                  <a:latin typeface="Calibri" panose="020F0502020204030204" pitchFamily="34" charset="0"/>
                </a:defRPr>
              </a:lvl1pPr>
              <a:lvl2pPr marL="171450" indent="-171450" defTabSz="755650">
                <a:defRPr>
                  <a:solidFill>
                    <a:schemeClr val="tx1"/>
                  </a:solidFill>
                  <a:latin typeface="Calibri" panose="020F0502020204030204" pitchFamily="34" charset="0"/>
                </a:defRPr>
              </a:lvl2pPr>
              <a:lvl3pPr marL="1143000" indent="-228600" defTabSz="755650">
                <a:defRPr>
                  <a:solidFill>
                    <a:schemeClr val="tx1"/>
                  </a:solidFill>
                  <a:latin typeface="Calibri" panose="020F0502020204030204" pitchFamily="34" charset="0"/>
                </a:defRPr>
              </a:lvl3pPr>
              <a:lvl4pPr marL="1600200" indent="-228600" defTabSz="755650">
                <a:defRPr>
                  <a:solidFill>
                    <a:schemeClr val="tx1"/>
                  </a:solidFill>
                  <a:latin typeface="Calibri" panose="020F0502020204030204" pitchFamily="34" charset="0"/>
                </a:defRPr>
              </a:lvl4pPr>
              <a:lvl5pPr marL="2057400" indent="-228600" defTabSz="755650">
                <a:defRPr>
                  <a:solidFill>
                    <a:schemeClr val="tx1"/>
                  </a:solidFill>
                  <a:latin typeface="Calibri" panose="020F0502020204030204" pitchFamily="34" charset="0"/>
                </a:defRPr>
              </a:lvl5pPr>
              <a:lvl6pPr marL="2514600" indent="-228600" defTabSz="755650" eaLnBrk="0" fontAlgn="base" hangingPunct="0">
                <a:spcBef>
                  <a:spcPct val="0"/>
                </a:spcBef>
                <a:spcAft>
                  <a:spcPct val="0"/>
                </a:spcAft>
                <a:defRPr>
                  <a:solidFill>
                    <a:schemeClr val="tx1"/>
                  </a:solidFill>
                  <a:latin typeface="Calibri" panose="020F0502020204030204" pitchFamily="34" charset="0"/>
                </a:defRPr>
              </a:lvl6pPr>
              <a:lvl7pPr marL="2971800" indent="-228600" defTabSz="755650" eaLnBrk="0" fontAlgn="base" hangingPunct="0">
                <a:spcBef>
                  <a:spcPct val="0"/>
                </a:spcBef>
                <a:spcAft>
                  <a:spcPct val="0"/>
                </a:spcAft>
                <a:defRPr>
                  <a:solidFill>
                    <a:schemeClr val="tx1"/>
                  </a:solidFill>
                  <a:latin typeface="Calibri" panose="020F0502020204030204" pitchFamily="34" charset="0"/>
                </a:defRPr>
              </a:lvl7pPr>
              <a:lvl8pPr marL="3429000" indent="-228600" defTabSz="755650" eaLnBrk="0" fontAlgn="base" hangingPunct="0">
                <a:spcBef>
                  <a:spcPct val="0"/>
                </a:spcBef>
                <a:spcAft>
                  <a:spcPct val="0"/>
                </a:spcAft>
                <a:defRPr>
                  <a:solidFill>
                    <a:schemeClr val="tx1"/>
                  </a:solidFill>
                  <a:latin typeface="Calibri" panose="020F0502020204030204" pitchFamily="34" charset="0"/>
                </a:defRPr>
              </a:lvl8pPr>
              <a:lvl9pPr marL="3886200" indent="-228600" defTabSz="755650" eaLnBrk="0" fontAlgn="base" hangingPunct="0">
                <a:spcBef>
                  <a:spcPct val="0"/>
                </a:spcBef>
                <a:spcAft>
                  <a:spcPct val="0"/>
                </a:spcAft>
                <a:defRPr>
                  <a:solidFill>
                    <a:schemeClr val="tx1"/>
                  </a:solidFill>
                  <a:latin typeface="Calibri" panose="020F0502020204030204" pitchFamily="34" charset="0"/>
                </a:defRPr>
              </a:lvl9pPr>
            </a:lstStyle>
            <a:p>
              <a:pPr lvl="1">
                <a:lnSpc>
                  <a:spcPct val="90000"/>
                </a:lnSpc>
                <a:spcAft>
                  <a:spcPct val="15000"/>
                </a:spcAft>
                <a:buFontTx/>
                <a:buChar char="•"/>
                <a:defRPr/>
              </a:pPr>
              <a:r>
                <a:rPr lang="en-US" altLang="en-US" sz="2000" dirty="0">
                  <a:solidFill>
                    <a:srgbClr val="000000"/>
                  </a:solidFill>
                  <a:latin typeface="Cambria Math" panose="02040503050406030204" pitchFamily="18" charset="0"/>
                  <a:ea typeface="Cambria Math" panose="02040503050406030204" pitchFamily="18" charset="0"/>
                  <a:cs typeface="Cambria Math" panose="02040503050406030204" pitchFamily="18" charset="0"/>
                </a:rPr>
                <a:t>A registered taxable person who was paying tax under composition scheme</a:t>
              </a:r>
              <a:endParaRPr lang="en-US" altLang="en-US" sz="2000" dirty="0">
                <a:solidFill>
                  <a:srgbClr val="FF0000"/>
                </a:solidFill>
                <a:latin typeface="Cambria Math" panose="02040503050406030204" pitchFamily="18" charset="0"/>
                <a:ea typeface="Cambria Math" panose="02040503050406030204" pitchFamily="18" charset="0"/>
                <a:cs typeface="Cambria Math" panose="02040503050406030204" pitchFamily="18" charset="0"/>
              </a:endParaRPr>
            </a:p>
            <a:p>
              <a:pPr lvl="1" algn="just">
                <a:lnSpc>
                  <a:spcPct val="90000"/>
                </a:lnSpc>
                <a:spcAft>
                  <a:spcPct val="15000"/>
                </a:spcAft>
                <a:buFontTx/>
                <a:buChar char="•"/>
                <a:defRPr/>
              </a:pPr>
              <a:endParaRPr lang="en-US" altLang="en-US" sz="1600" dirty="0">
                <a:solidFill>
                  <a:srgbClr val="000000"/>
                </a:solidFill>
                <a:latin typeface="Times New Roman" panose="02020603050405020304" pitchFamily="18" charset="0"/>
              </a:endParaRPr>
            </a:p>
          </p:txBody>
        </p:sp>
        <p:sp>
          <p:nvSpPr>
            <p:cNvPr id="11" name="Freeform 10"/>
            <p:cNvSpPr/>
            <p:nvPr/>
          </p:nvSpPr>
          <p:spPr>
            <a:xfrm>
              <a:off x="2768414" y="1371600"/>
              <a:ext cx="2444840" cy="590576"/>
            </a:xfrm>
            <a:custGeom>
              <a:avLst/>
              <a:gdLst>
                <a:gd name="connsiteX0" fmla="*/ 0 w 2478434"/>
                <a:gd name="connsiteY0" fmla="*/ 0 h 739781"/>
                <a:gd name="connsiteX1" fmla="*/ 2478434 w 2478434"/>
                <a:gd name="connsiteY1" fmla="*/ 0 h 739781"/>
                <a:gd name="connsiteX2" fmla="*/ 2478434 w 2478434"/>
                <a:gd name="connsiteY2" fmla="*/ 739781 h 739781"/>
                <a:gd name="connsiteX3" fmla="*/ 0 w 2478434"/>
                <a:gd name="connsiteY3" fmla="*/ 739781 h 739781"/>
                <a:gd name="connsiteX4" fmla="*/ 0 w 2478434"/>
                <a:gd name="connsiteY4" fmla="*/ 0 h 739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8434" h="739781">
                  <a:moveTo>
                    <a:pt x="0" y="0"/>
                  </a:moveTo>
                  <a:lnTo>
                    <a:pt x="2478434" y="0"/>
                  </a:lnTo>
                  <a:lnTo>
                    <a:pt x="2478434" y="739781"/>
                  </a:lnTo>
                  <a:lnTo>
                    <a:pt x="0" y="739781"/>
                  </a:lnTo>
                  <a:lnTo>
                    <a:pt x="0" y="0"/>
                  </a:lnTo>
                  <a:close/>
                </a:path>
              </a:pathLst>
            </a:custGeom>
          </p:spPr>
          <p:style>
            <a:lnRef idx="1">
              <a:schemeClr val="accent5"/>
            </a:lnRef>
            <a:fillRef idx="2">
              <a:schemeClr val="accent5"/>
            </a:fillRef>
            <a:effectRef idx="1">
              <a:schemeClr val="accent5"/>
            </a:effectRef>
            <a:fontRef idx="minor">
              <a:schemeClr val="dk1"/>
            </a:fontRef>
          </p:style>
          <p:txBody>
            <a:bodyPr lIns="99568" tIns="56896" rIns="99568" bIns="56896" spcCol="1270" anchor="ctr"/>
            <a:lstStyle/>
            <a:p>
              <a:pPr algn="ctr" defTabSz="622300">
                <a:lnSpc>
                  <a:spcPct val="90000"/>
                </a:lnSpc>
                <a:spcAft>
                  <a:spcPct val="35000"/>
                </a:spcAft>
                <a:defRPr/>
              </a:pPr>
              <a:r>
                <a:rPr lang="en-US" sz="2000" dirty="0">
                  <a:ea typeface="Cambria Math" panose="02040503050406030204" pitchFamily="18" charset="0"/>
                </a:rPr>
                <a:t>Credit available on</a:t>
              </a:r>
            </a:p>
          </p:txBody>
        </p:sp>
        <p:sp>
          <p:nvSpPr>
            <p:cNvPr id="12" name="Freeform 11"/>
            <p:cNvSpPr/>
            <p:nvPr/>
          </p:nvSpPr>
          <p:spPr>
            <a:xfrm>
              <a:off x="2768414" y="1980517"/>
              <a:ext cx="2444840" cy="4515521"/>
            </a:xfrm>
            <a:custGeom>
              <a:avLst/>
              <a:gdLst>
                <a:gd name="connsiteX0" fmla="*/ 0 w 2478434"/>
                <a:gd name="connsiteY0" fmla="*/ 0 h 4514838"/>
                <a:gd name="connsiteX1" fmla="*/ 2478434 w 2478434"/>
                <a:gd name="connsiteY1" fmla="*/ 0 h 4514838"/>
                <a:gd name="connsiteX2" fmla="*/ 2478434 w 2478434"/>
                <a:gd name="connsiteY2" fmla="*/ 4514838 h 4514838"/>
                <a:gd name="connsiteX3" fmla="*/ 0 w 2478434"/>
                <a:gd name="connsiteY3" fmla="*/ 4514838 h 4514838"/>
                <a:gd name="connsiteX4" fmla="*/ 0 w 2478434"/>
                <a:gd name="connsiteY4" fmla="*/ 0 h 4514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8434" h="4514838">
                  <a:moveTo>
                    <a:pt x="0" y="0"/>
                  </a:moveTo>
                  <a:lnTo>
                    <a:pt x="2478434" y="0"/>
                  </a:lnTo>
                  <a:lnTo>
                    <a:pt x="2478434" y="4514838"/>
                  </a:lnTo>
                  <a:lnTo>
                    <a:pt x="0" y="4514838"/>
                  </a:lnTo>
                  <a:lnTo>
                    <a:pt x="0" y="0"/>
                  </a:lnTo>
                  <a:close/>
                </a:path>
              </a:pathLst>
            </a:custGeom>
          </p:spPr>
          <p:style>
            <a:lnRef idx="2">
              <a:schemeClr val="accent5"/>
            </a:lnRef>
            <a:fillRef idx="1">
              <a:schemeClr val="lt1"/>
            </a:fillRef>
            <a:effectRef idx="0">
              <a:schemeClr val="accent5"/>
            </a:effectRef>
            <a:fontRef idx="minor">
              <a:schemeClr val="dk1"/>
            </a:fontRef>
          </p:style>
          <p:txBody>
            <a:bodyPr lIns="96012" tIns="96012" rIns="128016" bIns="144018" spcCol="1270"/>
            <a:lstStyle/>
            <a:p>
              <a:pPr marL="171450" lvl="1" indent="-171450" algn="just" defTabSz="800100">
                <a:lnSpc>
                  <a:spcPct val="90000"/>
                </a:lnSpc>
                <a:spcAft>
                  <a:spcPct val="15000"/>
                </a:spcAft>
                <a:buFontTx/>
                <a:buChar char="••"/>
                <a:defRPr/>
              </a:pPr>
              <a:r>
                <a:rPr lang="en-IN" sz="2000" dirty="0">
                  <a:ea typeface="Cambria Math" panose="02040503050406030204" pitchFamily="18" charset="0"/>
                </a:rPr>
                <a:t>Inputs held in stock and inputs contained in semi-finished goods or finished goods held in stock as on appointed day </a:t>
              </a:r>
            </a:p>
            <a:p>
              <a:pPr marL="800100" lvl="2" indent="-342900" algn="just" defTabSz="800100">
                <a:lnSpc>
                  <a:spcPct val="90000"/>
                </a:lnSpc>
                <a:spcAft>
                  <a:spcPts val="600"/>
                </a:spcAft>
                <a:buFont typeface="Wingdings" panose="05000000000000000000" pitchFamily="2" charset="2"/>
                <a:buChar char="ü"/>
                <a:defRPr/>
              </a:pPr>
              <a:r>
                <a:rPr lang="en-IN" sz="2000" dirty="0">
                  <a:solidFill>
                    <a:schemeClr val="tx1"/>
                  </a:solidFill>
                  <a:ea typeface="Cambria Math" panose="02040503050406030204" pitchFamily="18" charset="0"/>
                </a:rPr>
                <a:t>Above benefit not available for input services</a:t>
              </a:r>
              <a:endParaRPr lang="en-US" sz="2000" dirty="0">
                <a:solidFill>
                  <a:schemeClr val="tx1"/>
                </a:solidFill>
                <a:ea typeface="Cambria Math" panose="02040503050406030204" pitchFamily="18" charset="0"/>
              </a:endParaRPr>
            </a:p>
            <a:p>
              <a:pPr marL="171450" lvl="1" indent="-171450" algn="just" defTabSz="800100">
                <a:lnSpc>
                  <a:spcPct val="90000"/>
                </a:lnSpc>
                <a:spcAft>
                  <a:spcPct val="15000"/>
                </a:spcAft>
                <a:buFontTx/>
                <a:buChar char="••"/>
                <a:defRPr/>
              </a:pPr>
              <a:r>
                <a:rPr lang="en-US" sz="2000" dirty="0">
                  <a:ea typeface="Cambria Math" panose="02040503050406030204" pitchFamily="18" charset="0"/>
                </a:rPr>
                <a:t>Such credit can be taken in the electronic credit ledger</a:t>
              </a:r>
            </a:p>
          </p:txBody>
        </p:sp>
        <p:sp>
          <p:nvSpPr>
            <p:cNvPr id="13" name="Freeform 12"/>
            <p:cNvSpPr/>
            <p:nvPr/>
          </p:nvSpPr>
          <p:spPr>
            <a:xfrm>
              <a:off x="5483654" y="1371600"/>
              <a:ext cx="3276804" cy="610751"/>
            </a:xfrm>
            <a:custGeom>
              <a:avLst/>
              <a:gdLst>
                <a:gd name="connsiteX0" fmla="*/ 0 w 2478434"/>
                <a:gd name="connsiteY0" fmla="*/ 0 h 611389"/>
                <a:gd name="connsiteX1" fmla="*/ 2478434 w 2478434"/>
                <a:gd name="connsiteY1" fmla="*/ 0 h 611389"/>
                <a:gd name="connsiteX2" fmla="*/ 2478434 w 2478434"/>
                <a:gd name="connsiteY2" fmla="*/ 611389 h 611389"/>
                <a:gd name="connsiteX3" fmla="*/ 0 w 2478434"/>
                <a:gd name="connsiteY3" fmla="*/ 611389 h 611389"/>
                <a:gd name="connsiteX4" fmla="*/ 0 w 2478434"/>
                <a:gd name="connsiteY4" fmla="*/ 0 h 611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8434" h="611389">
                  <a:moveTo>
                    <a:pt x="0" y="0"/>
                  </a:moveTo>
                  <a:lnTo>
                    <a:pt x="2478434" y="0"/>
                  </a:lnTo>
                  <a:lnTo>
                    <a:pt x="2478434" y="611389"/>
                  </a:lnTo>
                  <a:lnTo>
                    <a:pt x="0" y="611389"/>
                  </a:lnTo>
                  <a:lnTo>
                    <a:pt x="0" y="0"/>
                  </a:lnTo>
                  <a:close/>
                </a:path>
              </a:pathLst>
            </a:custGeom>
          </p:spPr>
          <p:style>
            <a:lnRef idx="1">
              <a:schemeClr val="accent5"/>
            </a:lnRef>
            <a:fillRef idx="2">
              <a:schemeClr val="accent5"/>
            </a:fillRef>
            <a:effectRef idx="1">
              <a:schemeClr val="accent5"/>
            </a:effectRef>
            <a:fontRef idx="minor">
              <a:schemeClr val="dk1"/>
            </a:fontRef>
          </p:style>
          <p:txBody>
            <a:bodyPr lIns="99568" tIns="56896" rIns="99568" bIns="56896" spcCol="1270" anchor="ctr"/>
            <a:lstStyle/>
            <a:p>
              <a:pPr algn="ctr" defTabSz="622300">
                <a:lnSpc>
                  <a:spcPct val="90000"/>
                </a:lnSpc>
                <a:spcAft>
                  <a:spcPct val="35000"/>
                </a:spcAft>
                <a:defRPr/>
              </a:pPr>
              <a:r>
                <a:rPr lang="en-US" sz="2000" dirty="0">
                  <a:ea typeface="Cambria Math" panose="02040503050406030204" pitchFamily="18" charset="0"/>
                </a:rPr>
                <a:t>Conditions</a:t>
              </a:r>
              <a:r>
                <a:rPr lang="en-US" dirty="0">
                  <a:ea typeface="Cambria Math" panose="02040503050406030204" pitchFamily="18" charset="0"/>
                </a:rPr>
                <a:t> </a:t>
              </a:r>
            </a:p>
          </p:txBody>
        </p:sp>
        <p:sp>
          <p:nvSpPr>
            <p:cNvPr id="14" name="Freeform 13"/>
            <p:cNvSpPr/>
            <p:nvPr/>
          </p:nvSpPr>
          <p:spPr>
            <a:xfrm>
              <a:off x="5483652" y="1978944"/>
              <a:ext cx="3276805" cy="4515521"/>
            </a:xfrm>
            <a:custGeom>
              <a:avLst/>
              <a:gdLst>
                <a:gd name="connsiteX0" fmla="*/ 0 w 2478434"/>
                <a:gd name="connsiteY0" fmla="*/ 0 h 4514838"/>
                <a:gd name="connsiteX1" fmla="*/ 2478434 w 2478434"/>
                <a:gd name="connsiteY1" fmla="*/ 0 h 4514838"/>
                <a:gd name="connsiteX2" fmla="*/ 2478434 w 2478434"/>
                <a:gd name="connsiteY2" fmla="*/ 4514838 h 4514838"/>
                <a:gd name="connsiteX3" fmla="*/ 0 w 2478434"/>
                <a:gd name="connsiteY3" fmla="*/ 4514838 h 4514838"/>
                <a:gd name="connsiteX4" fmla="*/ 0 w 2478434"/>
                <a:gd name="connsiteY4" fmla="*/ 0 h 4514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8434" h="4514838">
                  <a:moveTo>
                    <a:pt x="0" y="0"/>
                  </a:moveTo>
                  <a:lnTo>
                    <a:pt x="2478434" y="0"/>
                  </a:lnTo>
                  <a:lnTo>
                    <a:pt x="2478434" y="4514838"/>
                  </a:lnTo>
                  <a:lnTo>
                    <a:pt x="0" y="4514838"/>
                  </a:lnTo>
                  <a:lnTo>
                    <a:pt x="0" y="0"/>
                  </a:lnTo>
                  <a:close/>
                </a:path>
              </a:pathLst>
            </a:custGeom>
          </p:spPr>
          <p:style>
            <a:lnRef idx="2">
              <a:schemeClr val="accent5"/>
            </a:lnRef>
            <a:fillRef idx="1">
              <a:schemeClr val="lt1"/>
            </a:fillRef>
            <a:effectRef idx="0">
              <a:schemeClr val="accent5"/>
            </a:effectRef>
            <a:fontRef idx="minor">
              <a:schemeClr val="dk1"/>
            </a:fontRef>
          </p:style>
          <p:txBody>
            <a:bodyPr lIns="96012" tIns="96012" rIns="128016" bIns="144018" spcCol="1270"/>
            <a:lstStyle/>
            <a:p>
              <a:pPr marL="171450" lvl="1" indent="-171450" algn="just" defTabSz="800100">
                <a:lnSpc>
                  <a:spcPct val="90000"/>
                </a:lnSpc>
                <a:spcAft>
                  <a:spcPct val="15000"/>
                </a:spcAft>
                <a:buFontTx/>
                <a:buChar char="••"/>
                <a:defRPr/>
              </a:pPr>
              <a:r>
                <a:rPr lang="en-IN" sz="2000" dirty="0">
                  <a:ea typeface="Cambria Math" panose="02040503050406030204" pitchFamily="18" charset="0"/>
                </a:rPr>
                <a:t>Person not paying taxes under composition scheme under GST law</a:t>
              </a:r>
            </a:p>
            <a:p>
              <a:pPr marL="171450" lvl="1" indent="-171450" algn="just" defTabSz="800100">
                <a:lnSpc>
                  <a:spcPct val="90000"/>
                </a:lnSpc>
                <a:spcAft>
                  <a:spcPct val="15000"/>
                </a:spcAft>
                <a:buFontTx/>
                <a:buChar char="••"/>
                <a:defRPr/>
              </a:pPr>
              <a:r>
                <a:rPr lang="en-IN" sz="2000" dirty="0">
                  <a:ea typeface="Cambria Math" panose="02040503050406030204" pitchFamily="18" charset="0"/>
                </a:rPr>
                <a:t>Goods must be used for taxable supply</a:t>
              </a:r>
            </a:p>
            <a:p>
              <a:pPr marL="171450" lvl="1" indent="-171450" algn="just" defTabSz="800100">
                <a:lnSpc>
                  <a:spcPct val="90000"/>
                </a:lnSpc>
                <a:spcAft>
                  <a:spcPct val="15000"/>
                </a:spcAft>
                <a:buFontTx/>
                <a:buChar char="••"/>
                <a:defRPr/>
              </a:pPr>
              <a:r>
                <a:rPr lang="en-IN" sz="2000" dirty="0">
                  <a:ea typeface="Cambria Math" panose="02040503050406030204" pitchFamily="18" charset="0"/>
                </a:rPr>
                <a:t>Otherwise eligible to take the credit under earlier law and under GST law</a:t>
              </a:r>
            </a:p>
            <a:p>
              <a:pPr marL="171450" lvl="1" indent="-171450" algn="just" defTabSz="800100">
                <a:lnSpc>
                  <a:spcPct val="90000"/>
                </a:lnSpc>
                <a:spcAft>
                  <a:spcPct val="15000"/>
                </a:spcAft>
                <a:buFontTx/>
                <a:buChar char="••"/>
                <a:defRPr/>
              </a:pPr>
              <a:r>
                <a:rPr lang="en-IN" sz="2000" dirty="0">
                  <a:ea typeface="Cambria Math" panose="02040503050406030204" pitchFamily="18" charset="0"/>
                </a:rPr>
                <a:t>Such person should be in possession of invoice/ other prescribed document </a:t>
              </a:r>
            </a:p>
            <a:p>
              <a:pPr marL="171450" lvl="1" indent="-171450" algn="just" defTabSz="800100">
                <a:lnSpc>
                  <a:spcPct val="90000"/>
                </a:lnSpc>
                <a:spcAft>
                  <a:spcPct val="15000"/>
                </a:spcAft>
                <a:buFontTx/>
                <a:buChar char="••"/>
                <a:defRPr/>
              </a:pPr>
              <a:r>
                <a:rPr lang="en-IN" sz="2000" dirty="0">
                  <a:ea typeface="Cambria Math" panose="02040503050406030204" pitchFamily="18" charset="0"/>
                </a:rPr>
                <a:t>Invoices/ other prescribed document was not issued earlier than 12 months preceding appointed day </a:t>
              </a:r>
            </a:p>
          </p:txBody>
        </p:sp>
      </p:grpSp>
    </p:spTree>
    <p:extLst>
      <p:ext uri="{BB962C8B-B14F-4D97-AF65-F5344CB8AC3E}">
        <p14:creationId xmlns:p14="http://schemas.microsoft.com/office/powerpoint/2010/main" val="201132558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a:xfrm>
            <a:off x="1216025" y="295275"/>
            <a:ext cx="9136063" cy="827088"/>
          </a:xfrm>
        </p:spPr>
        <p:txBody>
          <a:bodyPr/>
          <a:lstStyle/>
          <a:p>
            <a:pPr eaLnBrk="1" hangingPunct="1"/>
            <a:r>
              <a:rPr lang="en-IN" altLang="en-US" sz="3200" dirty="0"/>
              <a:t>Exempted goods returned to the place of business on or after the appointed day</a:t>
            </a:r>
            <a:endParaRPr lang="en-IN" altLang="en-US"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8192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F6BA8E05-2AFB-4439-962C-C36559A86D2A}" type="slidenum">
              <a:rPr lang="en-IN" altLang="en-US">
                <a:solidFill>
                  <a:schemeClr val="bg1"/>
                </a:solidFill>
              </a:rPr>
              <a:pPr>
                <a:spcBef>
                  <a:spcPct val="0"/>
                </a:spcBef>
                <a:buClrTx/>
                <a:buSzTx/>
                <a:buFontTx/>
                <a:buNone/>
              </a:pPr>
              <a:t>200</a:t>
            </a:fld>
            <a:endParaRPr lang="en-IN" altLang="en-US">
              <a:solidFill>
                <a:schemeClr val="bg1"/>
              </a:solidFill>
            </a:endParaRPr>
          </a:p>
        </p:txBody>
      </p:sp>
      <p:graphicFrame>
        <p:nvGraphicFramePr>
          <p:cNvPr id="5" name="Diagram 4"/>
          <p:cNvGraphicFramePr/>
          <p:nvPr>
            <p:extLst/>
          </p:nvPr>
        </p:nvGraphicFramePr>
        <p:xfrm>
          <a:off x="828676" y="1653572"/>
          <a:ext cx="10661650" cy="46524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26815950"/>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a:xfrm>
            <a:off x="1216025" y="295275"/>
            <a:ext cx="9136063" cy="827088"/>
          </a:xfrm>
        </p:spPr>
        <p:txBody>
          <a:bodyPr/>
          <a:lstStyle/>
          <a:p>
            <a:pPr eaLnBrk="1" hangingPunct="1"/>
            <a:r>
              <a:rPr lang="en-IN" altLang="en-US" sz="3000" dirty="0"/>
              <a:t>Duty (Tax – SGST law) paid goods returned to the place of business on or after the appointed day</a:t>
            </a: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8294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39409F95-A5D5-4752-BA40-3B0AD1F6F45F}" type="slidenum">
              <a:rPr lang="en-IN" altLang="en-US">
                <a:solidFill>
                  <a:schemeClr val="bg1"/>
                </a:solidFill>
              </a:rPr>
              <a:pPr>
                <a:spcBef>
                  <a:spcPct val="0"/>
                </a:spcBef>
                <a:buClrTx/>
                <a:buSzTx/>
                <a:buFontTx/>
                <a:buNone/>
              </a:pPr>
              <a:t>201</a:t>
            </a:fld>
            <a:endParaRPr lang="en-IN" altLang="en-US">
              <a:solidFill>
                <a:schemeClr val="bg1"/>
              </a:solidFill>
            </a:endParaRPr>
          </a:p>
        </p:txBody>
      </p:sp>
      <p:graphicFrame>
        <p:nvGraphicFramePr>
          <p:cNvPr id="5" name="Diagram 4"/>
          <p:cNvGraphicFramePr/>
          <p:nvPr>
            <p:extLst/>
          </p:nvPr>
        </p:nvGraphicFramePr>
        <p:xfrm>
          <a:off x="828676" y="1653572"/>
          <a:ext cx="10661650" cy="46524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1203153"/>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a:xfrm>
            <a:off x="1216025" y="295275"/>
            <a:ext cx="9136063" cy="827088"/>
          </a:xfrm>
        </p:spPr>
        <p:txBody>
          <a:bodyPr/>
          <a:lstStyle/>
          <a:p>
            <a:pPr eaLnBrk="1" hangingPunct="1"/>
            <a:r>
              <a:rPr lang="en-US" altLang="en-US" sz="3200" dirty="0"/>
              <a:t>Inputs removed for Job work and returned on or after the appointed day</a:t>
            </a:r>
            <a:endParaRPr lang="en-IN" altLang="en-US" dirty="0"/>
          </a:p>
        </p:txBody>
      </p:sp>
      <p:sp>
        <p:nvSpPr>
          <p:cNvPr id="3" name="Footer Placeholder 2"/>
          <p:cNvSpPr>
            <a:spLocks noGrp="1"/>
          </p:cNvSpPr>
          <p:nvPr>
            <p:ph type="ftr" sz="quarter" idx="11"/>
          </p:nvPr>
        </p:nvSpPr>
        <p:spPr>
          <a:xfrm>
            <a:off x="0" y="6553200"/>
            <a:ext cx="3859213" cy="304800"/>
          </a:xfrm>
        </p:spPr>
        <p:txBody>
          <a:bodyPr/>
          <a:lstStyle/>
          <a:p>
            <a:pPr>
              <a:defRPr/>
            </a:pPr>
            <a:r>
              <a:rPr lang="en-IN" dirty="0"/>
              <a:t>© Indirect Taxes Committee, ICAI</a:t>
            </a:r>
          </a:p>
        </p:txBody>
      </p:sp>
      <p:sp>
        <p:nvSpPr>
          <p:cNvPr id="8397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73C01F0A-3EC5-4535-9DCE-BDE4791014E0}" type="slidenum">
              <a:rPr lang="en-IN" altLang="en-US">
                <a:solidFill>
                  <a:schemeClr val="bg1"/>
                </a:solidFill>
              </a:rPr>
              <a:pPr>
                <a:spcBef>
                  <a:spcPct val="0"/>
                </a:spcBef>
                <a:buClrTx/>
                <a:buSzTx/>
                <a:buFontTx/>
                <a:buNone/>
              </a:pPr>
              <a:t>202</a:t>
            </a:fld>
            <a:endParaRPr lang="en-IN" altLang="en-US">
              <a:solidFill>
                <a:schemeClr val="bg1"/>
              </a:solidFill>
            </a:endParaRPr>
          </a:p>
        </p:txBody>
      </p:sp>
      <p:graphicFrame>
        <p:nvGraphicFramePr>
          <p:cNvPr id="5" name="Diagram 4"/>
          <p:cNvGraphicFramePr/>
          <p:nvPr>
            <p:extLst/>
          </p:nvPr>
        </p:nvGraphicFramePr>
        <p:xfrm>
          <a:off x="435429" y="1422400"/>
          <a:ext cx="11083472" cy="5130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30165156"/>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a:xfrm>
            <a:off x="1216025" y="295275"/>
            <a:ext cx="9136063" cy="827088"/>
          </a:xfrm>
        </p:spPr>
        <p:txBody>
          <a:bodyPr/>
          <a:lstStyle/>
          <a:p>
            <a:pPr eaLnBrk="1" hangingPunct="1"/>
            <a:r>
              <a:rPr lang="en-IN" altLang="en-US" sz="3200"/>
              <a:t>Semi-finished goods removed for Job work and returned on or after the appointed day</a:t>
            </a:r>
            <a:endParaRPr lang="en-IN" altLang="en-US"/>
          </a:p>
        </p:txBody>
      </p:sp>
      <p:sp>
        <p:nvSpPr>
          <p:cNvPr id="3" name="Footer Placeholder 2"/>
          <p:cNvSpPr>
            <a:spLocks noGrp="1"/>
          </p:cNvSpPr>
          <p:nvPr>
            <p:ph type="ftr" sz="quarter" idx="11"/>
          </p:nvPr>
        </p:nvSpPr>
        <p:spPr>
          <a:xfrm>
            <a:off x="0" y="6553200"/>
            <a:ext cx="3859213" cy="304800"/>
          </a:xfrm>
        </p:spPr>
        <p:txBody>
          <a:bodyPr/>
          <a:lstStyle/>
          <a:p>
            <a:pPr>
              <a:defRPr/>
            </a:pPr>
            <a:r>
              <a:rPr lang="en-IN" dirty="0"/>
              <a:t>© Indirect Taxes Committee, ICAI</a:t>
            </a:r>
          </a:p>
        </p:txBody>
      </p:sp>
      <p:sp>
        <p:nvSpPr>
          <p:cNvPr id="8499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277FD375-A465-4FAD-8DD3-70DD547572A4}" type="slidenum">
              <a:rPr lang="en-IN" altLang="en-US">
                <a:solidFill>
                  <a:schemeClr val="bg1"/>
                </a:solidFill>
              </a:rPr>
              <a:pPr>
                <a:spcBef>
                  <a:spcPct val="0"/>
                </a:spcBef>
                <a:buClrTx/>
                <a:buSzTx/>
                <a:buFontTx/>
                <a:buNone/>
              </a:pPr>
              <a:t>203</a:t>
            </a:fld>
            <a:endParaRPr lang="en-IN" altLang="en-US">
              <a:solidFill>
                <a:schemeClr val="bg1"/>
              </a:solidFill>
            </a:endParaRPr>
          </a:p>
        </p:txBody>
      </p:sp>
      <p:graphicFrame>
        <p:nvGraphicFramePr>
          <p:cNvPr id="5" name="Diagram 4"/>
          <p:cNvGraphicFramePr/>
          <p:nvPr>
            <p:extLst>
              <p:ext uri="{D42A27DB-BD31-4B8C-83A1-F6EECF244321}">
                <p14:modId xmlns:p14="http://schemas.microsoft.com/office/powerpoint/2010/main" val="2309530414"/>
              </p:ext>
            </p:extLst>
          </p:nvPr>
        </p:nvGraphicFramePr>
        <p:xfrm>
          <a:off x="857251" y="1392539"/>
          <a:ext cx="10661650" cy="51606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87926662"/>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a:xfrm>
            <a:off x="857250" y="236538"/>
            <a:ext cx="9629775" cy="827087"/>
          </a:xfrm>
        </p:spPr>
        <p:txBody>
          <a:bodyPr/>
          <a:lstStyle/>
          <a:p>
            <a:pPr eaLnBrk="1" hangingPunct="1"/>
            <a:r>
              <a:rPr lang="en-IN" altLang="en-US" sz="3000"/>
              <a:t>Finished goods removed for carrying out certain processes and retuned on or after the appointed day</a:t>
            </a:r>
          </a:p>
        </p:txBody>
      </p:sp>
      <p:sp>
        <p:nvSpPr>
          <p:cNvPr id="3" name="Footer Placeholder 2"/>
          <p:cNvSpPr>
            <a:spLocks noGrp="1"/>
          </p:cNvSpPr>
          <p:nvPr>
            <p:ph type="ftr" sz="quarter" idx="11"/>
          </p:nvPr>
        </p:nvSpPr>
        <p:spPr>
          <a:xfrm>
            <a:off x="0" y="6553200"/>
            <a:ext cx="3859213" cy="304800"/>
          </a:xfrm>
        </p:spPr>
        <p:txBody>
          <a:bodyPr/>
          <a:lstStyle/>
          <a:p>
            <a:pPr>
              <a:defRPr/>
            </a:pPr>
            <a:r>
              <a:rPr lang="en-IN" dirty="0"/>
              <a:t>© Indirect Taxes Committee, ICAI</a:t>
            </a:r>
          </a:p>
        </p:txBody>
      </p:sp>
      <p:sp>
        <p:nvSpPr>
          <p:cNvPr id="8602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7D462003-BC8F-4274-80C3-BB7D0AD063E9}" type="slidenum">
              <a:rPr lang="en-IN" altLang="en-US">
                <a:solidFill>
                  <a:schemeClr val="bg1"/>
                </a:solidFill>
              </a:rPr>
              <a:pPr>
                <a:spcBef>
                  <a:spcPct val="0"/>
                </a:spcBef>
                <a:buClrTx/>
                <a:buSzTx/>
                <a:buFontTx/>
                <a:buNone/>
              </a:pPr>
              <a:t>204</a:t>
            </a:fld>
            <a:endParaRPr lang="en-IN" altLang="en-US">
              <a:solidFill>
                <a:schemeClr val="bg1"/>
              </a:solidFill>
            </a:endParaRPr>
          </a:p>
        </p:txBody>
      </p:sp>
      <p:graphicFrame>
        <p:nvGraphicFramePr>
          <p:cNvPr id="5" name="Diagram 4"/>
          <p:cNvGraphicFramePr/>
          <p:nvPr>
            <p:extLst/>
          </p:nvPr>
        </p:nvGraphicFramePr>
        <p:xfrm>
          <a:off x="857251" y="1392539"/>
          <a:ext cx="10661650" cy="51606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16866735"/>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a:xfrm>
            <a:off x="1216025" y="295275"/>
            <a:ext cx="9136063" cy="827088"/>
          </a:xfrm>
        </p:spPr>
        <p:txBody>
          <a:bodyPr/>
          <a:lstStyle/>
          <a:p>
            <a:pPr eaLnBrk="1" hangingPunct="1"/>
            <a:r>
              <a:rPr lang="en-US" altLang="en-US" sz="3200"/>
              <a:t>Issue of supplementary invoice, etc. where price is revised in pursuance of a contract </a:t>
            </a:r>
            <a:endParaRPr lang="en-IN" altLang="en-US"/>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8704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50C88BB5-96E9-48ED-BE74-E87E00BBE1AD}" type="slidenum">
              <a:rPr lang="en-IN" altLang="en-US">
                <a:solidFill>
                  <a:schemeClr val="bg1"/>
                </a:solidFill>
              </a:rPr>
              <a:pPr>
                <a:spcBef>
                  <a:spcPct val="0"/>
                </a:spcBef>
                <a:buClrTx/>
                <a:buSzTx/>
                <a:buFontTx/>
                <a:buNone/>
              </a:pPr>
              <a:t>205</a:t>
            </a:fld>
            <a:endParaRPr lang="en-IN" altLang="en-US">
              <a:solidFill>
                <a:schemeClr val="bg1"/>
              </a:solidFill>
            </a:endParaRPr>
          </a:p>
        </p:txBody>
      </p:sp>
      <p:graphicFrame>
        <p:nvGraphicFramePr>
          <p:cNvPr id="2" name="Diagram 1"/>
          <p:cNvGraphicFramePr/>
          <p:nvPr>
            <p:extLst>
              <p:ext uri="{D42A27DB-BD31-4B8C-83A1-F6EECF244321}">
                <p14:modId xmlns:p14="http://schemas.microsoft.com/office/powerpoint/2010/main" val="3640051731"/>
              </p:ext>
            </p:extLst>
          </p:nvPr>
        </p:nvGraphicFramePr>
        <p:xfrm>
          <a:off x="642938" y="1557338"/>
          <a:ext cx="10972800" cy="45809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29342186"/>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a:xfrm>
            <a:off x="1216025" y="295275"/>
            <a:ext cx="9136063" cy="827088"/>
          </a:xfrm>
        </p:spPr>
        <p:txBody>
          <a:bodyPr/>
          <a:lstStyle/>
          <a:p>
            <a:pPr eaLnBrk="1" hangingPunct="1"/>
            <a:r>
              <a:rPr lang="en-IN" altLang="en-US" sz="3200"/>
              <a:t>Pending refund claims to be disposed off under earlier law</a:t>
            </a:r>
            <a:endParaRPr lang="en-IN" altLang="en-US"/>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8806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BF7A60B7-B450-4DB3-A2C3-3DA982E1F50C}" type="slidenum">
              <a:rPr lang="en-IN" altLang="en-US">
                <a:solidFill>
                  <a:schemeClr val="bg1"/>
                </a:solidFill>
              </a:rPr>
              <a:pPr>
                <a:spcBef>
                  <a:spcPct val="0"/>
                </a:spcBef>
                <a:buClrTx/>
                <a:buSzTx/>
                <a:buFontTx/>
                <a:buNone/>
              </a:pPr>
              <a:t>206</a:t>
            </a:fld>
            <a:endParaRPr lang="en-IN" altLang="en-US">
              <a:solidFill>
                <a:schemeClr val="bg1"/>
              </a:solidFill>
            </a:endParaRPr>
          </a:p>
        </p:txBody>
      </p:sp>
      <p:graphicFrame>
        <p:nvGraphicFramePr>
          <p:cNvPr id="2" name="Diagram 1"/>
          <p:cNvGraphicFramePr/>
          <p:nvPr/>
        </p:nvGraphicFramePr>
        <p:xfrm>
          <a:off x="642938" y="1557338"/>
          <a:ext cx="10972800" cy="45809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64225893"/>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5471" y="236925"/>
            <a:ext cx="9824011" cy="826700"/>
          </a:xfrm>
        </p:spPr>
        <p:txBody>
          <a:bodyPr/>
          <a:lstStyle/>
          <a:p>
            <a:r>
              <a:rPr lang="en-IN" sz="3000" dirty="0"/>
              <a:t>Refund claims filed in respect of goods/ services exported &amp; </a:t>
            </a:r>
            <a:r>
              <a:rPr lang="en-IN" sz="3200" dirty="0"/>
              <a:t>services not provided</a:t>
            </a:r>
            <a:endParaRPr lang="en-IN" sz="3000" dirty="0"/>
          </a:p>
        </p:txBody>
      </p:sp>
      <p:sp>
        <p:nvSpPr>
          <p:cNvPr id="3" name="Content Placeholder 2"/>
          <p:cNvSpPr>
            <a:spLocks noGrp="1"/>
          </p:cNvSpPr>
          <p:nvPr>
            <p:ph idx="1"/>
          </p:nvPr>
        </p:nvSpPr>
        <p:spPr>
          <a:xfrm>
            <a:off x="1078445" y="1488974"/>
            <a:ext cx="9865326" cy="4650569"/>
          </a:xfrm>
        </p:spPr>
        <p:txBody>
          <a:bodyPr/>
          <a:lstStyle/>
          <a:p>
            <a:r>
              <a:rPr lang="en-IN" sz="2000" b="1" dirty="0"/>
              <a:t>Goods/ services exported</a:t>
            </a:r>
            <a:r>
              <a:rPr lang="en-IN" sz="2000" dirty="0"/>
              <a:t> before/ after appointed day &amp; claim of refund </a:t>
            </a:r>
            <a:r>
              <a:rPr lang="en-IN" dirty="0"/>
              <a:t>of duty/ tax paid under earlier law filed after appointed day</a:t>
            </a:r>
          </a:p>
          <a:p>
            <a:pPr marL="742950" lvl="2" indent="-342900">
              <a:buFont typeface="Wingdings" panose="05000000000000000000" pitchFamily="2" charset="2"/>
              <a:buChar char="Ø"/>
            </a:pPr>
            <a:r>
              <a:rPr lang="en-IN" sz="2000" dirty="0"/>
              <a:t>Disposed of in accordance with earlier law</a:t>
            </a:r>
          </a:p>
          <a:p>
            <a:pPr marL="742950" lvl="2" indent="-342900">
              <a:buFont typeface="Wingdings" panose="05000000000000000000" pitchFamily="2" charset="2"/>
              <a:buChar char="Ø"/>
            </a:pPr>
            <a:r>
              <a:rPr lang="en-IN" sz="2000" dirty="0"/>
              <a:t>In case claim of refund rejected partly/ fully, amount rejected will lapse</a:t>
            </a:r>
          </a:p>
          <a:p>
            <a:pPr marL="742950" lvl="2" indent="-342900">
              <a:buFont typeface="Wingdings" panose="05000000000000000000" pitchFamily="2" charset="2"/>
              <a:buChar char="Ø"/>
            </a:pPr>
            <a:r>
              <a:rPr lang="en-IN" sz="2000" dirty="0"/>
              <a:t>No refund allowed in cases where the same amount had been c/f as </a:t>
            </a:r>
            <a:r>
              <a:rPr lang="en-IN" sz="2000" dirty="0" err="1"/>
              <a:t>Cenvat</a:t>
            </a:r>
            <a:r>
              <a:rPr lang="en-IN" sz="2000" dirty="0"/>
              <a:t> credit under this Act as on the appointed day</a:t>
            </a:r>
          </a:p>
          <a:p>
            <a:r>
              <a:rPr lang="en-IN" b="1" dirty="0"/>
              <a:t>Services not provided</a:t>
            </a:r>
            <a:r>
              <a:rPr lang="en-IN" dirty="0"/>
              <a:t>, however tax deposited under earlier law &amp; claim of refund filed after appointed day</a:t>
            </a:r>
          </a:p>
          <a:p>
            <a:pPr lvl="1">
              <a:buFont typeface="Wingdings" panose="05000000000000000000" pitchFamily="2" charset="2"/>
              <a:buChar char="Ø"/>
            </a:pPr>
            <a:r>
              <a:rPr lang="en-IN" sz="2000" dirty="0"/>
              <a:t>Disposed of under earlier law</a:t>
            </a:r>
          </a:p>
          <a:p>
            <a:pPr lvl="1">
              <a:buFont typeface="Wingdings" panose="05000000000000000000" pitchFamily="2" charset="2"/>
              <a:buChar char="Ø"/>
            </a:pPr>
            <a:r>
              <a:rPr lang="en-IN" sz="2000" dirty="0"/>
              <a:t>Any amount that accrues eventually will be paid in cash</a:t>
            </a:r>
          </a:p>
          <a:p>
            <a:pPr marL="0" lvl="2" indent="0">
              <a:buNone/>
            </a:pPr>
            <a:endParaRPr lang="en-IN" sz="2000" dirty="0"/>
          </a:p>
          <a:p>
            <a:pPr marL="0" lvl="1" indent="0">
              <a:buNone/>
            </a:pPr>
            <a:endParaRPr lang="en-IN" sz="2000" dirty="0"/>
          </a:p>
          <a:p>
            <a:pPr marL="342900" lvl="1" indent="-342900"/>
            <a:endParaRPr lang="en-IN" sz="2000" dirty="0"/>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207</a:t>
            </a:fld>
            <a:endParaRPr lang="en-IN" altLang="en-US"/>
          </a:p>
        </p:txBody>
      </p:sp>
    </p:spTree>
    <p:extLst>
      <p:ext uri="{BB962C8B-B14F-4D97-AF65-F5344CB8AC3E}">
        <p14:creationId xmlns:p14="http://schemas.microsoft.com/office/powerpoint/2010/main" val="219969186"/>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a:xfrm>
            <a:off x="1216025" y="295275"/>
            <a:ext cx="9136063" cy="827088"/>
          </a:xfrm>
        </p:spPr>
        <p:txBody>
          <a:bodyPr/>
          <a:lstStyle/>
          <a:p>
            <a:pPr eaLnBrk="1" hangingPunct="1"/>
            <a:r>
              <a:rPr lang="en-IN" altLang="en-US" sz="3200"/>
              <a:t>Claim of CENVAT Credit to be disposed off under the earlier law</a:t>
            </a:r>
            <a:endParaRPr lang="en-IN" altLang="en-US"/>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8909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14F14A91-91D9-4233-9A47-A5F9D0799CE5}" type="slidenum">
              <a:rPr lang="en-IN" altLang="en-US">
                <a:solidFill>
                  <a:schemeClr val="bg1"/>
                </a:solidFill>
              </a:rPr>
              <a:pPr>
                <a:spcBef>
                  <a:spcPct val="0"/>
                </a:spcBef>
                <a:buClrTx/>
                <a:buSzTx/>
                <a:buFontTx/>
                <a:buNone/>
              </a:pPr>
              <a:t>208</a:t>
            </a:fld>
            <a:endParaRPr lang="en-IN" altLang="en-US">
              <a:solidFill>
                <a:schemeClr val="bg1"/>
              </a:solidFill>
            </a:endParaRPr>
          </a:p>
        </p:txBody>
      </p:sp>
      <p:graphicFrame>
        <p:nvGraphicFramePr>
          <p:cNvPr id="2" name="Diagram 1"/>
          <p:cNvGraphicFramePr/>
          <p:nvPr/>
        </p:nvGraphicFramePr>
        <p:xfrm>
          <a:off x="642938" y="1557338"/>
          <a:ext cx="10972800" cy="45809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08584230"/>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a:xfrm>
            <a:off x="1216025" y="295275"/>
            <a:ext cx="9136063" cy="827088"/>
          </a:xfrm>
        </p:spPr>
        <p:txBody>
          <a:bodyPr/>
          <a:lstStyle/>
          <a:p>
            <a:pPr eaLnBrk="1" hangingPunct="1"/>
            <a:r>
              <a:rPr lang="en-US" altLang="en-US" sz="3200"/>
              <a:t>Finalization of proceedings relating to output duty liability</a:t>
            </a:r>
            <a:endParaRPr lang="en-IN" altLang="en-US"/>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9011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2C87EE7C-ABCE-459F-8851-A219735D7EA6}" type="slidenum">
              <a:rPr lang="en-IN" altLang="en-US">
                <a:solidFill>
                  <a:schemeClr val="bg1"/>
                </a:solidFill>
              </a:rPr>
              <a:pPr>
                <a:spcBef>
                  <a:spcPct val="0"/>
                </a:spcBef>
                <a:buClrTx/>
                <a:buSzTx/>
                <a:buFontTx/>
                <a:buNone/>
              </a:pPr>
              <a:t>209</a:t>
            </a:fld>
            <a:endParaRPr lang="en-IN" altLang="en-US">
              <a:solidFill>
                <a:schemeClr val="bg1"/>
              </a:solidFill>
            </a:endParaRPr>
          </a:p>
        </p:txBody>
      </p:sp>
      <p:graphicFrame>
        <p:nvGraphicFramePr>
          <p:cNvPr id="2" name="Diagram 1"/>
          <p:cNvGraphicFramePr/>
          <p:nvPr/>
        </p:nvGraphicFramePr>
        <p:xfrm>
          <a:off x="642938" y="1557338"/>
          <a:ext cx="10972800" cy="45809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93749926"/>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a:xfrm>
            <a:off x="1216025" y="295275"/>
            <a:ext cx="9136063" cy="827088"/>
          </a:xfrm>
        </p:spPr>
        <p:txBody>
          <a:bodyPr/>
          <a:lstStyle/>
          <a:p>
            <a:pPr eaLnBrk="1" hangingPunct="1"/>
            <a:r>
              <a:rPr lang="en-IN" altLang="en-US" sz="2800"/>
              <a:t>Treatment of the amount recovered or  refunded in pursuance of assessment or adjudication proceedings</a:t>
            </a:r>
            <a:endParaRPr lang="en-IN" altLang="en-US" sz="320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9114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F7F13076-0123-4A53-BCAC-64932A1F88C3}" type="slidenum">
              <a:rPr lang="en-IN" altLang="en-US">
                <a:solidFill>
                  <a:schemeClr val="bg1"/>
                </a:solidFill>
              </a:rPr>
              <a:pPr>
                <a:spcBef>
                  <a:spcPct val="0"/>
                </a:spcBef>
                <a:buClrTx/>
                <a:buSzTx/>
                <a:buFontTx/>
                <a:buNone/>
              </a:pPr>
              <a:t>210</a:t>
            </a:fld>
            <a:endParaRPr lang="en-IN" altLang="en-US">
              <a:solidFill>
                <a:schemeClr val="bg1"/>
              </a:solidFill>
            </a:endParaRPr>
          </a:p>
        </p:txBody>
      </p:sp>
      <p:graphicFrame>
        <p:nvGraphicFramePr>
          <p:cNvPr id="2" name="Diagram 1"/>
          <p:cNvGraphicFramePr/>
          <p:nvPr/>
        </p:nvGraphicFramePr>
        <p:xfrm>
          <a:off x="642938" y="1557338"/>
          <a:ext cx="10972800" cy="45809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03519601"/>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p:cNvSpPr>
            <a:spLocks noGrp="1"/>
          </p:cNvSpPr>
          <p:nvPr>
            <p:ph type="title"/>
          </p:nvPr>
        </p:nvSpPr>
        <p:spPr>
          <a:xfrm>
            <a:off x="1216025" y="295275"/>
            <a:ext cx="9136063" cy="827088"/>
          </a:xfrm>
        </p:spPr>
        <p:txBody>
          <a:bodyPr/>
          <a:lstStyle/>
          <a:p>
            <a:pPr eaLnBrk="1" hangingPunct="1"/>
            <a:r>
              <a:rPr lang="en-US" altLang="en-US" sz="3200"/>
              <a:t>Treatment of amount recovered or refunded pursuant to revision of return</a:t>
            </a:r>
            <a:endParaRPr lang="en-IN" altLang="en-US"/>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9216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2B32B1C3-4AD3-46A9-AA17-086B682BFF40}" type="slidenum">
              <a:rPr lang="en-IN" altLang="en-US">
                <a:solidFill>
                  <a:schemeClr val="bg1"/>
                </a:solidFill>
              </a:rPr>
              <a:pPr>
                <a:spcBef>
                  <a:spcPct val="0"/>
                </a:spcBef>
                <a:buClrTx/>
                <a:buSzTx/>
                <a:buFontTx/>
                <a:buNone/>
              </a:pPr>
              <a:t>211</a:t>
            </a:fld>
            <a:endParaRPr lang="en-IN" altLang="en-US">
              <a:solidFill>
                <a:schemeClr val="bg1"/>
              </a:solidFill>
            </a:endParaRPr>
          </a:p>
        </p:txBody>
      </p:sp>
      <p:graphicFrame>
        <p:nvGraphicFramePr>
          <p:cNvPr id="2" name="Diagram 1"/>
          <p:cNvGraphicFramePr/>
          <p:nvPr>
            <p:extLst/>
          </p:nvPr>
        </p:nvGraphicFramePr>
        <p:xfrm>
          <a:off x="642938" y="1557338"/>
          <a:ext cx="10972800" cy="45809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73373144"/>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a:xfrm>
            <a:off x="1216025" y="295275"/>
            <a:ext cx="9136063" cy="827088"/>
          </a:xfrm>
        </p:spPr>
        <p:txBody>
          <a:bodyPr/>
          <a:lstStyle/>
          <a:p>
            <a:pPr eaLnBrk="1" hangingPunct="1"/>
            <a:r>
              <a:rPr lang="en-US" altLang="en-US" sz="3200"/>
              <a:t>Treatment of long term construction / works contracts</a:t>
            </a:r>
            <a:endParaRPr lang="en-IN" altLang="en-US"/>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9318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584E461-7D34-459D-8C15-F469052778B0}" type="slidenum">
              <a:rPr lang="en-IN" altLang="en-US">
                <a:solidFill>
                  <a:schemeClr val="bg1"/>
                </a:solidFill>
              </a:rPr>
              <a:pPr>
                <a:spcBef>
                  <a:spcPct val="0"/>
                </a:spcBef>
                <a:buClrTx/>
                <a:buSzTx/>
                <a:buFontTx/>
                <a:buNone/>
              </a:pPr>
              <a:t>212</a:t>
            </a:fld>
            <a:endParaRPr lang="en-IN" altLang="en-US">
              <a:solidFill>
                <a:schemeClr val="bg1"/>
              </a:solidFill>
            </a:endParaRPr>
          </a:p>
        </p:txBody>
      </p:sp>
      <p:graphicFrame>
        <p:nvGraphicFramePr>
          <p:cNvPr id="2" name="Diagram 1"/>
          <p:cNvGraphicFramePr/>
          <p:nvPr>
            <p:extLst/>
          </p:nvPr>
        </p:nvGraphicFramePr>
        <p:xfrm>
          <a:off x="528638" y="1342185"/>
          <a:ext cx="10972800" cy="45809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44012912"/>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p:cNvSpPr>
          <p:nvPr>
            <p:ph type="title"/>
          </p:nvPr>
        </p:nvSpPr>
        <p:spPr>
          <a:xfrm>
            <a:off x="1216025" y="295275"/>
            <a:ext cx="9136063" cy="827088"/>
          </a:xfrm>
        </p:spPr>
        <p:txBody>
          <a:bodyPr/>
          <a:lstStyle/>
          <a:p>
            <a:pPr eaLnBrk="1" hangingPunct="1"/>
            <a:r>
              <a:rPr lang="en-US" altLang="en-US" sz="3200" dirty="0"/>
              <a:t>Progressive or periodic supply of goods  or services</a:t>
            </a:r>
            <a:endParaRPr lang="en-IN" altLang="en-US"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9421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CB8258DA-AEBC-453A-86B3-2900BFFFF5E5}" type="slidenum">
              <a:rPr lang="en-IN" altLang="en-US">
                <a:solidFill>
                  <a:schemeClr val="bg1"/>
                </a:solidFill>
              </a:rPr>
              <a:pPr>
                <a:spcBef>
                  <a:spcPct val="0"/>
                </a:spcBef>
                <a:buClrTx/>
                <a:buSzTx/>
                <a:buFontTx/>
                <a:buNone/>
              </a:pPr>
              <a:t>213</a:t>
            </a:fld>
            <a:endParaRPr lang="en-IN" altLang="en-US">
              <a:solidFill>
                <a:schemeClr val="bg1"/>
              </a:solidFill>
            </a:endParaRPr>
          </a:p>
        </p:txBody>
      </p:sp>
      <p:graphicFrame>
        <p:nvGraphicFramePr>
          <p:cNvPr id="2" name="Diagram 1"/>
          <p:cNvGraphicFramePr/>
          <p:nvPr/>
        </p:nvGraphicFramePr>
        <p:xfrm>
          <a:off x="528638" y="1350963"/>
          <a:ext cx="10972800" cy="45809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64534332"/>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295275"/>
            <a:ext cx="8761413" cy="826700"/>
          </a:xfrm>
        </p:spPr>
        <p:txBody>
          <a:bodyPr/>
          <a:lstStyle/>
          <a:p>
            <a:r>
              <a:rPr lang="en-IN" dirty="0"/>
              <a:t>Taxability of supply of goods and services in certain cases</a:t>
            </a:r>
          </a:p>
        </p:txBody>
      </p:sp>
      <p:sp>
        <p:nvSpPr>
          <p:cNvPr id="3" name="Content Placeholder 2"/>
          <p:cNvSpPr>
            <a:spLocks noGrp="1"/>
          </p:cNvSpPr>
          <p:nvPr>
            <p:ph idx="1"/>
          </p:nvPr>
        </p:nvSpPr>
        <p:spPr>
          <a:xfrm>
            <a:off x="1108448" y="1557338"/>
            <a:ext cx="9243640" cy="1912003"/>
          </a:xfrm>
        </p:spPr>
        <p:txBody>
          <a:bodyPr/>
          <a:lstStyle/>
          <a:p>
            <a:pPr marL="0" indent="0">
              <a:buNone/>
            </a:pPr>
            <a:r>
              <a:rPr lang="en-IN" dirty="0"/>
              <a:t> </a:t>
            </a:r>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214</a:t>
            </a:fld>
            <a:endParaRPr lang="en-IN" altLang="en-US"/>
          </a:p>
        </p:txBody>
      </p:sp>
      <p:graphicFrame>
        <p:nvGraphicFramePr>
          <p:cNvPr id="13" name="Diagram 12"/>
          <p:cNvGraphicFramePr/>
          <p:nvPr>
            <p:extLst/>
          </p:nvPr>
        </p:nvGraphicFramePr>
        <p:xfrm>
          <a:off x="1854690" y="1290638"/>
          <a:ext cx="7751155" cy="51006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29800020"/>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1"/>
          <p:cNvSpPr>
            <a:spLocks noGrp="1"/>
          </p:cNvSpPr>
          <p:nvPr>
            <p:ph type="title"/>
          </p:nvPr>
        </p:nvSpPr>
        <p:spPr>
          <a:xfrm>
            <a:off x="1216025" y="295275"/>
            <a:ext cx="9136063" cy="827088"/>
          </a:xfrm>
        </p:spPr>
        <p:txBody>
          <a:bodyPr/>
          <a:lstStyle/>
          <a:p>
            <a:pPr eaLnBrk="1" hangingPunct="1"/>
            <a:r>
              <a:rPr lang="en-US" altLang="en-US" sz="3200"/>
              <a:t>Credit distribution of service tax by ISD (CGST)</a:t>
            </a:r>
            <a:endParaRPr lang="en-IN" altLang="en-US"/>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9626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3EF38936-8692-4443-98D9-1C729038C118}" type="slidenum">
              <a:rPr lang="en-IN" altLang="en-US">
                <a:solidFill>
                  <a:schemeClr val="bg1"/>
                </a:solidFill>
              </a:rPr>
              <a:pPr>
                <a:spcBef>
                  <a:spcPct val="0"/>
                </a:spcBef>
                <a:buClrTx/>
                <a:buSzTx/>
                <a:buFontTx/>
                <a:buNone/>
              </a:pPr>
              <a:t>215</a:t>
            </a:fld>
            <a:endParaRPr lang="en-IN" altLang="en-US">
              <a:solidFill>
                <a:schemeClr val="bg1"/>
              </a:solidFill>
            </a:endParaRPr>
          </a:p>
        </p:txBody>
      </p:sp>
      <p:graphicFrame>
        <p:nvGraphicFramePr>
          <p:cNvPr id="2" name="Diagram 1"/>
          <p:cNvGraphicFramePr/>
          <p:nvPr/>
        </p:nvGraphicFramePr>
        <p:xfrm>
          <a:off x="528638" y="1350963"/>
          <a:ext cx="10972800" cy="45809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41597459"/>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236925"/>
            <a:ext cx="8761413" cy="826700"/>
          </a:xfrm>
        </p:spPr>
        <p:txBody>
          <a:bodyPr/>
          <a:lstStyle/>
          <a:p>
            <a:r>
              <a:rPr lang="en-IN" dirty="0"/>
              <a:t>Transfer of unutilised </a:t>
            </a:r>
            <a:r>
              <a:rPr lang="en-IN" dirty="0" err="1"/>
              <a:t>Cenvat</a:t>
            </a:r>
            <a:r>
              <a:rPr lang="en-IN" dirty="0"/>
              <a:t> credit by a person having centralised registration</a:t>
            </a:r>
          </a:p>
        </p:txBody>
      </p:sp>
      <p:graphicFrame>
        <p:nvGraphicFramePr>
          <p:cNvPr id="6" name="Content Placeholder 5"/>
          <p:cNvGraphicFramePr>
            <a:graphicFrameLocks noGrp="1"/>
          </p:cNvGraphicFramePr>
          <p:nvPr>
            <p:ph idx="1"/>
            <p:extLst/>
          </p:nvPr>
        </p:nvGraphicFramePr>
        <p:xfrm>
          <a:off x="528639" y="1371600"/>
          <a:ext cx="10929936" cy="1885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216</a:t>
            </a:fld>
            <a:endParaRPr lang="en-IN" altLang="en-US"/>
          </a:p>
        </p:txBody>
      </p:sp>
      <p:sp>
        <p:nvSpPr>
          <p:cNvPr id="7" name="TextBox 6"/>
          <p:cNvSpPr txBox="1"/>
          <p:nvPr/>
        </p:nvSpPr>
        <p:spPr>
          <a:xfrm>
            <a:off x="642938" y="3565525"/>
            <a:ext cx="10701337" cy="2554545"/>
          </a:xfrm>
          <a:prstGeom prst="rect">
            <a:avLst/>
          </a:prstGeom>
          <a:noFill/>
        </p:spPr>
        <p:txBody>
          <a:bodyPr wrap="square" rtlCol="0">
            <a:spAutoFit/>
          </a:bodyPr>
          <a:lstStyle/>
          <a:p>
            <a:r>
              <a:rPr lang="en-IN" sz="2000" dirty="0">
                <a:latin typeface="+mn-lt"/>
                <a:ea typeface="Cambria Math" panose="02040503050406030204" pitchFamily="18" charset="0"/>
              </a:rPr>
              <a:t>For the period ending with the day immediately preceding the appointed day</a:t>
            </a:r>
          </a:p>
          <a:p>
            <a:pPr marL="342900" indent="-342900">
              <a:buFont typeface="Wingdings" panose="05000000000000000000" pitchFamily="2" charset="2"/>
              <a:buChar char="Ø"/>
            </a:pPr>
            <a:r>
              <a:rPr lang="en-IN" sz="2000" dirty="0">
                <a:latin typeface="+mn-lt"/>
                <a:ea typeface="Cambria Math" panose="02040503050406030204" pitchFamily="18" charset="0"/>
              </a:rPr>
              <a:t>If the taxable person files an original/ revised return within 3 months of the appointed day</a:t>
            </a:r>
          </a:p>
          <a:p>
            <a:pPr marL="342900" indent="-342900">
              <a:buFont typeface="Wingdings" panose="05000000000000000000" pitchFamily="2" charset="2"/>
              <a:buChar char="Ø"/>
            </a:pPr>
            <a:r>
              <a:rPr lang="en-IN" sz="2000" dirty="0">
                <a:latin typeface="+mn-lt"/>
                <a:ea typeface="Cambria Math" panose="02040503050406030204" pitchFamily="18" charset="0"/>
              </a:rPr>
              <a:t>Credit will be allowed if credit amount is reduced from that claimed earlier</a:t>
            </a:r>
          </a:p>
          <a:p>
            <a:endParaRPr lang="en-IN" sz="2000" dirty="0">
              <a:latin typeface="+mn-lt"/>
              <a:ea typeface="Cambria Math" panose="02040503050406030204" pitchFamily="18" charset="0"/>
            </a:endParaRPr>
          </a:p>
          <a:p>
            <a:r>
              <a:rPr lang="en-IN" sz="2000" b="1" dirty="0">
                <a:latin typeface="+mn-lt"/>
                <a:ea typeface="Cambria Math" panose="02040503050406030204" pitchFamily="18" charset="0"/>
              </a:rPr>
              <a:t>Note: </a:t>
            </a:r>
          </a:p>
          <a:p>
            <a:pPr marL="457200" indent="-457200">
              <a:buFont typeface="+mj-lt"/>
              <a:buAutoNum type="arabicPeriod"/>
            </a:pPr>
            <a:r>
              <a:rPr lang="en-IN" sz="2000" dirty="0">
                <a:latin typeface="+mn-lt"/>
                <a:ea typeface="Cambria Math" panose="02040503050406030204" pitchFamily="18" charset="0"/>
              </a:rPr>
              <a:t>Only those credits which are admissible under GST laws will be allowed </a:t>
            </a:r>
          </a:p>
          <a:p>
            <a:pPr marL="457200" indent="-457200">
              <a:buFont typeface="+mj-lt"/>
              <a:buAutoNum type="arabicPeriod"/>
            </a:pPr>
            <a:r>
              <a:rPr lang="en-IN" sz="2000" dirty="0">
                <a:latin typeface="+mn-lt"/>
                <a:ea typeface="Cambria Math" panose="02040503050406030204" pitchFamily="18" charset="0"/>
              </a:rPr>
              <a:t>Credit may be transferred to any registered taxable person having the same PAN for which centralised registration was obtained under earlier law</a:t>
            </a:r>
          </a:p>
        </p:txBody>
      </p:sp>
    </p:spTree>
    <p:extLst>
      <p:ext uri="{BB962C8B-B14F-4D97-AF65-F5344CB8AC3E}">
        <p14:creationId xmlns:p14="http://schemas.microsoft.com/office/powerpoint/2010/main" val="3969671108"/>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p:cNvSpPr>
            <a:spLocks noGrp="1"/>
          </p:cNvSpPr>
          <p:nvPr>
            <p:ph type="title"/>
          </p:nvPr>
        </p:nvSpPr>
        <p:spPr>
          <a:xfrm>
            <a:off x="1216025" y="295275"/>
            <a:ext cx="9136063" cy="827088"/>
          </a:xfrm>
        </p:spPr>
        <p:txBody>
          <a:bodyPr/>
          <a:lstStyle/>
          <a:p>
            <a:pPr eaLnBrk="1" hangingPunct="1"/>
            <a:r>
              <a:rPr lang="en-US" altLang="en-US" sz="3200"/>
              <a:t>Tax paid on goods/ capital goods lying with agent to be allowed as credit (SGST)</a:t>
            </a:r>
            <a:endParaRPr lang="en-IN" altLang="en-US"/>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9728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BEEBD739-DB02-4ED6-9F01-C70929ACD484}" type="slidenum">
              <a:rPr lang="en-IN" altLang="en-US">
                <a:solidFill>
                  <a:schemeClr val="bg1"/>
                </a:solidFill>
              </a:rPr>
              <a:pPr>
                <a:spcBef>
                  <a:spcPct val="0"/>
                </a:spcBef>
                <a:buClrTx/>
                <a:buSzTx/>
                <a:buFontTx/>
                <a:buNone/>
              </a:pPr>
              <a:t>217</a:t>
            </a:fld>
            <a:endParaRPr lang="en-IN" altLang="en-US">
              <a:solidFill>
                <a:schemeClr val="bg1"/>
              </a:solidFill>
            </a:endParaRPr>
          </a:p>
        </p:txBody>
      </p:sp>
      <p:graphicFrame>
        <p:nvGraphicFramePr>
          <p:cNvPr id="2" name="Diagram 1"/>
          <p:cNvGraphicFramePr/>
          <p:nvPr/>
        </p:nvGraphicFramePr>
        <p:xfrm>
          <a:off x="642938" y="1285875"/>
          <a:ext cx="109728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65253095"/>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p:cNvSpPr>
            <a:spLocks noGrp="1"/>
          </p:cNvSpPr>
          <p:nvPr>
            <p:ph type="title"/>
          </p:nvPr>
        </p:nvSpPr>
        <p:spPr>
          <a:xfrm>
            <a:off x="1216025" y="295275"/>
            <a:ext cx="9136063" cy="827088"/>
          </a:xfrm>
        </p:spPr>
        <p:txBody>
          <a:bodyPr/>
          <a:lstStyle/>
          <a:p>
            <a:pPr eaLnBrk="1" hangingPunct="1"/>
            <a:r>
              <a:rPr lang="en-US" altLang="en-US" sz="3200"/>
              <a:t>Goods sent on approval basis returned on or after the appointed day (SGST)</a:t>
            </a:r>
            <a:endParaRPr lang="en-IN" altLang="en-US"/>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9830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AF2F5082-3842-4F8D-BA82-F68B9265C065}" type="slidenum">
              <a:rPr lang="en-IN" altLang="en-US">
                <a:solidFill>
                  <a:schemeClr val="bg1"/>
                </a:solidFill>
              </a:rPr>
              <a:pPr>
                <a:spcBef>
                  <a:spcPct val="0"/>
                </a:spcBef>
                <a:buClrTx/>
                <a:buSzTx/>
                <a:buFontTx/>
                <a:buNone/>
              </a:pPr>
              <a:t>218</a:t>
            </a:fld>
            <a:endParaRPr lang="en-IN" altLang="en-US">
              <a:solidFill>
                <a:schemeClr val="bg1"/>
              </a:solidFill>
            </a:endParaRPr>
          </a:p>
        </p:txBody>
      </p:sp>
      <p:graphicFrame>
        <p:nvGraphicFramePr>
          <p:cNvPr id="5" name="Diagram 4"/>
          <p:cNvGraphicFramePr/>
          <p:nvPr>
            <p:extLst/>
          </p:nvPr>
        </p:nvGraphicFramePr>
        <p:xfrm>
          <a:off x="828676" y="1653572"/>
          <a:ext cx="10661650" cy="46524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50816649"/>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p:cNvSpPr>
            <a:spLocks noGrp="1"/>
          </p:cNvSpPr>
          <p:nvPr>
            <p:ph type="title"/>
          </p:nvPr>
        </p:nvSpPr>
        <p:spPr>
          <a:xfrm>
            <a:off x="1216025" y="295275"/>
            <a:ext cx="9136063" cy="827088"/>
          </a:xfrm>
        </p:spPr>
        <p:txBody>
          <a:bodyPr/>
          <a:lstStyle/>
          <a:p>
            <a:pPr eaLnBrk="1" hangingPunct="1"/>
            <a:r>
              <a:rPr lang="en-IN" altLang="en-US" sz="3200"/>
              <a:t>Deduction of tax at source</a:t>
            </a:r>
            <a:endParaRPr lang="en-IN" altLang="en-US"/>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9933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0ADF36E0-959C-40C3-8B8C-3D4A25E9B1B9}" type="slidenum">
              <a:rPr lang="en-IN" altLang="en-US">
                <a:solidFill>
                  <a:schemeClr val="bg1"/>
                </a:solidFill>
              </a:rPr>
              <a:pPr>
                <a:spcBef>
                  <a:spcPct val="0"/>
                </a:spcBef>
                <a:buClrTx/>
                <a:buSzTx/>
                <a:buFontTx/>
                <a:buNone/>
              </a:pPr>
              <a:t>219</a:t>
            </a:fld>
            <a:endParaRPr lang="en-IN" altLang="en-US">
              <a:solidFill>
                <a:schemeClr val="bg1"/>
              </a:solidFill>
            </a:endParaRPr>
          </a:p>
        </p:txBody>
      </p:sp>
      <p:graphicFrame>
        <p:nvGraphicFramePr>
          <p:cNvPr id="2" name="Diagram 1"/>
          <p:cNvGraphicFramePr/>
          <p:nvPr/>
        </p:nvGraphicFramePr>
        <p:xfrm>
          <a:off x="528638" y="1350963"/>
          <a:ext cx="10972800" cy="45809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49439450"/>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266100"/>
            <a:ext cx="8761413" cy="826700"/>
          </a:xfrm>
        </p:spPr>
        <p:txBody>
          <a:bodyPr/>
          <a:lstStyle/>
          <a:p>
            <a:r>
              <a:rPr lang="en-IN" dirty="0"/>
              <a:t>Availing credit in certain cases</a:t>
            </a:r>
          </a:p>
        </p:txBody>
      </p:sp>
      <p:graphicFrame>
        <p:nvGraphicFramePr>
          <p:cNvPr id="6" name="Content Placeholder 5"/>
          <p:cNvGraphicFramePr>
            <a:graphicFrameLocks noGrp="1"/>
          </p:cNvGraphicFramePr>
          <p:nvPr>
            <p:ph idx="1"/>
            <p:extLst/>
          </p:nvPr>
        </p:nvGraphicFramePr>
        <p:xfrm>
          <a:off x="1403350" y="1092800"/>
          <a:ext cx="8761413" cy="33289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220</a:t>
            </a:fld>
            <a:endParaRPr lang="en-IN" altLang="en-US"/>
          </a:p>
        </p:txBody>
      </p:sp>
    </p:spTree>
    <p:extLst>
      <p:ext uri="{BB962C8B-B14F-4D97-AF65-F5344CB8AC3E}">
        <p14:creationId xmlns:p14="http://schemas.microsoft.com/office/powerpoint/2010/main" val="998816351"/>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a:xfrm>
            <a:off x="1216025" y="295275"/>
            <a:ext cx="9136063" cy="827088"/>
          </a:xfrm>
        </p:spPr>
        <p:txBody>
          <a:bodyPr/>
          <a:lstStyle/>
          <a:p>
            <a:pPr eaLnBrk="1" hangingPunct="1"/>
            <a:r>
              <a:rPr lang="en-US" altLang="en-US" sz="3200"/>
              <a:t>Import of service or Inter-State supply of goods and / or services (IGST)</a:t>
            </a:r>
            <a:endParaRPr lang="en-IN" altLang="en-US"/>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10035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598AF259-4915-4021-981D-78FD703E868E}" type="slidenum">
              <a:rPr lang="en-IN" altLang="en-US">
                <a:solidFill>
                  <a:schemeClr val="bg1"/>
                </a:solidFill>
              </a:rPr>
              <a:pPr>
                <a:spcBef>
                  <a:spcPct val="0"/>
                </a:spcBef>
                <a:buClrTx/>
                <a:buSzTx/>
                <a:buFontTx/>
                <a:buNone/>
              </a:pPr>
              <a:t>221</a:t>
            </a:fld>
            <a:endParaRPr lang="en-IN" altLang="en-US">
              <a:solidFill>
                <a:schemeClr val="bg1"/>
              </a:solidFill>
            </a:endParaRPr>
          </a:p>
        </p:txBody>
      </p:sp>
      <p:graphicFrame>
        <p:nvGraphicFramePr>
          <p:cNvPr id="2" name="Diagram 1"/>
          <p:cNvGraphicFramePr/>
          <p:nvPr/>
        </p:nvGraphicFramePr>
        <p:xfrm>
          <a:off x="528638" y="1350963"/>
          <a:ext cx="10972800" cy="45809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8541133"/>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IN"/>
              <a:t>© Indirect Taxes Committee, ICAI</a:t>
            </a:r>
          </a:p>
        </p:txBody>
      </p:sp>
      <p:sp>
        <p:nvSpPr>
          <p:cNvPr id="7373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CCFF1EC4-4B82-4601-96C3-8ED6FC7CBDBB}" type="slidenum">
              <a:rPr lang="en-IN" altLang="en-US">
                <a:solidFill>
                  <a:schemeClr val="bg1"/>
                </a:solidFill>
              </a:rPr>
              <a:pPr>
                <a:spcBef>
                  <a:spcPct val="0"/>
                </a:spcBef>
                <a:buClrTx/>
                <a:buSzTx/>
                <a:buFontTx/>
                <a:buNone/>
              </a:pPr>
              <a:t>222</a:t>
            </a:fld>
            <a:endParaRPr lang="en-IN" altLang="en-US">
              <a:solidFill>
                <a:schemeClr val="bg1"/>
              </a:solidFill>
            </a:endParaRPr>
          </a:p>
        </p:txBody>
      </p:sp>
      <p:sp>
        <p:nvSpPr>
          <p:cNvPr id="5" name="Rectangle 4"/>
          <p:cNvSpPr/>
          <p:nvPr/>
        </p:nvSpPr>
        <p:spPr>
          <a:xfrm>
            <a:off x="2828925" y="2828925"/>
            <a:ext cx="6615113" cy="1446213"/>
          </a:xfrm>
          <a:prstGeom prst="rect">
            <a:avLst/>
          </a:prstGeom>
        </p:spPr>
        <p:txBody>
          <a:bodyPr>
            <a:spAutoFit/>
          </a:bodyPr>
          <a:lstStyle/>
          <a:p>
            <a:pPr algn="ctr">
              <a:defRPr/>
            </a:pPr>
            <a: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t>IGST Provisions</a:t>
            </a:r>
            <a:br>
              <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rPr>
            </a:br>
            <a:endParaRPr lang="en-IN" sz="4400" dirty="0">
              <a:ln w="0"/>
              <a:solidFill>
                <a:schemeClr val="tx2">
                  <a:lumMod val="75000"/>
                </a:schemeClr>
              </a:solidFill>
              <a:effectLst>
                <a:outerShdw blurRad="38100" dist="25400" dir="5400000" algn="ctr" rotWithShape="0">
                  <a:srgbClr val="6E747A">
                    <a:alpha val="43000"/>
                  </a:srgbClr>
                </a:outerShdw>
              </a:effectLst>
              <a:latin typeface="+mj-lt"/>
              <a:ea typeface="+mj-ea"/>
              <a:cs typeface="+mj-cs"/>
            </a:endParaRPr>
          </a:p>
        </p:txBody>
      </p:sp>
    </p:spTree>
    <p:extLst>
      <p:ext uri="{BB962C8B-B14F-4D97-AF65-F5344CB8AC3E}">
        <p14:creationId xmlns:p14="http://schemas.microsoft.com/office/powerpoint/2010/main" val="3070899249"/>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a:xfrm>
            <a:off x="1216025" y="295275"/>
            <a:ext cx="9136063" cy="827088"/>
          </a:xfrm>
        </p:spPr>
        <p:txBody>
          <a:bodyPr/>
          <a:lstStyle/>
          <a:p>
            <a:pPr eaLnBrk="1" hangingPunct="1"/>
            <a:r>
              <a:rPr lang="en-IN" altLang="en-US" sz="3200" dirty="0"/>
              <a:t>Principles for Determining Supply of Goods and/or Services </a:t>
            </a:r>
            <a:r>
              <a:rPr lang="en-US" altLang="en-US" sz="3200" dirty="0"/>
              <a:t>- Sec 3 &amp; 4</a:t>
            </a:r>
            <a:endParaRPr lang="en-IN" altLang="en-US"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10035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598AF259-4915-4021-981D-78FD703E868E}" type="slidenum">
              <a:rPr lang="en-IN" altLang="en-US">
                <a:solidFill>
                  <a:schemeClr val="bg1"/>
                </a:solidFill>
              </a:rPr>
              <a:pPr>
                <a:spcBef>
                  <a:spcPct val="0"/>
                </a:spcBef>
                <a:buClrTx/>
                <a:buSzTx/>
                <a:buFontTx/>
                <a:buNone/>
              </a:pPr>
              <a:t>223</a:t>
            </a:fld>
            <a:endParaRPr lang="en-IN" altLang="en-US">
              <a:solidFill>
                <a:schemeClr val="bg1"/>
              </a:solidFill>
            </a:endParaRPr>
          </a:p>
        </p:txBody>
      </p:sp>
      <p:sp>
        <p:nvSpPr>
          <p:cNvPr id="6" name="Content Placeholder 2"/>
          <p:cNvSpPr>
            <a:spLocks noGrp="1"/>
          </p:cNvSpPr>
          <p:nvPr/>
        </p:nvSpPr>
        <p:spPr bwMode="auto">
          <a:xfrm>
            <a:off x="649134" y="1685208"/>
            <a:ext cx="10893732" cy="348758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457200" rtl="0" fontAlgn="base">
              <a:spcBef>
                <a:spcPts val="1000"/>
              </a:spcBef>
              <a:spcAft>
                <a:spcPct val="0"/>
              </a:spcAft>
              <a:buClr>
                <a:schemeClr val="accent1"/>
              </a:buClr>
              <a:buSzPct val="80000"/>
              <a:buFont typeface="Wingdings 3" pitchFamily="18" charset="2"/>
              <a:buChar char=""/>
              <a:defRPr kern="1200">
                <a:solidFill>
                  <a:srgbClr val="404040"/>
                </a:solidFill>
                <a:latin typeface="+mn-lt"/>
                <a:ea typeface="+mn-ea"/>
                <a:cs typeface="+mn-cs"/>
              </a:defRPr>
            </a:lvl1pPr>
            <a:lvl2pPr marL="742950" indent="-285750" algn="l" defTabSz="457200" rtl="0" fontAlgn="base">
              <a:spcBef>
                <a:spcPts val="1000"/>
              </a:spcBef>
              <a:spcAft>
                <a:spcPct val="0"/>
              </a:spcAft>
              <a:buClr>
                <a:schemeClr val="accent1"/>
              </a:buClr>
              <a:buSzPct val="80000"/>
              <a:buFont typeface="Wingdings 3" pitchFamily="18" charset="2"/>
              <a:buChar char=""/>
              <a:defRPr sz="1600" kern="1200">
                <a:solidFill>
                  <a:srgbClr val="404040"/>
                </a:solidFill>
                <a:latin typeface="+mn-lt"/>
                <a:ea typeface="+mn-ea"/>
                <a:cs typeface="+mn-cs"/>
              </a:defRPr>
            </a:lvl2pPr>
            <a:lvl3pPr marL="1143000" indent="-228600" algn="l" defTabSz="457200" rtl="0" fontAlgn="base">
              <a:spcBef>
                <a:spcPts val="1000"/>
              </a:spcBef>
              <a:spcAft>
                <a:spcPct val="0"/>
              </a:spcAft>
              <a:buClr>
                <a:schemeClr val="accent1"/>
              </a:buClr>
              <a:buSzPct val="80000"/>
              <a:buFont typeface="Wingdings 3" pitchFamily="18" charset="2"/>
              <a:buChar char=""/>
              <a:defRPr sz="1400" kern="1200">
                <a:solidFill>
                  <a:srgbClr val="404040"/>
                </a:solidFill>
                <a:latin typeface="+mn-lt"/>
                <a:ea typeface="+mn-ea"/>
                <a:cs typeface="+mn-cs"/>
              </a:defRPr>
            </a:lvl3pPr>
            <a:lvl4pPr marL="1600200" indent="-228600" algn="l" defTabSz="457200" rtl="0" fontAlgn="base">
              <a:spcBef>
                <a:spcPts val="1000"/>
              </a:spcBef>
              <a:spcAft>
                <a:spcPct val="0"/>
              </a:spcAft>
              <a:buClr>
                <a:schemeClr val="accent1"/>
              </a:buClr>
              <a:buSzPct val="80000"/>
              <a:buFont typeface="Wingdings 3" pitchFamily="18" charset="2"/>
              <a:buChar char=""/>
              <a:defRPr sz="1200" kern="1200">
                <a:solidFill>
                  <a:srgbClr val="404040"/>
                </a:solidFill>
                <a:latin typeface="+mn-lt"/>
                <a:ea typeface="+mn-ea"/>
                <a:cs typeface="+mn-cs"/>
              </a:defRPr>
            </a:lvl4pPr>
            <a:lvl5pPr marL="2057400" indent="-228600" algn="l" defTabSz="457200" rtl="0" fontAlgn="base">
              <a:spcBef>
                <a:spcPts val="1000"/>
              </a:spcBef>
              <a:spcAft>
                <a:spcPct val="0"/>
              </a:spcAft>
              <a:buClr>
                <a:schemeClr val="accent1"/>
              </a:buClr>
              <a:buSzPct val="80000"/>
              <a:buFont typeface="Wingdings 3"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endParaRPr lang="en-US" sz="2400" dirty="0"/>
          </a:p>
        </p:txBody>
      </p:sp>
      <p:graphicFrame>
        <p:nvGraphicFramePr>
          <p:cNvPr id="7" name="Content Placeholder 3"/>
          <p:cNvGraphicFramePr>
            <a:graphicFrameLocks noGrp="1"/>
          </p:cNvGraphicFramePr>
          <p:nvPr>
            <p:ph idx="4294967295"/>
            <p:extLst/>
          </p:nvPr>
        </p:nvGraphicFramePr>
        <p:xfrm>
          <a:off x="527538" y="1901370"/>
          <a:ext cx="11136923" cy="34448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1316182" y="5684091"/>
            <a:ext cx="10348279" cy="400110"/>
          </a:xfrm>
          <a:prstGeom prst="rect">
            <a:avLst/>
          </a:prstGeom>
          <a:noFill/>
        </p:spPr>
        <p:txBody>
          <a:bodyPr wrap="square" rtlCol="0">
            <a:spAutoFit/>
          </a:bodyPr>
          <a:lstStyle/>
          <a:p>
            <a:r>
              <a:rPr lang="en-IN" sz="2000" dirty="0"/>
              <a:t>* </a:t>
            </a:r>
            <a:r>
              <a:rPr lang="en-IN" sz="2000" dirty="0">
                <a:latin typeface="+mn-lt"/>
              </a:rPr>
              <a:t>Subject to provisions of Section 7,8,9,10 relating to place of supply of goods and/ or services</a:t>
            </a:r>
          </a:p>
        </p:txBody>
      </p:sp>
    </p:spTree>
    <p:extLst>
      <p:ext uri="{BB962C8B-B14F-4D97-AF65-F5344CB8AC3E}">
        <p14:creationId xmlns:p14="http://schemas.microsoft.com/office/powerpoint/2010/main" val="270763326"/>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a:xfrm>
            <a:off x="1216025" y="295275"/>
            <a:ext cx="9136063" cy="827088"/>
          </a:xfrm>
        </p:spPr>
        <p:txBody>
          <a:bodyPr/>
          <a:lstStyle/>
          <a:p>
            <a:pPr eaLnBrk="1" hangingPunct="1"/>
            <a:r>
              <a:rPr lang="en-IN" altLang="en-US" sz="3200" dirty="0"/>
              <a:t>Levy and Collection of IGST – Sec 5</a:t>
            </a: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10035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598AF259-4915-4021-981D-78FD703E868E}" type="slidenum">
              <a:rPr lang="en-IN" altLang="en-US">
                <a:solidFill>
                  <a:schemeClr val="bg1"/>
                </a:solidFill>
              </a:rPr>
              <a:pPr>
                <a:spcBef>
                  <a:spcPct val="0"/>
                </a:spcBef>
                <a:buClrTx/>
                <a:buSzTx/>
                <a:buFontTx/>
                <a:buNone/>
              </a:pPr>
              <a:t>224</a:t>
            </a:fld>
            <a:endParaRPr lang="en-IN" altLang="en-US">
              <a:solidFill>
                <a:schemeClr val="bg1"/>
              </a:solidFill>
            </a:endParaRPr>
          </a:p>
        </p:txBody>
      </p:sp>
      <p:sp>
        <p:nvSpPr>
          <p:cNvPr id="6" name="Content Placeholder 2"/>
          <p:cNvSpPr>
            <a:spLocks noGrp="1"/>
          </p:cNvSpPr>
          <p:nvPr/>
        </p:nvSpPr>
        <p:spPr bwMode="auto">
          <a:xfrm>
            <a:off x="633981" y="1279529"/>
            <a:ext cx="10893732" cy="49244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457200" rtl="0" fontAlgn="base">
              <a:spcBef>
                <a:spcPts val="1000"/>
              </a:spcBef>
              <a:spcAft>
                <a:spcPct val="0"/>
              </a:spcAft>
              <a:buClr>
                <a:schemeClr val="accent1"/>
              </a:buClr>
              <a:buSzPct val="80000"/>
              <a:buFont typeface="Wingdings 3" pitchFamily="18" charset="2"/>
              <a:buChar char=""/>
              <a:defRPr kern="1200">
                <a:solidFill>
                  <a:srgbClr val="404040"/>
                </a:solidFill>
                <a:latin typeface="+mn-lt"/>
                <a:ea typeface="+mn-ea"/>
                <a:cs typeface="+mn-cs"/>
              </a:defRPr>
            </a:lvl1pPr>
            <a:lvl2pPr marL="742950" indent="-285750" algn="l" defTabSz="457200" rtl="0" fontAlgn="base">
              <a:spcBef>
                <a:spcPts val="1000"/>
              </a:spcBef>
              <a:spcAft>
                <a:spcPct val="0"/>
              </a:spcAft>
              <a:buClr>
                <a:schemeClr val="accent1"/>
              </a:buClr>
              <a:buSzPct val="80000"/>
              <a:buFont typeface="Wingdings 3" pitchFamily="18" charset="2"/>
              <a:buChar char=""/>
              <a:defRPr sz="1600" kern="1200">
                <a:solidFill>
                  <a:srgbClr val="404040"/>
                </a:solidFill>
                <a:latin typeface="+mn-lt"/>
                <a:ea typeface="+mn-ea"/>
                <a:cs typeface="+mn-cs"/>
              </a:defRPr>
            </a:lvl2pPr>
            <a:lvl3pPr marL="1143000" indent="-228600" algn="l" defTabSz="457200" rtl="0" fontAlgn="base">
              <a:spcBef>
                <a:spcPts val="1000"/>
              </a:spcBef>
              <a:spcAft>
                <a:spcPct val="0"/>
              </a:spcAft>
              <a:buClr>
                <a:schemeClr val="accent1"/>
              </a:buClr>
              <a:buSzPct val="80000"/>
              <a:buFont typeface="Wingdings 3" pitchFamily="18" charset="2"/>
              <a:buChar char=""/>
              <a:defRPr sz="1400" kern="1200">
                <a:solidFill>
                  <a:srgbClr val="404040"/>
                </a:solidFill>
                <a:latin typeface="+mn-lt"/>
                <a:ea typeface="+mn-ea"/>
                <a:cs typeface="+mn-cs"/>
              </a:defRPr>
            </a:lvl3pPr>
            <a:lvl4pPr marL="1600200" indent="-228600" algn="l" defTabSz="457200" rtl="0" fontAlgn="base">
              <a:spcBef>
                <a:spcPts val="1000"/>
              </a:spcBef>
              <a:spcAft>
                <a:spcPct val="0"/>
              </a:spcAft>
              <a:buClr>
                <a:schemeClr val="accent1"/>
              </a:buClr>
              <a:buSzPct val="80000"/>
              <a:buFont typeface="Wingdings 3" pitchFamily="18" charset="2"/>
              <a:buChar char=""/>
              <a:defRPr sz="1200" kern="1200">
                <a:solidFill>
                  <a:srgbClr val="404040"/>
                </a:solidFill>
                <a:latin typeface="+mn-lt"/>
                <a:ea typeface="+mn-ea"/>
                <a:cs typeface="+mn-cs"/>
              </a:defRPr>
            </a:lvl4pPr>
            <a:lvl5pPr marL="2057400" indent="-228600" algn="l" defTabSz="457200" rtl="0" fontAlgn="base">
              <a:spcBef>
                <a:spcPts val="1000"/>
              </a:spcBef>
              <a:spcAft>
                <a:spcPct val="0"/>
              </a:spcAft>
              <a:buClr>
                <a:schemeClr val="accent1"/>
              </a:buClr>
              <a:buSzPct val="80000"/>
              <a:buFont typeface="Wingdings 3"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buClr>
                <a:schemeClr val="tx2"/>
              </a:buClr>
              <a:buFont typeface="Wingdings" panose="05000000000000000000" pitchFamily="2" charset="2"/>
              <a:buChar char="§"/>
            </a:pPr>
            <a:r>
              <a:rPr lang="en-IN" sz="2000" dirty="0"/>
              <a:t>To be levied on all interstate supplies of goods and / or services</a:t>
            </a:r>
          </a:p>
          <a:p>
            <a:pPr algn="just">
              <a:buClr>
                <a:schemeClr val="tx2"/>
              </a:buClr>
              <a:buFont typeface="Wingdings" panose="05000000000000000000" pitchFamily="2" charset="2"/>
              <a:buChar char="§"/>
            </a:pPr>
            <a:r>
              <a:rPr lang="en-IN" sz="2000" dirty="0"/>
              <a:t>Supplies to be in the course of inter- State trade or commerce</a:t>
            </a:r>
          </a:p>
          <a:p>
            <a:pPr algn="just">
              <a:buClr>
                <a:schemeClr val="tx2"/>
              </a:buClr>
              <a:buFont typeface="Wingdings" panose="05000000000000000000" pitchFamily="2" charset="2"/>
              <a:buChar char="§"/>
            </a:pPr>
            <a:r>
              <a:rPr lang="en-IN" sz="2000" dirty="0"/>
              <a:t>Value determined u/s 15 of CGST Act (Value of taxable supply)</a:t>
            </a:r>
          </a:p>
          <a:p>
            <a:pPr algn="just">
              <a:buClr>
                <a:schemeClr val="tx2"/>
              </a:buClr>
              <a:buFont typeface="Wingdings" panose="05000000000000000000" pitchFamily="2" charset="2"/>
              <a:buChar char="§"/>
            </a:pPr>
            <a:r>
              <a:rPr lang="en-IN" sz="2000" dirty="0"/>
              <a:t>At the rates notified by CG – 5%, 12%, 18%, 28%</a:t>
            </a:r>
          </a:p>
          <a:p>
            <a:pPr algn="just">
              <a:buClr>
                <a:schemeClr val="tx2"/>
              </a:buClr>
              <a:buFont typeface="Wingdings" panose="05000000000000000000" pitchFamily="2" charset="2"/>
              <a:buChar char="§"/>
            </a:pPr>
            <a:r>
              <a:rPr lang="en-IN" sz="2000" dirty="0"/>
              <a:t>Rates not to exceed 28%</a:t>
            </a:r>
          </a:p>
          <a:p>
            <a:pPr algn="just">
              <a:buClr>
                <a:schemeClr val="tx2"/>
              </a:buClr>
              <a:buFont typeface="Wingdings" panose="05000000000000000000" pitchFamily="2" charset="2"/>
              <a:buChar char="§"/>
            </a:pPr>
            <a:r>
              <a:rPr lang="en-IN" sz="2000" dirty="0"/>
              <a:t>To be paid by every taxable person</a:t>
            </a:r>
          </a:p>
          <a:p>
            <a:pPr algn="just">
              <a:buClr>
                <a:schemeClr val="tx2"/>
              </a:buClr>
              <a:buFont typeface="Wingdings" panose="05000000000000000000" pitchFamily="2" charset="2"/>
              <a:buChar char="§"/>
            </a:pPr>
            <a:r>
              <a:rPr lang="en-IN" sz="2000" dirty="0"/>
              <a:t>IGST on goods imported will be levied and collected as per Section 3 of Customs Tariff Act at point when duties are levied on value determined as per the said Act</a:t>
            </a:r>
          </a:p>
          <a:p>
            <a:pPr algn="just">
              <a:buClr>
                <a:schemeClr val="tx2"/>
              </a:buClr>
              <a:buFont typeface="Wingdings" panose="05000000000000000000" pitchFamily="2" charset="2"/>
              <a:buChar char="§"/>
            </a:pPr>
            <a:r>
              <a:rPr lang="en-IN" sz="2000" dirty="0"/>
              <a:t>CG has the power to specify the categories of supply of goods and/ or services on which RCM shall apply</a:t>
            </a:r>
          </a:p>
          <a:p>
            <a:pPr algn="just">
              <a:buClr>
                <a:schemeClr val="tx2"/>
              </a:buClr>
              <a:buFont typeface="Wingdings" panose="05000000000000000000" pitchFamily="2" charset="2"/>
              <a:buChar char="§"/>
            </a:pPr>
            <a:r>
              <a:rPr lang="en-IN" sz="2000" dirty="0"/>
              <a:t>CG has power to specify categories of services on which tax will be paid by e-commerce operators as if such services are supplied by such operators</a:t>
            </a:r>
          </a:p>
          <a:p>
            <a:pPr marL="0" indent="0" algn="just">
              <a:buNone/>
            </a:pPr>
            <a:endParaRPr lang="en-US" sz="2400" dirty="0"/>
          </a:p>
        </p:txBody>
      </p:sp>
    </p:spTree>
    <p:extLst>
      <p:ext uri="{BB962C8B-B14F-4D97-AF65-F5344CB8AC3E}">
        <p14:creationId xmlns:p14="http://schemas.microsoft.com/office/powerpoint/2010/main" val="1837441708"/>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a:xfrm>
            <a:off x="1216025" y="295275"/>
            <a:ext cx="9136063" cy="827088"/>
          </a:xfrm>
        </p:spPr>
        <p:txBody>
          <a:bodyPr/>
          <a:lstStyle/>
          <a:p>
            <a:pPr eaLnBrk="1" hangingPunct="1"/>
            <a:r>
              <a:rPr lang="en-US" altLang="en-US" sz="3200" dirty="0"/>
              <a:t>Transfer of ITC under IGST  - Sec 14</a:t>
            </a:r>
            <a:endParaRPr lang="en-IN" altLang="en-US"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10035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598AF259-4915-4021-981D-78FD703E868E}" type="slidenum">
              <a:rPr lang="en-IN" altLang="en-US">
                <a:solidFill>
                  <a:schemeClr val="bg1"/>
                </a:solidFill>
              </a:rPr>
              <a:pPr>
                <a:spcBef>
                  <a:spcPct val="0"/>
                </a:spcBef>
                <a:buClrTx/>
                <a:buSzTx/>
                <a:buFontTx/>
                <a:buNone/>
              </a:pPr>
              <a:t>225</a:t>
            </a:fld>
            <a:endParaRPr lang="en-IN" altLang="en-US">
              <a:solidFill>
                <a:schemeClr val="bg1"/>
              </a:solidFill>
            </a:endParaRPr>
          </a:p>
        </p:txBody>
      </p:sp>
      <p:sp>
        <p:nvSpPr>
          <p:cNvPr id="6" name="Content Placeholder 2"/>
          <p:cNvSpPr>
            <a:spLocks noGrp="1"/>
          </p:cNvSpPr>
          <p:nvPr/>
        </p:nvSpPr>
        <p:spPr bwMode="auto">
          <a:xfrm>
            <a:off x="649134" y="1685208"/>
            <a:ext cx="10893732" cy="348758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457200" rtl="0" fontAlgn="base">
              <a:spcBef>
                <a:spcPts val="1000"/>
              </a:spcBef>
              <a:spcAft>
                <a:spcPct val="0"/>
              </a:spcAft>
              <a:buClr>
                <a:schemeClr val="accent1"/>
              </a:buClr>
              <a:buSzPct val="80000"/>
              <a:buFont typeface="Wingdings 3" pitchFamily="18" charset="2"/>
              <a:buChar char=""/>
              <a:defRPr kern="1200">
                <a:solidFill>
                  <a:srgbClr val="404040"/>
                </a:solidFill>
                <a:latin typeface="+mn-lt"/>
                <a:ea typeface="+mn-ea"/>
                <a:cs typeface="+mn-cs"/>
              </a:defRPr>
            </a:lvl1pPr>
            <a:lvl2pPr marL="742950" indent="-285750" algn="l" defTabSz="457200" rtl="0" fontAlgn="base">
              <a:spcBef>
                <a:spcPts val="1000"/>
              </a:spcBef>
              <a:spcAft>
                <a:spcPct val="0"/>
              </a:spcAft>
              <a:buClr>
                <a:schemeClr val="accent1"/>
              </a:buClr>
              <a:buSzPct val="80000"/>
              <a:buFont typeface="Wingdings 3" pitchFamily="18" charset="2"/>
              <a:buChar char=""/>
              <a:defRPr sz="1600" kern="1200">
                <a:solidFill>
                  <a:srgbClr val="404040"/>
                </a:solidFill>
                <a:latin typeface="+mn-lt"/>
                <a:ea typeface="+mn-ea"/>
                <a:cs typeface="+mn-cs"/>
              </a:defRPr>
            </a:lvl2pPr>
            <a:lvl3pPr marL="1143000" indent="-228600" algn="l" defTabSz="457200" rtl="0" fontAlgn="base">
              <a:spcBef>
                <a:spcPts val="1000"/>
              </a:spcBef>
              <a:spcAft>
                <a:spcPct val="0"/>
              </a:spcAft>
              <a:buClr>
                <a:schemeClr val="accent1"/>
              </a:buClr>
              <a:buSzPct val="80000"/>
              <a:buFont typeface="Wingdings 3" pitchFamily="18" charset="2"/>
              <a:buChar char=""/>
              <a:defRPr sz="1400" kern="1200">
                <a:solidFill>
                  <a:srgbClr val="404040"/>
                </a:solidFill>
                <a:latin typeface="+mn-lt"/>
                <a:ea typeface="+mn-ea"/>
                <a:cs typeface="+mn-cs"/>
              </a:defRPr>
            </a:lvl3pPr>
            <a:lvl4pPr marL="1600200" indent="-228600" algn="l" defTabSz="457200" rtl="0" fontAlgn="base">
              <a:spcBef>
                <a:spcPts val="1000"/>
              </a:spcBef>
              <a:spcAft>
                <a:spcPct val="0"/>
              </a:spcAft>
              <a:buClr>
                <a:schemeClr val="accent1"/>
              </a:buClr>
              <a:buSzPct val="80000"/>
              <a:buFont typeface="Wingdings 3" pitchFamily="18" charset="2"/>
              <a:buChar char=""/>
              <a:defRPr sz="1200" kern="1200">
                <a:solidFill>
                  <a:srgbClr val="404040"/>
                </a:solidFill>
                <a:latin typeface="+mn-lt"/>
                <a:ea typeface="+mn-ea"/>
                <a:cs typeface="+mn-cs"/>
              </a:defRPr>
            </a:lvl4pPr>
            <a:lvl5pPr marL="2057400" indent="-228600" algn="l" defTabSz="457200" rtl="0" fontAlgn="base">
              <a:spcBef>
                <a:spcPts val="1000"/>
              </a:spcBef>
              <a:spcAft>
                <a:spcPct val="0"/>
              </a:spcAft>
              <a:buClr>
                <a:schemeClr val="accent1"/>
              </a:buClr>
              <a:buSzPct val="80000"/>
              <a:buFont typeface="Wingdings 3"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buClr>
                <a:schemeClr val="tx2"/>
              </a:buClr>
              <a:buFont typeface="Wingdings" panose="05000000000000000000" pitchFamily="2" charset="2"/>
              <a:buChar char="§"/>
            </a:pPr>
            <a:r>
              <a:rPr lang="en-US" sz="2000" dirty="0"/>
              <a:t>On utilization of IGST ITC for payment of CGST, IGST so utilised shall be transferred  by Central Government from IGST account to CGST account</a:t>
            </a:r>
          </a:p>
          <a:p>
            <a:pPr algn="just">
              <a:buFont typeface="Wingdings" panose="05000000000000000000" pitchFamily="2" charset="2"/>
              <a:buChar char="§"/>
            </a:pPr>
            <a:endParaRPr lang="en-US" sz="2000" dirty="0"/>
          </a:p>
          <a:p>
            <a:pPr algn="just">
              <a:buClr>
                <a:schemeClr val="tx2"/>
              </a:buClr>
              <a:buFont typeface="Wingdings" panose="05000000000000000000" pitchFamily="2" charset="2"/>
              <a:buChar char="§"/>
            </a:pPr>
            <a:r>
              <a:rPr lang="en-US" sz="2000" dirty="0"/>
              <a:t>On utilization of IGST ITC for payment of SGST, IGST so utilised shall be transferred  by Central Government from IGST account to SGST account of the appropriate state</a:t>
            </a:r>
          </a:p>
          <a:p>
            <a:pPr algn="just">
              <a:buFont typeface="Wingdings" panose="05000000000000000000" pitchFamily="2" charset="2"/>
              <a:buChar char="§"/>
            </a:pPr>
            <a:endParaRPr lang="en-US" sz="2000" dirty="0"/>
          </a:p>
          <a:p>
            <a:pPr algn="just">
              <a:buClr>
                <a:schemeClr val="tx2"/>
              </a:buClr>
              <a:buFont typeface="Wingdings" panose="05000000000000000000" pitchFamily="2" charset="2"/>
              <a:buChar char="§"/>
            </a:pPr>
            <a:r>
              <a:rPr lang="en-US" sz="2000" dirty="0"/>
              <a:t>IGST account shall get reduced to the said extent</a:t>
            </a:r>
          </a:p>
          <a:p>
            <a:pPr algn="just"/>
            <a:endParaRPr lang="en-US" sz="2400" dirty="0"/>
          </a:p>
        </p:txBody>
      </p:sp>
    </p:spTree>
    <p:extLst>
      <p:ext uri="{BB962C8B-B14F-4D97-AF65-F5344CB8AC3E}">
        <p14:creationId xmlns:p14="http://schemas.microsoft.com/office/powerpoint/2010/main" val="32046757"/>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a:xfrm>
            <a:off x="1216025" y="295275"/>
            <a:ext cx="9136063" cy="827088"/>
          </a:xfrm>
        </p:spPr>
        <p:txBody>
          <a:bodyPr/>
          <a:lstStyle/>
          <a:p>
            <a:pPr eaLnBrk="1" hangingPunct="1"/>
            <a:r>
              <a:rPr lang="en-IN" altLang="en-US" sz="2800" dirty="0"/>
              <a:t>Provisions of CGST ACT applicable  to IGST</a:t>
            </a:r>
            <a:r>
              <a:rPr lang="en-US" altLang="en-US" sz="2800" dirty="0"/>
              <a:t>- Sec 17</a:t>
            </a:r>
            <a:endParaRPr lang="en-IN" altLang="en-US" sz="3200"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10035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598AF259-4915-4021-981D-78FD703E868E}" type="slidenum">
              <a:rPr lang="en-IN" altLang="en-US">
                <a:solidFill>
                  <a:schemeClr val="bg1"/>
                </a:solidFill>
              </a:rPr>
              <a:pPr>
                <a:spcBef>
                  <a:spcPct val="0"/>
                </a:spcBef>
                <a:buClrTx/>
                <a:buSzTx/>
                <a:buFontTx/>
                <a:buNone/>
              </a:pPr>
              <a:t>226</a:t>
            </a:fld>
            <a:endParaRPr lang="en-IN" altLang="en-US">
              <a:solidFill>
                <a:schemeClr val="bg1"/>
              </a:solidFill>
            </a:endParaRPr>
          </a:p>
        </p:txBody>
      </p:sp>
      <p:sp>
        <p:nvSpPr>
          <p:cNvPr id="6" name="Content Placeholder 2"/>
          <p:cNvSpPr>
            <a:spLocks noGrp="1"/>
          </p:cNvSpPr>
          <p:nvPr/>
        </p:nvSpPr>
        <p:spPr bwMode="auto">
          <a:xfrm>
            <a:off x="628651" y="1364424"/>
            <a:ext cx="10052276" cy="58499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457200" rtl="0" fontAlgn="base">
              <a:spcBef>
                <a:spcPts val="1000"/>
              </a:spcBef>
              <a:spcAft>
                <a:spcPct val="0"/>
              </a:spcAft>
              <a:buClr>
                <a:schemeClr val="accent1"/>
              </a:buClr>
              <a:buSzPct val="80000"/>
              <a:buFont typeface="Wingdings 3" pitchFamily="18" charset="2"/>
              <a:buChar char=""/>
              <a:defRPr kern="1200">
                <a:solidFill>
                  <a:srgbClr val="404040"/>
                </a:solidFill>
                <a:latin typeface="+mn-lt"/>
                <a:ea typeface="+mn-ea"/>
                <a:cs typeface="+mn-cs"/>
              </a:defRPr>
            </a:lvl1pPr>
            <a:lvl2pPr marL="742950" indent="-285750" algn="l" defTabSz="457200" rtl="0" fontAlgn="base">
              <a:spcBef>
                <a:spcPts val="1000"/>
              </a:spcBef>
              <a:spcAft>
                <a:spcPct val="0"/>
              </a:spcAft>
              <a:buClr>
                <a:schemeClr val="accent1"/>
              </a:buClr>
              <a:buSzPct val="80000"/>
              <a:buFont typeface="Wingdings 3" pitchFamily="18" charset="2"/>
              <a:buChar char=""/>
              <a:defRPr sz="1600" kern="1200">
                <a:solidFill>
                  <a:srgbClr val="404040"/>
                </a:solidFill>
                <a:latin typeface="+mn-lt"/>
                <a:ea typeface="+mn-ea"/>
                <a:cs typeface="+mn-cs"/>
              </a:defRPr>
            </a:lvl2pPr>
            <a:lvl3pPr marL="1143000" indent="-228600" algn="l" defTabSz="457200" rtl="0" fontAlgn="base">
              <a:spcBef>
                <a:spcPts val="1000"/>
              </a:spcBef>
              <a:spcAft>
                <a:spcPct val="0"/>
              </a:spcAft>
              <a:buClr>
                <a:schemeClr val="accent1"/>
              </a:buClr>
              <a:buSzPct val="80000"/>
              <a:buFont typeface="Wingdings 3" pitchFamily="18" charset="2"/>
              <a:buChar char=""/>
              <a:defRPr sz="1400" kern="1200">
                <a:solidFill>
                  <a:srgbClr val="404040"/>
                </a:solidFill>
                <a:latin typeface="+mn-lt"/>
                <a:ea typeface="+mn-ea"/>
                <a:cs typeface="+mn-cs"/>
              </a:defRPr>
            </a:lvl3pPr>
            <a:lvl4pPr marL="1600200" indent="-228600" algn="l" defTabSz="457200" rtl="0" fontAlgn="base">
              <a:spcBef>
                <a:spcPts val="1000"/>
              </a:spcBef>
              <a:spcAft>
                <a:spcPct val="0"/>
              </a:spcAft>
              <a:buClr>
                <a:schemeClr val="accent1"/>
              </a:buClr>
              <a:buSzPct val="80000"/>
              <a:buFont typeface="Wingdings 3" pitchFamily="18" charset="2"/>
              <a:buChar char=""/>
              <a:defRPr sz="1200" kern="1200">
                <a:solidFill>
                  <a:srgbClr val="404040"/>
                </a:solidFill>
                <a:latin typeface="+mn-lt"/>
                <a:ea typeface="+mn-ea"/>
                <a:cs typeface="+mn-cs"/>
              </a:defRPr>
            </a:lvl4pPr>
            <a:lvl5pPr marL="2057400" indent="-228600" algn="l" defTabSz="457200" rtl="0" fontAlgn="base">
              <a:spcBef>
                <a:spcPts val="1000"/>
              </a:spcBef>
              <a:spcAft>
                <a:spcPct val="0"/>
              </a:spcAft>
              <a:buClr>
                <a:schemeClr val="accent1"/>
              </a:buClr>
              <a:buSzPct val="80000"/>
              <a:buFont typeface="Wingdings 3"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buClr>
                <a:schemeClr val="tx2"/>
              </a:buClr>
              <a:buFont typeface="Wingdings" panose="05000000000000000000" pitchFamily="2" charset="2"/>
              <a:buChar char="§"/>
            </a:pPr>
            <a:r>
              <a:rPr lang="en-IN" sz="2000" dirty="0"/>
              <a:t>Registration  (Section 23, 24, 25, 26, 27)</a:t>
            </a:r>
          </a:p>
          <a:p>
            <a:pPr algn="just">
              <a:buClr>
                <a:schemeClr val="tx2"/>
              </a:buClr>
              <a:buFont typeface="Wingdings" panose="05000000000000000000" pitchFamily="2" charset="2"/>
              <a:buChar char="§"/>
            </a:pPr>
            <a:r>
              <a:rPr lang="en-IN" sz="2000" dirty="0"/>
              <a:t>Valuation </a:t>
            </a:r>
          </a:p>
          <a:p>
            <a:pPr algn="just">
              <a:buClr>
                <a:schemeClr val="tx2"/>
              </a:buClr>
              <a:buFont typeface="Wingdings" panose="05000000000000000000" pitchFamily="2" charset="2"/>
              <a:buChar char="§"/>
            </a:pPr>
            <a:r>
              <a:rPr lang="en-IN" sz="2000" dirty="0"/>
              <a:t>Time of supply of goods [Section 12], Time of supply of services [Section13]</a:t>
            </a:r>
          </a:p>
          <a:p>
            <a:pPr algn="just">
              <a:buClr>
                <a:schemeClr val="tx2"/>
              </a:buClr>
              <a:buFont typeface="Wingdings" panose="05000000000000000000" pitchFamily="2" charset="2"/>
              <a:buChar char="§"/>
            </a:pPr>
            <a:r>
              <a:rPr lang="en-IN" sz="2000" dirty="0"/>
              <a:t>Change in rate of tax in respect of supply of goods or services (Section 14)</a:t>
            </a:r>
          </a:p>
          <a:p>
            <a:pPr algn="just">
              <a:buClr>
                <a:schemeClr val="tx2"/>
              </a:buClr>
              <a:buFont typeface="Wingdings" panose="05000000000000000000" pitchFamily="2" charset="2"/>
              <a:buChar char="§"/>
            </a:pPr>
            <a:r>
              <a:rPr lang="en-IN" sz="2000" dirty="0"/>
              <a:t>Input tax credit and utilization thereof [Section 16, 17, 18, 19, 20; Section 13, 14 of IGST Act also applies] </a:t>
            </a:r>
          </a:p>
          <a:p>
            <a:pPr algn="just">
              <a:buClr>
                <a:schemeClr val="tx2"/>
              </a:buClr>
              <a:buFont typeface="Wingdings" panose="05000000000000000000" pitchFamily="2" charset="2"/>
              <a:buChar char="§"/>
            </a:pPr>
            <a:r>
              <a:rPr lang="en-IN" sz="2000" dirty="0"/>
              <a:t>Distribution of input tax credit by ISD (Section 21)</a:t>
            </a:r>
          </a:p>
          <a:p>
            <a:pPr algn="just">
              <a:buClr>
                <a:schemeClr val="tx2"/>
              </a:buClr>
              <a:buFont typeface="Wingdings" panose="05000000000000000000" pitchFamily="2" charset="2"/>
              <a:buChar char="§"/>
            </a:pPr>
            <a:r>
              <a:rPr lang="en-IN" sz="2000" dirty="0"/>
              <a:t>Job work (Section 55)</a:t>
            </a:r>
          </a:p>
          <a:p>
            <a:pPr algn="just">
              <a:buClr>
                <a:schemeClr val="tx2"/>
              </a:buClr>
              <a:buFont typeface="Wingdings" panose="05000000000000000000" pitchFamily="2" charset="2"/>
              <a:buChar char="§"/>
            </a:pPr>
            <a:r>
              <a:rPr lang="en-IN" sz="2000" dirty="0"/>
              <a:t>Accounts and records (Sections 53, 54),  Payment (Sections  44, 45)</a:t>
            </a:r>
          </a:p>
          <a:p>
            <a:pPr algn="just">
              <a:buClr>
                <a:schemeClr val="tx2"/>
              </a:buClr>
              <a:buFont typeface="Wingdings" panose="05000000000000000000" pitchFamily="2" charset="2"/>
              <a:buChar char="§"/>
            </a:pPr>
            <a:r>
              <a:rPr lang="en-IN" sz="2000" dirty="0"/>
              <a:t>TDS at 2 % of payment made/credited to supplier (Section 46) &amp; TCS at 2% of value of net supplies (Section 56)</a:t>
            </a:r>
          </a:p>
          <a:p>
            <a:pPr algn="just">
              <a:buClr>
                <a:schemeClr val="tx2"/>
              </a:buClr>
              <a:buFont typeface="Wingdings" panose="05000000000000000000" pitchFamily="2" charset="2"/>
              <a:buChar char="§"/>
            </a:pPr>
            <a:r>
              <a:rPr lang="en-IN" sz="2000" dirty="0"/>
              <a:t>Return (Sections 32 - 43)</a:t>
            </a:r>
          </a:p>
          <a:p>
            <a:pPr algn="just">
              <a:buClr>
                <a:schemeClr val="tx2"/>
              </a:buClr>
              <a:buFont typeface="Wingdings" panose="05000000000000000000" pitchFamily="2" charset="2"/>
              <a:buChar char="§"/>
            </a:pPr>
            <a:endParaRPr lang="en-IN" sz="2000" dirty="0"/>
          </a:p>
          <a:p>
            <a:pPr algn="just">
              <a:buClr>
                <a:schemeClr val="tx2"/>
              </a:buClr>
              <a:buFont typeface="Wingdings" panose="05000000000000000000" pitchFamily="2" charset="2"/>
              <a:buChar char="§"/>
            </a:pPr>
            <a:endParaRPr lang="en-IN" sz="2000" dirty="0"/>
          </a:p>
          <a:p>
            <a:pPr algn="just"/>
            <a:endParaRPr lang="en-US" sz="2400" dirty="0"/>
          </a:p>
        </p:txBody>
      </p:sp>
    </p:spTree>
    <p:extLst>
      <p:ext uri="{BB962C8B-B14F-4D97-AF65-F5344CB8AC3E}">
        <p14:creationId xmlns:p14="http://schemas.microsoft.com/office/powerpoint/2010/main" val="1638348678"/>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a:xfrm>
            <a:off x="1216025" y="295275"/>
            <a:ext cx="9136063" cy="827088"/>
          </a:xfrm>
        </p:spPr>
        <p:txBody>
          <a:bodyPr/>
          <a:lstStyle/>
          <a:p>
            <a:pPr eaLnBrk="1" hangingPunct="1"/>
            <a:r>
              <a:rPr lang="en-IN" altLang="en-US" sz="2800" dirty="0"/>
              <a:t>Provisions of CGST ACT applicable  to IGST</a:t>
            </a:r>
            <a:r>
              <a:rPr lang="en-US" altLang="en-US" sz="2800" dirty="0"/>
              <a:t>- Sec 17</a:t>
            </a:r>
            <a:endParaRPr lang="en-IN" altLang="en-US" sz="3200"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10035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598AF259-4915-4021-981D-78FD703E868E}" type="slidenum">
              <a:rPr lang="en-IN" altLang="en-US">
                <a:solidFill>
                  <a:schemeClr val="bg1"/>
                </a:solidFill>
              </a:rPr>
              <a:pPr>
                <a:spcBef>
                  <a:spcPct val="0"/>
                </a:spcBef>
                <a:buClrTx/>
                <a:buSzTx/>
                <a:buFontTx/>
                <a:buNone/>
              </a:pPr>
              <a:t>227</a:t>
            </a:fld>
            <a:endParaRPr lang="en-IN" altLang="en-US">
              <a:solidFill>
                <a:schemeClr val="bg1"/>
              </a:solidFill>
            </a:endParaRPr>
          </a:p>
        </p:txBody>
      </p:sp>
      <p:sp>
        <p:nvSpPr>
          <p:cNvPr id="6" name="Content Placeholder 2"/>
          <p:cNvSpPr>
            <a:spLocks noGrp="1"/>
          </p:cNvSpPr>
          <p:nvPr/>
        </p:nvSpPr>
        <p:spPr bwMode="auto">
          <a:xfrm>
            <a:off x="528638" y="1403785"/>
            <a:ext cx="10893732" cy="470606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457200" rtl="0" fontAlgn="base">
              <a:spcBef>
                <a:spcPts val="1000"/>
              </a:spcBef>
              <a:spcAft>
                <a:spcPct val="0"/>
              </a:spcAft>
              <a:buClr>
                <a:schemeClr val="accent1"/>
              </a:buClr>
              <a:buSzPct val="80000"/>
              <a:buFont typeface="Wingdings 3" pitchFamily="18" charset="2"/>
              <a:buChar char=""/>
              <a:defRPr kern="1200">
                <a:solidFill>
                  <a:srgbClr val="404040"/>
                </a:solidFill>
                <a:latin typeface="+mn-lt"/>
                <a:ea typeface="+mn-ea"/>
                <a:cs typeface="+mn-cs"/>
              </a:defRPr>
            </a:lvl1pPr>
            <a:lvl2pPr marL="742950" indent="-285750" algn="l" defTabSz="457200" rtl="0" fontAlgn="base">
              <a:spcBef>
                <a:spcPts val="1000"/>
              </a:spcBef>
              <a:spcAft>
                <a:spcPct val="0"/>
              </a:spcAft>
              <a:buClr>
                <a:schemeClr val="accent1"/>
              </a:buClr>
              <a:buSzPct val="80000"/>
              <a:buFont typeface="Wingdings 3" pitchFamily="18" charset="2"/>
              <a:buChar char=""/>
              <a:defRPr sz="1600" kern="1200">
                <a:solidFill>
                  <a:srgbClr val="404040"/>
                </a:solidFill>
                <a:latin typeface="+mn-lt"/>
                <a:ea typeface="+mn-ea"/>
                <a:cs typeface="+mn-cs"/>
              </a:defRPr>
            </a:lvl2pPr>
            <a:lvl3pPr marL="1143000" indent="-228600" algn="l" defTabSz="457200" rtl="0" fontAlgn="base">
              <a:spcBef>
                <a:spcPts val="1000"/>
              </a:spcBef>
              <a:spcAft>
                <a:spcPct val="0"/>
              </a:spcAft>
              <a:buClr>
                <a:schemeClr val="accent1"/>
              </a:buClr>
              <a:buSzPct val="80000"/>
              <a:buFont typeface="Wingdings 3" pitchFamily="18" charset="2"/>
              <a:buChar char=""/>
              <a:defRPr sz="1400" kern="1200">
                <a:solidFill>
                  <a:srgbClr val="404040"/>
                </a:solidFill>
                <a:latin typeface="+mn-lt"/>
                <a:ea typeface="+mn-ea"/>
                <a:cs typeface="+mn-cs"/>
              </a:defRPr>
            </a:lvl3pPr>
            <a:lvl4pPr marL="1600200" indent="-228600" algn="l" defTabSz="457200" rtl="0" fontAlgn="base">
              <a:spcBef>
                <a:spcPts val="1000"/>
              </a:spcBef>
              <a:spcAft>
                <a:spcPct val="0"/>
              </a:spcAft>
              <a:buClr>
                <a:schemeClr val="accent1"/>
              </a:buClr>
              <a:buSzPct val="80000"/>
              <a:buFont typeface="Wingdings 3" pitchFamily="18" charset="2"/>
              <a:buChar char=""/>
              <a:defRPr sz="1200" kern="1200">
                <a:solidFill>
                  <a:srgbClr val="404040"/>
                </a:solidFill>
                <a:latin typeface="+mn-lt"/>
                <a:ea typeface="+mn-ea"/>
                <a:cs typeface="+mn-cs"/>
              </a:defRPr>
            </a:lvl4pPr>
            <a:lvl5pPr marL="2057400" indent="-228600" algn="l" defTabSz="457200" rtl="0" fontAlgn="base">
              <a:spcBef>
                <a:spcPts val="1000"/>
              </a:spcBef>
              <a:spcAft>
                <a:spcPct val="0"/>
              </a:spcAft>
              <a:buClr>
                <a:schemeClr val="accent1"/>
              </a:buClr>
              <a:buSzPct val="80000"/>
              <a:buFont typeface="Wingdings 3"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buClr>
                <a:schemeClr val="tx2"/>
              </a:buClr>
              <a:buFont typeface="Wingdings" panose="05000000000000000000" pitchFamily="2" charset="2"/>
              <a:buChar char="§"/>
            </a:pPr>
            <a:r>
              <a:rPr lang="en-IN" sz="2000" dirty="0"/>
              <a:t>Audit (Section 63, 64, 65)</a:t>
            </a:r>
          </a:p>
          <a:p>
            <a:pPr algn="just">
              <a:buClr>
                <a:schemeClr val="tx2"/>
              </a:buClr>
              <a:buFont typeface="Wingdings" panose="05000000000000000000" pitchFamily="2" charset="2"/>
              <a:buChar char="§"/>
            </a:pPr>
            <a:r>
              <a:rPr lang="en-IN" sz="2000" dirty="0"/>
              <a:t>Assessment (Sections 57 - 62) </a:t>
            </a:r>
          </a:p>
          <a:p>
            <a:pPr algn="just">
              <a:buClr>
                <a:schemeClr val="tx2"/>
              </a:buClr>
              <a:buFont typeface="Wingdings" panose="05000000000000000000" pitchFamily="2" charset="2"/>
              <a:buChar char="§"/>
            </a:pPr>
            <a:r>
              <a:rPr lang="en-IN" sz="2000" dirty="0"/>
              <a:t>Adjudication (Section 66, 67), Demands (Sections  66, 67, 68, 69, 70), Refunds (48, 49)</a:t>
            </a:r>
          </a:p>
          <a:p>
            <a:pPr algn="just">
              <a:buClr>
                <a:schemeClr val="tx2"/>
              </a:buClr>
              <a:buFont typeface="Wingdings" panose="05000000000000000000" pitchFamily="2" charset="2"/>
              <a:buChar char="§"/>
            </a:pPr>
            <a:r>
              <a:rPr lang="en-IN" sz="2000" dirty="0"/>
              <a:t>Interest </a:t>
            </a:r>
          </a:p>
          <a:p>
            <a:pPr algn="just">
              <a:buClr>
                <a:schemeClr val="tx2"/>
              </a:buClr>
              <a:buFont typeface="Wingdings" panose="05000000000000000000" pitchFamily="2" charset="2"/>
              <a:buChar char="§"/>
            </a:pPr>
            <a:r>
              <a:rPr lang="en-IN" sz="2000" dirty="0"/>
              <a:t>Recovery of tax (Sections 71, 72, 73)</a:t>
            </a:r>
          </a:p>
          <a:p>
            <a:pPr algn="just">
              <a:buClr>
                <a:schemeClr val="tx2"/>
              </a:buClr>
              <a:buFont typeface="Wingdings" panose="05000000000000000000" pitchFamily="2" charset="2"/>
              <a:buChar char="§"/>
            </a:pPr>
            <a:r>
              <a:rPr lang="en-IN" sz="2000" dirty="0"/>
              <a:t>Offences and penalties (Sections 85 - 91)</a:t>
            </a:r>
          </a:p>
          <a:p>
            <a:pPr algn="just">
              <a:buClr>
                <a:schemeClr val="tx2"/>
              </a:buClr>
              <a:buFont typeface="Wingdings" panose="05000000000000000000" pitchFamily="2" charset="2"/>
              <a:buChar char="§"/>
            </a:pPr>
            <a:r>
              <a:rPr lang="en-IN" sz="2000" dirty="0"/>
              <a:t>Inspection (Sections 79, 80), Search and seizure (Sections 79)</a:t>
            </a:r>
          </a:p>
          <a:p>
            <a:pPr algn="just">
              <a:buClr>
                <a:schemeClr val="tx2"/>
              </a:buClr>
              <a:buFont typeface="Wingdings" panose="05000000000000000000" pitchFamily="2" charset="2"/>
              <a:buChar char="§"/>
            </a:pPr>
            <a:r>
              <a:rPr lang="en-IN" sz="2000" dirty="0"/>
              <a:t>Prosecution and power to arrest (Sections 92), Compounding (Section 97)</a:t>
            </a:r>
          </a:p>
          <a:p>
            <a:pPr algn="just">
              <a:buClr>
                <a:schemeClr val="tx2"/>
              </a:buClr>
              <a:buFont typeface="Wingdings" panose="05000000000000000000" pitchFamily="2" charset="2"/>
              <a:buChar char="§"/>
            </a:pPr>
            <a:r>
              <a:rPr lang="en-IN" sz="2000" dirty="0"/>
              <a:t>Appeals (Sections 98 - 108), Review</a:t>
            </a:r>
          </a:p>
          <a:p>
            <a:pPr algn="just">
              <a:buClr>
                <a:schemeClr val="tx2"/>
              </a:buClr>
              <a:buFont typeface="Wingdings" panose="05000000000000000000" pitchFamily="2" charset="2"/>
              <a:buChar char="§"/>
            </a:pPr>
            <a:r>
              <a:rPr lang="en-IN" sz="2000" dirty="0"/>
              <a:t>Advance ruling and compounding (Sections 113 - 122)</a:t>
            </a:r>
          </a:p>
          <a:p>
            <a:pPr marL="0" indent="0" algn="just">
              <a:buClr>
                <a:schemeClr val="tx2"/>
              </a:buClr>
              <a:buNone/>
            </a:pPr>
            <a:r>
              <a:rPr lang="en-IN" sz="2000" b="1" dirty="0"/>
              <a:t>Note: </a:t>
            </a:r>
            <a:r>
              <a:rPr lang="en-IN" sz="2000" dirty="0"/>
              <a:t>No corresponding section for the term ‘review’ is noticed under the Act. However  this word has been used in conjunction with the word ‘appeal’ and ’revision’ at many places under the Act.</a:t>
            </a:r>
          </a:p>
          <a:p>
            <a:pPr algn="just">
              <a:buClr>
                <a:schemeClr val="tx2"/>
              </a:buClr>
              <a:buFont typeface="Wingdings" panose="05000000000000000000" pitchFamily="2" charset="2"/>
              <a:buChar char="§"/>
            </a:pPr>
            <a:endParaRPr lang="en-IN" sz="2000" dirty="0"/>
          </a:p>
          <a:p>
            <a:pPr algn="just"/>
            <a:endParaRPr lang="en-US" sz="2400" dirty="0"/>
          </a:p>
        </p:txBody>
      </p:sp>
    </p:spTree>
    <p:extLst>
      <p:ext uri="{BB962C8B-B14F-4D97-AF65-F5344CB8AC3E}">
        <p14:creationId xmlns:p14="http://schemas.microsoft.com/office/powerpoint/2010/main" val="730300351"/>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a:xfrm>
            <a:off x="1216025" y="295275"/>
            <a:ext cx="9136063" cy="827088"/>
          </a:xfrm>
        </p:spPr>
        <p:txBody>
          <a:bodyPr/>
          <a:lstStyle/>
          <a:p>
            <a:pPr eaLnBrk="1" hangingPunct="1"/>
            <a:r>
              <a:rPr lang="en-IN" altLang="en-US" sz="2800" dirty="0"/>
              <a:t>Power to make Rules </a:t>
            </a:r>
            <a:r>
              <a:rPr lang="en-US" altLang="en-US" sz="2800" dirty="0"/>
              <a:t>- Sec 18</a:t>
            </a:r>
            <a:endParaRPr lang="en-IN" altLang="en-US" sz="3200"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10035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598AF259-4915-4021-981D-78FD703E868E}" type="slidenum">
              <a:rPr lang="en-IN" altLang="en-US">
                <a:solidFill>
                  <a:schemeClr val="bg1"/>
                </a:solidFill>
              </a:rPr>
              <a:pPr>
                <a:spcBef>
                  <a:spcPct val="0"/>
                </a:spcBef>
                <a:buClrTx/>
                <a:buSzTx/>
                <a:buFontTx/>
                <a:buNone/>
              </a:pPr>
              <a:t>228</a:t>
            </a:fld>
            <a:endParaRPr lang="en-IN" altLang="en-US">
              <a:solidFill>
                <a:schemeClr val="bg1"/>
              </a:solidFill>
            </a:endParaRPr>
          </a:p>
        </p:txBody>
      </p:sp>
      <p:sp>
        <p:nvSpPr>
          <p:cNvPr id="6" name="Content Placeholder 2"/>
          <p:cNvSpPr>
            <a:spLocks noGrp="1"/>
          </p:cNvSpPr>
          <p:nvPr/>
        </p:nvSpPr>
        <p:spPr bwMode="auto">
          <a:xfrm>
            <a:off x="528638" y="1403785"/>
            <a:ext cx="10893732" cy="470606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457200" rtl="0" fontAlgn="base">
              <a:spcBef>
                <a:spcPts val="1000"/>
              </a:spcBef>
              <a:spcAft>
                <a:spcPct val="0"/>
              </a:spcAft>
              <a:buClr>
                <a:schemeClr val="accent1"/>
              </a:buClr>
              <a:buSzPct val="80000"/>
              <a:buFont typeface="Wingdings 3" pitchFamily="18" charset="2"/>
              <a:buChar char=""/>
              <a:defRPr kern="1200">
                <a:solidFill>
                  <a:srgbClr val="404040"/>
                </a:solidFill>
                <a:latin typeface="+mn-lt"/>
                <a:ea typeface="+mn-ea"/>
                <a:cs typeface="+mn-cs"/>
              </a:defRPr>
            </a:lvl1pPr>
            <a:lvl2pPr marL="742950" indent="-285750" algn="l" defTabSz="457200" rtl="0" fontAlgn="base">
              <a:spcBef>
                <a:spcPts val="1000"/>
              </a:spcBef>
              <a:spcAft>
                <a:spcPct val="0"/>
              </a:spcAft>
              <a:buClr>
                <a:schemeClr val="accent1"/>
              </a:buClr>
              <a:buSzPct val="80000"/>
              <a:buFont typeface="Wingdings 3" pitchFamily="18" charset="2"/>
              <a:buChar char=""/>
              <a:defRPr sz="1600" kern="1200">
                <a:solidFill>
                  <a:srgbClr val="404040"/>
                </a:solidFill>
                <a:latin typeface="+mn-lt"/>
                <a:ea typeface="+mn-ea"/>
                <a:cs typeface="+mn-cs"/>
              </a:defRPr>
            </a:lvl2pPr>
            <a:lvl3pPr marL="1143000" indent="-228600" algn="l" defTabSz="457200" rtl="0" fontAlgn="base">
              <a:spcBef>
                <a:spcPts val="1000"/>
              </a:spcBef>
              <a:spcAft>
                <a:spcPct val="0"/>
              </a:spcAft>
              <a:buClr>
                <a:schemeClr val="accent1"/>
              </a:buClr>
              <a:buSzPct val="80000"/>
              <a:buFont typeface="Wingdings 3" pitchFamily="18" charset="2"/>
              <a:buChar char=""/>
              <a:defRPr sz="1400" kern="1200">
                <a:solidFill>
                  <a:srgbClr val="404040"/>
                </a:solidFill>
                <a:latin typeface="+mn-lt"/>
                <a:ea typeface="+mn-ea"/>
                <a:cs typeface="+mn-cs"/>
              </a:defRPr>
            </a:lvl3pPr>
            <a:lvl4pPr marL="1600200" indent="-228600" algn="l" defTabSz="457200" rtl="0" fontAlgn="base">
              <a:spcBef>
                <a:spcPts val="1000"/>
              </a:spcBef>
              <a:spcAft>
                <a:spcPct val="0"/>
              </a:spcAft>
              <a:buClr>
                <a:schemeClr val="accent1"/>
              </a:buClr>
              <a:buSzPct val="80000"/>
              <a:buFont typeface="Wingdings 3" pitchFamily="18" charset="2"/>
              <a:buChar char=""/>
              <a:defRPr sz="1200" kern="1200">
                <a:solidFill>
                  <a:srgbClr val="404040"/>
                </a:solidFill>
                <a:latin typeface="+mn-lt"/>
                <a:ea typeface="+mn-ea"/>
                <a:cs typeface="+mn-cs"/>
              </a:defRPr>
            </a:lvl4pPr>
            <a:lvl5pPr marL="2057400" indent="-228600" algn="l" defTabSz="457200" rtl="0" fontAlgn="base">
              <a:spcBef>
                <a:spcPts val="1000"/>
              </a:spcBef>
              <a:spcAft>
                <a:spcPct val="0"/>
              </a:spcAft>
              <a:buClr>
                <a:schemeClr val="accent1"/>
              </a:buClr>
              <a:buSzPct val="80000"/>
              <a:buFont typeface="Wingdings 3"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buClr>
                <a:schemeClr val="tx2"/>
              </a:buClr>
              <a:buFont typeface="Wingdings" panose="05000000000000000000" pitchFamily="2" charset="2"/>
              <a:buChar char="§"/>
            </a:pPr>
            <a:r>
              <a:rPr lang="en-IN" sz="2200" dirty="0"/>
              <a:t>Power to make Rules lies with Central Government  based on recommendation of GST Council </a:t>
            </a:r>
          </a:p>
          <a:p>
            <a:pPr algn="just">
              <a:buClr>
                <a:schemeClr val="tx2"/>
              </a:buClr>
              <a:buFont typeface="Wingdings" panose="05000000000000000000" pitchFamily="2" charset="2"/>
              <a:buChar char="§"/>
            </a:pPr>
            <a:endParaRPr lang="en-IN" sz="2200" dirty="0"/>
          </a:p>
          <a:p>
            <a:pPr algn="just">
              <a:buClr>
                <a:schemeClr val="tx2"/>
              </a:buClr>
              <a:buFont typeface="Wingdings" panose="05000000000000000000" pitchFamily="2" charset="2"/>
              <a:buChar char="§"/>
            </a:pPr>
            <a:r>
              <a:rPr lang="en-IN" sz="2200" dirty="0"/>
              <a:t>Rules may be made for:</a:t>
            </a:r>
          </a:p>
          <a:p>
            <a:pPr marL="0" indent="0" algn="just">
              <a:buClr>
                <a:schemeClr val="tx2"/>
              </a:buClr>
              <a:buNone/>
            </a:pPr>
            <a:r>
              <a:rPr lang="en-IN" sz="2200" dirty="0"/>
              <a:t>	a. Settlement of Cases (in accordance with Chapter XII)</a:t>
            </a:r>
          </a:p>
          <a:p>
            <a:pPr marL="0" indent="0" algn="just">
              <a:buClr>
                <a:schemeClr val="tx2"/>
              </a:buClr>
              <a:buNone/>
            </a:pPr>
            <a:r>
              <a:rPr lang="en-IN" sz="2200" dirty="0"/>
              <a:t>	b. For prescribing all or any matters under provisions of IGST Act</a:t>
            </a:r>
          </a:p>
          <a:p>
            <a:pPr marL="0" indent="0" algn="just">
              <a:buClr>
                <a:schemeClr val="tx2"/>
              </a:buClr>
              <a:buNone/>
            </a:pPr>
            <a:endParaRPr lang="en-IN" sz="2200" dirty="0"/>
          </a:p>
          <a:p>
            <a:pPr algn="just">
              <a:buClr>
                <a:schemeClr val="tx2"/>
              </a:buClr>
              <a:buFont typeface="Wingdings" panose="05000000000000000000" pitchFamily="2" charset="2"/>
              <a:buChar char="§"/>
            </a:pPr>
            <a:r>
              <a:rPr lang="en-IN" sz="2200" dirty="0"/>
              <a:t>GST Council has powers given under Article 279A of the Constitution.</a:t>
            </a:r>
          </a:p>
          <a:p>
            <a:pPr algn="just">
              <a:buClr>
                <a:schemeClr val="tx2"/>
              </a:buClr>
              <a:buFont typeface="Wingdings" panose="05000000000000000000" pitchFamily="2" charset="2"/>
              <a:buChar char="§"/>
            </a:pPr>
            <a:endParaRPr lang="en-IN" sz="2000" dirty="0"/>
          </a:p>
          <a:p>
            <a:pPr algn="just"/>
            <a:endParaRPr lang="en-US" sz="2400" dirty="0"/>
          </a:p>
        </p:txBody>
      </p:sp>
    </p:spTree>
    <p:extLst>
      <p:ext uri="{BB962C8B-B14F-4D97-AF65-F5344CB8AC3E}">
        <p14:creationId xmlns:p14="http://schemas.microsoft.com/office/powerpoint/2010/main" val="4267054566"/>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a:xfrm>
            <a:off x="1216025" y="295275"/>
            <a:ext cx="9256713" cy="827088"/>
          </a:xfrm>
        </p:spPr>
        <p:txBody>
          <a:bodyPr/>
          <a:lstStyle/>
          <a:p>
            <a:pPr eaLnBrk="1" hangingPunct="1"/>
            <a:r>
              <a:rPr lang="en-IN" sz="2700" dirty="0"/>
              <a:t>Refund of IGST wrongfully collected and deposited </a:t>
            </a:r>
            <a:r>
              <a:rPr lang="en-US" altLang="en-US" sz="2700" dirty="0"/>
              <a:t>- Sec 19</a:t>
            </a:r>
            <a:endParaRPr lang="en-IN" altLang="en-US" sz="2700"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10035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598AF259-4915-4021-981D-78FD703E868E}" type="slidenum">
              <a:rPr lang="en-IN" altLang="en-US">
                <a:solidFill>
                  <a:schemeClr val="bg1"/>
                </a:solidFill>
              </a:rPr>
              <a:pPr>
                <a:spcBef>
                  <a:spcPct val="0"/>
                </a:spcBef>
                <a:buClrTx/>
                <a:buSzTx/>
                <a:buFontTx/>
                <a:buNone/>
              </a:pPr>
              <a:t>229</a:t>
            </a:fld>
            <a:endParaRPr lang="en-IN" altLang="en-US">
              <a:solidFill>
                <a:schemeClr val="bg1"/>
              </a:solidFill>
            </a:endParaRPr>
          </a:p>
        </p:txBody>
      </p:sp>
      <p:sp>
        <p:nvSpPr>
          <p:cNvPr id="6" name="Content Placeholder 2"/>
          <p:cNvSpPr>
            <a:spLocks noGrp="1"/>
          </p:cNvSpPr>
          <p:nvPr/>
        </p:nvSpPr>
        <p:spPr bwMode="auto">
          <a:xfrm>
            <a:off x="928688" y="1403785"/>
            <a:ext cx="10072687" cy="470606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457200" rtl="0" fontAlgn="base">
              <a:spcBef>
                <a:spcPts val="1000"/>
              </a:spcBef>
              <a:spcAft>
                <a:spcPct val="0"/>
              </a:spcAft>
              <a:buClr>
                <a:schemeClr val="accent1"/>
              </a:buClr>
              <a:buSzPct val="80000"/>
              <a:buFont typeface="Wingdings 3" pitchFamily="18" charset="2"/>
              <a:buChar char=""/>
              <a:defRPr kern="1200">
                <a:solidFill>
                  <a:srgbClr val="404040"/>
                </a:solidFill>
                <a:latin typeface="+mn-lt"/>
                <a:ea typeface="+mn-ea"/>
                <a:cs typeface="+mn-cs"/>
              </a:defRPr>
            </a:lvl1pPr>
            <a:lvl2pPr marL="742950" indent="-285750" algn="l" defTabSz="457200" rtl="0" fontAlgn="base">
              <a:spcBef>
                <a:spcPts val="1000"/>
              </a:spcBef>
              <a:spcAft>
                <a:spcPct val="0"/>
              </a:spcAft>
              <a:buClr>
                <a:schemeClr val="accent1"/>
              </a:buClr>
              <a:buSzPct val="80000"/>
              <a:buFont typeface="Wingdings 3" pitchFamily="18" charset="2"/>
              <a:buChar char=""/>
              <a:defRPr sz="1600" kern="1200">
                <a:solidFill>
                  <a:srgbClr val="404040"/>
                </a:solidFill>
                <a:latin typeface="+mn-lt"/>
                <a:ea typeface="+mn-ea"/>
                <a:cs typeface="+mn-cs"/>
              </a:defRPr>
            </a:lvl2pPr>
            <a:lvl3pPr marL="1143000" indent="-228600" algn="l" defTabSz="457200" rtl="0" fontAlgn="base">
              <a:spcBef>
                <a:spcPts val="1000"/>
              </a:spcBef>
              <a:spcAft>
                <a:spcPct val="0"/>
              </a:spcAft>
              <a:buClr>
                <a:schemeClr val="accent1"/>
              </a:buClr>
              <a:buSzPct val="80000"/>
              <a:buFont typeface="Wingdings 3" pitchFamily="18" charset="2"/>
              <a:buChar char=""/>
              <a:defRPr sz="1400" kern="1200">
                <a:solidFill>
                  <a:srgbClr val="404040"/>
                </a:solidFill>
                <a:latin typeface="+mn-lt"/>
                <a:ea typeface="+mn-ea"/>
                <a:cs typeface="+mn-cs"/>
              </a:defRPr>
            </a:lvl3pPr>
            <a:lvl4pPr marL="1600200" indent="-228600" algn="l" defTabSz="457200" rtl="0" fontAlgn="base">
              <a:spcBef>
                <a:spcPts val="1000"/>
              </a:spcBef>
              <a:spcAft>
                <a:spcPct val="0"/>
              </a:spcAft>
              <a:buClr>
                <a:schemeClr val="accent1"/>
              </a:buClr>
              <a:buSzPct val="80000"/>
              <a:buFont typeface="Wingdings 3" pitchFamily="18" charset="2"/>
              <a:buChar char=""/>
              <a:defRPr sz="1200" kern="1200">
                <a:solidFill>
                  <a:srgbClr val="404040"/>
                </a:solidFill>
                <a:latin typeface="+mn-lt"/>
                <a:ea typeface="+mn-ea"/>
                <a:cs typeface="+mn-cs"/>
              </a:defRPr>
            </a:lvl4pPr>
            <a:lvl5pPr marL="2057400" indent="-228600" algn="l" defTabSz="457200" rtl="0" fontAlgn="base">
              <a:spcBef>
                <a:spcPts val="1000"/>
              </a:spcBef>
              <a:spcAft>
                <a:spcPct val="0"/>
              </a:spcAft>
              <a:buClr>
                <a:schemeClr val="accent1"/>
              </a:buClr>
              <a:buSzPct val="80000"/>
              <a:buFont typeface="Wingdings 3"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en-US" sz="2000" dirty="0"/>
              <a:t>A taxable person has considered a supply to be inter-State supply and paid IGST on the same. The transaction is subsequently found to be intra-State supply </a:t>
            </a:r>
          </a:p>
          <a:p>
            <a:pPr lvl="1" algn="just"/>
            <a:r>
              <a:rPr lang="en-US" sz="2000" dirty="0"/>
              <a:t>He will be granted refund of the amount of IGST paid</a:t>
            </a:r>
          </a:p>
          <a:p>
            <a:pPr lvl="1" algn="just"/>
            <a:r>
              <a:rPr lang="en-US" sz="2000" dirty="0"/>
              <a:t>Manner and conditions to be prescribed   </a:t>
            </a:r>
          </a:p>
          <a:p>
            <a:pPr lvl="1" algn="just"/>
            <a:endParaRPr lang="en-US" sz="2000" dirty="0"/>
          </a:p>
          <a:p>
            <a:pPr algn="just"/>
            <a:r>
              <a:rPr lang="en-US" sz="2000" dirty="0"/>
              <a:t>A taxable person has considered a transaction to be intra-State supply and paid CGST/ SGST on the same. The transaction is subsequently held to be inter-State supply </a:t>
            </a:r>
          </a:p>
          <a:p>
            <a:pPr lvl="1" algn="just"/>
            <a:r>
              <a:rPr lang="en-US" sz="2000" dirty="0"/>
              <a:t>He is not required to pay interest on IGST payable</a:t>
            </a:r>
          </a:p>
          <a:p>
            <a:pPr marL="457200" lvl="1" indent="0" algn="just">
              <a:buNone/>
            </a:pPr>
            <a:endParaRPr lang="en-US" sz="2000" dirty="0"/>
          </a:p>
        </p:txBody>
      </p:sp>
    </p:spTree>
    <p:extLst>
      <p:ext uri="{BB962C8B-B14F-4D97-AF65-F5344CB8AC3E}">
        <p14:creationId xmlns:p14="http://schemas.microsoft.com/office/powerpoint/2010/main" val="450103948"/>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295275"/>
            <a:ext cx="8761413" cy="826700"/>
          </a:xfrm>
        </p:spPr>
        <p:txBody>
          <a:bodyPr/>
          <a:lstStyle/>
          <a:p>
            <a:r>
              <a:rPr lang="en-IN" dirty="0"/>
              <a:t>Refund of IGST paid on supply of goods to outbound tourist</a:t>
            </a:r>
          </a:p>
        </p:txBody>
      </p:sp>
      <p:sp>
        <p:nvSpPr>
          <p:cNvPr id="3" name="Content Placeholder 2"/>
          <p:cNvSpPr>
            <a:spLocks noGrp="1"/>
          </p:cNvSpPr>
          <p:nvPr>
            <p:ph idx="1"/>
          </p:nvPr>
        </p:nvSpPr>
        <p:spPr>
          <a:xfrm>
            <a:off x="1216024" y="1654629"/>
            <a:ext cx="9611633" cy="3540351"/>
          </a:xfrm>
        </p:spPr>
        <p:txBody>
          <a:bodyPr/>
          <a:lstStyle/>
          <a:p>
            <a:r>
              <a:rPr lang="en-IN" dirty="0"/>
              <a:t>IGST paid on supplies to outbound tourists will be refunded if such goods are taken out of India </a:t>
            </a:r>
          </a:p>
          <a:p>
            <a:pPr lvl="1"/>
            <a:r>
              <a:rPr lang="en-IN" sz="2000" dirty="0"/>
              <a:t>Conditions and safeguards to be prescribed</a:t>
            </a:r>
          </a:p>
          <a:p>
            <a:pPr lvl="1"/>
            <a:r>
              <a:rPr lang="en-IN" sz="2000" dirty="0"/>
              <a:t>Refund allowed only if the goods which are supplied are obtained from a registered taxable person who has complied with all requirements, including those relating issue of invoices </a:t>
            </a:r>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230</a:t>
            </a:fld>
            <a:endParaRPr lang="en-IN" altLang="en-US"/>
          </a:p>
        </p:txBody>
      </p:sp>
    </p:spTree>
    <p:extLst>
      <p:ext uri="{BB962C8B-B14F-4D97-AF65-F5344CB8AC3E}">
        <p14:creationId xmlns:p14="http://schemas.microsoft.com/office/powerpoint/2010/main" val="3719101787"/>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a:xfrm>
            <a:off x="1216025" y="295275"/>
            <a:ext cx="9256713" cy="827088"/>
          </a:xfrm>
        </p:spPr>
        <p:txBody>
          <a:bodyPr/>
          <a:lstStyle/>
          <a:p>
            <a:pPr eaLnBrk="1" hangingPunct="1"/>
            <a:r>
              <a:rPr lang="en-IN" sz="2700" dirty="0"/>
              <a:t>Import of Services made on or after appointed day</a:t>
            </a:r>
            <a:r>
              <a:rPr lang="en-US" altLang="en-US" sz="2700" dirty="0"/>
              <a:t>- Sec 21</a:t>
            </a:r>
            <a:endParaRPr lang="en-IN" altLang="en-US" sz="2700"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10035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598AF259-4915-4021-981D-78FD703E868E}" type="slidenum">
              <a:rPr lang="en-IN" altLang="en-US">
                <a:solidFill>
                  <a:schemeClr val="bg1"/>
                </a:solidFill>
              </a:rPr>
              <a:pPr>
                <a:spcBef>
                  <a:spcPct val="0"/>
                </a:spcBef>
                <a:buClrTx/>
                <a:buSzTx/>
                <a:buFontTx/>
                <a:buNone/>
              </a:pPr>
              <a:t>231</a:t>
            </a:fld>
            <a:endParaRPr lang="en-IN" altLang="en-US">
              <a:solidFill>
                <a:schemeClr val="bg1"/>
              </a:solidFill>
            </a:endParaRPr>
          </a:p>
        </p:txBody>
      </p:sp>
      <p:sp>
        <p:nvSpPr>
          <p:cNvPr id="6" name="Content Placeholder 2"/>
          <p:cNvSpPr>
            <a:spLocks noGrp="1"/>
          </p:cNvSpPr>
          <p:nvPr/>
        </p:nvSpPr>
        <p:spPr bwMode="auto">
          <a:xfrm>
            <a:off x="528638" y="1403785"/>
            <a:ext cx="10893732" cy="470606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457200" rtl="0" fontAlgn="base">
              <a:spcBef>
                <a:spcPts val="1000"/>
              </a:spcBef>
              <a:spcAft>
                <a:spcPct val="0"/>
              </a:spcAft>
              <a:buClr>
                <a:schemeClr val="accent1"/>
              </a:buClr>
              <a:buSzPct val="80000"/>
              <a:buFont typeface="Wingdings 3" pitchFamily="18" charset="2"/>
              <a:buChar char=""/>
              <a:defRPr kern="1200">
                <a:solidFill>
                  <a:srgbClr val="404040"/>
                </a:solidFill>
                <a:latin typeface="+mn-lt"/>
                <a:ea typeface="+mn-ea"/>
                <a:cs typeface="+mn-cs"/>
              </a:defRPr>
            </a:lvl1pPr>
            <a:lvl2pPr marL="742950" indent="-285750" algn="l" defTabSz="457200" rtl="0" fontAlgn="base">
              <a:spcBef>
                <a:spcPts val="1000"/>
              </a:spcBef>
              <a:spcAft>
                <a:spcPct val="0"/>
              </a:spcAft>
              <a:buClr>
                <a:schemeClr val="accent1"/>
              </a:buClr>
              <a:buSzPct val="80000"/>
              <a:buFont typeface="Wingdings 3" pitchFamily="18" charset="2"/>
              <a:buChar char=""/>
              <a:defRPr sz="1600" kern="1200">
                <a:solidFill>
                  <a:srgbClr val="404040"/>
                </a:solidFill>
                <a:latin typeface="+mn-lt"/>
                <a:ea typeface="+mn-ea"/>
                <a:cs typeface="+mn-cs"/>
              </a:defRPr>
            </a:lvl2pPr>
            <a:lvl3pPr marL="1143000" indent="-228600" algn="l" defTabSz="457200" rtl="0" fontAlgn="base">
              <a:spcBef>
                <a:spcPts val="1000"/>
              </a:spcBef>
              <a:spcAft>
                <a:spcPct val="0"/>
              </a:spcAft>
              <a:buClr>
                <a:schemeClr val="accent1"/>
              </a:buClr>
              <a:buSzPct val="80000"/>
              <a:buFont typeface="Wingdings 3" pitchFamily="18" charset="2"/>
              <a:buChar char=""/>
              <a:defRPr sz="1400" kern="1200">
                <a:solidFill>
                  <a:srgbClr val="404040"/>
                </a:solidFill>
                <a:latin typeface="+mn-lt"/>
                <a:ea typeface="+mn-ea"/>
                <a:cs typeface="+mn-cs"/>
              </a:defRPr>
            </a:lvl3pPr>
            <a:lvl4pPr marL="1600200" indent="-228600" algn="l" defTabSz="457200" rtl="0" fontAlgn="base">
              <a:spcBef>
                <a:spcPts val="1000"/>
              </a:spcBef>
              <a:spcAft>
                <a:spcPct val="0"/>
              </a:spcAft>
              <a:buClr>
                <a:schemeClr val="accent1"/>
              </a:buClr>
              <a:buSzPct val="80000"/>
              <a:buFont typeface="Wingdings 3" pitchFamily="18" charset="2"/>
              <a:buChar char=""/>
              <a:defRPr sz="1200" kern="1200">
                <a:solidFill>
                  <a:srgbClr val="404040"/>
                </a:solidFill>
                <a:latin typeface="+mn-lt"/>
                <a:ea typeface="+mn-ea"/>
                <a:cs typeface="+mn-cs"/>
              </a:defRPr>
            </a:lvl4pPr>
            <a:lvl5pPr marL="2057400" indent="-228600" algn="l" defTabSz="457200" rtl="0" fontAlgn="base">
              <a:spcBef>
                <a:spcPts val="1000"/>
              </a:spcBef>
              <a:spcAft>
                <a:spcPct val="0"/>
              </a:spcAft>
              <a:buClr>
                <a:schemeClr val="accent1"/>
              </a:buClr>
              <a:buSzPct val="80000"/>
              <a:buFont typeface="Wingdings 3"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buClr>
                <a:schemeClr val="tx2"/>
              </a:buClr>
              <a:buFont typeface="Wingdings" panose="05000000000000000000" pitchFamily="2" charset="2"/>
              <a:buChar char="§"/>
            </a:pPr>
            <a:endParaRPr lang="en-IN" sz="2000" dirty="0"/>
          </a:p>
          <a:p>
            <a:pPr algn="just"/>
            <a:endParaRPr lang="en-US" sz="2400" dirty="0"/>
          </a:p>
        </p:txBody>
      </p:sp>
      <p:graphicFrame>
        <p:nvGraphicFramePr>
          <p:cNvPr id="7" name="Diagram 6"/>
          <p:cNvGraphicFramePr/>
          <p:nvPr>
            <p:extLst/>
          </p:nvPr>
        </p:nvGraphicFramePr>
        <p:xfrm>
          <a:off x="2301355" y="2246963"/>
          <a:ext cx="7589291" cy="35006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41306543"/>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a:xfrm>
            <a:off x="1216025" y="295275"/>
            <a:ext cx="9256713" cy="827088"/>
          </a:xfrm>
        </p:spPr>
        <p:txBody>
          <a:bodyPr/>
          <a:lstStyle/>
          <a:p>
            <a:pPr eaLnBrk="1" hangingPunct="1"/>
            <a:r>
              <a:rPr lang="en-IN" sz="2600" dirty="0"/>
              <a:t>Inter State supply of goods made after appointed day</a:t>
            </a:r>
            <a:r>
              <a:rPr lang="en-US" altLang="en-US" sz="2600" dirty="0"/>
              <a:t>- Sec 21</a:t>
            </a:r>
            <a:endParaRPr lang="en-IN" altLang="en-US" sz="2600"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10035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598AF259-4915-4021-981D-78FD703E868E}" type="slidenum">
              <a:rPr lang="en-IN" altLang="en-US">
                <a:solidFill>
                  <a:schemeClr val="bg1"/>
                </a:solidFill>
              </a:rPr>
              <a:pPr>
                <a:spcBef>
                  <a:spcPct val="0"/>
                </a:spcBef>
                <a:buClrTx/>
                <a:buSzTx/>
                <a:buFontTx/>
                <a:buNone/>
              </a:pPr>
              <a:t>232</a:t>
            </a:fld>
            <a:endParaRPr lang="en-IN" altLang="en-US">
              <a:solidFill>
                <a:schemeClr val="bg1"/>
              </a:solidFill>
            </a:endParaRPr>
          </a:p>
        </p:txBody>
      </p:sp>
      <p:sp>
        <p:nvSpPr>
          <p:cNvPr id="6" name="Content Placeholder 2"/>
          <p:cNvSpPr>
            <a:spLocks noGrp="1"/>
          </p:cNvSpPr>
          <p:nvPr/>
        </p:nvSpPr>
        <p:spPr bwMode="auto">
          <a:xfrm>
            <a:off x="528638" y="1403785"/>
            <a:ext cx="10893732" cy="470606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457200" rtl="0" fontAlgn="base">
              <a:spcBef>
                <a:spcPts val="1000"/>
              </a:spcBef>
              <a:spcAft>
                <a:spcPct val="0"/>
              </a:spcAft>
              <a:buClr>
                <a:schemeClr val="accent1"/>
              </a:buClr>
              <a:buSzPct val="80000"/>
              <a:buFont typeface="Wingdings 3" pitchFamily="18" charset="2"/>
              <a:buChar char=""/>
              <a:defRPr kern="1200">
                <a:solidFill>
                  <a:srgbClr val="404040"/>
                </a:solidFill>
                <a:latin typeface="+mn-lt"/>
                <a:ea typeface="+mn-ea"/>
                <a:cs typeface="+mn-cs"/>
              </a:defRPr>
            </a:lvl1pPr>
            <a:lvl2pPr marL="742950" indent="-285750" algn="l" defTabSz="457200" rtl="0" fontAlgn="base">
              <a:spcBef>
                <a:spcPts val="1000"/>
              </a:spcBef>
              <a:spcAft>
                <a:spcPct val="0"/>
              </a:spcAft>
              <a:buClr>
                <a:schemeClr val="accent1"/>
              </a:buClr>
              <a:buSzPct val="80000"/>
              <a:buFont typeface="Wingdings 3" pitchFamily="18" charset="2"/>
              <a:buChar char=""/>
              <a:defRPr sz="1600" kern="1200">
                <a:solidFill>
                  <a:srgbClr val="404040"/>
                </a:solidFill>
                <a:latin typeface="+mn-lt"/>
                <a:ea typeface="+mn-ea"/>
                <a:cs typeface="+mn-cs"/>
              </a:defRPr>
            </a:lvl2pPr>
            <a:lvl3pPr marL="1143000" indent="-228600" algn="l" defTabSz="457200" rtl="0" fontAlgn="base">
              <a:spcBef>
                <a:spcPts val="1000"/>
              </a:spcBef>
              <a:spcAft>
                <a:spcPct val="0"/>
              </a:spcAft>
              <a:buClr>
                <a:schemeClr val="accent1"/>
              </a:buClr>
              <a:buSzPct val="80000"/>
              <a:buFont typeface="Wingdings 3" pitchFamily="18" charset="2"/>
              <a:buChar char=""/>
              <a:defRPr sz="1400" kern="1200">
                <a:solidFill>
                  <a:srgbClr val="404040"/>
                </a:solidFill>
                <a:latin typeface="+mn-lt"/>
                <a:ea typeface="+mn-ea"/>
                <a:cs typeface="+mn-cs"/>
              </a:defRPr>
            </a:lvl3pPr>
            <a:lvl4pPr marL="1600200" indent="-228600" algn="l" defTabSz="457200" rtl="0" fontAlgn="base">
              <a:spcBef>
                <a:spcPts val="1000"/>
              </a:spcBef>
              <a:spcAft>
                <a:spcPct val="0"/>
              </a:spcAft>
              <a:buClr>
                <a:schemeClr val="accent1"/>
              </a:buClr>
              <a:buSzPct val="80000"/>
              <a:buFont typeface="Wingdings 3" pitchFamily="18" charset="2"/>
              <a:buChar char=""/>
              <a:defRPr sz="1200" kern="1200">
                <a:solidFill>
                  <a:srgbClr val="404040"/>
                </a:solidFill>
                <a:latin typeface="+mn-lt"/>
                <a:ea typeface="+mn-ea"/>
                <a:cs typeface="+mn-cs"/>
              </a:defRPr>
            </a:lvl4pPr>
            <a:lvl5pPr marL="2057400" indent="-228600" algn="l" defTabSz="457200" rtl="0" fontAlgn="base">
              <a:spcBef>
                <a:spcPts val="1000"/>
              </a:spcBef>
              <a:spcAft>
                <a:spcPct val="0"/>
              </a:spcAft>
              <a:buClr>
                <a:schemeClr val="accent1"/>
              </a:buClr>
              <a:buSzPct val="80000"/>
              <a:buFont typeface="Wingdings 3"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buClr>
                <a:schemeClr val="tx2"/>
              </a:buClr>
              <a:buFont typeface="Wingdings" panose="05000000000000000000" pitchFamily="2" charset="2"/>
              <a:buChar char="§"/>
            </a:pPr>
            <a:endParaRPr lang="en-IN" sz="2000" dirty="0"/>
          </a:p>
          <a:p>
            <a:pPr algn="just"/>
            <a:endParaRPr lang="en-US" sz="2400" dirty="0"/>
          </a:p>
        </p:txBody>
      </p:sp>
      <p:graphicFrame>
        <p:nvGraphicFramePr>
          <p:cNvPr id="14" name="Diagram 13"/>
          <p:cNvGraphicFramePr/>
          <p:nvPr>
            <p:extLst/>
          </p:nvPr>
        </p:nvGraphicFramePr>
        <p:xfrm>
          <a:off x="1934277" y="2119965"/>
          <a:ext cx="8323446" cy="37897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90384983"/>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a:xfrm>
            <a:off x="1216025" y="295275"/>
            <a:ext cx="9256713" cy="827088"/>
          </a:xfrm>
        </p:spPr>
        <p:txBody>
          <a:bodyPr/>
          <a:lstStyle/>
          <a:p>
            <a:pPr eaLnBrk="1" hangingPunct="1"/>
            <a:r>
              <a:rPr lang="en-IN" sz="3200" dirty="0"/>
              <a:t>Classes of Officers under IGST &amp; their Appointment</a:t>
            </a:r>
            <a:r>
              <a:rPr lang="en-US" altLang="en-US" sz="2700" dirty="0"/>
              <a:t>- </a:t>
            </a:r>
            <a:r>
              <a:rPr lang="en-US" altLang="en-US" sz="3200" dirty="0"/>
              <a:t>Sec 22 &amp; 23</a:t>
            </a:r>
            <a:endParaRPr lang="en-IN" altLang="en-US" sz="3200" dirty="0"/>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10035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598AF259-4915-4021-981D-78FD703E868E}" type="slidenum">
              <a:rPr lang="en-IN" altLang="en-US">
                <a:solidFill>
                  <a:schemeClr val="bg1"/>
                </a:solidFill>
              </a:rPr>
              <a:pPr>
                <a:spcBef>
                  <a:spcPct val="0"/>
                </a:spcBef>
                <a:buClrTx/>
                <a:buSzTx/>
                <a:buFontTx/>
                <a:buNone/>
              </a:pPr>
              <a:t>233</a:t>
            </a:fld>
            <a:endParaRPr lang="en-IN" altLang="en-US">
              <a:solidFill>
                <a:schemeClr val="bg1"/>
              </a:solidFill>
            </a:endParaRPr>
          </a:p>
        </p:txBody>
      </p:sp>
      <p:sp>
        <p:nvSpPr>
          <p:cNvPr id="6" name="Content Placeholder 2"/>
          <p:cNvSpPr>
            <a:spLocks noGrp="1"/>
          </p:cNvSpPr>
          <p:nvPr/>
        </p:nvSpPr>
        <p:spPr bwMode="auto">
          <a:xfrm>
            <a:off x="528638" y="1403785"/>
            <a:ext cx="10893732" cy="470606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457200" rtl="0" fontAlgn="base">
              <a:spcBef>
                <a:spcPts val="1000"/>
              </a:spcBef>
              <a:spcAft>
                <a:spcPct val="0"/>
              </a:spcAft>
              <a:buClr>
                <a:schemeClr val="accent1"/>
              </a:buClr>
              <a:buSzPct val="80000"/>
              <a:buFont typeface="Wingdings 3" pitchFamily="18" charset="2"/>
              <a:buChar char=""/>
              <a:defRPr kern="1200">
                <a:solidFill>
                  <a:srgbClr val="404040"/>
                </a:solidFill>
                <a:latin typeface="+mn-lt"/>
                <a:ea typeface="+mn-ea"/>
                <a:cs typeface="+mn-cs"/>
              </a:defRPr>
            </a:lvl1pPr>
            <a:lvl2pPr marL="742950" indent="-285750" algn="l" defTabSz="457200" rtl="0" fontAlgn="base">
              <a:spcBef>
                <a:spcPts val="1000"/>
              </a:spcBef>
              <a:spcAft>
                <a:spcPct val="0"/>
              </a:spcAft>
              <a:buClr>
                <a:schemeClr val="accent1"/>
              </a:buClr>
              <a:buSzPct val="80000"/>
              <a:buFont typeface="Wingdings 3" pitchFamily="18" charset="2"/>
              <a:buChar char=""/>
              <a:defRPr sz="1600" kern="1200">
                <a:solidFill>
                  <a:srgbClr val="404040"/>
                </a:solidFill>
                <a:latin typeface="+mn-lt"/>
                <a:ea typeface="+mn-ea"/>
                <a:cs typeface="+mn-cs"/>
              </a:defRPr>
            </a:lvl2pPr>
            <a:lvl3pPr marL="1143000" indent="-228600" algn="l" defTabSz="457200" rtl="0" fontAlgn="base">
              <a:spcBef>
                <a:spcPts val="1000"/>
              </a:spcBef>
              <a:spcAft>
                <a:spcPct val="0"/>
              </a:spcAft>
              <a:buClr>
                <a:schemeClr val="accent1"/>
              </a:buClr>
              <a:buSzPct val="80000"/>
              <a:buFont typeface="Wingdings 3" pitchFamily="18" charset="2"/>
              <a:buChar char=""/>
              <a:defRPr sz="1400" kern="1200">
                <a:solidFill>
                  <a:srgbClr val="404040"/>
                </a:solidFill>
                <a:latin typeface="+mn-lt"/>
                <a:ea typeface="+mn-ea"/>
                <a:cs typeface="+mn-cs"/>
              </a:defRPr>
            </a:lvl3pPr>
            <a:lvl4pPr marL="1600200" indent="-228600" algn="l" defTabSz="457200" rtl="0" fontAlgn="base">
              <a:spcBef>
                <a:spcPts val="1000"/>
              </a:spcBef>
              <a:spcAft>
                <a:spcPct val="0"/>
              </a:spcAft>
              <a:buClr>
                <a:schemeClr val="accent1"/>
              </a:buClr>
              <a:buSzPct val="80000"/>
              <a:buFont typeface="Wingdings 3" pitchFamily="18" charset="2"/>
              <a:buChar char=""/>
              <a:defRPr sz="1200" kern="1200">
                <a:solidFill>
                  <a:srgbClr val="404040"/>
                </a:solidFill>
                <a:latin typeface="+mn-lt"/>
                <a:ea typeface="+mn-ea"/>
                <a:cs typeface="+mn-cs"/>
              </a:defRPr>
            </a:lvl4pPr>
            <a:lvl5pPr marL="2057400" indent="-228600" algn="l" defTabSz="457200" rtl="0" fontAlgn="base">
              <a:spcBef>
                <a:spcPts val="1000"/>
              </a:spcBef>
              <a:spcAft>
                <a:spcPct val="0"/>
              </a:spcAft>
              <a:buClr>
                <a:schemeClr val="accent1"/>
              </a:buClr>
              <a:buSzPct val="80000"/>
              <a:buFont typeface="Wingdings 3"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spcBef>
                <a:spcPts val="600"/>
              </a:spcBef>
              <a:buClr>
                <a:schemeClr val="tx2"/>
              </a:buClr>
              <a:buFont typeface="Wingdings" panose="05000000000000000000" pitchFamily="2" charset="2"/>
              <a:buChar char="§"/>
            </a:pPr>
            <a:r>
              <a:rPr lang="en-IN" sz="2200" dirty="0">
                <a:solidFill>
                  <a:schemeClr val="tx1"/>
                </a:solidFill>
              </a:rPr>
              <a:t>There are 9 classes of officers with  17 officers and a general class.</a:t>
            </a:r>
          </a:p>
          <a:p>
            <a:pPr algn="just">
              <a:spcBef>
                <a:spcPts val="600"/>
              </a:spcBef>
              <a:buClr>
                <a:schemeClr val="tx2"/>
              </a:buClr>
              <a:buFont typeface="Wingdings" panose="05000000000000000000" pitchFamily="2" charset="2"/>
              <a:buChar char="§"/>
            </a:pPr>
            <a:r>
              <a:rPr lang="en-IN" sz="2200" dirty="0">
                <a:solidFill>
                  <a:schemeClr val="tx1"/>
                </a:solidFill>
              </a:rPr>
              <a:t>The Board is the only authority empowered to appoint officers under the Act.</a:t>
            </a:r>
          </a:p>
          <a:p>
            <a:pPr algn="just">
              <a:spcBef>
                <a:spcPts val="600"/>
              </a:spcBef>
              <a:buClr>
                <a:schemeClr val="tx2"/>
              </a:buClr>
              <a:buFont typeface="Wingdings" panose="05000000000000000000" pitchFamily="2" charset="2"/>
              <a:buChar char="§"/>
            </a:pPr>
            <a:r>
              <a:rPr lang="en-IN" sz="2200" dirty="0">
                <a:solidFill>
                  <a:schemeClr val="tx1"/>
                </a:solidFill>
              </a:rPr>
              <a:t>However, the Board may authorise specified Officer for appointing officers below the rank of Assistant Commissioner of IGST.</a:t>
            </a:r>
          </a:p>
          <a:p>
            <a:pPr algn="just">
              <a:spcBef>
                <a:spcPts val="600"/>
              </a:spcBef>
              <a:buClr>
                <a:schemeClr val="tx2"/>
              </a:buClr>
              <a:buFont typeface="Wingdings" panose="05000000000000000000" pitchFamily="2" charset="2"/>
              <a:buChar char="§"/>
            </a:pPr>
            <a:r>
              <a:rPr lang="en-IN" sz="2200" dirty="0">
                <a:solidFill>
                  <a:schemeClr val="tx1"/>
                </a:solidFill>
              </a:rPr>
              <a:t>The ranks of officer are illustrative and the Board may appoint other class of officers.</a:t>
            </a:r>
          </a:p>
          <a:p>
            <a:pPr algn="just">
              <a:buClr>
                <a:schemeClr val="tx2"/>
              </a:buClr>
              <a:buFont typeface="Wingdings" panose="05000000000000000000" pitchFamily="2" charset="2"/>
              <a:buChar char="§"/>
            </a:pPr>
            <a:r>
              <a:rPr lang="en-IN" sz="2000" dirty="0">
                <a:solidFill>
                  <a:schemeClr val="tx1"/>
                </a:solidFill>
              </a:rPr>
              <a:t>The Board may appoint such persons as it may think fit to be officers under the IGST Act.</a:t>
            </a:r>
          </a:p>
          <a:p>
            <a:pPr algn="just">
              <a:buClr>
                <a:schemeClr val="tx2"/>
              </a:buClr>
              <a:buFont typeface="Wingdings" panose="05000000000000000000" pitchFamily="2" charset="2"/>
              <a:buChar char="§"/>
            </a:pPr>
            <a:r>
              <a:rPr lang="en-IN" sz="2000" dirty="0">
                <a:solidFill>
                  <a:schemeClr val="tx1"/>
                </a:solidFill>
              </a:rPr>
              <a:t>The Board may authorize :-</a:t>
            </a:r>
          </a:p>
          <a:p>
            <a:pPr marL="0" indent="0" algn="just">
              <a:buClr>
                <a:schemeClr val="tx2"/>
              </a:buClr>
              <a:buNone/>
            </a:pPr>
            <a:r>
              <a:rPr lang="en-IN" sz="2000" dirty="0">
                <a:solidFill>
                  <a:schemeClr val="tx1"/>
                </a:solidFill>
              </a:rPr>
              <a:t>	a) Principal Chief Commissioner /Chief Commissioner </a:t>
            </a:r>
          </a:p>
          <a:p>
            <a:pPr marL="0" indent="0" algn="just">
              <a:buClr>
                <a:schemeClr val="tx2"/>
              </a:buClr>
              <a:buNone/>
            </a:pPr>
            <a:r>
              <a:rPr lang="en-IN" sz="2000" dirty="0">
                <a:solidFill>
                  <a:schemeClr val="tx1"/>
                </a:solidFill>
              </a:rPr>
              <a:t>	b) Principal Commissioner / Commissioner</a:t>
            </a:r>
          </a:p>
          <a:p>
            <a:pPr marL="0" indent="0" algn="just">
              <a:buClr>
                <a:schemeClr val="tx2"/>
              </a:buClr>
              <a:buNone/>
            </a:pPr>
            <a:r>
              <a:rPr lang="en-IN" sz="2000" dirty="0">
                <a:solidFill>
                  <a:schemeClr val="tx1"/>
                </a:solidFill>
              </a:rPr>
              <a:t>	c) Additional / Joint or Deputy /Assistant Commissioner </a:t>
            </a:r>
          </a:p>
          <a:p>
            <a:pPr marL="0" indent="0" algn="just">
              <a:buClr>
                <a:schemeClr val="tx2"/>
              </a:buClr>
              <a:buNone/>
            </a:pPr>
            <a:r>
              <a:rPr lang="en-IN" sz="2000" dirty="0">
                <a:solidFill>
                  <a:schemeClr val="tx1"/>
                </a:solidFill>
              </a:rPr>
              <a:t>	to appoint officers of IGST below the rank of Assistant Commissioner of IGST Act</a:t>
            </a:r>
          </a:p>
        </p:txBody>
      </p:sp>
    </p:spTree>
    <p:extLst>
      <p:ext uri="{BB962C8B-B14F-4D97-AF65-F5344CB8AC3E}">
        <p14:creationId xmlns:p14="http://schemas.microsoft.com/office/powerpoint/2010/main" val="4144963580"/>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67013" y="1987550"/>
            <a:ext cx="6657975" cy="1862138"/>
          </a:xfrm>
          <a:prstGeom prst="rect">
            <a:avLst/>
          </a:prstGeom>
          <a:ln>
            <a:noFill/>
          </a:ln>
        </p:spPr>
        <p:style>
          <a:lnRef idx="2">
            <a:schemeClr val="accent1"/>
          </a:lnRef>
          <a:fillRef idx="1">
            <a:schemeClr val="lt1"/>
          </a:fillRef>
          <a:effectRef idx="0">
            <a:schemeClr val="accent1"/>
          </a:effectRef>
          <a:fontRef idx="minor">
            <a:schemeClr val="dk1"/>
          </a:fontRef>
        </p:style>
        <p:txBody>
          <a:bodyPr wrap="none">
            <a:spAutoFit/>
          </a:bodyPr>
          <a:lstStyle/>
          <a:p>
            <a:pPr algn="ctr">
              <a:defRPr/>
            </a:pPr>
            <a:r>
              <a:rPr lang="en-US" sz="11500" dirty="0">
                <a:ln w="0"/>
                <a:solidFill>
                  <a:schemeClr val="tx2">
                    <a:lumMod val="75000"/>
                  </a:schemeClr>
                </a:solidFill>
                <a:effectLst>
                  <a:outerShdw blurRad="38100" dist="25400" dir="5400000" algn="ctr" rotWithShape="0">
                    <a:srgbClr val="6E747A">
                      <a:alpha val="43000"/>
                    </a:srgbClr>
                  </a:outerShdw>
                </a:effectLst>
              </a:rPr>
              <a:t>Thank You</a:t>
            </a:r>
            <a:endParaRPr lang="en-IN" sz="11500" dirty="0">
              <a:ln w="0"/>
              <a:solidFill>
                <a:schemeClr val="tx2">
                  <a:lumMod val="75000"/>
                </a:schemeClr>
              </a:solidFill>
              <a:effectLst>
                <a:outerShdw blurRad="38100" dist="25400" dir="5400000" algn="ctr" rotWithShape="0">
                  <a:srgbClr val="6E747A">
                    <a:alpha val="43000"/>
                  </a:srgbClr>
                </a:outerShdw>
              </a:effectLst>
            </a:endParaRPr>
          </a:p>
        </p:txBody>
      </p:sp>
      <p:sp>
        <p:nvSpPr>
          <p:cNvPr id="3" name="Rectangle 3"/>
          <p:cNvSpPr txBox="1">
            <a:spLocks noChangeArrowheads="1"/>
          </p:cNvSpPr>
          <p:nvPr/>
        </p:nvSpPr>
        <p:spPr>
          <a:xfrm>
            <a:off x="3200400" y="4800600"/>
            <a:ext cx="7543800" cy="1585913"/>
          </a:xfrm>
          <a:prstGeom prst="rect">
            <a:avLst/>
          </a:prstGeom>
        </p:spPr>
        <p:txBody>
          <a:bodyPr>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fontAlgn="auto">
              <a:spcAft>
                <a:spcPts val="0"/>
              </a:spcAft>
              <a:buFont typeface="Wingdings" pitchFamily="2" charset="2"/>
              <a:buNone/>
              <a:defRPr/>
            </a:pPr>
            <a:r>
              <a:rPr lang="en-US" sz="2200" b="1" dirty="0">
                <a:solidFill>
                  <a:schemeClr val="tx1">
                    <a:lumMod val="65000"/>
                    <a:lumOff val="35000"/>
                  </a:schemeClr>
                </a:solidFill>
              </a:rPr>
              <a:t>For any Clarification, Please Contact </a:t>
            </a:r>
          </a:p>
          <a:p>
            <a:pPr fontAlgn="auto">
              <a:spcAft>
                <a:spcPts val="0"/>
              </a:spcAft>
              <a:buFont typeface="Wingdings" pitchFamily="2" charset="2"/>
              <a:buNone/>
              <a:defRPr/>
            </a:pPr>
            <a:r>
              <a:rPr lang="en-US" altLang="zh-TW" sz="2200" dirty="0">
                <a:solidFill>
                  <a:schemeClr val="tx1">
                    <a:lumMod val="65000"/>
                    <a:lumOff val="35000"/>
                  </a:schemeClr>
                </a:solidFill>
              </a:rPr>
              <a:t>Indirect Taxes Committee of ICAI</a:t>
            </a:r>
          </a:p>
          <a:p>
            <a:pPr fontAlgn="auto">
              <a:spcAft>
                <a:spcPts val="0"/>
              </a:spcAft>
              <a:buFont typeface="Wingdings" pitchFamily="2" charset="2"/>
              <a:buNone/>
              <a:defRPr/>
            </a:pPr>
            <a:r>
              <a:rPr lang="en-US" altLang="zh-TW" sz="2200" dirty="0">
                <a:solidFill>
                  <a:schemeClr val="tx1">
                    <a:lumMod val="65000"/>
                    <a:lumOff val="35000"/>
                  </a:schemeClr>
                </a:solidFill>
              </a:rPr>
              <a:t>Email: </a:t>
            </a:r>
            <a:r>
              <a:rPr lang="en-US" altLang="zh-TW" sz="2200" dirty="0">
                <a:solidFill>
                  <a:schemeClr val="tx2">
                    <a:lumMod val="75000"/>
                  </a:schemeClr>
                </a:solidFill>
                <a:hlinkClick r:id="rId2"/>
              </a:rPr>
              <a:t>idtc@icai.in</a:t>
            </a:r>
            <a:r>
              <a:rPr lang="en-US" altLang="zh-TW" sz="2200" dirty="0">
                <a:solidFill>
                  <a:schemeClr val="tx1">
                    <a:lumMod val="65000"/>
                    <a:lumOff val="35000"/>
                  </a:schemeClr>
                </a:solidFill>
              </a:rPr>
              <a:t>, Website: </a:t>
            </a:r>
            <a:r>
              <a:rPr lang="en-US" altLang="zh-TW" sz="2200" dirty="0">
                <a:solidFill>
                  <a:schemeClr val="tx1">
                    <a:lumMod val="65000"/>
                    <a:lumOff val="35000"/>
                  </a:schemeClr>
                </a:solidFill>
                <a:hlinkClick r:id="rId3"/>
              </a:rPr>
              <a:t>www.idtc.icai.org</a:t>
            </a:r>
            <a:r>
              <a:rPr lang="en-US" altLang="zh-TW" sz="2200" dirty="0">
                <a:solidFill>
                  <a:schemeClr val="tx1">
                    <a:lumMod val="65000"/>
                    <a:lumOff val="35000"/>
                  </a:schemeClr>
                </a:solidFill>
              </a:rPr>
              <a:t>  </a:t>
            </a:r>
            <a:endParaRPr lang="en-US" dirty="0">
              <a:solidFill>
                <a:schemeClr val="tx1">
                  <a:lumMod val="65000"/>
                  <a:lumOff val="35000"/>
                </a:schemeClr>
              </a:solidFill>
            </a:endParaRPr>
          </a:p>
          <a:p>
            <a:pPr fontAlgn="auto">
              <a:spcAft>
                <a:spcPts val="0"/>
              </a:spcAft>
              <a:defRPr/>
            </a:pPr>
            <a:endParaRPr lang="en-US" dirty="0">
              <a:solidFill>
                <a:schemeClr val="tx1">
                  <a:lumMod val="65000"/>
                  <a:lumOff val="35000"/>
                </a:schemeClr>
              </a:solidFill>
            </a:endParaRPr>
          </a:p>
        </p:txBody>
      </p:sp>
      <p:pic>
        <p:nvPicPr>
          <p:cNvPr id="5" name="Picture 4"/>
          <p:cNvPicPr>
            <a:picLocks noChangeAspect="1"/>
          </p:cNvPicPr>
          <p:nvPr/>
        </p:nvPicPr>
        <p:blipFill rotWithShape="1">
          <a:blip r:embed="rId4"/>
          <a:srcRect l="-1170" r="9237"/>
          <a:stretch/>
        </p:blipFill>
        <p:spPr>
          <a:xfrm>
            <a:off x="1085515" y="4748637"/>
            <a:ext cx="1759531" cy="1638286"/>
          </a:xfrm>
          <a:prstGeom prst="ellipse">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Footer Placeholder 3"/>
          <p:cNvSpPr>
            <a:spLocks noGrp="1"/>
          </p:cNvSpPr>
          <p:nvPr>
            <p:ph type="ftr" sz="quarter" idx="11"/>
          </p:nvPr>
        </p:nvSpPr>
        <p:spPr/>
        <p:txBody>
          <a:bodyPr/>
          <a:lstStyle/>
          <a:p>
            <a:pPr>
              <a:defRPr/>
            </a:pPr>
            <a:r>
              <a:rPr lang="en-IN"/>
              <a:t>© Indirect Taxes Committee, ICAI</a:t>
            </a:r>
          </a:p>
        </p:txBody>
      </p:sp>
      <p:sp>
        <p:nvSpPr>
          <p:cNvPr id="101382"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7B8B5E2A-3B69-43FB-9488-F6D18EF973BB}" type="slidenum">
              <a:rPr lang="en-IN" altLang="en-US">
                <a:solidFill>
                  <a:schemeClr val="bg1"/>
                </a:solidFill>
              </a:rPr>
              <a:pPr>
                <a:spcBef>
                  <a:spcPct val="0"/>
                </a:spcBef>
                <a:buClrTx/>
                <a:buSzTx/>
                <a:buFontTx/>
                <a:buNone/>
              </a:pPr>
              <a:t>234</a:t>
            </a:fld>
            <a:endParaRPr lang="en-IN" altLang="en-US">
              <a:solidFill>
                <a:schemeClr val="bg1"/>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Custom 1">
      <a:majorFont>
        <a:latin typeface="Palatino Linotype"/>
        <a:ea typeface=""/>
        <a:cs typeface=""/>
      </a:majorFont>
      <a:minorFont>
        <a:latin typeface="Times New Roman"/>
        <a:ea typeface=""/>
        <a:cs typeface=""/>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TM10001103[[fn=Headlines]]</Template>
  <TotalTime>5049</TotalTime>
  <Words>22517</Words>
  <Application>Microsoft Office PowerPoint</Application>
  <PresentationFormat>Widescreen</PresentationFormat>
  <Paragraphs>2886</Paragraphs>
  <Slides>234</Slides>
  <Notes>98</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234</vt:i4>
      </vt:variant>
    </vt:vector>
  </HeadingPairs>
  <TitlesOfParts>
    <vt:vector size="246" baseType="lpstr">
      <vt:lpstr>Arial</vt:lpstr>
      <vt:lpstr>Calibri</vt:lpstr>
      <vt:lpstr>Cambria</vt:lpstr>
      <vt:lpstr>Cambria Math</vt:lpstr>
      <vt:lpstr>Courier New</vt:lpstr>
      <vt:lpstr>Monotype Corsiva</vt:lpstr>
      <vt:lpstr>Palatino Linotype</vt:lpstr>
      <vt:lpstr>Times New Roman</vt:lpstr>
      <vt:lpstr>Tw Cen MT</vt:lpstr>
      <vt:lpstr>Wingdings</vt:lpstr>
      <vt:lpstr>Wingdings 3</vt:lpstr>
      <vt:lpstr>Ion Boardroom</vt:lpstr>
      <vt:lpstr>Standardised PPT  on  Revised Model GST Law (Nov 2016)</vt:lpstr>
      <vt:lpstr>Disclaimer &amp; Copy right</vt:lpstr>
      <vt:lpstr>PowerPoint Presentation</vt:lpstr>
      <vt:lpstr>GST: Objective </vt:lpstr>
      <vt:lpstr>Components of GST</vt:lpstr>
      <vt:lpstr>Concept of CGST, SGST and IGST </vt:lpstr>
      <vt:lpstr>Concept of CGST, SGST and IGST </vt:lpstr>
      <vt:lpstr>Concept of Supply – Sec. 3 GST Model Law </vt:lpstr>
      <vt:lpstr>Meaning and Scope of Supply </vt:lpstr>
      <vt:lpstr>PowerPoint Presentation</vt:lpstr>
      <vt:lpstr>Section 3 of IGST Act, 2016 – Principles to determine a supply as an inter-State Supply</vt:lpstr>
      <vt:lpstr>GST on Goods</vt:lpstr>
      <vt:lpstr>GST on Services</vt:lpstr>
      <vt:lpstr>Section 4 of IGST Act, 2016 – Principles to determine a supply as an intra-State Supply</vt:lpstr>
      <vt:lpstr>Illustrations</vt:lpstr>
      <vt:lpstr>PowerPoint Presentation</vt:lpstr>
      <vt:lpstr>Levy &amp; Collection </vt:lpstr>
      <vt:lpstr>Levy &amp; Collection </vt:lpstr>
      <vt:lpstr>Levy &amp; Collection </vt:lpstr>
      <vt:lpstr>PowerPoint Presentation</vt:lpstr>
      <vt:lpstr>Composition Levy – Sec. 9 of Model GST Law</vt:lpstr>
      <vt:lpstr>PowerPoint Presentation</vt:lpstr>
      <vt:lpstr>Composition Levy – Sec. 9 of Model GST Law</vt:lpstr>
      <vt:lpstr>PowerPoint Presentation</vt:lpstr>
      <vt:lpstr>Taxable Person – Sec. 10 of Model GST Law </vt:lpstr>
      <vt:lpstr>Schedule V</vt:lpstr>
      <vt:lpstr>Schedule V</vt:lpstr>
      <vt:lpstr>Schedule V</vt:lpstr>
      <vt:lpstr>PowerPoint Presentation</vt:lpstr>
      <vt:lpstr>Exempt supplies, non-taxable supplies and zero-rated supplies </vt:lpstr>
      <vt:lpstr>Exemptions provided to certain persons </vt:lpstr>
      <vt:lpstr>Power to grant exemptions: Sec. 11 Model GST Law </vt:lpstr>
      <vt:lpstr>Power to grant exemptions: Sec. 11 Model GST Law </vt:lpstr>
      <vt:lpstr>Sec. 11 – Illustration I </vt:lpstr>
      <vt:lpstr>Sec. 11 – Illustration II </vt:lpstr>
      <vt:lpstr>Sec. 11 – Illustration III </vt:lpstr>
      <vt:lpstr>PowerPoint Presentation</vt:lpstr>
      <vt:lpstr>Sec.12(2): Time of Supply of Goods </vt:lpstr>
      <vt:lpstr>Sec.13(2): Time of Supply of Services </vt:lpstr>
      <vt:lpstr>Sec.12: Time of Supply- Continuous Supply of Goods </vt:lpstr>
      <vt:lpstr>Sec.13: Time of Supply – Continuous Supply of Services</vt:lpstr>
      <vt:lpstr>    Sec.13: Time of Supply – Supply of Services Ceases Before Its Completion</vt:lpstr>
      <vt:lpstr>    Time of Supply of Goods / Services- Reverse Charge –S-12(3)/S- 13(3)</vt:lpstr>
      <vt:lpstr>    Residual Provision- Sec 12(4)/S- 13(4)</vt:lpstr>
      <vt:lpstr>    Residual Provision- Sec 12(5)/S- 13(5)</vt:lpstr>
      <vt:lpstr>    Section 14: Change in rate of tax in respect of supply of goods or services</vt:lpstr>
      <vt:lpstr>PowerPoint Presentation</vt:lpstr>
      <vt:lpstr>    Value of Taxable Supply: Sec 15</vt:lpstr>
      <vt:lpstr>Transaction value: Inclusions &amp; exclusions</vt:lpstr>
      <vt:lpstr>Transaction value: Recourse to Rules</vt:lpstr>
      <vt:lpstr>PowerPoint Presentation</vt:lpstr>
      <vt:lpstr>    Place of Supply of Goods – Sec 7 IGST  (other than goods imported/ exported)</vt:lpstr>
      <vt:lpstr>Place of Supply of Goods – Sec 8 IGST  (goods imported into/ exported from India)</vt:lpstr>
      <vt:lpstr>Place of Supply of Services – Sec 9 IGST (where supplier &amp; recipient are in India)</vt:lpstr>
      <vt:lpstr>Place of Supply of Services – Sec 9 IGST (where supplier &amp; recipient are in India)</vt:lpstr>
      <vt:lpstr>Place of Supply of Services – Sec 9 IGST (where supplier &amp; recipient are in India)</vt:lpstr>
      <vt:lpstr>Place of Supply of Services – Sec 9(12) IGST (where supplier &amp; recipient are in India)</vt:lpstr>
      <vt:lpstr>Place of Supply of Services – Sec 9 IGST (where supplier &amp; recipient are in India)</vt:lpstr>
      <vt:lpstr>Place of Supply of Services – Sec 9 IGST (where supplier &amp; recipient are in India)</vt:lpstr>
      <vt:lpstr>Place of Supply of Services – Sec 10 IGST (where supplier or recipient is outside India)</vt:lpstr>
      <vt:lpstr>Place of Supply of Services – Sec 10 IGST (where supplier or recipient is outside India)</vt:lpstr>
      <vt:lpstr>PowerPoint Presentation</vt:lpstr>
      <vt:lpstr>Concept of ITC </vt:lpstr>
      <vt:lpstr>Principles on Input Tax Credit</vt:lpstr>
      <vt:lpstr>Eligibility &amp; Time Limit for Availing ITC</vt:lpstr>
      <vt:lpstr>Conditions for Availment of ITC by a Registered Taxable Person </vt:lpstr>
      <vt:lpstr>ITC on the Basis of use of Inputs</vt:lpstr>
      <vt:lpstr>ITC on the Basis of use of Inputs</vt:lpstr>
      <vt:lpstr>ITC in case of Capital Goods</vt:lpstr>
      <vt:lpstr>Restrictions on ITC : Sec 17(4)  Blocked credits</vt:lpstr>
      <vt:lpstr>Restrictions on ITC : Sec 17(4)  Blocked credits</vt:lpstr>
      <vt:lpstr>Restrictions on ITC : Sec 17(4)  Blocked credits</vt:lpstr>
      <vt:lpstr>ITC: Change in Constitution of Taxable Person</vt:lpstr>
      <vt:lpstr>Switching from regular to over composition- Pay and Exit </vt:lpstr>
      <vt:lpstr>Supply of Capital goods on which ITC already taken </vt:lpstr>
      <vt:lpstr>ITC in respect of goods sent for job work- Sec. 20 </vt:lpstr>
      <vt:lpstr>Input Service Distributor – Sec. 21 </vt:lpstr>
      <vt:lpstr>Input Service Distributor </vt:lpstr>
      <vt:lpstr>Conditions to distribute credit: Input Service Distributor </vt:lpstr>
      <vt:lpstr>Excess Credit distributed by Input Service Distributor </vt:lpstr>
      <vt:lpstr>PowerPoint Presentation</vt:lpstr>
      <vt:lpstr>Registration Structure under GST – Sec 23 </vt:lpstr>
      <vt:lpstr>Registration Structure under GST – Sec 23 </vt:lpstr>
      <vt:lpstr>Process to obtain Registration – Sec 23</vt:lpstr>
      <vt:lpstr>Registration Special Provisions </vt:lpstr>
      <vt:lpstr>Registration Provisions, Non-Resident Taxable Person – Sec 24</vt:lpstr>
      <vt:lpstr>Amendment in Registration – Sec 25</vt:lpstr>
      <vt:lpstr>Cancellation of Registration – Sec 26 Reasons for cancellation</vt:lpstr>
      <vt:lpstr>Cancellation of Registration – Sec 26</vt:lpstr>
      <vt:lpstr>PowerPoint Presentation</vt:lpstr>
      <vt:lpstr>Tax Invoice – Sec 28</vt:lpstr>
      <vt:lpstr>Tax Invoice – Sec 28</vt:lpstr>
      <vt:lpstr>Credit/ Debit Notes– Sec 31</vt:lpstr>
      <vt:lpstr>PowerPoint Presentation</vt:lpstr>
      <vt:lpstr>Returns under GST </vt:lpstr>
      <vt:lpstr>Outward &amp; Inward Supplies – Return (GSTR 3) </vt:lpstr>
      <vt:lpstr>Returns Process </vt:lpstr>
      <vt:lpstr>GST Returns – Important Points </vt:lpstr>
      <vt:lpstr>Matching, Reversal &amp; Re-credit </vt:lpstr>
      <vt:lpstr>First, Annual and Final Return </vt:lpstr>
      <vt:lpstr>GST Return – Important Points </vt:lpstr>
      <vt:lpstr>PowerPoint Presentation</vt:lpstr>
      <vt:lpstr>Types of Payments under GST </vt:lpstr>
      <vt:lpstr>Persons liable for Payment </vt:lpstr>
      <vt:lpstr>Mode of Payment </vt:lpstr>
      <vt:lpstr>Electronic Credit Ledger </vt:lpstr>
      <vt:lpstr>Concept of Electronic Focal Point Branch (E-FPB) </vt:lpstr>
      <vt:lpstr>Time of Payment </vt:lpstr>
      <vt:lpstr>Due Date of Making Tax Payment</vt:lpstr>
      <vt:lpstr>Payment Process</vt:lpstr>
      <vt:lpstr>Payment Process</vt:lpstr>
      <vt:lpstr>Reconciliation of Receipts under Payment Process</vt:lpstr>
      <vt:lpstr>PowerPoint Presentation</vt:lpstr>
      <vt:lpstr>Refund – Important Points – Sec. 48</vt:lpstr>
      <vt:lpstr>Refund – Situations &amp; Relevant Time Period</vt:lpstr>
      <vt:lpstr>Refund – Situations &amp; Relevant Time Period</vt:lpstr>
      <vt:lpstr>Refund – Documents for Application &amp; Interest</vt:lpstr>
      <vt:lpstr>Withholding of Refund by Department</vt:lpstr>
      <vt:lpstr>Withholding of Refund by Department</vt:lpstr>
      <vt:lpstr>PowerPoint Presentation</vt:lpstr>
      <vt:lpstr>Sec. 55: Special procedure for removal of goods for certain purposes </vt:lpstr>
      <vt:lpstr>Sec. 55: Special procedure for removal of goods for certain purposes </vt:lpstr>
      <vt:lpstr>PowerPoint Presentation</vt:lpstr>
      <vt:lpstr>E-Commerce - Sec. 56: Collection of TCS </vt:lpstr>
      <vt:lpstr>E-Commerce – Sec. 56: Collection of TCS </vt:lpstr>
      <vt:lpstr>E-Commerce – Sec. 56: Collection of TCS </vt:lpstr>
      <vt:lpstr>PowerPoint Presentation</vt:lpstr>
      <vt:lpstr>Assessment : Meaning &amp; Types </vt:lpstr>
      <vt:lpstr>Self Assessment </vt:lpstr>
      <vt:lpstr>Provisional Assessment </vt:lpstr>
      <vt:lpstr>Scrutiny of Returns </vt:lpstr>
      <vt:lpstr>Best Judgement Assessment </vt:lpstr>
      <vt:lpstr>Assessment of Unregistered Person </vt:lpstr>
      <vt:lpstr>Summary Assessment </vt:lpstr>
      <vt:lpstr>PowerPoint Presentation</vt:lpstr>
      <vt:lpstr>What is Audit? </vt:lpstr>
      <vt:lpstr>Kinds of Audits under GST </vt:lpstr>
      <vt:lpstr>Audit by tax authorities  </vt:lpstr>
      <vt:lpstr>Special Audit </vt:lpstr>
      <vt:lpstr>Annual Audit </vt:lpstr>
      <vt:lpstr>CAG Audit</vt:lpstr>
      <vt:lpstr>PowerPoint Presentation</vt:lpstr>
      <vt:lpstr>Determination of tax not paid or short paid or erroneously refunded </vt:lpstr>
      <vt:lpstr>Determination of tax not paid or short paid or erroneously refunded </vt:lpstr>
      <vt:lpstr>Determination of tax not paid or short paid or erroneously refunded </vt:lpstr>
      <vt:lpstr>General provisions relating to demand of tax: Sec 68 </vt:lpstr>
      <vt:lpstr>General provisions relating to demand of tax: Sec 68 </vt:lpstr>
      <vt:lpstr>Tax collected but not deposited with the Central or State Government: Sec 69 </vt:lpstr>
      <vt:lpstr>Tax wrongfully collected and deposited with the Central or a State Government: Sec 70 </vt:lpstr>
      <vt:lpstr>Initiation of recovery proceedings: Sec 71</vt:lpstr>
      <vt:lpstr>Recovery of Tax : Sec 72 </vt:lpstr>
      <vt:lpstr>Bar on recovery proceedings: Sec 73 &amp; Payment of tax and other amount in instalments: Sec 74</vt:lpstr>
      <vt:lpstr>Transfer of property to be void in certain cases: Sec 75 </vt:lpstr>
      <vt:lpstr>Tax to be first charge on property: Sec 76 </vt:lpstr>
      <vt:lpstr>Provisional attachment to protect revenue in certain cases: Sec 77 </vt:lpstr>
      <vt:lpstr>Continuation and validation of certain recovery proceedings: Sec 78 </vt:lpstr>
      <vt:lpstr>Continuation of certain recovery proceedings: Sec 78 </vt:lpstr>
      <vt:lpstr>PowerPoint Presentation</vt:lpstr>
      <vt:lpstr>Power of Inspection, Search &amp; Seizure : Sec 79 </vt:lpstr>
      <vt:lpstr>Power of Inspection, Search &amp; Seizure : Sec 79 </vt:lpstr>
      <vt:lpstr>Power of Inspection &amp; Arrest : Sec 80 &amp; 81 </vt:lpstr>
      <vt:lpstr>Power to issue Summons &amp; Access to Business premises : Sec 82 &amp; 83 </vt:lpstr>
      <vt:lpstr>PowerPoint Presentation</vt:lpstr>
      <vt:lpstr>Offences &amp; Penalties: Sec 85 </vt:lpstr>
      <vt:lpstr>Offences &amp; Penalties: Sec 85 </vt:lpstr>
      <vt:lpstr>General Discipline related to Penalty : Sec 87 </vt:lpstr>
      <vt:lpstr>Detention, seizure and confiscation of goods and/ or conveyances: Section 89 &amp; 90 </vt:lpstr>
      <vt:lpstr>PowerPoint Presentation</vt:lpstr>
      <vt:lpstr>Prosecution &amp; Compounding of Offences : Sec 92 </vt:lpstr>
      <vt:lpstr>Prosecution &amp; Compounding of Offences : : Sec 93, 94, 95 &amp; 96 </vt:lpstr>
      <vt:lpstr>Compounding of Offences : Sec 97 </vt:lpstr>
      <vt:lpstr>PowerPoint Presentation</vt:lpstr>
      <vt:lpstr>Application for Advance ruling – Sec: 113,114 &amp; 116 </vt:lpstr>
      <vt:lpstr>Procedure for Advance ruling – Sec: 117 </vt:lpstr>
      <vt:lpstr>Appellate Authority for Advance ruling – Sec: 115 &amp; 117 </vt:lpstr>
      <vt:lpstr>Appellate Authority for Advance ruling – Sec: 115 &amp; 117 </vt:lpstr>
      <vt:lpstr>Appellate Authority for Advance ruling – Sec: 118 &amp; 119 </vt:lpstr>
      <vt:lpstr>Rectification of Advance ruling – Sec: 120 </vt:lpstr>
      <vt:lpstr>Applicability of Advance ruling – Sec:121 </vt:lpstr>
      <vt:lpstr>Ruling void ab initio – Sec: 122 </vt:lpstr>
      <vt:lpstr>Power / Procedure of AAR/ AAAR– Sec: 123 &amp; 124 </vt:lpstr>
      <vt:lpstr>PowerPoint Presentation</vt:lpstr>
      <vt:lpstr>Documents – Sec 125 </vt:lpstr>
      <vt:lpstr>Microfilms, FAX, Computer Printouts – Sec 126 </vt:lpstr>
      <vt:lpstr>PowerPoint Presentation</vt:lpstr>
      <vt:lpstr>Delegation Of Powers – Sec156 Instruction to GST Officers – Sec 157 </vt:lpstr>
      <vt:lpstr>Removal Of Difficulties– Sec 158 Rounding Off Tax– Sec 159 </vt:lpstr>
      <vt:lpstr>Service of Notice – Sec 159 </vt:lpstr>
      <vt:lpstr>Publication Of Rules And Notifications And Laying Of Rules Before Parliament/ State Legislature– Sec 162 </vt:lpstr>
      <vt:lpstr>Repeal &amp; Saving – Sec 164 </vt:lpstr>
      <vt:lpstr>PowerPoint Presentation</vt:lpstr>
      <vt:lpstr>General Provisions </vt:lpstr>
      <vt:lpstr>Migration of Existing Taxpayers to GST </vt:lpstr>
      <vt:lpstr>Carry forward of CENVAT Credit </vt:lpstr>
      <vt:lpstr>Unavailed CENVAT Credit on Capital goods </vt:lpstr>
      <vt:lpstr>Credit of eligible duties and taxes on input held in stock </vt:lpstr>
      <vt:lpstr>Credit of eligible duties and taxes on input held in stock</vt:lpstr>
      <vt:lpstr>Credit of eligible duties and taxes on inputs/ input services during transit </vt:lpstr>
      <vt:lpstr>Credit of duties and taxes on inputs held in stock on switching over from composition scheme </vt:lpstr>
      <vt:lpstr>Exempted goods returned to the place of business on or after the appointed day</vt:lpstr>
      <vt:lpstr>Duty (Tax – SGST law) paid goods returned to the place of business on or after the appointed day</vt:lpstr>
      <vt:lpstr>Inputs removed for Job work and returned on or after the appointed day</vt:lpstr>
      <vt:lpstr>Semi-finished goods removed for Job work and returned on or after the appointed day</vt:lpstr>
      <vt:lpstr>Finished goods removed for carrying out certain processes and retuned on or after the appointed day</vt:lpstr>
      <vt:lpstr>Issue of supplementary invoice, etc. where price is revised in pursuance of a contract </vt:lpstr>
      <vt:lpstr>Pending refund claims to be disposed off under earlier law</vt:lpstr>
      <vt:lpstr>Refund claims filed in respect of goods/ services exported &amp; services not provided</vt:lpstr>
      <vt:lpstr>Claim of CENVAT Credit to be disposed off under the earlier law</vt:lpstr>
      <vt:lpstr>Finalization of proceedings relating to output duty liability</vt:lpstr>
      <vt:lpstr>Treatment of the amount recovered or  refunded in pursuance of assessment or adjudication proceedings</vt:lpstr>
      <vt:lpstr>Treatment of amount recovered or refunded pursuant to revision of return</vt:lpstr>
      <vt:lpstr>Treatment of long term construction / works contracts</vt:lpstr>
      <vt:lpstr>Progressive or periodic supply of goods  or services</vt:lpstr>
      <vt:lpstr>Taxability of supply of goods and services in certain cases</vt:lpstr>
      <vt:lpstr>Credit distribution of service tax by ISD (CGST)</vt:lpstr>
      <vt:lpstr>Transfer of unutilised Cenvat credit by a person having centralised registration</vt:lpstr>
      <vt:lpstr>Tax paid on goods/ capital goods lying with agent to be allowed as credit (SGST)</vt:lpstr>
      <vt:lpstr>Goods sent on approval basis returned on or after the appointed day (SGST)</vt:lpstr>
      <vt:lpstr>Deduction of tax at source</vt:lpstr>
      <vt:lpstr>Availing credit in certain cases</vt:lpstr>
      <vt:lpstr>Import of service or Inter-State supply of goods and / or services (IGST)</vt:lpstr>
      <vt:lpstr>PowerPoint Presentation</vt:lpstr>
      <vt:lpstr>Principles for Determining Supply of Goods and/or Services - Sec 3 &amp; 4</vt:lpstr>
      <vt:lpstr>Levy and Collection of IGST – Sec 5</vt:lpstr>
      <vt:lpstr>Transfer of ITC under IGST  - Sec 14</vt:lpstr>
      <vt:lpstr>Provisions of CGST ACT applicable  to IGST- Sec 17</vt:lpstr>
      <vt:lpstr>Provisions of CGST ACT applicable  to IGST- Sec 17</vt:lpstr>
      <vt:lpstr>Power to make Rules - Sec 18</vt:lpstr>
      <vt:lpstr>Refund of IGST wrongfully collected and deposited - Sec 19</vt:lpstr>
      <vt:lpstr>Refund of IGST paid on supply of goods to outbound tourist</vt:lpstr>
      <vt:lpstr>Import of Services made on or after appointed day- Sec 21</vt:lpstr>
      <vt:lpstr>Inter State supply of goods made after appointed day- Sec 21</vt:lpstr>
      <vt:lpstr>Classes of Officers under IGST &amp; their Appointment- Sec 22 &amp; 23</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Nationalised PPT on Goods &amp; Services Tax (GST)</dc:title>
  <dc:creator>Nehal</dc:creator>
  <cp:lastModifiedBy>HP</cp:lastModifiedBy>
  <cp:revision>604</cp:revision>
  <dcterms:created xsi:type="dcterms:W3CDTF">2016-09-09T06:50:31Z</dcterms:created>
  <dcterms:modified xsi:type="dcterms:W3CDTF">2017-02-09T06:13:00Z</dcterms:modified>
</cp:coreProperties>
</file>